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669088" cy="99266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&#927;&#956;&#953;&#955;&#943;&#949;&#962;\&#914;&#959;&#965;&#955;&#942;\&#919;&#961;&#945;&#954;&#955;&#942;&#962;\5.%20&#932;&#935;&#931;\&#913;&#960;&#959;&#964;&#943;&#956;&#951;&#963;&#951;%20&#963;&#965;&#956;&#956;&#949;&#964;&#959;&#967;&#942;&#962;%20&#932;&#935;&#931;%20&#963;&#964;&#953;&#962;%20&#963;&#965;&#963;&#964;&#951;&#956;&#953;&#954;&#941;&#962;%20&#964;&#961;&#940;&#960;&#949;&#950;&#949;&#962;%20-%2031.03.2019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style val="26"/>
  <c:chart>
    <c:title>
      <c:tx>
        <c:rich>
          <a:bodyPr/>
          <a:lstStyle/>
          <a:p>
            <a:pPr algn="ctr"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r>
              <a:rPr lang="el-GR">
                <a:solidFill>
                  <a:schemeClr val="tx1">
                    <a:lumMod val="65000"/>
                    <a:lumOff val="35000"/>
                  </a:schemeClr>
                </a:solidFill>
              </a:rPr>
              <a:t>Αποτίμηση συμμετοχής ΤΧΣ στις συστημικές τράπεζες (δισ.</a:t>
            </a:r>
            <a:r>
              <a:rPr lang="el-GR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 ευρώ)</a:t>
            </a: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5.39152648113079E-2"/>
          <c:y val="9.1882078276127072E-2"/>
          <c:w val="0.85559278638557312"/>
          <c:h val="0.8221539903287316"/>
        </c:manualLayout>
      </c:layout>
      <c:barChart>
        <c:barDir val="col"/>
        <c:grouping val="clustered"/>
        <c:ser>
          <c:idx val="0"/>
          <c:order val="0"/>
          <c:tx>
            <c:strRef>
              <c:f>'[Αποτίμηση συμμετοχής ΤΧΣ στις συστημικές τράπεζες - 31.03.2019.xls]Sheet1'!$A$2</c:f>
              <c:strCache>
                <c:ptCount val="1"/>
                <c:pt idx="0">
                  <c:v>Alpha Bank</c:v>
                </c:pt>
              </c:strCache>
            </c:strRef>
          </c:tx>
          <c:spPr>
            <a:solidFill>
              <a:srgbClr val="002060"/>
            </a:solidFill>
          </c:spPr>
          <c:dLbls>
            <c:dLbl>
              <c:idx val="1"/>
              <c:layout>
                <c:manualLayout>
                  <c:x val="-1.5667841754798285E-3"/>
                  <c:y val="5.5555652228554298E-2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l-GR"/>
              </a:p>
            </c:txPr>
            <c:dLblPos val="inEnd"/>
            <c:showVal val="1"/>
          </c:dLbls>
          <c:cat>
            <c:strRef>
              <c:f>'[Αποτίμηση συμμετοχής ΤΧΣ στις συστημικές τράπεζες - 31.03.2019.xls]Sheet1'!$B$1:$F$1</c:f>
              <c:strCache>
                <c:ptCount val="2"/>
                <c:pt idx="0">
                  <c:v>31.12.2014</c:v>
                </c:pt>
                <c:pt idx="1">
                  <c:v>31.06.2019</c:v>
                </c:pt>
              </c:strCache>
            </c:strRef>
          </c:cat>
          <c:val>
            <c:numRef>
              <c:f>'[Αποτίμηση συμμετοχής ΤΧΣ στις συστημικές τράπεζες - 31.03.2019.xls]Sheet1'!$B$2:$F$2</c:f>
              <c:numCache>
                <c:formatCode>0.00</c:formatCode>
                <c:ptCount val="2"/>
                <c:pt idx="0" formatCode="0.0">
                  <c:v>3.96</c:v>
                </c:pt>
                <c:pt idx="1">
                  <c:v>0.29000000000000009</c:v>
                </c:pt>
              </c:numCache>
            </c:numRef>
          </c:val>
        </c:ser>
        <c:ser>
          <c:idx val="1"/>
          <c:order val="1"/>
          <c:tx>
            <c:strRef>
              <c:f>'[Αποτίμηση συμμετοχής ΤΧΣ στις συστημικές τράπεζες - 31.03.2019.xls]Sheet1'!$A$3</c:f>
              <c:strCache>
                <c:ptCount val="1"/>
                <c:pt idx="0">
                  <c:v>Εθνική Τράπεζα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dLbls>
            <c:dLbl>
              <c:idx val="1"/>
              <c:layout>
                <c:manualLayout>
                  <c:x val="0"/>
                  <c:y val="0.11454880294659302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l-GR"/>
              </a:p>
            </c:txPr>
            <c:dLblPos val="inEnd"/>
            <c:showVal val="1"/>
          </c:dLbls>
          <c:cat>
            <c:strRef>
              <c:f>'[Αποτίμηση συμμετοχής ΤΧΣ στις συστημικές τράπεζες - 31.03.2019.xls]Sheet1'!$B$1:$F$1</c:f>
              <c:strCache>
                <c:ptCount val="2"/>
                <c:pt idx="0">
                  <c:v>31.12.2014</c:v>
                </c:pt>
                <c:pt idx="1">
                  <c:v>31.06.2019</c:v>
                </c:pt>
              </c:strCache>
            </c:strRef>
          </c:cat>
          <c:val>
            <c:numRef>
              <c:f>'[Αποτίμηση συμμετοχής ΤΧΣ στις συστημικές τράπεζες - 31.03.2019.xls]Sheet1'!$B$3:$F$3</c:f>
              <c:numCache>
                <c:formatCode>0.00</c:formatCode>
                <c:ptCount val="2"/>
                <c:pt idx="0" formatCode="0.0">
                  <c:v>2.9699999999999998</c:v>
                </c:pt>
                <c:pt idx="1">
                  <c:v>0.89000000000000012</c:v>
                </c:pt>
              </c:numCache>
            </c:numRef>
          </c:val>
        </c:ser>
        <c:ser>
          <c:idx val="2"/>
          <c:order val="2"/>
          <c:tx>
            <c:strRef>
              <c:f>'[Αποτίμηση συμμετοχής ΤΧΣ στις συστημικές τράπεζες - 31.03.2019.xls]Sheet1'!$A$4</c:f>
              <c:strCache>
                <c:ptCount val="1"/>
                <c:pt idx="0">
                  <c:v>Τράπεζα Πειραιώς</c:v>
                </c:pt>
              </c:strCache>
            </c:strRef>
          </c:tx>
          <c:spPr>
            <a:solidFill>
              <a:srgbClr val="FFFF00"/>
            </a:solidFill>
          </c:spPr>
          <c:dLbls>
            <c:dLbl>
              <c:idx val="0"/>
              <c:layout>
                <c:manualLayout>
                  <c:x val="0"/>
                  <c:y val="5.0705954573357886E-2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0"/>
                  <c:y val="5.749955288738081E-2"/>
                </c:manualLayout>
              </c:layout>
              <c:dLblPos val="outEnd"/>
              <c:showVal val="1"/>
            </c:dLbl>
            <c:dLbl>
              <c:idx val="3"/>
              <c:layout>
                <c:manualLayout>
                  <c:x val="0"/>
                  <c:y val="3.6519958330078685E-2"/>
                </c:manualLayout>
              </c:layout>
              <c:dLblPos val="outEnd"/>
              <c:showVal val="1"/>
            </c:dLbl>
            <c:dLbl>
              <c:idx val="4"/>
              <c:layout>
                <c:manualLayout>
                  <c:x val="0"/>
                  <c:y val="3.5448337969894085E-2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>
                    <a:solidFill>
                      <a:srgbClr val="00B050"/>
                    </a:solidFill>
                  </a:defRPr>
                </a:pPr>
                <a:endParaRPr lang="el-GR"/>
              </a:p>
            </c:txPr>
            <c:dLblPos val="inEnd"/>
            <c:showVal val="1"/>
          </c:dLbls>
          <c:cat>
            <c:strRef>
              <c:f>'[Αποτίμηση συμμετοχής ΤΧΣ στις συστημικές τράπεζες - 31.03.2019.xls]Sheet1'!$B$1:$F$1</c:f>
              <c:strCache>
                <c:ptCount val="2"/>
                <c:pt idx="0">
                  <c:v>31.12.2014</c:v>
                </c:pt>
                <c:pt idx="1">
                  <c:v>31.06.2019</c:v>
                </c:pt>
              </c:strCache>
            </c:strRef>
          </c:cat>
          <c:val>
            <c:numRef>
              <c:f>'[Αποτίμηση συμμετοχής ΤΧΣ στις συστημικές τράπεζες - 31.03.2019.xls]Sheet1'!$B$4:$F$4</c:f>
              <c:numCache>
                <c:formatCode>0.00</c:formatCode>
                <c:ptCount val="2"/>
                <c:pt idx="0" formatCode="0.0">
                  <c:v>3.72</c:v>
                </c:pt>
                <c:pt idx="1">
                  <c:v>0.35000000000000009</c:v>
                </c:pt>
              </c:numCache>
            </c:numRef>
          </c:val>
        </c:ser>
        <c:ser>
          <c:idx val="3"/>
          <c:order val="3"/>
          <c:tx>
            <c:strRef>
              <c:f>'[Αποτίμηση συμμετοχής ΤΧΣ στις συστημικές τράπεζες - 31.03.2019.xls]Sheet1'!$A$5</c:f>
              <c:strCache>
                <c:ptCount val="1"/>
                <c:pt idx="0">
                  <c:v>Eurobank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3"/>
              <c:layout>
                <c:manualLayout>
                  <c:x val="1.7204301075268828E-3"/>
                  <c:y val="4.5755981722821318E-2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>
                    <a:solidFill>
                      <a:srgbClr val="002060"/>
                    </a:solidFill>
                  </a:defRPr>
                </a:pPr>
                <a:endParaRPr lang="el-GR"/>
              </a:p>
            </c:txPr>
            <c:dLblPos val="inEnd"/>
            <c:showVal val="1"/>
          </c:dLbls>
          <c:cat>
            <c:strRef>
              <c:f>'[Αποτίμηση συμμετοχής ΤΧΣ στις συστημικές τράπεζες - 31.03.2019.xls]Sheet1'!$B$1:$F$1</c:f>
              <c:strCache>
                <c:ptCount val="2"/>
                <c:pt idx="0">
                  <c:v>31.12.2014</c:v>
                </c:pt>
                <c:pt idx="1">
                  <c:v>31.06.2019</c:v>
                </c:pt>
              </c:strCache>
            </c:strRef>
          </c:cat>
          <c:val>
            <c:numRef>
              <c:f>'[Αποτίμηση συμμετοχής ΤΧΣ στις συστημικές τράπεζες - 31.03.2019.xls]Sheet1'!$B$5:$F$5</c:f>
              <c:numCache>
                <c:formatCode>0.00</c:formatCode>
                <c:ptCount val="2"/>
                <c:pt idx="0" formatCode="0.0">
                  <c:v>0.97000000000000008</c:v>
                </c:pt>
                <c:pt idx="1">
                  <c:v>4.5000000000000019E-2</c:v>
                </c:pt>
              </c:numCache>
            </c:numRef>
          </c:val>
        </c:ser>
        <c:gapWidth val="114"/>
        <c:overlap val="1"/>
        <c:axId val="116921088"/>
        <c:axId val="116922624"/>
      </c:barChart>
      <c:lineChart>
        <c:grouping val="standard"/>
        <c:ser>
          <c:idx val="4"/>
          <c:order val="4"/>
          <c:tx>
            <c:strRef>
              <c:f>'[Αποτίμηση συμμετοχής ΤΧΣ στις συστημικές τράπεζες - 31.03.2019.xls]Sheet1'!$A$6</c:f>
              <c:strCache>
                <c:ptCount val="1"/>
                <c:pt idx="0">
                  <c:v>Σύνολο (δεξιά κλίμακα)</c:v>
                </c:pt>
              </c:strCache>
            </c:strRef>
          </c:tx>
          <c:spPr>
            <a:ln w="44450">
              <a:noFill/>
            </a:ln>
          </c:spPr>
          <c:marker>
            <c:symbol val="diamond"/>
            <c:size val="7"/>
            <c:spPr>
              <a:solidFill>
                <a:schemeClr val="bg1"/>
              </a:solidFill>
              <a:ln w="19050">
                <a:solidFill>
                  <a:prstClr val="black"/>
                </a:solidFill>
              </a:ln>
            </c:spPr>
          </c:marker>
          <c:dPt>
            <c:idx val="0"/>
            <c:marker>
              <c:symbol val="diamond"/>
              <c:size val="13"/>
            </c:marker>
          </c:dPt>
          <c:dPt>
            <c:idx val="1"/>
            <c:marker>
              <c:symbol val="diamond"/>
              <c:size val="12"/>
            </c:marker>
          </c:dPt>
          <c:dLbls>
            <c:dLbl>
              <c:idx val="1"/>
              <c:layout>
                <c:manualLayout>
                  <c:x val="-3.9896489732032438E-3"/>
                  <c:y val="-8.1644214362708318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l-GR"/>
                </a:p>
              </c:txPr>
              <c:dLblPos val="r"/>
              <c:showVal val="1"/>
            </c:dLbl>
            <c:dLbl>
              <c:idx val="2"/>
              <c:layout>
                <c:manualLayout>
                  <c:x val="-1.3982761832190277E-2"/>
                  <c:y val="-4.1871468122828492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l-GR"/>
                </a:p>
              </c:txPr>
              <c:dLblPos val="r"/>
              <c:showVal val="1"/>
            </c:dLbl>
            <c:dLblPos val="t"/>
            <c:showVal val="1"/>
          </c:dLbls>
          <c:cat>
            <c:strRef>
              <c:f>'[Αποτίμηση συμμετοχής ΤΧΣ στις συστημικές τράπεζες - 31.03.2019.xls]Sheet1'!$B$1:$F$1</c:f>
              <c:strCache>
                <c:ptCount val="2"/>
                <c:pt idx="0">
                  <c:v>31.12.2014</c:v>
                </c:pt>
                <c:pt idx="1">
                  <c:v>31.06.2019</c:v>
                </c:pt>
              </c:strCache>
            </c:strRef>
          </c:cat>
          <c:val>
            <c:numRef>
              <c:f>'[Αποτίμηση συμμετοχής ΤΧΣ στις συστημικές τράπεζες - 31.03.2019.xls]Sheet1'!$B$6:$F$6</c:f>
              <c:numCache>
                <c:formatCode>0.0</c:formatCode>
                <c:ptCount val="2"/>
                <c:pt idx="0">
                  <c:v>11.620000000000001</c:v>
                </c:pt>
                <c:pt idx="1">
                  <c:v>1.5749999999999993</c:v>
                </c:pt>
              </c:numCache>
            </c:numRef>
          </c:val>
        </c:ser>
        <c:marker val="1"/>
        <c:axId val="116928512"/>
        <c:axId val="116930048"/>
      </c:lineChart>
      <c:catAx>
        <c:axId val="11692108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el-GR"/>
          </a:p>
        </c:txPr>
        <c:crossAx val="116922624"/>
        <c:crosses val="autoZero"/>
        <c:auto val="1"/>
        <c:lblAlgn val="ctr"/>
        <c:lblOffset val="100"/>
      </c:catAx>
      <c:valAx>
        <c:axId val="116922624"/>
        <c:scaling>
          <c:orientation val="minMax"/>
        </c:scaling>
        <c:axPos val="l"/>
        <c:numFmt formatCode="0.0" sourceLinked="1"/>
        <c:tickLblPos val="nextTo"/>
        <c:txPr>
          <a:bodyPr/>
          <a:lstStyle/>
          <a:p>
            <a: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el-GR"/>
          </a:p>
        </c:txPr>
        <c:crossAx val="116921088"/>
        <c:crosses val="autoZero"/>
        <c:crossBetween val="between"/>
      </c:valAx>
      <c:catAx>
        <c:axId val="116928512"/>
        <c:scaling>
          <c:orientation val="minMax"/>
        </c:scaling>
        <c:delete val="1"/>
        <c:axPos val="b"/>
        <c:tickLblPos val="none"/>
        <c:crossAx val="116930048"/>
        <c:crosses val="autoZero"/>
        <c:auto val="1"/>
        <c:lblAlgn val="ctr"/>
        <c:lblOffset val="100"/>
      </c:catAx>
      <c:valAx>
        <c:axId val="116930048"/>
        <c:scaling>
          <c:orientation val="minMax"/>
        </c:scaling>
        <c:axPos val="r"/>
        <c:numFmt formatCode="0.0" sourceLinked="1"/>
        <c:tickLblPos val="nextTo"/>
        <c:txPr>
          <a:bodyPr/>
          <a:lstStyle/>
          <a:p>
            <a: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el-GR"/>
          </a:p>
        </c:txPr>
        <c:crossAx val="116928512"/>
        <c:crosses val="max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el-GR"/>
          </a:p>
        </c:txPr>
      </c:legendEntry>
      <c:legendEntry>
        <c:idx val="1"/>
        <c:txPr>
          <a:bodyPr/>
          <a:lstStyle/>
          <a:p>
            <a:pPr>
              <a:defRPr>
                <a:solidFill>
                  <a:schemeClr val="bg1">
                    <a:lumMod val="50000"/>
                  </a:schemeClr>
                </a:solidFill>
              </a:defRPr>
            </a:pPr>
            <a:endParaRPr lang="el-GR"/>
          </a:p>
        </c:txPr>
      </c:legendEntry>
      <c:legendEntry>
        <c:idx val="2"/>
        <c:txPr>
          <a:bodyPr/>
          <a:lstStyle/>
          <a:p>
            <a:pPr>
              <a:defRPr>
                <a:solidFill>
                  <a:srgbClr val="F0EA00"/>
                </a:solidFill>
              </a:defRPr>
            </a:pPr>
            <a:endParaRPr lang="el-GR"/>
          </a:p>
        </c:txPr>
      </c:legendEntry>
      <c:legendEntry>
        <c:idx val="3"/>
        <c:txPr>
          <a:bodyPr/>
          <a:lstStyle/>
          <a:p>
            <a:pPr>
              <a:defRPr>
                <a:solidFill>
                  <a:srgbClr val="FF0000"/>
                </a:solidFill>
              </a:defRPr>
            </a:pPr>
            <a:endParaRPr lang="el-GR"/>
          </a:p>
        </c:txPr>
      </c:legendEntry>
      <c:layout>
        <c:manualLayout>
          <c:xMode val="edge"/>
          <c:yMode val="edge"/>
          <c:x val="0.52210701629393863"/>
          <c:y val="0.12449278094381859"/>
          <c:w val="0.30227177537002953"/>
          <c:h val="0.25418695591227908"/>
        </c:manualLayout>
      </c:layout>
    </c:legend>
    <c:plotVisOnly val="1"/>
    <c:dispBlanksAs val="gap"/>
  </c:chart>
  <c:spPr>
    <a:ln>
      <a:noFill/>
    </a:ln>
  </c:spPr>
  <c:txPr>
    <a:bodyPr/>
    <a:lstStyle/>
    <a:p>
      <a:pPr>
        <a:defRPr sz="1200" b="1"/>
      </a:pPr>
      <a:endParaRPr lang="el-GR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2AF48-F2D9-471F-BAFE-29885AFD82C8}" type="datetimeFigureOut">
              <a:rPr lang="el-GR" smtClean="0"/>
              <a:pPr/>
              <a:t>23/4/2020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0464-C22D-4701-A787-880729ABD42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1"/>
          <p:cNvGraphicFramePr>
            <a:graphicFrameLocks/>
          </p:cNvGraphicFramePr>
          <p:nvPr/>
        </p:nvGraphicFramePr>
        <p:xfrm>
          <a:off x="519112" y="842962"/>
          <a:ext cx="8105775" cy="5172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</Words>
  <Application>Microsoft Office PowerPoint</Application>
  <PresentationFormat>Προβολή στην οθόνη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ΠΑΝΑΓΙΩΤΗΣ ΚΟΥΒΕΛΗΣ</dc:creator>
  <cp:lastModifiedBy>ΠΑΝΑΓΙΩΤΗΣ ΚΟΥΒΕΛΗΣ</cp:lastModifiedBy>
  <cp:revision>3</cp:revision>
  <dcterms:created xsi:type="dcterms:W3CDTF">2019-12-11T20:06:02Z</dcterms:created>
  <dcterms:modified xsi:type="dcterms:W3CDTF">2020-04-23T17:44:51Z</dcterms:modified>
</cp:coreProperties>
</file>