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slideshow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2"/>
  </p:notesMasterIdLst>
  <p:sldIdLst>
    <p:sldId id="256" r:id="rId2"/>
    <p:sldId id="457" r:id="rId3"/>
    <p:sldId id="342" r:id="rId4"/>
    <p:sldId id="396" r:id="rId5"/>
    <p:sldId id="397" r:id="rId6"/>
    <p:sldId id="400" r:id="rId7"/>
    <p:sldId id="441" r:id="rId8"/>
    <p:sldId id="360" r:id="rId9"/>
    <p:sldId id="344" r:id="rId10"/>
    <p:sldId id="347" r:id="rId11"/>
    <p:sldId id="348" r:id="rId12"/>
    <p:sldId id="349" r:id="rId13"/>
    <p:sldId id="350" r:id="rId14"/>
    <p:sldId id="401" r:id="rId15"/>
    <p:sldId id="442" r:id="rId16"/>
    <p:sldId id="403" r:id="rId17"/>
    <p:sldId id="404" r:id="rId18"/>
    <p:sldId id="448" r:id="rId19"/>
    <p:sldId id="449" r:id="rId20"/>
    <p:sldId id="450" r:id="rId21"/>
    <p:sldId id="451" r:id="rId22"/>
    <p:sldId id="452" r:id="rId23"/>
    <p:sldId id="453" r:id="rId24"/>
    <p:sldId id="454" r:id="rId25"/>
    <p:sldId id="455" r:id="rId26"/>
    <p:sldId id="411" r:id="rId27"/>
    <p:sldId id="412" r:id="rId28"/>
    <p:sldId id="458" r:id="rId29"/>
    <p:sldId id="445" r:id="rId30"/>
    <p:sldId id="446" r:id="rId31"/>
    <p:sldId id="416" r:id="rId32"/>
    <p:sldId id="417" r:id="rId33"/>
    <p:sldId id="447" r:id="rId34"/>
    <p:sldId id="456" r:id="rId35"/>
    <p:sldId id="444" r:id="rId36"/>
    <p:sldId id="420" r:id="rId37"/>
    <p:sldId id="423" r:id="rId38"/>
    <p:sldId id="422" r:id="rId39"/>
    <p:sldId id="425" r:id="rId40"/>
    <p:sldId id="426" r:id="rId41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user" initials="G" lastIdx="9" clrIdx="0"/>
  <p:cmAuthor id="2" name="user11" initials="u11" lastIdx="6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FEDBB4"/>
    <a:srgbClr val="007033"/>
    <a:srgbClr val="C6E6A2"/>
    <a:srgbClr val="00C85A"/>
    <a:srgbClr val="002A13"/>
    <a:srgbClr val="009644"/>
    <a:srgbClr val="B32D17"/>
    <a:srgbClr val="00421E"/>
    <a:srgbClr val="7199C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Μεσαίο στυλ 2 - Έμφαση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2819" autoAdjust="0"/>
  </p:normalViewPr>
  <p:slideViewPr>
    <p:cSldViewPr>
      <p:cViewPr varScale="1">
        <p:scale>
          <a:sx n="74" d="100"/>
          <a:sy n="74" d="100"/>
        </p:scale>
        <p:origin x="576" y="7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-2682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notesMaster" Target="notesMasters/notesMaster1.xml"/><Relationship Id="rId47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commentAuthors" Target="commentAuthor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GJPuser\Documents\&#915;&#915;&#916;&#917;\Chart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356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dPt>
            <c:idx val="0"/>
            <c:bubble3D val="0"/>
            <c:explosion val="2"/>
            <c:spPr>
              <a:solidFill>
                <a:srgbClr val="2F2FFF"/>
              </a:solidFill>
              <a:ln w="25400">
                <a:noFill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9157-4B6C-9D29-C80D0878DC44}"/>
              </c:ext>
            </c:extLst>
          </c:dPt>
          <c:dPt>
            <c:idx val="1"/>
            <c:bubble3D val="0"/>
            <c:explosion val="8"/>
            <c:spPr>
              <a:solidFill>
                <a:srgbClr val="FF0000"/>
              </a:solidFill>
              <a:ln w="25400">
                <a:noFill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9157-4B6C-9D29-C80D0878DC44}"/>
              </c:ext>
            </c:extLst>
          </c:dPt>
          <c:dPt>
            <c:idx val="2"/>
            <c:bubble3D val="0"/>
            <c:explosion val="8"/>
            <c:spPr>
              <a:solidFill>
                <a:srgbClr val="FFC000"/>
              </a:solidFill>
              <a:ln w="25400">
                <a:noFill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9157-4B6C-9D29-C80D0878DC44}"/>
              </c:ext>
            </c:extLst>
          </c:dPt>
          <c:dPt>
            <c:idx val="3"/>
            <c:bubble3D val="0"/>
            <c:explosion val="6"/>
            <c:spPr>
              <a:solidFill>
                <a:srgbClr val="FFFF00"/>
              </a:solidFill>
              <a:ln w="25400">
                <a:noFill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7-9157-4B6C-9D29-C80D0878DC44}"/>
              </c:ext>
            </c:extLst>
          </c:dPt>
          <c:dPt>
            <c:idx val="4"/>
            <c:bubble3D val="0"/>
            <c:explosion val="5"/>
            <c:spPr>
              <a:solidFill>
                <a:srgbClr val="B4AD78"/>
              </a:solidFill>
              <a:ln w="25400">
                <a:noFill/>
              </a:ln>
              <a:effectLst/>
              <a:scene3d>
                <a:camera prst="orthographicFront"/>
                <a:lightRig rig="threePt" dir="t"/>
              </a:scene3d>
              <a:sp3d>
                <a:contourClr>
                  <a:srgbClr val="000000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9-9157-4B6C-9D29-C80D0878DC44}"/>
              </c:ext>
            </c:extLst>
          </c:dPt>
          <c:cat>
            <c:strRef>
              <c:f>Sheet1!$A$1:$A$5</c:f>
              <c:strCache>
                <c:ptCount val="5"/>
                <c:pt idx="0">
                  <c:v>Συμφωνία</c:v>
                </c:pt>
                <c:pt idx="1">
                  <c:v>Ασυμφωνια</c:v>
                </c:pt>
                <c:pt idx="2">
                  <c:v>Ασυμφωνια</c:v>
                </c:pt>
                <c:pt idx="3">
                  <c:v>Ασυμφωνια</c:v>
                </c:pt>
                <c:pt idx="4">
                  <c:v>Ασυμφωνια</c:v>
                </c:pt>
              </c:strCache>
            </c:strRef>
          </c:cat>
          <c:val>
            <c:numRef>
              <c:f>Sheet1!$B$1:$B$5</c:f>
              <c:numCache>
                <c:formatCode>General</c:formatCode>
                <c:ptCount val="5"/>
                <c:pt idx="0">
                  <c:v>65</c:v>
                </c:pt>
                <c:pt idx="1">
                  <c:v>12</c:v>
                </c:pt>
                <c:pt idx="2">
                  <c:v>11</c:v>
                </c:pt>
                <c:pt idx="3">
                  <c:v>10</c:v>
                </c:pt>
                <c:pt idx="4">
                  <c:v>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A-9157-4B6C-9D29-C80D0878DC4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 dirty="0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8A25DD5-889F-4E3D-8104-41174D945F98}" type="datetimeFigureOut">
              <a:rPr lang="el-GR" smtClean="0"/>
              <a:pPr/>
              <a:t>1/8/2019</a:t>
            </a:fld>
            <a:endParaRPr lang="el-GR" dirty="0"/>
          </a:p>
        </p:txBody>
      </p:sp>
      <p:sp>
        <p:nvSpPr>
          <p:cNvPr id="4" name="Θέση εικόνας διαφάνειας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 dirty="0"/>
          </a:p>
        </p:txBody>
      </p:sp>
      <p:sp>
        <p:nvSpPr>
          <p:cNvPr id="5" name="Θέση σημειώσεων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 dirty="0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CF93196-4BCF-4351-8453-4DD006292484}" type="slidenum">
              <a:rPr lang="el-GR" smtClean="0"/>
              <a:pPr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9998971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F93196-4BCF-4351-8453-4DD006292484}" type="slidenum">
              <a:rPr lang="el-GR" smtClean="0"/>
              <a:pPr/>
              <a:t>1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25552294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F93196-4BCF-4351-8453-4DD006292484}" type="slidenum">
              <a:rPr lang="el-GR" smtClean="0"/>
              <a:pPr/>
              <a:t>10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25552294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F93196-4BCF-4351-8453-4DD006292484}" type="slidenum">
              <a:rPr lang="el-GR" smtClean="0"/>
              <a:pPr/>
              <a:t>11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25552294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F93196-4BCF-4351-8453-4DD006292484}" type="slidenum">
              <a:rPr lang="el-GR" smtClean="0"/>
              <a:pPr/>
              <a:t>12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25552294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F93196-4BCF-4351-8453-4DD006292484}" type="slidenum">
              <a:rPr lang="el-GR" smtClean="0"/>
              <a:pPr/>
              <a:t>13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25552294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F93196-4BCF-4351-8453-4DD006292484}" type="slidenum">
              <a:rPr lang="el-GR" smtClean="0"/>
              <a:pPr/>
              <a:t>14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17265380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F93196-4BCF-4351-8453-4DD006292484}" type="slidenum">
              <a:rPr lang="el-GR" smtClean="0"/>
              <a:pPr/>
              <a:t>15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572622025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F93196-4BCF-4351-8453-4DD006292484}" type="slidenum">
              <a:rPr lang="el-GR" smtClean="0"/>
              <a:pPr/>
              <a:t>16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15279536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F93196-4BCF-4351-8453-4DD006292484}" type="slidenum">
              <a:rPr lang="el-GR" smtClean="0"/>
              <a:pPr/>
              <a:t>17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302500470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F93196-4BCF-4351-8453-4DD006292484}" type="slidenum">
              <a:rPr lang="el-GR" smtClean="0"/>
              <a:pPr/>
              <a:t>18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703557738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F93196-4BCF-4351-8453-4DD006292484}" type="slidenum">
              <a:rPr lang="el-GR" smtClean="0"/>
              <a:pPr/>
              <a:t>19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24833855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F93196-4BCF-4351-8453-4DD006292484}" type="slidenum">
              <a:rPr lang="el-GR" smtClean="0"/>
              <a:pPr/>
              <a:t>2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894160054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F93196-4BCF-4351-8453-4DD006292484}" type="slidenum">
              <a:rPr lang="el-GR" smtClean="0"/>
              <a:pPr/>
              <a:t>20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191287662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F93196-4BCF-4351-8453-4DD006292484}" type="slidenum">
              <a:rPr lang="el-GR" smtClean="0"/>
              <a:pPr/>
              <a:t>21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194742218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F93196-4BCF-4351-8453-4DD006292484}" type="slidenum">
              <a:rPr lang="el-GR" smtClean="0"/>
              <a:pPr/>
              <a:t>22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049982703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F93196-4BCF-4351-8453-4DD006292484}" type="slidenum">
              <a:rPr lang="el-GR" smtClean="0"/>
              <a:pPr/>
              <a:t>23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15175768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F93196-4BCF-4351-8453-4DD006292484}" type="slidenum">
              <a:rPr lang="el-GR" smtClean="0"/>
              <a:pPr/>
              <a:t>24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045315067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F93196-4BCF-4351-8453-4DD006292484}" type="slidenum">
              <a:rPr lang="el-GR" smtClean="0"/>
              <a:pPr/>
              <a:t>25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43288876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F93196-4BCF-4351-8453-4DD006292484}" type="slidenum">
              <a:rPr lang="el-GR" smtClean="0"/>
              <a:pPr/>
              <a:t>26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367358251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F93196-4BCF-4351-8453-4DD006292484}" type="slidenum">
              <a:rPr lang="el-GR" smtClean="0"/>
              <a:pPr/>
              <a:t>27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214753397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F93196-4BCF-4351-8453-4DD006292484}" type="slidenum">
              <a:rPr lang="el-GR" smtClean="0"/>
              <a:pPr/>
              <a:t>28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403842967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F93196-4BCF-4351-8453-4DD006292484}" type="slidenum">
              <a:rPr lang="el-GR" smtClean="0"/>
              <a:pPr/>
              <a:t>29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84634824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F93196-4BCF-4351-8453-4DD006292484}" type="slidenum">
              <a:rPr lang="el-GR" smtClean="0"/>
              <a:pPr/>
              <a:t>3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255522944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F93196-4BCF-4351-8453-4DD006292484}" type="slidenum">
              <a:rPr lang="el-GR" smtClean="0"/>
              <a:pPr/>
              <a:t>30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229432735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F93196-4BCF-4351-8453-4DD006292484}" type="slidenum">
              <a:rPr lang="el-GR" smtClean="0"/>
              <a:pPr/>
              <a:t>31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60891158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F93196-4BCF-4351-8453-4DD006292484}" type="slidenum">
              <a:rPr lang="el-GR" smtClean="0"/>
              <a:pPr/>
              <a:t>32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841389695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F93196-4BCF-4351-8453-4DD006292484}" type="slidenum">
              <a:rPr lang="el-GR" smtClean="0"/>
              <a:pPr/>
              <a:t>33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809953490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F93196-4BCF-4351-8453-4DD006292484}" type="slidenum">
              <a:rPr lang="el-GR" smtClean="0"/>
              <a:pPr/>
              <a:t>34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167276215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F93196-4BCF-4351-8453-4DD006292484}" type="slidenum">
              <a:rPr lang="el-GR" smtClean="0"/>
              <a:pPr/>
              <a:t>35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815952091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F93196-4BCF-4351-8453-4DD006292484}" type="slidenum">
              <a:rPr lang="el-GR" smtClean="0"/>
              <a:pPr/>
              <a:t>36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334675349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F93196-4BCF-4351-8453-4DD006292484}" type="slidenum">
              <a:rPr lang="el-GR" smtClean="0"/>
              <a:pPr/>
              <a:t>37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453355421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F93196-4BCF-4351-8453-4DD006292484}" type="slidenum">
              <a:rPr lang="el-GR" smtClean="0"/>
              <a:pPr/>
              <a:t>38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510325239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F93196-4BCF-4351-8453-4DD006292484}" type="slidenum">
              <a:rPr lang="el-GR" smtClean="0"/>
              <a:pPr/>
              <a:t>39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26360447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F93196-4BCF-4351-8453-4DD006292484}" type="slidenum">
              <a:rPr lang="el-GR" smtClean="0"/>
              <a:pPr/>
              <a:t>4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664026686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F93196-4BCF-4351-8453-4DD006292484}" type="slidenum">
              <a:rPr lang="el-GR" smtClean="0"/>
              <a:pPr/>
              <a:t>40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13156063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F93196-4BCF-4351-8453-4DD006292484}" type="slidenum">
              <a:rPr lang="el-GR" smtClean="0"/>
              <a:pPr/>
              <a:t>5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73252885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F93196-4BCF-4351-8453-4DD006292484}" type="slidenum">
              <a:rPr lang="el-GR" smtClean="0"/>
              <a:pPr/>
              <a:t>6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01106767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F93196-4BCF-4351-8453-4DD006292484}" type="slidenum">
              <a:rPr lang="el-GR" smtClean="0"/>
              <a:pPr/>
              <a:t>7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73963410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F93196-4BCF-4351-8453-4DD006292484}" type="slidenum">
              <a:rPr lang="el-GR" smtClean="0"/>
              <a:pPr/>
              <a:t>8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25552294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F93196-4BCF-4351-8453-4DD006292484}" type="slidenum">
              <a:rPr lang="el-GR" smtClean="0"/>
              <a:pPr/>
              <a:t>9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2555229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914400" y="2130430"/>
            <a:ext cx="10363200" cy="1470025"/>
          </a:xfrm>
        </p:spPr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78E3B6-1108-4AE3-AB2A-30022D3E6F15}" type="datetime1">
              <a:rPr lang="el-GR" smtClean="0"/>
              <a:pPr/>
              <a:t>1/8/2019</a:t>
            </a:fld>
            <a:endParaRPr lang="el-GR" dirty="0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5F8589-AF18-46E5-9B8D-57F156AEACE8}" type="datetime1">
              <a:rPr lang="el-GR" smtClean="0"/>
              <a:pPr/>
              <a:t>1/8/2019</a:t>
            </a:fld>
            <a:endParaRPr lang="el-GR" dirty="0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8839200" y="274643"/>
            <a:ext cx="2743200" cy="5851525"/>
          </a:xfrm>
        </p:spPr>
        <p:txBody>
          <a:bodyPr vert="eaVert"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609600" y="274643"/>
            <a:ext cx="8026400" cy="5851525"/>
          </a:xfrm>
        </p:spPr>
        <p:txBody>
          <a:bodyPr vert="eaVert"/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2D77B9-ACDF-453B-A33A-BBE3E98AE637}" type="datetime1">
              <a:rPr lang="el-GR" smtClean="0"/>
              <a:pPr/>
              <a:t>1/8/2019</a:t>
            </a:fld>
            <a:endParaRPr lang="el-GR" dirty="0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98B23-8760-4770-A6C0-3C8557F5E704}" type="datetime1">
              <a:rPr lang="el-GR" smtClean="0"/>
              <a:pPr/>
              <a:t>1/8/2019</a:t>
            </a:fld>
            <a:endParaRPr lang="el-GR" dirty="0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963084" y="4406905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41C61-43B7-43EE-AEC3-A9C2E1C15165}" type="datetime1">
              <a:rPr lang="el-GR" smtClean="0"/>
              <a:pPr/>
              <a:t>1/8/2019</a:t>
            </a:fld>
            <a:endParaRPr lang="el-GR" dirty="0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609600" y="1600205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6197600" y="1600205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8E7653-14F1-46FB-9015-DCC815765B64}" type="datetime1">
              <a:rPr lang="el-GR" smtClean="0"/>
              <a:pPr/>
              <a:t>1/8/2019</a:t>
            </a:fld>
            <a:endParaRPr lang="el-GR" dirty="0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6193370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6193370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9949E-E0A7-4703-8B64-F1F0E5B903A0}" type="datetime1">
              <a:rPr lang="el-GR" smtClean="0"/>
              <a:pPr/>
              <a:t>1/8/2019</a:t>
            </a:fld>
            <a:endParaRPr lang="el-GR" dirty="0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ECF2AC-EB33-4C2C-A1D4-B50DC6ABFA83}" type="datetime1">
              <a:rPr lang="el-GR" smtClean="0"/>
              <a:pPr/>
              <a:t>1/8/2019</a:t>
            </a:fld>
            <a:endParaRPr lang="el-GR" dirty="0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BD0442-C452-486B-BE97-D538CF4D2EC0}" type="datetime1">
              <a:rPr lang="el-GR" smtClean="0"/>
              <a:pPr/>
              <a:t>1/8/2019</a:t>
            </a:fld>
            <a:endParaRPr lang="el-GR" dirty="0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609603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766733" y="273055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609603" y="1435103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B320D-F23C-45E0-9991-C22A2EE23640}" type="datetime1">
              <a:rPr lang="el-GR" smtClean="0"/>
              <a:pPr/>
              <a:t>1/8/2019</a:t>
            </a:fld>
            <a:endParaRPr lang="el-GR" dirty="0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 dirty="0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67A69E-C0AF-4AC5-BEEB-CE3B5B059070}" type="datetime1">
              <a:rPr lang="el-GR" smtClean="0"/>
              <a:pPr/>
              <a:t>1/8/2019</a:t>
            </a:fld>
            <a:endParaRPr lang="el-GR" dirty="0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lumMod val="50000"/>
            <a:lumOff val="50000"/>
            <a:alpha val="11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609600" y="1600205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609600" y="6356355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D74D78-B4BB-4744-AFFC-A6DC7C6A9723}" type="datetime1">
              <a:rPr lang="el-GR" smtClean="0"/>
              <a:pPr/>
              <a:t>1/8/2019</a:t>
            </a:fld>
            <a:endParaRPr lang="el-GR" dirty="0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4165600" y="6356355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 dirty="0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8737600" y="6356355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F53439-851E-44AD-84B1-B6BFC3D0C743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1.pn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png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.png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1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Αποτέλεσμα εικόνας για λογοτυπο ααδε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95604" y="990025"/>
            <a:ext cx="4752529" cy="13130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1531441" y="3429000"/>
            <a:ext cx="9267430" cy="23391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6000" b="1" dirty="0" smtClean="0">
                <a:solidFill>
                  <a:schemeClr val="accent1"/>
                </a:solidFill>
                <a:latin typeface="Candara" panose="020E0502030303020204" pitchFamily="34" charset="0"/>
              </a:rPr>
              <a:t>ηλεκτρονικά βιβλία</a:t>
            </a:r>
            <a:r>
              <a:rPr lang="en-US" sz="6000" b="1" dirty="0" smtClean="0">
                <a:solidFill>
                  <a:schemeClr val="accent1"/>
                </a:solidFill>
                <a:latin typeface="Candara" panose="020E0502030303020204" pitchFamily="34" charset="0"/>
              </a:rPr>
              <a:t> </a:t>
            </a:r>
            <a:r>
              <a:rPr lang="el-GR" sz="6000" b="1" dirty="0" smtClean="0">
                <a:solidFill>
                  <a:schemeClr val="accent1"/>
                </a:solidFill>
                <a:latin typeface="Candara" panose="020E0502030303020204" pitchFamily="34" charset="0"/>
              </a:rPr>
              <a:t>ΑΑΔΕ</a:t>
            </a:r>
            <a:r>
              <a:rPr lang="el-GR" sz="6000" b="1" dirty="0">
                <a:solidFill>
                  <a:schemeClr val="accent1"/>
                </a:solidFill>
                <a:latin typeface="Candara" panose="020E0502030303020204" pitchFamily="34" charset="0"/>
              </a:rPr>
              <a:t/>
            </a:r>
            <a:br>
              <a:rPr lang="el-GR" sz="6000" b="1" dirty="0">
                <a:solidFill>
                  <a:schemeClr val="accent1"/>
                </a:solidFill>
                <a:latin typeface="Candara" panose="020E0502030303020204" pitchFamily="34" charset="0"/>
              </a:rPr>
            </a:br>
            <a:r>
              <a:rPr lang="el-GR" sz="1400" b="1" dirty="0">
                <a:solidFill>
                  <a:schemeClr val="accent1"/>
                </a:solidFill>
                <a:latin typeface="Candara" panose="020E0502030303020204" pitchFamily="34" charset="0"/>
              </a:rPr>
              <a:t/>
            </a:r>
            <a:br>
              <a:rPr lang="el-GR" sz="1400" b="1" dirty="0">
                <a:solidFill>
                  <a:schemeClr val="accent1"/>
                </a:solidFill>
                <a:latin typeface="Candara" panose="020E0502030303020204" pitchFamily="34" charset="0"/>
              </a:rPr>
            </a:br>
            <a:r>
              <a:rPr lang="el-GR" sz="3600" b="1" dirty="0">
                <a:solidFill>
                  <a:schemeClr val="accent1"/>
                </a:solidFill>
                <a:latin typeface="Candara" panose="020E0502030303020204" pitchFamily="34" charset="0"/>
              </a:rPr>
              <a:t>τι είναι, πως λειτουργούν, ποιος είναι ο σκοπός τους</a:t>
            </a:r>
            <a:endParaRPr lang="el-GR" sz="3600" b="1" dirty="0">
              <a:solidFill>
                <a:srgbClr val="0070C0"/>
              </a:solidFill>
              <a:latin typeface="Candara" panose="020E0502030303020204" pitchFamily="34" charset="0"/>
            </a:endParaRPr>
          </a:p>
        </p:txBody>
      </p:sp>
      <p:sp>
        <p:nvSpPr>
          <p:cNvPr id="2" name="Ορθογώνιο 1"/>
          <p:cNvSpPr/>
          <p:nvPr/>
        </p:nvSpPr>
        <p:spPr>
          <a:xfrm>
            <a:off x="2927648" y="1700808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el-GR" dirty="0"/>
          </a:p>
        </p:txBody>
      </p:sp>
      <p:sp>
        <p:nvSpPr>
          <p:cNvPr id="4" name="TextBox 3"/>
          <p:cNvSpPr txBox="1"/>
          <p:nvPr/>
        </p:nvSpPr>
        <p:spPr>
          <a:xfrm>
            <a:off x="9120336" y="5970660"/>
            <a:ext cx="23762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l-GR" smtClean="0">
                <a:solidFill>
                  <a:srgbClr val="002060"/>
                </a:solidFill>
                <a:latin typeface="Bahnschrift SemiBold Condensed" panose="020B0502040204020203" pitchFamily="34" charset="0"/>
              </a:rPr>
              <a:t>Αύγουστος </a:t>
            </a:r>
            <a:r>
              <a:rPr lang="el-GR" dirty="0">
                <a:solidFill>
                  <a:srgbClr val="002060"/>
                </a:solidFill>
                <a:latin typeface="Bahnschrift SemiBold Condensed" panose="020B0502040204020203" pitchFamily="34" charset="0"/>
              </a:rPr>
              <a:t>2019</a:t>
            </a:r>
            <a:endParaRPr lang="en-US" dirty="0">
              <a:solidFill>
                <a:srgbClr val="002060"/>
              </a:solidFill>
              <a:latin typeface="Bahnschrift SemiBold Condensed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41714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mc:AlternateContent xmlns:mc="http://schemas.openxmlformats.org/markup-compatibility/2006" xmlns:p14="http://schemas.microsoft.com/office/powerpoint/2010/main">
    <mc:Choice Requires="p14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  <p:cond evt="onBegin" delay="0">
                              <p:tn val="2"/>
                            </p:cond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6" presetClass="emph" presetSubtype="0" fill="hold" nodeType="withEffect" p14:presetBounceEnd="10000">
                                      <p:stCondLst>
                                        <p:cond delay="0"/>
                                      </p:stCondLst>
                                      <p:childTnLst>
                                        <p:animScale p14:bounceEnd="10000">
                                          <p:cBhvr>
                                            <p:cTn id="6" dur="2000" fill="hold"/>
                                            <p:tgtEl>
                                              <p:spTgt spid="1026"/>
                                            </p:tgtEl>
                                          </p:cBhvr>
                                          <p:by x="150000" y="150000"/>
                                        </p:animScale>
                                      </p:childTnLst>
                                    </p:cTn>
                                  </p:par>
                                  <p:par>
                                    <p:cTn id="7" presetID="53" presetClass="entr" presetSubtype="16" fill="hold" grpId="0" nodeType="withEffect">
                                      <p:stCondLst>
                                        <p:cond delay="1000"/>
                                      </p:stCondLst>
                                      <p:childTnLst>
                                        <p:set>
                                          <p:cBhvr>
                                            <p:cTn id="8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9" dur="1500" fill="hold"/>
                                            <p:tgtEl>
                                              <p:spTgt spid="3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0" dur="1500" fill="hold"/>
                                            <p:tgtEl>
                                              <p:spTgt spid="3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in" filter="fade">
                                          <p:cBhvr>
                                            <p:cTn id="11" dur="1500"/>
                                            <p:tgtEl>
                                              <p:spTgt spid="3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12" presetID="55" presetClass="entr" presetSubtype="0" fill="hold" grpId="0" nodeType="withEffect">
                                      <p:stCondLst>
                                        <p:cond delay="1500"/>
                                      </p:stCondLst>
                                      <p:childTnLst>
                                        <p:set>
                                          <p:cBhvr>
                                            <p:cTn id="13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14" dur="1000" fill="hold"/>
                                            <p:tgtEl>
                                              <p:spTgt spid="4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w*0.7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5" dur="1000" fill="hold"/>
                                            <p:tgtEl>
                                              <p:spTgt spid="4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in" filter="fade">
                                          <p:cBhvr>
                                            <p:cTn id="16" dur="1000"/>
                                            <p:tgtEl>
                                              <p:spTgt spid="4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3" grpId="0"/>
          <p:bldP spid="4" grpId="0"/>
        </p:bldLst>
      </p:timing>
    </mc:Choice>
    <mc:Fallback xmlns="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  <p:cond evt="onBegin" delay="0">
                              <p:tn val="2"/>
                            </p:cond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6" presetClass="emph" presetSubtype="0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animScale>
                                          <p:cBhvr>
                                            <p:cTn id="6" dur="2000" fill="hold"/>
                                            <p:tgtEl>
                                              <p:spTgt spid="1026"/>
                                            </p:tgtEl>
                                          </p:cBhvr>
                                          <p:by x="150000" y="150000"/>
                                        </p:animScale>
                                      </p:childTnLst>
                                    </p:cTn>
                                  </p:par>
                                  <p:par>
                                    <p:cTn id="7" presetID="53" presetClass="entr" presetSubtype="16" fill="hold" grpId="0" nodeType="withEffect">
                                      <p:stCondLst>
                                        <p:cond delay="1000"/>
                                      </p:stCondLst>
                                      <p:childTnLst>
                                        <p:set>
                                          <p:cBhvr>
                                            <p:cTn id="8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9" dur="1500" fill="hold"/>
                                            <p:tgtEl>
                                              <p:spTgt spid="3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0" dur="1500" fill="hold"/>
                                            <p:tgtEl>
                                              <p:spTgt spid="3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in" filter="fade">
                                          <p:cBhvr>
                                            <p:cTn id="11" dur="1500"/>
                                            <p:tgtEl>
                                              <p:spTgt spid="3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12" presetID="55" presetClass="entr" presetSubtype="0" fill="hold" grpId="0" nodeType="withEffect">
                                      <p:stCondLst>
                                        <p:cond delay="1500"/>
                                      </p:stCondLst>
                                      <p:childTnLst>
                                        <p:set>
                                          <p:cBhvr>
                                            <p:cTn id="13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14" dur="1000" fill="hold"/>
                                            <p:tgtEl>
                                              <p:spTgt spid="4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w*0.7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5" dur="1000" fill="hold"/>
                                            <p:tgtEl>
                                              <p:spTgt spid="4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in" filter="fade">
                                          <p:cBhvr>
                                            <p:cTn id="16" dur="1000"/>
                                            <p:tgtEl>
                                              <p:spTgt spid="4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3" grpId="0"/>
          <p:bldP spid="4" grpId="0"/>
        </p:bldLst>
      </p:timing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487489" y="1577100"/>
            <a:ext cx="4815062" cy="2344093"/>
            <a:chOff x="327339" y="1579221"/>
            <a:chExt cx="4428915" cy="2344093"/>
          </a:xfrm>
        </p:grpSpPr>
        <p:sp>
          <p:nvSpPr>
            <p:cNvPr id="5" name="Up Arrow 4"/>
            <p:cNvSpPr/>
            <p:nvPr/>
          </p:nvSpPr>
          <p:spPr>
            <a:xfrm>
              <a:off x="4710535" y="1579221"/>
              <a:ext cx="45719" cy="2329137"/>
            </a:xfrm>
            <a:prstGeom prst="upArrow">
              <a:avLst>
                <a:gd name="adj1" fmla="val 96133"/>
                <a:gd name="adj2" fmla="val 183680"/>
              </a:avLst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>
                <a:latin typeface="Candara" panose="020E0502030303020204" pitchFamily="34" charset="0"/>
              </a:endParaRPr>
            </a:p>
          </p:txBody>
        </p:sp>
        <p:sp>
          <p:nvSpPr>
            <p:cNvPr id="31" name="Up Arrow 30"/>
            <p:cNvSpPr/>
            <p:nvPr/>
          </p:nvSpPr>
          <p:spPr>
            <a:xfrm rot="16200000" flipH="1">
              <a:off x="2509316" y="1695618"/>
              <a:ext cx="45719" cy="4409674"/>
            </a:xfrm>
            <a:prstGeom prst="upArrow">
              <a:avLst>
                <a:gd name="adj1" fmla="val 96133"/>
                <a:gd name="adj2" fmla="val 183680"/>
              </a:avLst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>
                <a:latin typeface="Candara" panose="020E0502030303020204" pitchFamily="34" charset="0"/>
              </a:endParaRPr>
            </a:p>
          </p:txBody>
        </p:sp>
      </p:grpSp>
      <p:pic>
        <p:nvPicPr>
          <p:cNvPr id="14" name="Picture 2" descr="Αποτέλεσμα εικόνας για λογοτυπο ααδε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3341" y="392212"/>
            <a:ext cx="1434187" cy="3962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9" name="Ορθογώνιο 35"/>
          <p:cNvSpPr/>
          <p:nvPr/>
        </p:nvSpPr>
        <p:spPr>
          <a:xfrm>
            <a:off x="6744072" y="1928564"/>
            <a:ext cx="4289232" cy="3016210"/>
          </a:xfrm>
          <a:prstGeom prst="rect">
            <a:avLst/>
          </a:prstGeom>
          <a:ln>
            <a:noFill/>
            <a:prstDash val="lgDashDotDot"/>
          </a:ln>
        </p:spPr>
        <p:txBody>
          <a:bodyPr wrap="square">
            <a:spAutoFit/>
          </a:bodyPr>
          <a:lstStyle/>
          <a:p>
            <a:pPr marL="342900" indent="-3429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l-GR" sz="2000" dirty="0">
                <a:solidFill>
                  <a:schemeClr val="tx2"/>
                </a:solidFill>
                <a:latin typeface="Candara" panose="020E0502030303020204" pitchFamily="34" charset="0"/>
              </a:rPr>
              <a:t>Έκδοση παραστατικών με τον τρόπο που γίνεται σήμερα.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l-GR" sz="2000" dirty="0">
                <a:solidFill>
                  <a:schemeClr val="tx2"/>
                </a:solidFill>
                <a:latin typeface="Candara" panose="020E0502030303020204" pitchFamily="34" charset="0"/>
              </a:rPr>
              <a:t>Διαβίβαση της Σύνοψής τους στην </a:t>
            </a:r>
            <a:r>
              <a:rPr lang="en-US" sz="2000" b="1" dirty="0" err="1" smtClean="0">
                <a:solidFill>
                  <a:schemeClr val="tx2"/>
                </a:solidFill>
                <a:latin typeface="Candara" panose="020E0502030303020204" pitchFamily="34" charset="0"/>
              </a:rPr>
              <a:t>myDATA</a:t>
            </a:r>
            <a:r>
              <a:rPr lang="en-US" sz="2000" dirty="0" smtClean="0">
                <a:solidFill>
                  <a:schemeClr val="tx2"/>
                </a:solidFill>
                <a:latin typeface="Candara" panose="020E0502030303020204" pitchFamily="34" charset="0"/>
              </a:rPr>
              <a:t> </a:t>
            </a:r>
            <a:r>
              <a:rPr lang="el-GR" sz="2000" dirty="0" smtClean="0">
                <a:solidFill>
                  <a:schemeClr val="tx2"/>
                </a:solidFill>
                <a:latin typeface="Candara" panose="020E0502030303020204" pitchFamily="34" charset="0"/>
              </a:rPr>
              <a:t>μαζικά </a:t>
            </a:r>
            <a:r>
              <a:rPr lang="el-GR" sz="2000" b="1" dirty="0">
                <a:solidFill>
                  <a:schemeClr val="tx2"/>
                </a:solidFill>
                <a:latin typeface="Candara" panose="020E0502030303020204" pitchFamily="34" charset="0"/>
              </a:rPr>
              <a:t>μέσω </a:t>
            </a:r>
            <a:r>
              <a:rPr lang="el-GR" sz="2000" b="1" dirty="0" err="1">
                <a:solidFill>
                  <a:schemeClr val="tx2"/>
                </a:solidFill>
                <a:latin typeface="Candara" panose="020E0502030303020204" pitchFamily="34" charset="0"/>
              </a:rPr>
              <a:t>διαλειτουργικότητας</a:t>
            </a:r>
            <a:r>
              <a:rPr lang="el-GR" sz="2000" dirty="0">
                <a:solidFill>
                  <a:schemeClr val="tx2"/>
                </a:solidFill>
                <a:latin typeface="Candara" panose="020E0502030303020204" pitchFamily="34" charset="0"/>
              </a:rPr>
              <a:t> των συστημάτων λογισμικού (εμπορικό, λογιστικό</a:t>
            </a:r>
            <a:r>
              <a:rPr lang="en-US" sz="2000" dirty="0">
                <a:solidFill>
                  <a:schemeClr val="tx2"/>
                </a:solidFill>
                <a:latin typeface="Candara" panose="020E0502030303020204" pitchFamily="34" charset="0"/>
              </a:rPr>
              <a:t>, ERP</a:t>
            </a:r>
            <a:r>
              <a:rPr lang="el-GR" sz="2000" dirty="0">
                <a:solidFill>
                  <a:schemeClr val="tx2"/>
                </a:solidFill>
                <a:latin typeface="Candara" panose="020E0502030303020204" pitchFamily="34" charset="0"/>
              </a:rPr>
              <a:t>) που ήδη χρησιμοποιούν οι Επιχειρήσεις</a:t>
            </a:r>
            <a:endParaRPr lang="el-GR" sz="2000" dirty="0">
              <a:solidFill>
                <a:srgbClr val="FF0000"/>
              </a:solidFill>
              <a:latin typeface="Candara" panose="020E0502030303020204" pitchFamily="34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413341" y="908720"/>
            <a:ext cx="11227274" cy="400110"/>
          </a:xfrm>
          <a:prstGeom prst="rect">
            <a:avLst/>
          </a:prstGeom>
          <a:solidFill>
            <a:srgbClr val="EAF1FA"/>
          </a:solidFill>
          <a:ln>
            <a:noFill/>
          </a:ln>
          <a:effectLst/>
        </p:spPr>
        <p:txBody>
          <a:bodyPr wrap="square" rtlCol="0">
            <a:spAutoFit/>
          </a:bodyPr>
          <a:lstStyle/>
          <a:p>
            <a:pPr lvl="0"/>
            <a:r>
              <a:rPr lang="el-GR" sz="2000" b="1" dirty="0">
                <a:solidFill>
                  <a:schemeClr val="tx2"/>
                </a:solidFill>
                <a:latin typeface="Candara" panose="020E0502030303020204" pitchFamily="34" charset="0"/>
              </a:rPr>
              <a:t>Πως μπορεί να διαβιβάζεται η Σύνοψη των Παραστατικών στην ΑΑΔΕ;</a:t>
            </a:r>
            <a:endParaRPr lang="el-GR" sz="2000" dirty="0">
              <a:solidFill>
                <a:schemeClr val="tx2"/>
              </a:solidFill>
              <a:latin typeface="Candara" panose="020E0502030303020204" pitchFamily="34" charset="0"/>
            </a:endParaRPr>
          </a:p>
        </p:txBody>
      </p:sp>
      <p:sp>
        <p:nvSpPr>
          <p:cNvPr id="22" name="Ορθογώνιο 35"/>
          <p:cNvSpPr/>
          <p:nvPr/>
        </p:nvSpPr>
        <p:spPr>
          <a:xfrm>
            <a:off x="6744072" y="5949280"/>
            <a:ext cx="4605526" cy="584775"/>
          </a:xfrm>
          <a:prstGeom prst="rect">
            <a:avLst/>
          </a:prstGeom>
          <a:ln>
            <a:noFill/>
            <a:prstDash val="lgDashDotDot"/>
          </a:ln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l-GR" sz="1600" i="1" dirty="0">
                <a:solidFill>
                  <a:srgbClr val="0070C0"/>
                </a:solidFill>
                <a:latin typeface="Candara" panose="020E0502030303020204" pitchFamily="34" charset="0"/>
              </a:rPr>
              <a:t>* Χρόνος Έναρξης: </a:t>
            </a:r>
            <a:r>
              <a:rPr lang="el-GR" sz="1600" i="1" dirty="0" smtClean="0">
                <a:solidFill>
                  <a:srgbClr val="0070C0"/>
                </a:solidFill>
                <a:latin typeface="Candara" panose="020E0502030303020204" pitchFamily="34" charset="0"/>
              </a:rPr>
              <a:t> Σκοπός η πιλοτική εφαρμογή στο 4</a:t>
            </a:r>
            <a:r>
              <a:rPr lang="el-GR" sz="1600" i="1" baseline="30000" dirty="0" smtClean="0">
                <a:solidFill>
                  <a:srgbClr val="0070C0"/>
                </a:solidFill>
                <a:latin typeface="Candara" panose="020E0502030303020204" pitchFamily="34" charset="0"/>
              </a:rPr>
              <a:t>ο</a:t>
            </a:r>
            <a:r>
              <a:rPr lang="el-GR" sz="1600" i="1" dirty="0" smtClean="0">
                <a:solidFill>
                  <a:srgbClr val="0070C0"/>
                </a:solidFill>
                <a:latin typeface="Candara" panose="020E0502030303020204" pitchFamily="34" charset="0"/>
              </a:rPr>
              <a:t> </a:t>
            </a:r>
            <a:r>
              <a:rPr lang="el-GR" sz="1600" i="1" dirty="0">
                <a:solidFill>
                  <a:srgbClr val="0070C0"/>
                </a:solidFill>
                <a:latin typeface="Candara" panose="020E0502030303020204" pitchFamily="34" charset="0"/>
              </a:rPr>
              <a:t>Τρίμηνο 2019 </a:t>
            </a:r>
          </a:p>
        </p:txBody>
      </p:sp>
      <p:sp>
        <p:nvSpPr>
          <p:cNvPr id="13" name="Ορθογώνιο 4"/>
          <p:cNvSpPr/>
          <p:nvPr/>
        </p:nvSpPr>
        <p:spPr>
          <a:xfrm>
            <a:off x="3143671" y="2917634"/>
            <a:ext cx="284336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l-GR" b="1" dirty="0">
                <a:solidFill>
                  <a:schemeClr val="tx2"/>
                </a:solidFill>
                <a:latin typeface="Candara" panose="020E0502030303020204" pitchFamily="34" charset="0"/>
              </a:rPr>
              <a:t>Λογιστικό / Εμπορικό Πρόγραμμα Επιχείρησης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752184" y="392212"/>
            <a:ext cx="388843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err="1" smtClean="0">
                <a:solidFill>
                  <a:srgbClr val="0070C0"/>
                </a:solidFill>
                <a:latin typeface="Candara" panose="020E0502030303020204" pitchFamily="34" charset="0"/>
              </a:rPr>
              <a:t>myDATA</a:t>
            </a:r>
            <a:r>
              <a:rPr lang="en-US" sz="2000" b="1" dirty="0" smtClean="0">
                <a:solidFill>
                  <a:srgbClr val="0070C0"/>
                </a:solidFill>
                <a:latin typeface="Candara" panose="020E0502030303020204" pitchFamily="34" charset="0"/>
              </a:rPr>
              <a:t> </a:t>
            </a:r>
            <a:r>
              <a:rPr lang="en-US" b="1" dirty="0" smtClean="0">
                <a:solidFill>
                  <a:srgbClr val="00B0F0"/>
                </a:solidFill>
                <a:latin typeface="Candara" panose="020E0502030303020204" pitchFamily="34" charset="0"/>
              </a:rPr>
              <a:t>- </a:t>
            </a:r>
            <a:r>
              <a:rPr lang="el-GR" b="1" dirty="0" smtClean="0">
                <a:solidFill>
                  <a:srgbClr val="00B0F0"/>
                </a:solidFill>
                <a:latin typeface="Candara" panose="020E0502030303020204" pitchFamily="34" charset="0"/>
              </a:rPr>
              <a:t>Ηλεκτρονικά </a:t>
            </a:r>
            <a:r>
              <a:rPr lang="el-GR" b="1" dirty="0">
                <a:solidFill>
                  <a:srgbClr val="00B0F0"/>
                </a:solidFill>
                <a:latin typeface="Candara" panose="020E0502030303020204" pitchFamily="34" charset="0"/>
              </a:rPr>
              <a:t>Βιβλία ΑΑΔΕ</a:t>
            </a:r>
          </a:p>
        </p:txBody>
      </p:sp>
      <p:sp>
        <p:nvSpPr>
          <p:cNvPr id="12" name="Oval 11"/>
          <p:cNvSpPr/>
          <p:nvPr/>
        </p:nvSpPr>
        <p:spPr>
          <a:xfrm>
            <a:off x="1856811" y="1800789"/>
            <a:ext cx="1116845" cy="1116845"/>
          </a:xfrm>
          <a:prstGeom prst="ellipse">
            <a:avLst/>
          </a:prstGeom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l-GR" sz="5400" b="1" dirty="0">
                <a:latin typeface="Franklin Gothic Medium Cond" panose="020B0606030402020204" pitchFamily="34" charset="0"/>
              </a:rPr>
              <a:t>1</a:t>
            </a:r>
            <a:endParaRPr lang="en-US" sz="5400" b="1" dirty="0">
              <a:latin typeface="Franklin Gothic Medium Cond" panose="020B06060304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2953948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750"/>
                            </p:stCondLst>
                            <p:childTnLst>
                              <p:par>
                                <p:cTn id="21" presetID="10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750"/>
                            </p:stCondLst>
                            <p:childTnLst>
                              <p:par>
                                <p:cTn id="25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750"/>
                            </p:stCondLst>
                            <p:childTnLst>
                              <p:par>
                                <p:cTn id="29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22" grpId="0"/>
      <p:bldP spid="13" grpId="0"/>
      <p:bldP spid="12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7" name="Group 26"/>
          <p:cNvGrpSpPr/>
          <p:nvPr/>
        </p:nvGrpSpPr>
        <p:grpSpPr>
          <a:xfrm flipH="1">
            <a:off x="6240016" y="1577100"/>
            <a:ext cx="4833206" cy="2344093"/>
            <a:chOff x="327339" y="1579221"/>
            <a:chExt cx="4428915" cy="2344093"/>
          </a:xfrm>
        </p:grpSpPr>
        <p:sp>
          <p:nvSpPr>
            <p:cNvPr id="28" name="Up Arrow 27"/>
            <p:cNvSpPr/>
            <p:nvPr/>
          </p:nvSpPr>
          <p:spPr>
            <a:xfrm>
              <a:off x="4710535" y="1579221"/>
              <a:ext cx="45719" cy="2329137"/>
            </a:xfrm>
            <a:prstGeom prst="upArrow">
              <a:avLst>
                <a:gd name="adj1" fmla="val 96133"/>
                <a:gd name="adj2" fmla="val 183680"/>
              </a:avLst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>
                <a:latin typeface="Candara" panose="020E0502030303020204" pitchFamily="34" charset="0"/>
              </a:endParaRPr>
            </a:p>
          </p:txBody>
        </p:sp>
        <p:sp>
          <p:nvSpPr>
            <p:cNvPr id="29" name="Up Arrow 28"/>
            <p:cNvSpPr/>
            <p:nvPr/>
          </p:nvSpPr>
          <p:spPr>
            <a:xfrm rot="16200000" flipH="1">
              <a:off x="2509316" y="1695618"/>
              <a:ext cx="45719" cy="4409674"/>
            </a:xfrm>
            <a:prstGeom prst="upArrow">
              <a:avLst>
                <a:gd name="adj1" fmla="val 96133"/>
                <a:gd name="adj2" fmla="val 183680"/>
              </a:avLst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>
                <a:latin typeface="Candara" panose="020E0502030303020204" pitchFamily="34" charset="0"/>
              </a:endParaRPr>
            </a:p>
          </p:txBody>
        </p:sp>
      </p:grpSp>
      <p:pic>
        <p:nvPicPr>
          <p:cNvPr id="13" name="Picture 2" descr="Αποτέλεσμα εικόνας για λογοτυπο ααδε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3341" y="392212"/>
            <a:ext cx="1434187" cy="3962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8" name="Ορθογώνιο 36"/>
          <p:cNvSpPr/>
          <p:nvPr/>
        </p:nvSpPr>
        <p:spPr>
          <a:xfrm>
            <a:off x="842716" y="2046801"/>
            <a:ext cx="4605211" cy="2554545"/>
          </a:xfrm>
          <a:prstGeom prst="rect">
            <a:avLst/>
          </a:prstGeom>
          <a:ln>
            <a:noFill/>
            <a:prstDash val="lgDashDotDot"/>
          </a:ln>
        </p:spPr>
        <p:txBody>
          <a:bodyPr wrap="square">
            <a:spAutoFit/>
          </a:bodyPr>
          <a:lstStyle/>
          <a:p>
            <a:r>
              <a:rPr lang="el-GR" sz="2000" i="1" dirty="0">
                <a:solidFill>
                  <a:schemeClr val="tx2"/>
                </a:solidFill>
                <a:latin typeface="Candara" panose="020E0502030303020204" pitchFamily="34" charset="0"/>
              </a:rPr>
              <a:t>Για τις Επιχειρήσεις που εκδίδουν μικρό αριθμό παραστατικών και δεν χρησιμοποιούν  συστήματα λογισμικού.</a:t>
            </a:r>
          </a:p>
          <a:p>
            <a:endParaRPr lang="el-GR" sz="2000" dirty="0">
              <a:solidFill>
                <a:schemeClr val="tx2"/>
              </a:solidFill>
              <a:latin typeface="Candara" panose="020E0502030303020204" pitchFamily="34" charset="0"/>
            </a:endParaRPr>
          </a:p>
          <a:p>
            <a:r>
              <a:rPr lang="el-GR" sz="2000" dirty="0">
                <a:solidFill>
                  <a:schemeClr val="tx2"/>
                </a:solidFill>
                <a:latin typeface="Candara" panose="020E0502030303020204" pitchFamily="34" charset="0"/>
              </a:rPr>
              <a:t>Δυνατότητα καταχώρησης  της Σύνοψης των Παραστατικών σε </a:t>
            </a:r>
            <a:r>
              <a:rPr lang="el-GR" sz="2000" b="1" dirty="0">
                <a:solidFill>
                  <a:schemeClr val="tx2"/>
                </a:solidFill>
                <a:latin typeface="Candara" panose="020E0502030303020204" pitchFamily="34" charset="0"/>
              </a:rPr>
              <a:t>Ειδική Φόρμα Καταχώρησης </a:t>
            </a:r>
            <a:r>
              <a:rPr lang="el-GR" sz="2000" b="1" dirty="0" smtClean="0">
                <a:solidFill>
                  <a:schemeClr val="tx2"/>
                </a:solidFill>
                <a:latin typeface="Candara" panose="020E0502030303020204" pitchFamily="34" charset="0"/>
              </a:rPr>
              <a:t>στην </a:t>
            </a:r>
            <a:r>
              <a:rPr lang="el-GR" sz="2000" b="1" dirty="0">
                <a:solidFill>
                  <a:schemeClr val="tx2"/>
                </a:solidFill>
                <a:latin typeface="Candara" panose="020E0502030303020204" pitchFamily="34" charset="0"/>
              </a:rPr>
              <a:t>ιστοσελίδα της ΑΑΔΕ</a:t>
            </a:r>
          </a:p>
        </p:txBody>
      </p:sp>
      <p:sp>
        <p:nvSpPr>
          <p:cNvPr id="15" name="Ορθογώνιο 35"/>
          <p:cNvSpPr/>
          <p:nvPr/>
        </p:nvSpPr>
        <p:spPr>
          <a:xfrm>
            <a:off x="6744072" y="5949280"/>
            <a:ext cx="4605526" cy="584775"/>
          </a:xfrm>
          <a:prstGeom prst="rect">
            <a:avLst/>
          </a:prstGeom>
          <a:ln>
            <a:noFill/>
            <a:prstDash val="lgDashDotDot"/>
          </a:ln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l-GR" sz="1600" i="1" dirty="0">
                <a:solidFill>
                  <a:srgbClr val="0070C0"/>
                </a:solidFill>
                <a:latin typeface="Candara" panose="020E0502030303020204" pitchFamily="34" charset="0"/>
              </a:rPr>
              <a:t>* Χρόνος Έναρξης: Σκοπός η πιλοτική εφαρμογή στο 4</a:t>
            </a:r>
            <a:r>
              <a:rPr lang="el-GR" sz="1600" i="1" baseline="30000" dirty="0">
                <a:solidFill>
                  <a:srgbClr val="0070C0"/>
                </a:solidFill>
                <a:latin typeface="Candara" panose="020E0502030303020204" pitchFamily="34" charset="0"/>
              </a:rPr>
              <a:t>ο</a:t>
            </a:r>
            <a:r>
              <a:rPr lang="el-GR" sz="1600" i="1" dirty="0">
                <a:solidFill>
                  <a:srgbClr val="0070C0"/>
                </a:solidFill>
                <a:latin typeface="Candara" panose="020E0502030303020204" pitchFamily="34" charset="0"/>
              </a:rPr>
              <a:t> Τρίμηνο </a:t>
            </a:r>
            <a:r>
              <a:rPr lang="el-GR" sz="1600" i="1" dirty="0" smtClean="0">
                <a:solidFill>
                  <a:srgbClr val="0070C0"/>
                </a:solidFill>
                <a:latin typeface="Candara" panose="020E0502030303020204" pitchFamily="34" charset="0"/>
              </a:rPr>
              <a:t>2019</a:t>
            </a:r>
            <a:endParaRPr lang="el-GR" sz="1600" i="1" dirty="0">
              <a:solidFill>
                <a:srgbClr val="0070C0"/>
              </a:solidFill>
              <a:latin typeface="Candara" panose="020E0502030303020204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413341" y="908720"/>
            <a:ext cx="11227274" cy="400110"/>
          </a:xfrm>
          <a:prstGeom prst="rect">
            <a:avLst/>
          </a:prstGeom>
          <a:solidFill>
            <a:srgbClr val="EAF1FA"/>
          </a:solidFill>
          <a:ln>
            <a:noFill/>
          </a:ln>
          <a:effectLst/>
        </p:spPr>
        <p:txBody>
          <a:bodyPr wrap="square" rtlCol="0">
            <a:spAutoFit/>
          </a:bodyPr>
          <a:lstStyle/>
          <a:p>
            <a:pPr lvl="0"/>
            <a:r>
              <a:rPr lang="el-GR" sz="2000" b="1" dirty="0">
                <a:solidFill>
                  <a:schemeClr val="tx2"/>
                </a:solidFill>
                <a:latin typeface="Candara" panose="020E0502030303020204" pitchFamily="34" charset="0"/>
              </a:rPr>
              <a:t>Πως μπορεί να διαβιβάζεται η Σύνοψη των Παραστατικών στην ΑΑΔΕ;</a:t>
            </a:r>
            <a:endParaRPr lang="el-GR" sz="2000" dirty="0">
              <a:solidFill>
                <a:schemeClr val="tx2"/>
              </a:solidFill>
              <a:latin typeface="Candara" panose="020E0502030303020204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7752184" y="392212"/>
            <a:ext cx="388843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err="1" smtClean="0">
                <a:solidFill>
                  <a:srgbClr val="0070C0"/>
                </a:solidFill>
                <a:latin typeface="Candara" panose="020E0502030303020204" pitchFamily="34" charset="0"/>
              </a:rPr>
              <a:t>myDATA</a:t>
            </a:r>
            <a:r>
              <a:rPr lang="en-US" sz="2000" b="1" dirty="0" smtClean="0">
                <a:solidFill>
                  <a:srgbClr val="0070C0"/>
                </a:solidFill>
                <a:latin typeface="Candara" panose="020E0502030303020204" pitchFamily="34" charset="0"/>
              </a:rPr>
              <a:t> </a:t>
            </a:r>
            <a:r>
              <a:rPr lang="en-US" b="1" dirty="0" smtClean="0">
                <a:solidFill>
                  <a:srgbClr val="00B0F0"/>
                </a:solidFill>
                <a:latin typeface="Candara" panose="020E0502030303020204" pitchFamily="34" charset="0"/>
              </a:rPr>
              <a:t>- </a:t>
            </a:r>
            <a:r>
              <a:rPr lang="el-GR" b="1" dirty="0" smtClean="0">
                <a:solidFill>
                  <a:srgbClr val="00B0F0"/>
                </a:solidFill>
                <a:latin typeface="Candara" panose="020E0502030303020204" pitchFamily="34" charset="0"/>
              </a:rPr>
              <a:t>Ηλεκτρονικά </a:t>
            </a:r>
            <a:r>
              <a:rPr lang="el-GR" b="1" dirty="0">
                <a:solidFill>
                  <a:srgbClr val="00B0F0"/>
                </a:solidFill>
                <a:latin typeface="Candara" panose="020E0502030303020204" pitchFamily="34" charset="0"/>
              </a:rPr>
              <a:t>Βιβλία ΑΑΔΕ</a:t>
            </a:r>
          </a:p>
        </p:txBody>
      </p:sp>
      <p:sp>
        <p:nvSpPr>
          <p:cNvPr id="19" name="Ορθογώνιο 8"/>
          <p:cNvSpPr/>
          <p:nvPr/>
        </p:nvSpPr>
        <p:spPr>
          <a:xfrm>
            <a:off x="6496678" y="2621291"/>
            <a:ext cx="283968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b="1" dirty="0">
                <a:solidFill>
                  <a:schemeClr val="tx2"/>
                </a:solidFill>
                <a:latin typeface="Candara" panose="020E0502030303020204" pitchFamily="34" charset="0"/>
              </a:rPr>
              <a:t>Ειδική Φόρμα Καταχώρησης </a:t>
            </a:r>
            <a:r>
              <a:rPr lang="el-GR" b="1" dirty="0" smtClean="0">
                <a:solidFill>
                  <a:schemeClr val="tx2"/>
                </a:solidFill>
                <a:latin typeface="Candara" panose="020E0502030303020204" pitchFamily="34" charset="0"/>
              </a:rPr>
              <a:t>στο </a:t>
            </a:r>
            <a:r>
              <a:rPr lang="en-US" b="1" dirty="0" smtClean="0">
                <a:solidFill>
                  <a:schemeClr val="tx2"/>
                </a:solidFill>
                <a:latin typeface="Candara" panose="020E0502030303020204" pitchFamily="34" charset="0"/>
              </a:rPr>
              <a:t>www.aade.gr/myDATA</a:t>
            </a:r>
            <a:endParaRPr lang="el-GR" b="1" dirty="0">
              <a:solidFill>
                <a:schemeClr val="tx2"/>
              </a:solidFill>
              <a:latin typeface="Candara" panose="020E0502030303020204" pitchFamily="34" charset="0"/>
            </a:endParaRPr>
          </a:p>
        </p:txBody>
      </p:sp>
      <p:sp>
        <p:nvSpPr>
          <p:cNvPr id="12" name="Oval 11"/>
          <p:cNvSpPr/>
          <p:nvPr/>
        </p:nvSpPr>
        <p:spPr>
          <a:xfrm>
            <a:off x="9214727" y="1800790"/>
            <a:ext cx="1116845" cy="1116845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l-GR" sz="5400" b="1" dirty="0">
                <a:latin typeface="Franklin Gothic Medium Cond" panose="020B0606030402020204" pitchFamily="34" charset="0"/>
              </a:rPr>
              <a:t>2</a:t>
            </a:r>
            <a:endParaRPr lang="en-US" sz="5400" b="1" dirty="0">
              <a:latin typeface="Franklin Gothic Medium Cond" panose="020B06060304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02073450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10" presetClass="entr" presetSubtype="0" fill="hold" nodeType="after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250"/>
                            </p:stCondLst>
                            <p:childTnLst>
                              <p:par>
                                <p:cTn id="20" presetID="10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3250"/>
                            </p:stCondLst>
                            <p:childTnLst>
                              <p:par>
                                <p:cTn id="24" presetID="22" presetClass="entr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4250"/>
                            </p:stCondLst>
                            <p:childTnLst>
                              <p:par>
                                <p:cTn id="28" presetID="21" presetClass="entr" presetSubtype="1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7" grpId="0" animBg="1"/>
      <p:bldP spid="19" grpId="0"/>
      <p:bldP spid="12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Ορθογώνιο 35"/>
          <p:cNvSpPr/>
          <p:nvPr/>
        </p:nvSpPr>
        <p:spPr>
          <a:xfrm>
            <a:off x="7142640" y="1572652"/>
            <a:ext cx="3921912" cy="3262432"/>
          </a:xfrm>
          <a:prstGeom prst="rect">
            <a:avLst/>
          </a:prstGeom>
          <a:ln>
            <a:noFill/>
            <a:prstDash val="lgDashDotDot"/>
          </a:ln>
        </p:spPr>
        <p:txBody>
          <a:bodyPr wrap="square">
            <a:spAutoFit/>
          </a:bodyPr>
          <a:lstStyle/>
          <a:p>
            <a:r>
              <a:rPr lang="el-GR" sz="2000" dirty="0">
                <a:solidFill>
                  <a:schemeClr val="tx2"/>
                </a:solidFill>
                <a:latin typeface="Candara" panose="020E0502030303020204" pitchFamily="34" charset="0"/>
              </a:rPr>
              <a:t>Για τις συναλλαγές λιανικής που διενεργούνται υποχρεωτικά με τη χρήση ΦΗΜ που θα είναι συνδεδεμένες με την ΑΑΔΕ</a:t>
            </a:r>
          </a:p>
          <a:p>
            <a:endParaRPr lang="el-GR" i="1" dirty="0">
              <a:solidFill>
                <a:schemeClr val="tx2"/>
              </a:solidFill>
              <a:latin typeface="Candara" panose="020E0502030303020204" pitchFamily="34" charset="0"/>
            </a:endParaRPr>
          </a:p>
          <a:p>
            <a:r>
              <a:rPr lang="el-GR" i="1" dirty="0">
                <a:solidFill>
                  <a:schemeClr val="tx2"/>
                </a:solidFill>
                <a:latin typeface="Candara" panose="020E0502030303020204" pitchFamily="34" charset="0"/>
              </a:rPr>
              <a:t>Μέχρι την ενεργοποίηση της δυνατότητας απευθείας διασύνδεσης των ΦΗΜ, οι συναλλαγές λιανικής θα καταχωρούνται συγκεντρωτικά  μέσω  συστήματος λογιστικής ή της φόρμας καταχώρησης</a:t>
            </a:r>
          </a:p>
        </p:txBody>
      </p:sp>
      <p:grpSp>
        <p:nvGrpSpPr>
          <p:cNvPr id="34" name="Group 33"/>
          <p:cNvGrpSpPr/>
          <p:nvPr/>
        </p:nvGrpSpPr>
        <p:grpSpPr>
          <a:xfrm flipV="1">
            <a:off x="1441769" y="3921192"/>
            <a:ext cx="4860781" cy="2534855"/>
            <a:chOff x="327339" y="1579221"/>
            <a:chExt cx="4428915" cy="2344093"/>
          </a:xfrm>
        </p:grpSpPr>
        <p:sp>
          <p:nvSpPr>
            <p:cNvPr id="35" name="Up Arrow 34"/>
            <p:cNvSpPr/>
            <p:nvPr/>
          </p:nvSpPr>
          <p:spPr>
            <a:xfrm>
              <a:off x="4710535" y="1579221"/>
              <a:ext cx="45719" cy="2329137"/>
            </a:xfrm>
            <a:prstGeom prst="upArrow">
              <a:avLst>
                <a:gd name="adj1" fmla="val 96133"/>
                <a:gd name="adj2" fmla="val 183680"/>
              </a:avLst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>
                <a:latin typeface="Candara" panose="020E0502030303020204" pitchFamily="34" charset="0"/>
              </a:endParaRPr>
            </a:p>
          </p:txBody>
        </p:sp>
        <p:sp>
          <p:nvSpPr>
            <p:cNvPr id="37" name="Up Arrow 36"/>
            <p:cNvSpPr/>
            <p:nvPr/>
          </p:nvSpPr>
          <p:spPr>
            <a:xfrm rot="16200000" flipH="1">
              <a:off x="2509316" y="1695618"/>
              <a:ext cx="45719" cy="4409674"/>
            </a:xfrm>
            <a:prstGeom prst="upArrow">
              <a:avLst>
                <a:gd name="adj1" fmla="val 96133"/>
                <a:gd name="adj2" fmla="val 183680"/>
              </a:avLst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>
                <a:latin typeface="Candara" panose="020E0502030303020204" pitchFamily="34" charset="0"/>
              </a:endParaRPr>
            </a:p>
          </p:txBody>
        </p:sp>
      </p:grpSp>
      <p:pic>
        <p:nvPicPr>
          <p:cNvPr id="12" name="Picture 2" descr="Αποτέλεσμα εικόνας για λογοτυπο ααδε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3341" y="392212"/>
            <a:ext cx="1434187" cy="3962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Ορθογώνιο 35"/>
          <p:cNvSpPr/>
          <p:nvPr/>
        </p:nvSpPr>
        <p:spPr>
          <a:xfrm>
            <a:off x="7142640" y="5725815"/>
            <a:ext cx="4605526" cy="738664"/>
          </a:xfrm>
          <a:prstGeom prst="rect">
            <a:avLst/>
          </a:prstGeom>
          <a:ln>
            <a:noFill/>
            <a:prstDash val="lgDashDotDot"/>
          </a:ln>
        </p:spPr>
        <p:txBody>
          <a:bodyPr wrap="square">
            <a:spAutoFit/>
          </a:bodyPr>
          <a:lstStyle/>
          <a:p>
            <a:r>
              <a:rPr lang="el-GR" sz="1400" i="1" dirty="0">
                <a:solidFill>
                  <a:srgbClr val="0070C0"/>
                </a:solidFill>
                <a:latin typeface="Candara" panose="020E0502030303020204" pitchFamily="34" charset="0"/>
              </a:rPr>
              <a:t>* Χρόνος Έναρξης: </a:t>
            </a:r>
          </a:p>
          <a:p>
            <a:r>
              <a:rPr lang="el-GR" sz="1400" i="1" dirty="0">
                <a:solidFill>
                  <a:srgbClr val="0070C0"/>
                </a:solidFill>
                <a:latin typeface="Candara" panose="020E0502030303020204" pitchFamily="34" charset="0"/>
              </a:rPr>
              <a:t>Σταδιακά , ανάλογα με κλάδους δραστηριότητας</a:t>
            </a:r>
          </a:p>
          <a:p>
            <a:r>
              <a:rPr lang="el-GR" sz="1400" i="1" dirty="0">
                <a:solidFill>
                  <a:srgbClr val="0070C0"/>
                </a:solidFill>
                <a:latin typeface="Candara" panose="020E0502030303020204" pitchFamily="34" charset="0"/>
              </a:rPr>
              <a:t>Δυνατότητα προαιρετικής εφαρμογής νωρίτερα</a:t>
            </a:r>
          </a:p>
        </p:txBody>
      </p:sp>
      <p:sp>
        <p:nvSpPr>
          <p:cNvPr id="19" name="Ορθογώνιο 6"/>
          <p:cNvSpPr/>
          <p:nvPr/>
        </p:nvSpPr>
        <p:spPr>
          <a:xfrm>
            <a:off x="2710672" y="4113236"/>
            <a:ext cx="3276364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l-GR" b="1" dirty="0">
                <a:solidFill>
                  <a:schemeClr val="tx2"/>
                </a:solidFill>
                <a:latin typeface="Candara" panose="020E0502030303020204" pitchFamily="34" charset="0"/>
              </a:rPr>
              <a:t> Συνδεδεμένοι Φορολογικοί </a:t>
            </a:r>
          </a:p>
          <a:p>
            <a:pPr algn="r"/>
            <a:r>
              <a:rPr lang="el-GR" b="1" dirty="0">
                <a:solidFill>
                  <a:schemeClr val="tx2"/>
                </a:solidFill>
                <a:latin typeface="Candara" panose="020E0502030303020204" pitchFamily="34" charset="0"/>
              </a:rPr>
              <a:t>Ηλεκτρονικοί Μηχανισμοί </a:t>
            </a:r>
          </a:p>
          <a:p>
            <a:pPr algn="r"/>
            <a:r>
              <a:rPr lang="el-GR" b="1" dirty="0">
                <a:solidFill>
                  <a:schemeClr val="tx2"/>
                </a:solidFill>
                <a:latin typeface="Candara" panose="020E0502030303020204" pitchFamily="34" charset="0"/>
              </a:rPr>
              <a:t>(ΦΗΜ) για τις</a:t>
            </a:r>
          </a:p>
          <a:p>
            <a:pPr algn="r"/>
            <a:r>
              <a:rPr lang="el-GR" b="1" dirty="0">
                <a:solidFill>
                  <a:schemeClr val="tx2"/>
                </a:solidFill>
                <a:latin typeface="Candara" panose="020E0502030303020204" pitchFamily="34" charset="0"/>
              </a:rPr>
              <a:t>συναλλαγές λιανικής</a:t>
            </a:r>
            <a:r>
              <a:rPr lang="en-US" b="1" dirty="0">
                <a:solidFill>
                  <a:schemeClr val="tx2"/>
                </a:solidFill>
                <a:latin typeface="Candara" panose="020E0502030303020204" pitchFamily="34" charset="0"/>
              </a:rPr>
              <a:t> </a:t>
            </a:r>
          </a:p>
          <a:p>
            <a:pPr algn="r"/>
            <a:r>
              <a:rPr lang="el-GR" dirty="0">
                <a:solidFill>
                  <a:schemeClr val="tx2"/>
                </a:solidFill>
                <a:latin typeface="Candara" panose="020E0502030303020204" pitchFamily="34" charset="0"/>
              </a:rPr>
              <a:t>(</a:t>
            </a:r>
            <a:r>
              <a:rPr lang="en-US" dirty="0">
                <a:solidFill>
                  <a:schemeClr val="tx2"/>
                </a:solidFill>
                <a:latin typeface="Candara" panose="020E0502030303020204" pitchFamily="34" charset="0"/>
              </a:rPr>
              <a:t>Online Cash Registers, OCR)</a:t>
            </a:r>
            <a:endParaRPr lang="el-GR" dirty="0">
              <a:solidFill>
                <a:schemeClr val="tx2"/>
              </a:solidFill>
              <a:latin typeface="Candara" panose="020E0502030303020204" pitchFamily="34" charset="0"/>
            </a:endParaRPr>
          </a:p>
          <a:p>
            <a:pPr algn="r"/>
            <a:endParaRPr lang="el-GR" b="1" dirty="0">
              <a:solidFill>
                <a:schemeClr val="tx2"/>
              </a:solidFill>
              <a:latin typeface="Candara" panose="020E0502030303020204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13341" y="908720"/>
            <a:ext cx="11227274" cy="400110"/>
          </a:xfrm>
          <a:prstGeom prst="rect">
            <a:avLst/>
          </a:prstGeom>
          <a:solidFill>
            <a:srgbClr val="EAF1FA"/>
          </a:solidFill>
          <a:ln>
            <a:noFill/>
          </a:ln>
          <a:effectLst/>
        </p:spPr>
        <p:txBody>
          <a:bodyPr wrap="square" rtlCol="0">
            <a:spAutoFit/>
          </a:bodyPr>
          <a:lstStyle/>
          <a:p>
            <a:pPr lvl="0"/>
            <a:r>
              <a:rPr lang="el-GR" sz="2000" b="1" dirty="0">
                <a:solidFill>
                  <a:schemeClr val="tx2"/>
                </a:solidFill>
                <a:latin typeface="Candara" panose="020E0502030303020204" pitchFamily="34" charset="0"/>
              </a:rPr>
              <a:t>Πως μπορεί να διαβιβάζεται η Σύνοψη των Παραστατικών στην ΑΑΔΕ;</a:t>
            </a:r>
            <a:endParaRPr lang="el-GR" sz="2000" dirty="0">
              <a:solidFill>
                <a:schemeClr val="tx2"/>
              </a:solidFill>
              <a:latin typeface="Candara" panose="020E0502030303020204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7752184" y="392212"/>
            <a:ext cx="388843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err="1" smtClean="0">
                <a:solidFill>
                  <a:srgbClr val="0070C0"/>
                </a:solidFill>
                <a:latin typeface="Candara" panose="020E0502030303020204" pitchFamily="34" charset="0"/>
              </a:rPr>
              <a:t>myDATA</a:t>
            </a:r>
            <a:r>
              <a:rPr lang="en-US" sz="2000" b="1" dirty="0" smtClean="0">
                <a:solidFill>
                  <a:srgbClr val="0070C0"/>
                </a:solidFill>
                <a:latin typeface="Candara" panose="020E0502030303020204" pitchFamily="34" charset="0"/>
              </a:rPr>
              <a:t> </a:t>
            </a:r>
            <a:r>
              <a:rPr lang="en-US" b="1" dirty="0" smtClean="0">
                <a:solidFill>
                  <a:srgbClr val="00B0F0"/>
                </a:solidFill>
                <a:latin typeface="Candara" panose="020E0502030303020204" pitchFamily="34" charset="0"/>
              </a:rPr>
              <a:t>- </a:t>
            </a:r>
            <a:r>
              <a:rPr lang="el-GR" b="1" dirty="0" smtClean="0">
                <a:solidFill>
                  <a:srgbClr val="00B0F0"/>
                </a:solidFill>
                <a:latin typeface="Candara" panose="020E0502030303020204" pitchFamily="34" charset="0"/>
              </a:rPr>
              <a:t>Ηλεκτρονικά </a:t>
            </a:r>
            <a:r>
              <a:rPr lang="el-GR" b="1" dirty="0">
                <a:solidFill>
                  <a:srgbClr val="00B0F0"/>
                </a:solidFill>
                <a:latin typeface="Candara" panose="020E0502030303020204" pitchFamily="34" charset="0"/>
              </a:rPr>
              <a:t>Βιβλία ΑΑΔΕ</a:t>
            </a:r>
          </a:p>
        </p:txBody>
      </p:sp>
      <p:sp>
        <p:nvSpPr>
          <p:cNvPr id="13" name="Oval 12"/>
          <p:cNvSpPr/>
          <p:nvPr/>
        </p:nvSpPr>
        <p:spPr>
          <a:xfrm>
            <a:off x="1851341" y="5024469"/>
            <a:ext cx="1116845" cy="1116845"/>
          </a:xfrm>
          <a:prstGeom prst="ellipse">
            <a:avLst/>
          </a:prstGeom>
          <a:solidFill>
            <a:srgbClr val="BCB800"/>
          </a:solidFill>
          <a:ln>
            <a:solidFill>
              <a:srgbClr val="BCB800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 anchorCtr="0"/>
          <a:lstStyle/>
          <a:p>
            <a:pPr algn="ctr"/>
            <a:r>
              <a:rPr lang="el-GR" sz="5400" b="1" dirty="0">
                <a:latin typeface="Franklin Gothic Medium Cond" panose="020B0606030402020204" pitchFamily="34" charset="0"/>
              </a:rPr>
              <a:t>3</a:t>
            </a:r>
            <a:endParaRPr lang="en-US" sz="5400" b="1" dirty="0">
              <a:latin typeface="Franklin Gothic Medium Cond" panose="020B06060304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26571995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500"/>
                            </p:stCondLst>
                            <p:childTnLst>
                              <p:par>
                                <p:cTn id="21" presetID="10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500"/>
                            </p:stCondLst>
                            <p:childTnLst>
                              <p:par>
                                <p:cTn id="29" presetID="21" presetClass="entr" presetSubtype="1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19" grpId="0"/>
      <p:bldP spid="15" grpId="0" animBg="1"/>
      <p:bldP spid="13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Ορθογώνιο 1"/>
          <p:cNvSpPr/>
          <p:nvPr/>
        </p:nvSpPr>
        <p:spPr>
          <a:xfrm>
            <a:off x="2927648" y="1700808"/>
            <a:ext cx="4572000" cy="338554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el-GR" sz="1600" dirty="0">
              <a:latin typeface="Candara" panose="020E0502030303020204" pitchFamily="34" charset="0"/>
            </a:endParaRPr>
          </a:p>
        </p:txBody>
      </p:sp>
      <p:grpSp>
        <p:nvGrpSpPr>
          <p:cNvPr id="28" name="Group 27"/>
          <p:cNvGrpSpPr/>
          <p:nvPr/>
        </p:nvGrpSpPr>
        <p:grpSpPr>
          <a:xfrm flipH="1" flipV="1">
            <a:off x="6240016" y="3921188"/>
            <a:ext cx="4862502" cy="2604156"/>
            <a:chOff x="327339" y="1579221"/>
            <a:chExt cx="4428915" cy="2344093"/>
          </a:xfrm>
        </p:grpSpPr>
        <p:sp>
          <p:nvSpPr>
            <p:cNvPr id="29" name="Up Arrow 28"/>
            <p:cNvSpPr/>
            <p:nvPr/>
          </p:nvSpPr>
          <p:spPr>
            <a:xfrm>
              <a:off x="4710535" y="1579221"/>
              <a:ext cx="45719" cy="2329137"/>
            </a:xfrm>
            <a:prstGeom prst="upArrow">
              <a:avLst>
                <a:gd name="adj1" fmla="val 96133"/>
                <a:gd name="adj2" fmla="val 183680"/>
              </a:avLst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>
                <a:latin typeface="Candara" panose="020E0502030303020204" pitchFamily="34" charset="0"/>
              </a:endParaRPr>
            </a:p>
          </p:txBody>
        </p:sp>
        <p:sp>
          <p:nvSpPr>
            <p:cNvPr id="30" name="Up Arrow 29"/>
            <p:cNvSpPr/>
            <p:nvPr/>
          </p:nvSpPr>
          <p:spPr>
            <a:xfrm rot="16200000" flipH="1">
              <a:off x="2509316" y="1695618"/>
              <a:ext cx="45719" cy="4409674"/>
            </a:xfrm>
            <a:prstGeom prst="upArrow">
              <a:avLst>
                <a:gd name="adj1" fmla="val 96133"/>
                <a:gd name="adj2" fmla="val 183680"/>
              </a:avLst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>
                <a:latin typeface="Candara" panose="020E0502030303020204" pitchFamily="34" charset="0"/>
              </a:endParaRPr>
            </a:p>
          </p:txBody>
        </p:sp>
      </p:grpSp>
      <p:pic>
        <p:nvPicPr>
          <p:cNvPr id="12" name="Picture 2" descr="Αποτέλεσμα εικόνας για λογοτυπο ααδε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3341" y="392212"/>
            <a:ext cx="1434187" cy="3962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Ορθογώνιο 26"/>
          <p:cNvSpPr/>
          <p:nvPr/>
        </p:nvSpPr>
        <p:spPr>
          <a:xfrm>
            <a:off x="1155156" y="1885474"/>
            <a:ext cx="4032449" cy="1631216"/>
          </a:xfrm>
          <a:prstGeom prst="rect">
            <a:avLst/>
          </a:prstGeom>
          <a:ln>
            <a:noFill/>
            <a:prstDash val="lgDashDotDot"/>
          </a:ln>
        </p:spPr>
        <p:txBody>
          <a:bodyPr wrap="square">
            <a:spAutoFit/>
          </a:bodyPr>
          <a:lstStyle/>
          <a:p>
            <a:r>
              <a:rPr lang="el-GR" sz="2000" dirty="0">
                <a:solidFill>
                  <a:schemeClr val="tx2"/>
                </a:solidFill>
                <a:latin typeface="Candara" panose="020E0502030303020204" pitchFamily="34" charset="0"/>
              </a:rPr>
              <a:t>Αυτόματη διαβίβαση των Ηλεκτρονικών Τιμολογίων από τους </a:t>
            </a:r>
            <a:r>
              <a:rPr lang="el-GR" sz="2000" dirty="0" err="1">
                <a:solidFill>
                  <a:schemeClr val="tx2"/>
                </a:solidFill>
                <a:latin typeface="Candara" panose="020E0502030303020204" pitchFamily="34" charset="0"/>
              </a:rPr>
              <a:t>παρόχους</a:t>
            </a:r>
            <a:r>
              <a:rPr lang="el-GR" sz="2000" dirty="0">
                <a:solidFill>
                  <a:schemeClr val="tx2"/>
                </a:solidFill>
                <a:latin typeface="Candara" panose="020E0502030303020204" pitchFamily="34" charset="0"/>
              </a:rPr>
              <a:t> ηλεκτρονικής τιμολόγησης στην </a:t>
            </a:r>
            <a:r>
              <a:rPr lang="el-GR" sz="2000" dirty="0" smtClean="0">
                <a:solidFill>
                  <a:schemeClr val="tx2"/>
                </a:solidFill>
                <a:latin typeface="Candara" panose="020E0502030303020204" pitchFamily="34" charset="0"/>
              </a:rPr>
              <a:t>πλατφόρμα </a:t>
            </a:r>
            <a:r>
              <a:rPr lang="en-US" sz="2000" b="1" dirty="0" err="1" smtClean="0">
                <a:solidFill>
                  <a:schemeClr val="tx2"/>
                </a:solidFill>
                <a:latin typeface="Candara" panose="020E0502030303020204" pitchFamily="34" charset="0"/>
              </a:rPr>
              <a:t>myDATA</a:t>
            </a:r>
            <a:endParaRPr lang="el-GR" sz="2000" b="1" dirty="0">
              <a:solidFill>
                <a:schemeClr val="tx2"/>
              </a:solidFill>
              <a:latin typeface="Candara" panose="020E0502030303020204" pitchFamily="34" charset="0"/>
            </a:endParaRPr>
          </a:p>
        </p:txBody>
      </p:sp>
      <p:sp>
        <p:nvSpPr>
          <p:cNvPr id="15" name="Ορθογώνιο 3"/>
          <p:cNvSpPr/>
          <p:nvPr/>
        </p:nvSpPr>
        <p:spPr>
          <a:xfrm>
            <a:off x="6496678" y="4113236"/>
            <a:ext cx="237459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b="1" dirty="0">
                <a:solidFill>
                  <a:schemeClr val="tx2"/>
                </a:solidFill>
                <a:latin typeface="Candara" panose="020E0502030303020204" pitchFamily="34" charset="0"/>
              </a:rPr>
              <a:t>Ηλεκτρονική Τιμολόγηση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13341" y="908720"/>
            <a:ext cx="11227274" cy="400110"/>
          </a:xfrm>
          <a:prstGeom prst="rect">
            <a:avLst/>
          </a:prstGeom>
          <a:solidFill>
            <a:srgbClr val="EAF1FA"/>
          </a:solidFill>
          <a:ln>
            <a:noFill/>
          </a:ln>
          <a:effectLst/>
        </p:spPr>
        <p:txBody>
          <a:bodyPr wrap="square" rtlCol="0">
            <a:spAutoFit/>
          </a:bodyPr>
          <a:lstStyle/>
          <a:p>
            <a:pPr lvl="0"/>
            <a:r>
              <a:rPr lang="el-GR" sz="2000" b="1" dirty="0">
                <a:solidFill>
                  <a:schemeClr val="tx2"/>
                </a:solidFill>
                <a:latin typeface="Candara" panose="020E0502030303020204" pitchFamily="34" charset="0"/>
              </a:rPr>
              <a:t>Πως μπορεί να διαβιβάζεται η Σύνοψη των Παραστατικών στην ΑΑΔΕ;</a:t>
            </a:r>
            <a:endParaRPr lang="el-GR" sz="2000" dirty="0">
              <a:solidFill>
                <a:schemeClr val="tx2"/>
              </a:solidFill>
              <a:latin typeface="Candara" panose="020E0502030303020204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7752184" y="392212"/>
            <a:ext cx="388843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err="1" smtClean="0">
                <a:solidFill>
                  <a:srgbClr val="0070C0"/>
                </a:solidFill>
                <a:latin typeface="Candara" panose="020E0502030303020204" pitchFamily="34" charset="0"/>
              </a:rPr>
              <a:t>myDATA</a:t>
            </a:r>
            <a:r>
              <a:rPr lang="en-US" sz="2000" b="1" dirty="0" smtClean="0">
                <a:solidFill>
                  <a:srgbClr val="0070C0"/>
                </a:solidFill>
                <a:latin typeface="Candara" panose="020E0502030303020204" pitchFamily="34" charset="0"/>
              </a:rPr>
              <a:t> </a:t>
            </a:r>
            <a:r>
              <a:rPr lang="en-US" b="1" dirty="0" smtClean="0">
                <a:solidFill>
                  <a:srgbClr val="00B0F0"/>
                </a:solidFill>
                <a:latin typeface="Candara" panose="020E0502030303020204" pitchFamily="34" charset="0"/>
              </a:rPr>
              <a:t>- </a:t>
            </a:r>
            <a:r>
              <a:rPr lang="el-GR" b="1" dirty="0" smtClean="0">
                <a:solidFill>
                  <a:srgbClr val="00B0F0"/>
                </a:solidFill>
                <a:latin typeface="Candara" panose="020E0502030303020204" pitchFamily="34" charset="0"/>
              </a:rPr>
              <a:t>Ηλεκτρονικά </a:t>
            </a:r>
            <a:r>
              <a:rPr lang="el-GR" b="1" dirty="0">
                <a:solidFill>
                  <a:srgbClr val="00B0F0"/>
                </a:solidFill>
                <a:latin typeface="Candara" panose="020E0502030303020204" pitchFamily="34" charset="0"/>
              </a:rPr>
              <a:t>Βιβλία ΑΑΔΕ</a:t>
            </a:r>
          </a:p>
        </p:txBody>
      </p:sp>
      <p:sp>
        <p:nvSpPr>
          <p:cNvPr id="13" name="Oval 12"/>
          <p:cNvSpPr/>
          <p:nvPr/>
        </p:nvSpPr>
        <p:spPr>
          <a:xfrm>
            <a:off x="9214726" y="5024469"/>
            <a:ext cx="1116845" cy="1116845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l-GR" sz="5400" b="1" dirty="0">
                <a:latin typeface="Franklin Gothic Medium Cond" panose="020B0606030402020204" pitchFamily="34" charset="0"/>
              </a:rPr>
              <a:t>4</a:t>
            </a:r>
            <a:endParaRPr lang="en-US" sz="5400" b="1" dirty="0">
              <a:latin typeface="Franklin Gothic Medium Cond" panose="020B06060304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26571995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500"/>
                            </p:stCondLst>
                            <p:childTnLst>
                              <p:par>
                                <p:cTn id="21" presetID="21" presetClass="entr" presetSubtype="1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5" grpId="0"/>
      <p:bldP spid="17" grpId="0" animBg="1"/>
      <p:bldP spid="13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2" descr="Αποτέλεσμα εικόνας για λογοτυπο ααδε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3341" y="392212"/>
            <a:ext cx="1434187" cy="3962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TextBox 16"/>
          <p:cNvSpPr txBox="1"/>
          <p:nvPr/>
        </p:nvSpPr>
        <p:spPr>
          <a:xfrm>
            <a:off x="413341" y="908720"/>
            <a:ext cx="11227274" cy="384721"/>
          </a:xfrm>
          <a:prstGeom prst="rect">
            <a:avLst/>
          </a:prstGeom>
          <a:solidFill>
            <a:srgbClr val="EAF1FA"/>
          </a:solidFill>
          <a:ln>
            <a:noFill/>
          </a:ln>
          <a:effectLst/>
        </p:spPr>
        <p:txBody>
          <a:bodyPr wrap="square" rtlCol="0">
            <a:spAutoFit/>
          </a:bodyPr>
          <a:lstStyle/>
          <a:p>
            <a:pPr lvl="0"/>
            <a:r>
              <a:rPr lang="el-GR" sz="1900" b="1" dirty="0">
                <a:solidFill>
                  <a:schemeClr val="tx2"/>
                </a:solidFill>
                <a:latin typeface="Candara" panose="020E0502030303020204" pitchFamily="34" charset="0"/>
              </a:rPr>
              <a:t>Πως μπορούν να διαβιβάζονται ο Χαρακτηρισμός Συναλλαγών και οι Λογιστικές Εγγραφές Τακτοποίησης;</a:t>
            </a:r>
            <a:endParaRPr lang="el-GR" sz="1900" dirty="0">
              <a:solidFill>
                <a:schemeClr val="tx2"/>
              </a:solidFill>
              <a:latin typeface="Candara" panose="020E0502030303020204" pitchFamily="34" charset="0"/>
            </a:endParaRPr>
          </a:p>
        </p:txBody>
      </p:sp>
      <p:sp>
        <p:nvSpPr>
          <p:cNvPr id="9" name="Ορθογώνιο 8"/>
          <p:cNvSpPr/>
          <p:nvPr/>
        </p:nvSpPr>
        <p:spPr>
          <a:xfrm>
            <a:off x="6496678" y="2492896"/>
            <a:ext cx="291169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b="1" dirty="0" smtClean="0">
                <a:solidFill>
                  <a:schemeClr val="tx2"/>
                </a:solidFill>
                <a:latin typeface="Candara" panose="020E0502030303020204" pitchFamily="34" charset="0"/>
              </a:rPr>
              <a:t>Ειδική Φόρμα Καταχώρησης </a:t>
            </a:r>
            <a:r>
              <a:rPr lang="el-GR" b="1" dirty="0">
                <a:solidFill>
                  <a:schemeClr val="tx2"/>
                </a:solidFill>
                <a:latin typeface="Candara" panose="020E0502030303020204" pitchFamily="34" charset="0"/>
              </a:rPr>
              <a:t>στην ιστοσελίδα </a:t>
            </a:r>
            <a:r>
              <a:rPr lang="en-US" b="1" dirty="0" smtClean="0">
                <a:solidFill>
                  <a:schemeClr val="tx2"/>
                </a:solidFill>
                <a:latin typeface="Candara" panose="020E0502030303020204" pitchFamily="34" charset="0"/>
              </a:rPr>
              <a:t>www.aade.gr/myDATA</a:t>
            </a:r>
            <a:endParaRPr lang="el-GR" b="1" dirty="0">
              <a:solidFill>
                <a:schemeClr val="tx2"/>
              </a:solidFill>
              <a:latin typeface="Candara" panose="020E0502030303020204" pitchFamily="34" charset="0"/>
            </a:endParaRPr>
          </a:p>
        </p:txBody>
      </p:sp>
      <p:sp>
        <p:nvSpPr>
          <p:cNvPr id="19" name="Ορθογώνιο 4"/>
          <p:cNvSpPr/>
          <p:nvPr/>
        </p:nvSpPr>
        <p:spPr>
          <a:xfrm>
            <a:off x="3002584" y="2800673"/>
            <a:ext cx="284336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l-GR" b="1" dirty="0">
                <a:solidFill>
                  <a:schemeClr val="tx2"/>
                </a:solidFill>
                <a:latin typeface="Candara" panose="020E0502030303020204" pitchFamily="34" charset="0"/>
              </a:rPr>
              <a:t>Λογιστικό Πρόγραμμα Επιχείρησης</a:t>
            </a:r>
          </a:p>
        </p:txBody>
      </p:sp>
      <p:sp>
        <p:nvSpPr>
          <p:cNvPr id="21" name="Up Arrow 28"/>
          <p:cNvSpPr/>
          <p:nvPr/>
        </p:nvSpPr>
        <p:spPr>
          <a:xfrm rot="10800000" flipH="1" flipV="1">
            <a:off x="6228823" y="1583076"/>
            <a:ext cx="45719" cy="4846320"/>
          </a:xfrm>
          <a:prstGeom prst="upArrow">
            <a:avLst>
              <a:gd name="adj1" fmla="val 96133"/>
              <a:gd name="adj2" fmla="val 183680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>
              <a:latin typeface="Candara" panose="020E0502030303020204" pitchFamily="34" charset="0"/>
            </a:endParaRPr>
          </a:p>
        </p:txBody>
      </p:sp>
      <p:sp>
        <p:nvSpPr>
          <p:cNvPr id="23" name="22 - Ορθογώνιο"/>
          <p:cNvSpPr/>
          <p:nvPr/>
        </p:nvSpPr>
        <p:spPr>
          <a:xfrm>
            <a:off x="1631505" y="3861048"/>
            <a:ext cx="4250182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-342900" algn="r">
              <a:spcBef>
                <a:spcPts val="600"/>
              </a:spcBef>
              <a:spcAft>
                <a:spcPts val="600"/>
              </a:spcAft>
            </a:pPr>
            <a:r>
              <a:rPr lang="el-GR" sz="2000" dirty="0">
                <a:solidFill>
                  <a:schemeClr val="tx2"/>
                </a:solidFill>
                <a:latin typeface="Candara" panose="020E0502030303020204" pitchFamily="34" charset="0"/>
              </a:rPr>
              <a:t>Η διαβίβαση μπορεί να γίνει </a:t>
            </a:r>
            <a:r>
              <a:rPr lang="el-GR" sz="2000" b="1" dirty="0">
                <a:solidFill>
                  <a:schemeClr val="tx2"/>
                </a:solidFill>
                <a:latin typeface="Candara" panose="020E0502030303020204" pitchFamily="34" charset="0"/>
              </a:rPr>
              <a:t>μέσω επικοινωνίας (</a:t>
            </a:r>
            <a:r>
              <a:rPr lang="el-GR" sz="2000" b="1" dirty="0" err="1">
                <a:solidFill>
                  <a:schemeClr val="tx2"/>
                </a:solidFill>
                <a:latin typeface="Candara" panose="020E0502030303020204" pitchFamily="34" charset="0"/>
              </a:rPr>
              <a:t>διαλειτουργικότητα</a:t>
            </a:r>
            <a:r>
              <a:rPr lang="el-GR" sz="2000" b="1" dirty="0">
                <a:solidFill>
                  <a:schemeClr val="tx2"/>
                </a:solidFill>
                <a:latin typeface="Candara" panose="020E0502030303020204" pitchFamily="34" charset="0"/>
              </a:rPr>
              <a:t>)</a:t>
            </a:r>
            <a:r>
              <a:rPr lang="el-GR" sz="2000" dirty="0">
                <a:solidFill>
                  <a:schemeClr val="tx2"/>
                </a:solidFill>
                <a:latin typeface="Candara" panose="020E0502030303020204" pitchFamily="34" charset="0"/>
              </a:rPr>
              <a:t> των λογιστικών προγραμμάτων, που ήδη χρησιμοποιούν τα λογιστήρια των Επιχειρήσεων, με την </a:t>
            </a:r>
            <a:r>
              <a:rPr lang="el-GR" sz="2000" dirty="0" smtClean="0">
                <a:solidFill>
                  <a:schemeClr val="tx2"/>
                </a:solidFill>
                <a:latin typeface="Candara" panose="020E0502030303020204" pitchFamily="34" charset="0"/>
              </a:rPr>
              <a:t>πλατφόρμα </a:t>
            </a:r>
            <a:r>
              <a:rPr lang="en-US" sz="2000" b="1" dirty="0" err="1" smtClean="0">
                <a:solidFill>
                  <a:schemeClr val="tx2"/>
                </a:solidFill>
                <a:latin typeface="Candara" panose="020E0502030303020204" pitchFamily="34" charset="0"/>
              </a:rPr>
              <a:t>myDATA</a:t>
            </a:r>
            <a:endParaRPr lang="el-GR" b="1" dirty="0">
              <a:solidFill>
                <a:schemeClr val="tx2"/>
              </a:solidFill>
              <a:latin typeface="Candara" panose="020E0502030303020204" pitchFamily="34" charset="0"/>
            </a:endParaRPr>
          </a:p>
        </p:txBody>
      </p:sp>
      <p:sp>
        <p:nvSpPr>
          <p:cNvPr id="24" name="23 - Ορθογώνιο"/>
          <p:cNvSpPr/>
          <p:nvPr/>
        </p:nvSpPr>
        <p:spPr>
          <a:xfrm>
            <a:off x="6594984" y="3861048"/>
            <a:ext cx="4325551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-342900">
              <a:spcBef>
                <a:spcPts val="600"/>
              </a:spcBef>
              <a:spcAft>
                <a:spcPts val="600"/>
              </a:spcAft>
            </a:pPr>
            <a:r>
              <a:rPr lang="el-GR" sz="2000" dirty="0">
                <a:solidFill>
                  <a:schemeClr val="tx2"/>
                </a:solidFill>
                <a:latin typeface="Candara" panose="020E0502030303020204" pitchFamily="34" charset="0"/>
              </a:rPr>
              <a:t>Η δυνατότητα του Χαρακτηρισμού Συναλλαγών και της διαβίβασης Λογιστικών Εγγραφών Τακτοποίησης θα δοθεί και </a:t>
            </a:r>
            <a:r>
              <a:rPr lang="el-GR" sz="2000" b="1" dirty="0">
                <a:solidFill>
                  <a:schemeClr val="tx2"/>
                </a:solidFill>
                <a:latin typeface="Candara" panose="020E0502030303020204" pitchFamily="34" charset="0"/>
              </a:rPr>
              <a:t>απευθείας στην </a:t>
            </a:r>
            <a:r>
              <a:rPr lang="el-GR" sz="2000" b="1" dirty="0" smtClean="0">
                <a:solidFill>
                  <a:schemeClr val="tx2"/>
                </a:solidFill>
                <a:latin typeface="Candara" panose="020E0502030303020204" pitchFamily="34" charset="0"/>
              </a:rPr>
              <a:t>Ειδική Φόρμα </a:t>
            </a:r>
            <a:r>
              <a:rPr lang="el-GR" sz="2000" b="1" dirty="0">
                <a:solidFill>
                  <a:schemeClr val="tx2"/>
                </a:solidFill>
                <a:latin typeface="Candara" panose="020E0502030303020204" pitchFamily="34" charset="0"/>
              </a:rPr>
              <a:t>Καταχώρησης </a:t>
            </a:r>
            <a:r>
              <a:rPr lang="el-GR" sz="2000" b="1" dirty="0" smtClean="0">
                <a:solidFill>
                  <a:schemeClr val="tx2"/>
                </a:solidFill>
                <a:latin typeface="Candara" panose="020E0502030303020204" pitchFamily="34" charset="0"/>
              </a:rPr>
              <a:t>στην </a:t>
            </a:r>
            <a:r>
              <a:rPr lang="el-GR" sz="2000" b="1" dirty="0">
                <a:solidFill>
                  <a:schemeClr val="tx2"/>
                </a:solidFill>
                <a:latin typeface="Candara" panose="020E0502030303020204" pitchFamily="34" charset="0"/>
              </a:rPr>
              <a:t>ιστοσελίδα της ΑΑΔΕ</a:t>
            </a:r>
            <a:endParaRPr lang="el-GR" sz="2000" dirty="0">
              <a:solidFill>
                <a:schemeClr val="tx2"/>
              </a:solidFill>
              <a:latin typeface="Candara" panose="020E0502030303020204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7752184" y="392212"/>
            <a:ext cx="388843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err="1" smtClean="0">
                <a:solidFill>
                  <a:srgbClr val="0070C0"/>
                </a:solidFill>
                <a:latin typeface="Candara" panose="020E0502030303020204" pitchFamily="34" charset="0"/>
              </a:rPr>
              <a:t>myDATA</a:t>
            </a:r>
            <a:r>
              <a:rPr lang="en-US" sz="2000" b="1" dirty="0" smtClean="0">
                <a:solidFill>
                  <a:srgbClr val="0070C0"/>
                </a:solidFill>
                <a:latin typeface="Candara" panose="020E0502030303020204" pitchFamily="34" charset="0"/>
              </a:rPr>
              <a:t> </a:t>
            </a:r>
            <a:r>
              <a:rPr lang="en-US" b="1" dirty="0" smtClean="0">
                <a:solidFill>
                  <a:srgbClr val="00B0F0"/>
                </a:solidFill>
                <a:latin typeface="Candara" panose="020E0502030303020204" pitchFamily="34" charset="0"/>
              </a:rPr>
              <a:t>- </a:t>
            </a:r>
            <a:r>
              <a:rPr lang="el-GR" b="1" dirty="0" smtClean="0">
                <a:solidFill>
                  <a:srgbClr val="00B0F0"/>
                </a:solidFill>
                <a:latin typeface="Candara" panose="020E0502030303020204" pitchFamily="34" charset="0"/>
              </a:rPr>
              <a:t>Ηλεκτρονικά </a:t>
            </a:r>
            <a:r>
              <a:rPr lang="el-GR" b="1" dirty="0">
                <a:solidFill>
                  <a:srgbClr val="00B0F0"/>
                </a:solidFill>
                <a:latin typeface="Candara" panose="020E0502030303020204" pitchFamily="34" charset="0"/>
              </a:rPr>
              <a:t>Βιβλία ΑΑΔΕ</a:t>
            </a:r>
          </a:p>
        </p:txBody>
      </p:sp>
      <p:sp>
        <p:nvSpPr>
          <p:cNvPr id="15" name="Oval 14"/>
          <p:cNvSpPr/>
          <p:nvPr/>
        </p:nvSpPr>
        <p:spPr>
          <a:xfrm>
            <a:off x="1856811" y="1800789"/>
            <a:ext cx="1116845" cy="1116845"/>
          </a:xfrm>
          <a:prstGeom prst="ellipse">
            <a:avLst/>
          </a:prstGeom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l-GR" sz="5400" b="1" dirty="0">
                <a:latin typeface="Franklin Gothic Medium Cond" panose="020B0606030402020204" pitchFamily="34" charset="0"/>
              </a:rPr>
              <a:t>1</a:t>
            </a:r>
            <a:endParaRPr lang="en-US" sz="5400" b="1" dirty="0">
              <a:latin typeface="Franklin Gothic Medium Cond" panose="020B0606030402020204" pitchFamily="34" charset="0"/>
            </a:endParaRPr>
          </a:p>
        </p:txBody>
      </p:sp>
      <p:sp>
        <p:nvSpPr>
          <p:cNvPr id="16" name="Oval 15"/>
          <p:cNvSpPr/>
          <p:nvPr/>
        </p:nvSpPr>
        <p:spPr>
          <a:xfrm>
            <a:off x="9214727" y="1800790"/>
            <a:ext cx="1116845" cy="1116845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l-GR" sz="5400" b="1" dirty="0">
                <a:latin typeface="Franklin Gothic Medium Cond" panose="020B0606030402020204" pitchFamily="34" charset="0"/>
              </a:rPr>
              <a:t>2</a:t>
            </a:r>
            <a:endParaRPr lang="en-US" sz="5400" b="1" dirty="0">
              <a:latin typeface="Franklin Gothic Medium Cond" panose="020B06060304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88590294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55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5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000"/>
                            </p:stCondLst>
                            <p:childTnLst>
                              <p:par>
                                <p:cTn id="23" presetID="10" presetClass="entr" presetSubtype="0" fill="hold" grpId="0" nodeType="after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3750"/>
                            </p:stCondLst>
                            <p:childTnLst>
                              <p:par>
                                <p:cTn id="27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5250"/>
                            </p:stCondLst>
                            <p:childTnLst>
                              <p:par>
                                <p:cTn id="31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750"/>
                            </p:stCondLst>
                            <p:childTnLst>
                              <p:par>
                                <p:cTn id="35" presetID="21" presetClass="entr" presetSubtype="1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9" grpId="0"/>
      <p:bldP spid="19" grpId="0"/>
      <p:bldP spid="21" grpId="0" animBg="1"/>
      <p:bldP spid="23" grpId="0"/>
      <p:bldP spid="24" grpId="0"/>
      <p:bldP spid="15" grpId="0" animBg="1"/>
      <p:bldP spid="16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TextBox 50"/>
          <p:cNvSpPr txBox="1"/>
          <p:nvPr/>
        </p:nvSpPr>
        <p:spPr>
          <a:xfrm>
            <a:off x="413342" y="953682"/>
            <a:ext cx="11227274" cy="400110"/>
          </a:xfrm>
          <a:prstGeom prst="rect">
            <a:avLst/>
          </a:prstGeom>
          <a:solidFill>
            <a:srgbClr val="EAF1FA"/>
          </a:solidFill>
          <a:ln>
            <a:noFill/>
          </a:ln>
          <a:effectLst/>
        </p:spPr>
        <p:txBody>
          <a:bodyPr wrap="square" rtlCol="0">
            <a:spAutoFit/>
          </a:bodyPr>
          <a:lstStyle/>
          <a:p>
            <a:r>
              <a:rPr lang="el-GR" sz="2000" dirty="0">
                <a:solidFill>
                  <a:schemeClr val="tx2"/>
                </a:solidFill>
                <a:latin typeface="Candara" panose="020E0502030303020204" pitchFamily="34" charset="0"/>
              </a:rPr>
              <a:t>Βιβλίο </a:t>
            </a:r>
            <a:r>
              <a:rPr lang="el-GR" sz="2000" b="1" dirty="0">
                <a:solidFill>
                  <a:schemeClr val="tx2"/>
                </a:solidFill>
                <a:latin typeface="Candara" panose="020E0502030303020204" pitchFamily="34" charset="0"/>
              </a:rPr>
              <a:t>Αναλυτικών Εγγραφών </a:t>
            </a:r>
            <a:r>
              <a:rPr lang="en-US" sz="2000" b="1" dirty="0">
                <a:solidFill>
                  <a:schemeClr val="tx2"/>
                </a:solidFill>
                <a:latin typeface="Candara" panose="020E0502030303020204" pitchFamily="34" charset="0"/>
              </a:rPr>
              <a:t>(</a:t>
            </a:r>
            <a:r>
              <a:rPr lang="el-GR" sz="2000" b="1" dirty="0">
                <a:solidFill>
                  <a:schemeClr val="tx2"/>
                </a:solidFill>
                <a:latin typeface="Candara" panose="020E0502030303020204" pitchFamily="34" charset="0"/>
              </a:rPr>
              <a:t>Αναλυτικό Βιβλίο</a:t>
            </a:r>
            <a:r>
              <a:rPr lang="en-US" sz="2000" b="1" dirty="0">
                <a:solidFill>
                  <a:schemeClr val="tx2"/>
                </a:solidFill>
                <a:latin typeface="Candara" panose="020E0502030303020204" pitchFamily="34" charset="0"/>
              </a:rPr>
              <a:t>)</a:t>
            </a:r>
            <a:endParaRPr lang="el-GR" sz="2000" dirty="0">
              <a:solidFill>
                <a:schemeClr val="tx2"/>
              </a:solidFill>
              <a:latin typeface="Candara" panose="020E0502030303020204" pitchFamily="34" charset="0"/>
            </a:endParaRPr>
          </a:p>
        </p:txBody>
      </p:sp>
      <p:sp>
        <p:nvSpPr>
          <p:cNvPr id="126" name="TextBox 125"/>
          <p:cNvSpPr txBox="1"/>
          <p:nvPr/>
        </p:nvSpPr>
        <p:spPr>
          <a:xfrm>
            <a:off x="1521696" y="1531969"/>
            <a:ext cx="919423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>
                <a:solidFill>
                  <a:schemeClr val="tx2"/>
                </a:solidFill>
                <a:latin typeface="Candara" panose="020E0502030303020204" pitchFamily="34" charset="0"/>
              </a:rPr>
              <a:t> </a:t>
            </a:r>
            <a:r>
              <a:rPr lang="el-GR" b="1" dirty="0">
                <a:solidFill>
                  <a:schemeClr val="tx2"/>
                </a:solidFill>
                <a:latin typeface="Candara" panose="020E0502030303020204" pitchFamily="34" charset="0"/>
              </a:rPr>
              <a:t>Στο </a:t>
            </a:r>
            <a:r>
              <a:rPr lang="el-GR" b="1" dirty="0">
                <a:solidFill>
                  <a:srgbClr val="00B0F0"/>
                </a:solidFill>
                <a:latin typeface="Candara" panose="020E0502030303020204" pitchFamily="34" charset="0"/>
              </a:rPr>
              <a:t>Αναλυτικό Βιβλίο</a:t>
            </a:r>
            <a:r>
              <a:rPr lang="el-GR" b="1" dirty="0">
                <a:solidFill>
                  <a:schemeClr val="tx2"/>
                </a:solidFill>
                <a:latin typeface="Candara" panose="020E0502030303020204" pitchFamily="34" charset="0"/>
              </a:rPr>
              <a:t> περιλαμβάνονται όλα τα Τυποποιημένα Δεδομένα Παραστατικών</a:t>
            </a:r>
          </a:p>
        </p:txBody>
      </p:sp>
      <p:pic>
        <p:nvPicPr>
          <p:cNvPr id="40" name="Picture 2" descr="Αποτέλεσμα εικόνας για λογοτυπο ααδε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3341" y="392212"/>
            <a:ext cx="1434187" cy="3962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28" name="Group 27"/>
          <p:cNvGrpSpPr/>
          <p:nvPr/>
        </p:nvGrpSpPr>
        <p:grpSpPr>
          <a:xfrm>
            <a:off x="1432831" y="2289836"/>
            <a:ext cx="1998873" cy="4111839"/>
            <a:chOff x="1432831" y="2289836"/>
            <a:chExt cx="1998873" cy="4111839"/>
          </a:xfrm>
        </p:grpSpPr>
        <p:sp>
          <p:nvSpPr>
            <p:cNvPr id="58" name="Rectangle 57"/>
            <p:cNvSpPr/>
            <p:nvPr/>
          </p:nvSpPr>
          <p:spPr>
            <a:xfrm>
              <a:off x="1432831" y="2289836"/>
              <a:ext cx="1998873" cy="4111839"/>
            </a:xfrm>
            <a:prstGeom prst="rect">
              <a:avLst/>
            </a:prstGeom>
            <a:gradFill flip="none" rotWithShape="1">
              <a:gsLst>
                <a:gs pos="51000">
                  <a:srgbClr val="F5F8EE"/>
                </a:gs>
                <a:gs pos="79000">
                  <a:schemeClr val="accent3">
                    <a:lumMod val="95000"/>
                    <a:lumOff val="5000"/>
                  </a:schemeClr>
                </a:gs>
                <a:gs pos="100000">
                  <a:schemeClr val="accent3">
                    <a:lumMod val="60000"/>
                  </a:schemeClr>
                </a:gs>
              </a:gsLst>
              <a:path path="circle">
                <a:fillToRect l="50000" t="130000" r="50000" b="-30000"/>
              </a:path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endParaRPr lang="el-GR" sz="1000" dirty="0">
                <a:solidFill>
                  <a:srgbClr val="002060"/>
                </a:solidFill>
                <a:latin typeface="Candara" panose="020E0502030303020204" pitchFamily="34" charset="0"/>
              </a:endParaRPr>
            </a:p>
            <a:p>
              <a:pPr algn="ctr"/>
              <a:endParaRPr lang="el-GR" sz="2000" dirty="0">
                <a:solidFill>
                  <a:srgbClr val="002060"/>
                </a:solidFill>
                <a:latin typeface="Candara" panose="020E0502030303020204" pitchFamily="34" charset="0"/>
              </a:endParaRPr>
            </a:p>
            <a:p>
              <a:pPr algn="ctr"/>
              <a:r>
                <a:rPr lang="el-GR" sz="1600" dirty="0">
                  <a:solidFill>
                    <a:srgbClr val="002060"/>
                  </a:solidFill>
                  <a:latin typeface="Candara" panose="020E0502030303020204" pitchFamily="34" charset="0"/>
                </a:rPr>
                <a:t>Όλες οι Στήλες της Σύνοψης Παραστατικού</a:t>
              </a:r>
            </a:p>
          </p:txBody>
        </p:sp>
        <p:sp>
          <p:nvSpPr>
            <p:cNvPr id="63" name="Ορθογώνιο 122"/>
            <p:cNvSpPr/>
            <p:nvPr/>
          </p:nvSpPr>
          <p:spPr>
            <a:xfrm>
              <a:off x="2252247" y="2385506"/>
              <a:ext cx="360040" cy="360040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l-GR" sz="1600" dirty="0">
                  <a:latin typeface="Candara" panose="020E0502030303020204" pitchFamily="34" charset="0"/>
                </a:rPr>
                <a:t>1</a:t>
              </a:r>
            </a:p>
          </p:txBody>
        </p:sp>
      </p:grpSp>
      <p:grpSp>
        <p:nvGrpSpPr>
          <p:cNvPr id="29" name="Group 28"/>
          <p:cNvGrpSpPr/>
          <p:nvPr/>
        </p:nvGrpSpPr>
        <p:grpSpPr>
          <a:xfrm>
            <a:off x="3881103" y="2289836"/>
            <a:ext cx="1998873" cy="4111839"/>
            <a:chOff x="3881103" y="2289836"/>
            <a:chExt cx="1998873" cy="4111839"/>
          </a:xfrm>
        </p:grpSpPr>
        <p:sp>
          <p:nvSpPr>
            <p:cNvPr id="66" name="Rectangle 65"/>
            <p:cNvSpPr/>
            <p:nvPr/>
          </p:nvSpPr>
          <p:spPr>
            <a:xfrm>
              <a:off x="3881103" y="2289836"/>
              <a:ext cx="1998873" cy="4111839"/>
            </a:xfrm>
            <a:prstGeom prst="rect">
              <a:avLst/>
            </a:prstGeom>
            <a:gradFill flip="none" rotWithShape="1">
              <a:gsLst>
                <a:gs pos="51000">
                  <a:srgbClr val="ECF1F8"/>
                </a:gs>
                <a:gs pos="79000">
                  <a:schemeClr val="accent1">
                    <a:lumMod val="95000"/>
                    <a:lumOff val="5000"/>
                  </a:schemeClr>
                </a:gs>
                <a:gs pos="100000">
                  <a:schemeClr val="accent1">
                    <a:lumMod val="60000"/>
                  </a:schemeClr>
                </a:gs>
              </a:gsLst>
              <a:path path="circle">
                <a:fillToRect l="50000" t="130000" r="50000" b="-30000"/>
              </a:path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endParaRPr lang="el-GR" sz="1000" dirty="0">
                <a:solidFill>
                  <a:srgbClr val="002060"/>
                </a:solidFill>
                <a:latin typeface="Candara" panose="020E0502030303020204" pitchFamily="34" charset="0"/>
              </a:endParaRPr>
            </a:p>
            <a:p>
              <a:pPr algn="ctr"/>
              <a:endParaRPr lang="el-GR" sz="2000" dirty="0">
                <a:solidFill>
                  <a:srgbClr val="002060"/>
                </a:solidFill>
                <a:latin typeface="Candara" panose="020E0502030303020204" pitchFamily="34" charset="0"/>
              </a:endParaRPr>
            </a:p>
            <a:p>
              <a:pPr algn="ctr"/>
              <a:r>
                <a:rPr lang="el-GR" sz="1600" dirty="0">
                  <a:solidFill>
                    <a:srgbClr val="002060"/>
                  </a:solidFill>
                  <a:latin typeface="Candara" panose="020E0502030303020204" pitchFamily="34" charset="0"/>
                </a:rPr>
                <a:t>Στήλες Χαρακτηρισμού Συναλλαγών</a:t>
              </a:r>
            </a:p>
          </p:txBody>
        </p:sp>
        <p:sp>
          <p:nvSpPr>
            <p:cNvPr id="67" name="Ορθογώνιο 122"/>
            <p:cNvSpPr/>
            <p:nvPr/>
          </p:nvSpPr>
          <p:spPr>
            <a:xfrm>
              <a:off x="4700519" y="2385506"/>
              <a:ext cx="360040" cy="360040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l-GR" sz="1600" dirty="0">
                  <a:latin typeface="Candara" panose="020E0502030303020204" pitchFamily="34" charset="0"/>
                </a:rPr>
                <a:t>2</a:t>
              </a:r>
            </a:p>
          </p:txBody>
        </p:sp>
      </p:grpSp>
      <p:grpSp>
        <p:nvGrpSpPr>
          <p:cNvPr id="30" name="Group 29"/>
          <p:cNvGrpSpPr/>
          <p:nvPr/>
        </p:nvGrpSpPr>
        <p:grpSpPr>
          <a:xfrm>
            <a:off x="6312024" y="2286000"/>
            <a:ext cx="1998873" cy="4111839"/>
            <a:chOff x="6312024" y="2286000"/>
            <a:chExt cx="1998873" cy="4111839"/>
          </a:xfrm>
        </p:grpSpPr>
        <p:sp>
          <p:nvSpPr>
            <p:cNvPr id="68" name="Rectangle 67"/>
            <p:cNvSpPr/>
            <p:nvPr/>
          </p:nvSpPr>
          <p:spPr>
            <a:xfrm>
              <a:off x="6312024" y="2286000"/>
              <a:ext cx="1998873" cy="4111839"/>
            </a:xfrm>
            <a:prstGeom prst="rect">
              <a:avLst/>
            </a:prstGeom>
            <a:gradFill flip="none" rotWithShape="1">
              <a:gsLst>
                <a:gs pos="51000">
                  <a:srgbClr val="FEECDE"/>
                </a:gs>
                <a:gs pos="79000">
                  <a:schemeClr val="accent6">
                    <a:lumMod val="95000"/>
                    <a:lumOff val="5000"/>
                  </a:schemeClr>
                </a:gs>
                <a:gs pos="100000">
                  <a:schemeClr val="accent6">
                    <a:lumMod val="60000"/>
                  </a:schemeClr>
                </a:gs>
              </a:gsLst>
              <a:path path="circle">
                <a:fillToRect l="50000" t="130000" r="50000" b="-30000"/>
              </a:path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endParaRPr lang="el-GR" sz="1000" dirty="0">
                <a:solidFill>
                  <a:srgbClr val="002060"/>
                </a:solidFill>
                <a:latin typeface="Candara" panose="020E0502030303020204" pitchFamily="34" charset="0"/>
              </a:endParaRPr>
            </a:p>
            <a:p>
              <a:pPr algn="ctr"/>
              <a:endParaRPr lang="el-GR" sz="2000" dirty="0">
                <a:solidFill>
                  <a:srgbClr val="002060"/>
                </a:solidFill>
                <a:latin typeface="Candara" panose="020E0502030303020204" pitchFamily="34" charset="0"/>
              </a:endParaRPr>
            </a:p>
            <a:p>
              <a:pPr algn="ctr"/>
              <a:r>
                <a:rPr lang="el-GR" sz="1600" dirty="0">
                  <a:solidFill>
                    <a:srgbClr val="002060"/>
                  </a:solidFill>
                  <a:latin typeface="Candara" panose="020E0502030303020204" pitchFamily="34" charset="0"/>
                </a:rPr>
                <a:t>Στήλες για τις ανάγκες </a:t>
              </a:r>
              <a:r>
                <a:rPr lang="el-GR" sz="1600" dirty="0" err="1">
                  <a:solidFill>
                    <a:srgbClr val="002060"/>
                  </a:solidFill>
                  <a:latin typeface="Candara" panose="020E0502030303020204" pitchFamily="34" charset="0"/>
                </a:rPr>
                <a:t>Προσυμπλήρωσης</a:t>
              </a:r>
              <a:r>
                <a:rPr lang="el-GR" sz="1600" dirty="0">
                  <a:solidFill>
                    <a:srgbClr val="002060"/>
                  </a:solidFill>
                  <a:latin typeface="Candara" panose="020E0502030303020204" pitchFamily="34" charset="0"/>
                </a:rPr>
                <a:t> Δηλώσεων</a:t>
              </a:r>
            </a:p>
          </p:txBody>
        </p:sp>
        <p:sp>
          <p:nvSpPr>
            <p:cNvPr id="69" name="Ορθογώνιο 122"/>
            <p:cNvSpPr/>
            <p:nvPr/>
          </p:nvSpPr>
          <p:spPr>
            <a:xfrm>
              <a:off x="7131440" y="2381670"/>
              <a:ext cx="360040" cy="360040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l-GR" sz="1600" dirty="0">
                  <a:latin typeface="Candara" panose="020E0502030303020204" pitchFamily="34" charset="0"/>
                </a:rPr>
                <a:t>3</a:t>
              </a:r>
            </a:p>
          </p:txBody>
        </p:sp>
      </p:grpSp>
      <p:grpSp>
        <p:nvGrpSpPr>
          <p:cNvPr id="32" name="Group 31"/>
          <p:cNvGrpSpPr/>
          <p:nvPr/>
        </p:nvGrpSpPr>
        <p:grpSpPr>
          <a:xfrm>
            <a:off x="8760296" y="2286000"/>
            <a:ext cx="1998873" cy="4111839"/>
            <a:chOff x="8760296" y="2286000"/>
            <a:chExt cx="1998873" cy="4111839"/>
          </a:xfrm>
        </p:grpSpPr>
        <p:sp>
          <p:nvSpPr>
            <p:cNvPr id="70" name="Rectangle 69"/>
            <p:cNvSpPr/>
            <p:nvPr/>
          </p:nvSpPr>
          <p:spPr>
            <a:xfrm>
              <a:off x="8760296" y="2286000"/>
              <a:ext cx="1998873" cy="4111839"/>
            </a:xfrm>
            <a:prstGeom prst="rect">
              <a:avLst/>
            </a:prstGeom>
            <a:gradFill flip="none" rotWithShape="1">
              <a:gsLst>
                <a:gs pos="51000">
                  <a:srgbClr val="FFEFBD"/>
                </a:gs>
                <a:gs pos="79000">
                  <a:srgbClr val="C49500"/>
                </a:gs>
                <a:gs pos="100000">
                  <a:srgbClr val="8E6C00"/>
                </a:gs>
              </a:gsLst>
              <a:path path="circle">
                <a:fillToRect l="50000" t="130000" r="50000" b="-30000"/>
              </a:path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endParaRPr lang="el-GR" sz="1000" dirty="0">
                <a:solidFill>
                  <a:srgbClr val="002060"/>
                </a:solidFill>
                <a:latin typeface="Candara" panose="020E0502030303020204" pitchFamily="34" charset="0"/>
              </a:endParaRPr>
            </a:p>
            <a:p>
              <a:pPr algn="ctr"/>
              <a:endParaRPr lang="el-GR" sz="2000" dirty="0">
                <a:solidFill>
                  <a:srgbClr val="002060"/>
                </a:solidFill>
                <a:latin typeface="Candara" panose="020E0502030303020204" pitchFamily="34" charset="0"/>
              </a:endParaRPr>
            </a:p>
            <a:p>
              <a:pPr algn="ctr"/>
              <a:r>
                <a:rPr lang="el-GR" sz="1600" dirty="0">
                  <a:solidFill>
                    <a:srgbClr val="002060"/>
                  </a:solidFill>
                  <a:latin typeface="Candara" panose="020E0502030303020204" pitchFamily="34" charset="0"/>
                </a:rPr>
                <a:t>Στήλες Συμφωνίας Λογιστικών Αρχείων Επιχειρήσεων με το Αναλυτικό Βιβλίο</a:t>
              </a:r>
            </a:p>
          </p:txBody>
        </p:sp>
        <p:sp>
          <p:nvSpPr>
            <p:cNvPr id="71" name="Ορθογώνιο 122"/>
            <p:cNvSpPr/>
            <p:nvPr/>
          </p:nvSpPr>
          <p:spPr>
            <a:xfrm>
              <a:off x="9579712" y="2403739"/>
              <a:ext cx="360040" cy="360040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l-GR" sz="1600" dirty="0">
                  <a:latin typeface="Candara" panose="020E0502030303020204" pitchFamily="34" charset="0"/>
                </a:rPr>
                <a:t>4</a:t>
              </a:r>
            </a:p>
          </p:txBody>
        </p:sp>
      </p:grpSp>
      <p:sp>
        <p:nvSpPr>
          <p:cNvPr id="18" name="TextBox 17"/>
          <p:cNvSpPr txBox="1"/>
          <p:nvPr/>
        </p:nvSpPr>
        <p:spPr>
          <a:xfrm>
            <a:off x="7752184" y="392212"/>
            <a:ext cx="388843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err="1" smtClean="0">
                <a:solidFill>
                  <a:srgbClr val="0070C0"/>
                </a:solidFill>
                <a:latin typeface="Candara" panose="020E0502030303020204" pitchFamily="34" charset="0"/>
              </a:rPr>
              <a:t>myDATA</a:t>
            </a:r>
            <a:r>
              <a:rPr lang="en-US" sz="2000" b="1" dirty="0" smtClean="0">
                <a:solidFill>
                  <a:srgbClr val="0070C0"/>
                </a:solidFill>
                <a:latin typeface="Candara" panose="020E0502030303020204" pitchFamily="34" charset="0"/>
              </a:rPr>
              <a:t> </a:t>
            </a:r>
            <a:r>
              <a:rPr lang="en-US" b="1" dirty="0" smtClean="0">
                <a:solidFill>
                  <a:srgbClr val="00B0F0"/>
                </a:solidFill>
                <a:latin typeface="Candara" panose="020E0502030303020204" pitchFamily="34" charset="0"/>
              </a:rPr>
              <a:t>- </a:t>
            </a:r>
            <a:r>
              <a:rPr lang="el-GR" b="1" dirty="0" smtClean="0">
                <a:solidFill>
                  <a:srgbClr val="00B0F0"/>
                </a:solidFill>
                <a:latin typeface="Candara" panose="020E0502030303020204" pitchFamily="34" charset="0"/>
              </a:rPr>
              <a:t>Ηλεκτρονικά </a:t>
            </a:r>
            <a:r>
              <a:rPr lang="el-GR" b="1" dirty="0">
                <a:solidFill>
                  <a:srgbClr val="00B0F0"/>
                </a:solidFill>
                <a:latin typeface="Candara" panose="020E0502030303020204" pitchFamily="34" charset="0"/>
              </a:rPr>
              <a:t>Βιβλία ΑΑΔΕ</a:t>
            </a:r>
          </a:p>
        </p:txBody>
      </p:sp>
    </p:spTree>
    <p:extLst>
      <p:ext uri="{BB962C8B-B14F-4D97-AF65-F5344CB8AC3E}">
        <p14:creationId xmlns:p14="http://schemas.microsoft.com/office/powerpoint/2010/main" val="16342916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1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1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" dur="1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1" fill="hold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" dur="1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1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1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" grpId="0" animBg="1"/>
      <p:bldP spid="126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TextBox 50"/>
          <p:cNvSpPr txBox="1"/>
          <p:nvPr/>
        </p:nvSpPr>
        <p:spPr>
          <a:xfrm>
            <a:off x="413341" y="953682"/>
            <a:ext cx="11227274" cy="400110"/>
          </a:xfrm>
          <a:prstGeom prst="rect">
            <a:avLst/>
          </a:prstGeom>
          <a:solidFill>
            <a:srgbClr val="EAF1FA"/>
          </a:solidFill>
          <a:ln>
            <a:noFill/>
          </a:ln>
          <a:effectLst/>
        </p:spPr>
        <p:txBody>
          <a:bodyPr wrap="square" rtlCol="0">
            <a:spAutoFit/>
          </a:bodyPr>
          <a:lstStyle/>
          <a:p>
            <a:r>
              <a:rPr lang="el-GR" sz="2000" dirty="0">
                <a:solidFill>
                  <a:schemeClr val="tx2"/>
                </a:solidFill>
                <a:latin typeface="Candara" panose="020E0502030303020204" pitchFamily="34" charset="0"/>
              </a:rPr>
              <a:t> </a:t>
            </a:r>
            <a:r>
              <a:rPr lang="el-GR" sz="2000" b="1" dirty="0">
                <a:solidFill>
                  <a:schemeClr val="accent6">
                    <a:lumMod val="50000"/>
                  </a:schemeClr>
                </a:solidFill>
                <a:latin typeface="Candara" panose="020E0502030303020204" pitchFamily="34" charset="0"/>
              </a:rPr>
              <a:t>Μοναδικός </a:t>
            </a:r>
            <a:r>
              <a:rPr lang="el-GR" sz="2000" b="1" dirty="0" err="1" smtClean="0">
                <a:solidFill>
                  <a:schemeClr val="accent6">
                    <a:lumMod val="50000"/>
                  </a:schemeClr>
                </a:solidFill>
                <a:latin typeface="Candara" panose="020E0502030303020204" pitchFamily="34" charset="0"/>
              </a:rPr>
              <a:t>ΑΡιθμός</a:t>
            </a:r>
            <a:r>
              <a:rPr lang="el-GR" sz="2000" b="1" dirty="0" smtClean="0">
                <a:solidFill>
                  <a:schemeClr val="accent6">
                    <a:lumMod val="50000"/>
                  </a:schemeClr>
                </a:solidFill>
                <a:latin typeface="Candara" panose="020E0502030303020204" pitchFamily="34" charset="0"/>
              </a:rPr>
              <a:t> Καταχώρησης (ΜΑΡΚ)</a:t>
            </a:r>
            <a:endParaRPr lang="el-GR" sz="2000" b="1" dirty="0">
              <a:solidFill>
                <a:schemeClr val="accent6">
                  <a:lumMod val="50000"/>
                </a:schemeClr>
              </a:solidFill>
              <a:latin typeface="Candara" panose="020E0502030303020204" pitchFamily="34" charset="0"/>
            </a:endParaRPr>
          </a:p>
        </p:txBody>
      </p:sp>
      <p:pic>
        <p:nvPicPr>
          <p:cNvPr id="12" name="Picture 2" descr="Αποτέλεσμα εικόνας για λογοτυπο ααδε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3341" y="392212"/>
            <a:ext cx="1434187" cy="3962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TextBox 44"/>
          <p:cNvSpPr txBox="1"/>
          <p:nvPr/>
        </p:nvSpPr>
        <p:spPr>
          <a:xfrm>
            <a:off x="1847528" y="1829697"/>
            <a:ext cx="9793086" cy="27699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l-GR" sz="2200" dirty="0">
                <a:solidFill>
                  <a:schemeClr val="tx2"/>
                </a:solidFill>
                <a:latin typeface="Candara" panose="020E0502030303020204" pitchFamily="34" charset="0"/>
              </a:rPr>
              <a:t>Με </a:t>
            </a:r>
            <a:r>
              <a:rPr lang="el-GR" sz="2200" b="1" dirty="0">
                <a:solidFill>
                  <a:schemeClr val="tx2"/>
                </a:solidFill>
                <a:latin typeface="Candara" panose="020E0502030303020204" pitchFamily="34" charset="0"/>
              </a:rPr>
              <a:t>κάθε επιτυχημένη διαβίβαση </a:t>
            </a:r>
            <a:r>
              <a:rPr lang="el-GR" sz="2200" dirty="0">
                <a:solidFill>
                  <a:schemeClr val="tx2"/>
                </a:solidFill>
                <a:latin typeface="Candara" panose="020E0502030303020204" pitchFamily="34" charset="0"/>
              </a:rPr>
              <a:t>Τυποποιημένων Δεδομένων Παραστατικών στο Αναλυτικό Βιβλίο Εγγραφών χορηγείται από την ΑΑΔΕ </a:t>
            </a:r>
            <a:r>
              <a:rPr lang="el-GR" sz="2200" b="1" dirty="0">
                <a:solidFill>
                  <a:schemeClr val="accent6">
                    <a:lumMod val="50000"/>
                  </a:schemeClr>
                </a:solidFill>
                <a:latin typeface="Candara" panose="020E0502030303020204" pitchFamily="34" charset="0"/>
              </a:rPr>
              <a:t>Μοναδικός Αριθμός </a:t>
            </a:r>
            <a:r>
              <a:rPr lang="el-GR" sz="2200" b="1" dirty="0" smtClean="0">
                <a:solidFill>
                  <a:schemeClr val="accent6">
                    <a:lumMod val="50000"/>
                  </a:schemeClr>
                </a:solidFill>
                <a:latin typeface="Candara" panose="020E0502030303020204" pitchFamily="34" charset="0"/>
              </a:rPr>
              <a:t>Καταχώρησης </a:t>
            </a:r>
            <a:r>
              <a:rPr lang="el-GR" sz="2200" b="1" dirty="0">
                <a:solidFill>
                  <a:schemeClr val="accent6">
                    <a:lumMod val="50000"/>
                  </a:schemeClr>
                </a:solidFill>
                <a:latin typeface="Candara" panose="020E0502030303020204" pitchFamily="34" charset="0"/>
              </a:rPr>
              <a:t>(</a:t>
            </a:r>
            <a:r>
              <a:rPr lang="el-GR" sz="2200" b="1" dirty="0" smtClean="0">
                <a:solidFill>
                  <a:schemeClr val="accent6">
                    <a:lumMod val="50000"/>
                  </a:schemeClr>
                </a:solidFill>
                <a:latin typeface="Candara" panose="020E0502030303020204" pitchFamily="34" charset="0"/>
              </a:rPr>
              <a:t>ΜΑΡΚ), </a:t>
            </a:r>
            <a:r>
              <a:rPr lang="el-GR" sz="2200" dirty="0">
                <a:solidFill>
                  <a:schemeClr val="tx2"/>
                </a:solidFill>
                <a:latin typeface="Candara" panose="020E0502030303020204" pitchFamily="34" charset="0"/>
              </a:rPr>
              <a:t>ανεξαρτήτως της μεθόδου διαβίβασης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endParaRPr lang="el-GR" sz="2200" dirty="0">
              <a:solidFill>
                <a:schemeClr val="tx2"/>
              </a:solidFill>
              <a:latin typeface="Candara" panose="020E0502030303020204" pitchFamily="34" charset="0"/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l-GR" sz="2200" dirty="0">
                <a:solidFill>
                  <a:schemeClr val="tx2"/>
                </a:solidFill>
                <a:latin typeface="Candara" panose="020E0502030303020204" pitchFamily="34" charset="0"/>
              </a:rPr>
              <a:t>Στη συνέχεια ενημερώνονται αυτόματα το </a:t>
            </a:r>
            <a:r>
              <a:rPr lang="el-GR" sz="2200" b="1" dirty="0">
                <a:solidFill>
                  <a:srgbClr val="0070C0"/>
                </a:solidFill>
                <a:latin typeface="Candara" panose="020E0502030303020204" pitchFamily="34" charset="0"/>
              </a:rPr>
              <a:t>Αναλυτικό Βιβλίο </a:t>
            </a:r>
            <a:r>
              <a:rPr lang="el-GR" sz="2200" dirty="0">
                <a:solidFill>
                  <a:schemeClr val="tx2"/>
                </a:solidFill>
                <a:latin typeface="Candara" panose="020E0502030303020204" pitchFamily="34" charset="0"/>
              </a:rPr>
              <a:t>και το </a:t>
            </a:r>
            <a:r>
              <a:rPr lang="el-GR" sz="2200" b="1" dirty="0">
                <a:solidFill>
                  <a:srgbClr val="0070C0"/>
                </a:solidFill>
                <a:latin typeface="Candara" panose="020E0502030303020204" pitchFamily="34" charset="0"/>
              </a:rPr>
              <a:t>Συνοπτικό Βιβλίο</a:t>
            </a:r>
            <a:r>
              <a:rPr lang="el-GR" sz="2200" dirty="0">
                <a:solidFill>
                  <a:schemeClr val="tx2"/>
                </a:solidFill>
                <a:latin typeface="Candara" panose="020E0502030303020204" pitchFamily="34" charset="0"/>
              </a:rPr>
              <a:t> για κάθε Επιχείρηση,  ανεξαρτήτως μεθόδου τήρησης λογιστικού συστήματος (απλογραφικό – διπλογραφικό) 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695400" y="1871262"/>
            <a:ext cx="795282" cy="2823439"/>
          </a:xfrm>
          <a:prstGeom prst="rect">
            <a:avLst/>
          </a:prstGeom>
          <a:noFill/>
          <a:ln w="127000" cap="flat" cmpd="sng">
            <a:solidFill>
              <a:srgbClr val="C00000"/>
            </a:solidFill>
            <a:prstDash val="solid"/>
            <a:miter lim="800000"/>
          </a:ln>
        </p:spPr>
        <p:txBody>
          <a:bodyPr vert="wordArtVert" wrap="square" tIns="91440" bIns="91440" rtlCol="0">
            <a:spAutoFit/>
          </a:bodyPr>
          <a:lstStyle/>
          <a:p>
            <a:pPr algn="ctr"/>
            <a:r>
              <a:rPr lang="el-GR" sz="3600" b="1" dirty="0" smtClean="0">
                <a:solidFill>
                  <a:srgbClr val="C00000"/>
                </a:solidFill>
                <a:latin typeface="Franklin Gothic Demi" panose="020B0703020102020204" pitchFamily="34" charset="0"/>
                <a:cs typeface="Courier New" panose="02070309020205020404" pitchFamily="49" charset="0"/>
              </a:rPr>
              <a:t>ΜΑΡΚ</a:t>
            </a:r>
            <a:endParaRPr lang="en-US" sz="3600" b="1" dirty="0">
              <a:solidFill>
                <a:srgbClr val="C00000"/>
              </a:solidFill>
              <a:latin typeface="Franklin Gothic Demi" panose="020B0703020102020204" pitchFamily="34" charset="0"/>
              <a:cs typeface="Courier New" panose="02070309020205020404" pitchFamily="49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752184" y="392212"/>
            <a:ext cx="388843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err="1" smtClean="0">
                <a:solidFill>
                  <a:srgbClr val="0070C0"/>
                </a:solidFill>
                <a:latin typeface="Candara" panose="020E0502030303020204" pitchFamily="34" charset="0"/>
              </a:rPr>
              <a:t>myDATA</a:t>
            </a:r>
            <a:r>
              <a:rPr lang="en-US" sz="2000" b="1" dirty="0" smtClean="0">
                <a:solidFill>
                  <a:srgbClr val="0070C0"/>
                </a:solidFill>
                <a:latin typeface="Candara" panose="020E0502030303020204" pitchFamily="34" charset="0"/>
              </a:rPr>
              <a:t> </a:t>
            </a:r>
            <a:r>
              <a:rPr lang="en-US" b="1" dirty="0" smtClean="0">
                <a:solidFill>
                  <a:srgbClr val="00B0F0"/>
                </a:solidFill>
                <a:latin typeface="Candara" panose="020E0502030303020204" pitchFamily="34" charset="0"/>
              </a:rPr>
              <a:t>- </a:t>
            </a:r>
            <a:r>
              <a:rPr lang="el-GR" b="1" dirty="0" smtClean="0">
                <a:solidFill>
                  <a:srgbClr val="00B0F0"/>
                </a:solidFill>
                <a:latin typeface="Candara" panose="020E0502030303020204" pitchFamily="34" charset="0"/>
              </a:rPr>
              <a:t>Ηλεκτρονικά </a:t>
            </a:r>
            <a:r>
              <a:rPr lang="el-GR" b="1" dirty="0">
                <a:solidFill>
                  <a:srgbClr val="00B0F0"/>
                </a:solidFill>
                <a:latin typeface="Candara" panose="020E0502030303020204" pitchFamily="34" charset="0"/>
              </a:rPr>
              <a:t>Βιβλία ΑΑΔΕ</a:t>
            </a:r>
          </a:p>
        </p:txBody>
      </p:sp>
    </p:spTree>
    <p:extLst>
      <p:ext uri="{BB962C8B-B14F-4D97-AF65-F5344CB8AC3E}">
        <p14:creationId xmlns:p14="http://schemas.microsoft.com/office/powerpoint/2010/main" val="13148021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2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" grpId="0" animBg="1"/>
      <p:bldP spid="2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extBox 23"/>
          <p:cNvSpPr txBox="1"/>
          <p:nvPr/>
        </p:nvSpPr>
        <p:spPr>
          <a:xfrm>
            <a:off x="467910" y="1753316"/>
            <a:ext cx="1393990" cy="33855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 wrap="square" rtlCol="0">
            <a:spAutoFit/>
          </a:bodyPr>
          <a:lstStyle/>
          <a:p>
            <a:pPr algn="ctr"/>
            <a:r>
              <a:rPr lang="el-GR" sz="1600" dirty="0">
                <a:solidFill>
                  <a:schemeClr val="tx2">
                    <a:lumMod val="75000"/>
                  </a:schemeClr>
                </a:solidFill>
                <a:latin typeface="Candara" panose="020E0502030303020204" pitchFamily="34" charset="0"/>
              </a:rPr>
              <a:t>Επιχειρήσεις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459018" y="980728"/>
            <a:ext cx="11155266" cy="400110"/>
          </a:xfrm>
          <a:prstGeom prst="rect">
            <a:avLst/>
          </a:prstGeom>
          <a:solidFill>
            <a:srgbClr val="EAF1FA"/>
          </a:solidFill>
          <a:ln>
            <a:noFill/>
          </a:ln>
          <a:effectLst/>
        </p:spPr>
        <p:txBody>
          <a:bodyPr wrap="square" rtlCol="0">
            <a:spAutoFit/>
          </a:bodyPr>
          <a:lstStyle/>
          <a:p>
            <a:r>
              <a:rPr lang="el-GR" sz="2000" dirty="0">
                <a:solidFill>
                  <a:srgbClr val="002060"/>
                </a:solidFill>
                <a:latin typeface="Candara" panose="020E0502030303020204" pitchFamily="34" charset="0"/>
              </a:rPr>
              <a:t>Ροή δεδομένων στην </a:t>
            </a:r>
            <a:r>
              <a:rPr lang="en-US" sz="2000" dirty="0" err="1" smtClean="0">
                <a:solidFill>
                  <a:srgbClr val="002060"/>
                </a:solidFill>
                <a:latin typeface="Candara" panose="020E0502030303020204" pitchFamily="34" charset="0"/>
              </a:rPr>
              <a:t>myDATA</a:t>
            </a:r>
            <a:endParaRPr lang="el-GR" sz="2000" dirty="0">
              <a:solidFill>
                <a:srgbClr val="002060"/>
              </a:solidFill>
              <a:latin typeface="Candara" panose="020E0502030303020204" pitchFamily="34" charset="0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5015879" y="3131662"/>
            <a:ext cx="4104453" cy="338554"/>
          </a:xfrm>
          <a:prstGeom prst="rect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txBody>
          <a:bodyPr wrap="square" rtlCol="0" anchor="ctr" anchorCtr="1">
            <a:spAutoFit/>
          </a:bodyPr>
          <a:lstStyle/>
          <a:p>
            <a:pPr algn="ctr"/>
            <a:r>
              <a:rPr lang="el-GR" sz="1600" dirty="0">
                <a:solidFill>
                  <a:schemeClr val="tx2">
                    <a:lumMod val="50000"/>
                  </a:schemeClr>
                </a:solidFill>
                <a:latin typeface="Candara" panose="020E0502030303020204" pitchFamily="34" charset="0"/>
              </a:rPr>
              <a:t>Τυποποιημένα Δεδομένα Παραστατικών</a:t>
            </a:r>
          </a:p>
        </p:txBody>
      </p:sp>
      <p:sp>
        <p:nvSpPr>
          <p:cNvPr id="38" name="Στρογγυλεμένο ορθογώνιο 37"/>
          <p:cNvSpPr/>
          <p:nvPr/>
        </p:nvSpPr>
        <p:spPr>
          <a:xfrm>
            <a:off x="2243126" y="1934867"/>
            <a:ext cx="2397018" cy="288032"/>
          </a:xfrm>
          <a:prstGeom prst="round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1600" dirty="0">
                <a:solidFill>
                  <a:srgbClr val="002060"/>
                </a:solidFill>
                <a:latin typeface="Candara" panose="020E0502030303020204" pitchFamily="34" charset="0"/>
              </a:rPr>
              <a:t>Λογιστικές Εγγραφές</a:t>
            </a:r>
          </a:p>
        </p:txBody>
      </p:sp>
      <p:sp>
        <p:nvSpPr>
          <p:cNvPr id="39" name="Ορθογώνιο 38"/>
          <p:cNvSpPr/>
          <p:nvPr/>
        </p:nvSpPr>
        <p:spPr>
          <a:xfrm>
            <a:off x="7277640" y="2293325"/>
            <a:ext cx="1846732" cy="265176"/>
          </a:xfrm>
          <a:prstGeom prst="rect">
            <a:avLst/>
          </a:prstGeom>
          <a:solidFill>
            <a:srgbClr val="FF0000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1500" dirty="0">
                <a:solidFill>
                  <a:schemeClr val="bg1"/>
                </a:solidFill>
                <a:latin typeface="Candara" panose="020E0502030303020204" pitchFamily="34" charset="0"/>
              </a:rPr>
              <a:t>4. </a:t>
            </a:r>
            <a:r>
              <a:rPr lang="el-GR" sz="1500" dirty="0" err="1">
                <a:solidFill>
                  <a:schemeClr val="bg1"/>
                </a:solidFill>
                <a:latin typeface="Candara" panose="020E0502030303020204" pitchFamily="34" charset="0"/>
              </a:rPr>
              <a:t>Πάροχοι</a:t>
            </a:r>
            <a:r>
              <a:rPr lang="el-GR" sz="1500" dirty="0">
                <a:solidFill>
                  <a:schemeClr val="bg1"/>
                </a:solidFill>
                <a:latin typeface="Candara" panose="020E0502030303020204" pitchFamily="34" charset="0"/>
              </a:rPr>
              <a:t> Η.Τ.</a:t>
            </a:r>
          </a:p>
        </p:txBody>
      </p:sp>
      <p:sp>
        <p:nvSpPr>
          <p:cNvPr id="40" name="Ορθογώνιο 39"/>
          <p:cNvSpPr/>
          <p:nvPr/>
        </p:nvSpPr>
        <p:spPr>
          <a:xfrm>
            <a:off x="5015880" y="1982257"/>
            <a:ext cx="2357326" cy="26042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1500" dirty="0">
                <a:solidFill>
                  <a:schemeClr val="bg1"/>
                </a:solidFill>
                <a:latin typeface="Candara" panose="020E0502030303020204" pitchFamily="34" charset="0"/>
              </a:rPr>
              <a:t>1. Συστήματα Λογισμικού</a:t>
            </a:r>
          </a:p>
        </p:txBody>
      </p:sp>
      <p:sp>
        <p:nvSpPr>
          <p:cNvPr id="41" name="Ορθογώνιο 40"/>
          <p:cNvSpPr/>
          <p:nvPr/>
        </p:nvSpPr>
        <p:spPr>
          <a:xfrm>
            <a:off x="7435763" y="1982257"/>
            <a:ext cx="1684572" cy="265176"/>
          </a:xfrm>
          <a:prstGeom prst="rect">
            <a:avLst/>
          </a:prstGeom>
          <a:solidFill>
            <a:srgbClr val="00B050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1500" dirty="0">
                <a:solidFill>
                  <a:schemeClr val="bg1"/>
                </a:solidFill>
                <a:latin typeface="Candara" panose="020E0502030303020204" pitchFamily="34" charset="0"/>
              </a:rPr>
              <a:t>2. </a:t>
            </a:r>
            <a:r>
              <a:rPr lang="el-GR" sz="1500" dirty="0" err="1">
                <a:solidFill>
                  <a:schemeClr val="bg1"/>
                </a:solidFill>
                <a:latin typeface="Candara" panose="020E0502030303020204" pitchFamily="34" charset="0"/>
              </a:rPr>
              <a:t>Καταχωρητικά</a:t>
            </a:r>
            <a:endParaRPr lang="el-GR" sz="1500" dirty="0">
              <a:solidFill>
                <a:schemeClr val="bg1"/>
              </a:solidFill>
              <a:latin typeface="Candara" panose="020E0502030303020204" pitchFamily="34" charset="0"/>
            </a:endParaRPr>
          </a:p>
        </p:txBody>
      </p:sp>
      <p:sp>
        <p:nvSpPr>
          <p:cNvPr id="42" name="Στρογγυλεμένο ορθογώνιο 41"/>
          <p:cNvSpPr/>
          <p:nvPr/>
        </p:nvSpPr>
        <p:spPr>
          <a:xfrm>
            <a:off x="5018114" y="1635144"/>
            <a:ext cx="4102221" cy="296473"/>
          </a:xfrm>
          <a:prstGeom prst="roundRect">
            <a:avLst/>
          </a:prstGeom>
          <a:solidFill>
            <a:schemeClr val="accent6">
              <a:lumMod val="5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1600" dirty="0">
                <a:solidFill>
                  <a:srgbClr val="002060"/>
                </a:solidFill>
                <a:latin typeface="Candara" panose="020E0502030303020204" pitchFamily="34" charset="0"/>
              </a:rPr>
              <a:t>Τρόποι Αποστολής στην  </a:t>
            </a:r>
            <a:r>
              <a:rPr lang="en-US" sz="1600" dirty="0" err="1" smtClean="0">
                <a:solidFill>
                  <a:srgbClr val="002060"/>
                </a:solidFill>
                <a:latin typeface="Candara" panose="020E0502030303020204" pitchFamily="34" charset="0"/>
              </a:rPr>
              <a:t>myDATA</a:t>
            </a:r>
            <a:endParaRPr lang="el-GR" sz="1600" dirty="0">
              <a:solidFill>
                <a:srgbClr val="002060"/>
              </a:solidFill>
              <a:latin typeface="Candara" panose="020E0502030303020204" pitchFamily="34" charset="0"/>
            </a:endParaRPr>
          </a:p>
        </p:txBody>
      </p:sp>
      <p:sp>
        <p:nvSpPr>
          <p:cNvPr id="44" name="Ισοσκελές τρίγωνο 43"/>
          <p:cNvSpPr/>
          <p:nvPr/>
        </p:nvSpPr>
        <p:spPr>
          <a:xfrm rot="5400000">
            <a:off x="4704487" y="1845928"/>
            <a:ext cx="244816" cy="154496"/>
          </a:xfrm>
          <a:prstGeom prst="triangle">
            <a:avLst/>
          </a:prstGeom>
          <a:solidFill>
            <a:schemeClr val="tx2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sz="1600" dirty="0">
              <a:latin typeface="Candara" panose="020E0502030303020204" pitchFamily="34" charset="0"/>
            </a:endParaRPr>
          </a:p>
        </p:txBody>
      </p:sp>
      <p:sp>
        <p:nvSpPr>
          <p:cNvPr id="47" name="Στρογγυλεμένο ορθογώνιο 46"/>
          <p:cNvSpPr/>
          <p:nvPr/>
        </p:nvSpPr>
        <p:spPr>
          <a:xfrm>
            <a:off x="5015880" y="4075757"/>
            <a:ext cx="4104454" cy="357541"/>
          </a:xfrm>
          <a:prstGeom prst="roundRect">
            <a:avLst/>
          </a:prstGeom>
          <a:solidFill>
            <a:srgbClr val="009242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1600" dirty="0">
                <a:latin typeface="Candara" panose="020E0502030303020204" pitchFamily="34" charset="0"/>
              </a:rPr>
              <a:t>Αναλυτικό Βιβλίο</a:t>
            </a:r>
          </a:p>
        </p:txBody>
      </p:sp>
      <p:sp>
        <p:nvSpPr>
          <p:cNvPr id="50" name="Στρογγυλεμένο ορθογώνιο 49"/>
          <p:cNvSpPr/>
          <p:nvPr/>
        </p:nvSpPr>
        <p:spPr>
          <a:xfrm>
            <a:off x="5006332" y="4540474"/>
            <a:ext cx="4114001" cy="401128"/>
          </a:xfrm>
          <a:prstGeom prst="roundRect">
            <a:avLst/>
          </a:prstGeom>
          <a:solidFill>
            <a:srgbClr val="005C2A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1600" dirty="0">
                <a:latin typeface="Candara" panose="020E0502030303020204" pitchFamily="34" charset="0"/>
              </a:rPr>
              <a:t>Συνοπτικό Βιβλίο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7392144" y="5849926"/>
            <a:ext cx="1603443" cy="338554"/>
          </a:xfrm>
          <a:prstGeom prst="rect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txBody>
          <a:bodyPr wrap="square" rtlCol="0">
            <a:spAutoFit/>
          </a:bodyPr>
          <a:lstStyle/>
          <a:p>
            <a:r>
              <a:rPr lang="el-GR" sz="1600" dirty="0">
                <a:solidFill>
                  <a:srgbClr val="002060"/>
                </a:solidFill>
                <a:latin typeface="Candara" panose="020E0502030303020204" pitchFamily="34" charset="0"/>
              </a:rPr>
              <a:t>Αποτελέσματα</a:t>
            </a:r>
          </a:p>
        </p:txBody>
      </p:sp>
      <p:sp>
        <p:nvSpPr>
          <p:cNvPr id="52" name="Στρογγυλεμένο ορθογώνιο 51"/>
          <p:cNvSpPr/>
          <p:nvPr/>
        </p:nvSpPr>
        <p:spPr>
          <a:xfrm>
            <a:off x="5015880" y="5338691"/>
            <a:ext cx="4104454" cy="274017"/>
          </a:xfrm>
          <a:prstGeom prst="roundRect">
            <a:avLst/>
          </a:prstGeom>
          <a:solidFill>
            <a:srgbClr val="FFFF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1600" dirty="0">
                <a:solidFill>
                  <a:schemeClr val="tx1"/>
                </a:solidFill>
                <a:latin typeface="Candara" panose="020E0502030303020204" pitchFamily="34" charset="0"/>
              </a:rPr>
              <a:t>Χαρακτηρισμός Συναλλαγών ΦΠΑ – Ε3</a:t>
            </a:r>
          </a:p>
        </p:txBody>
      </p:sp>
      <p:sp>
        <p:nvSpPr>
          <p:cNvPr id="55" name="Στρογγυλεμένο ορθογώνιο 54"/>
          <p:cNvSpPr/>
          <p:nvPr/>
        </p:nvSpPr>
        <p:spPr>
          <a:xfrm>
            <a:off x="2243126" y="1635144"/>
            <a:ext cx="2399656" cy="288032"/>
          </a:xfrm>
          <a:prstGeom prst="round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1600" dirty="0">
                <a:solidFill>
                  <a:srgbClr val="002060"/>
                </a:solidFill>
                <a:latin typeface="Candara" panose="020E0502030303020204" pitchFamily="34" charset="0"/>
              </a:rPr>
              <a:t>Έκδοση Παραστατικών</a:t>
            </a:r>
          </a:p>
        </p:txBody>
      </p:sp>
      <p:sp>
        <p:nvSpPr>
          <p:cNvPr id="61" name="Ορθογώνιο 60"/>
          <p:cNvSpPr/>
          <p:nvPr/>
        </p:nvSpPr>
        <p:spPr>
          <a:xfrm>
            <a:off x="5015880" y="2293325"/>
            <a:ext cx="2185416" cy="265176"/>
          </a:xfrm>
          <a:prstGeom prst="rect">
            <a:avLst/>
          </a:prstGeom>
          <a:solidFill>
            <a:srgbClr val="BCB800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1500" dirty="0">
                <a:solidFill>
                  <a:schemeClr val="bg1"/>
                </a:solidFill>
                <a:latin typeface="Candara" panose="020E0502030303020204" pitchFamily="34" charset="0"/>
              </a:rPr>
              <a:t>3. ΦΗΜ</a:t>
            </a:r>
          </a:p>
        </p:txBody>
      </p:sp>
      <p:pic>
        <p:nvPicPr>
          <p:cNvPr id="60" name="Picture 2" descr="Αποτέλεσμα εικόνας για λογοτυπο ααδε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3341" y="392212"/>
            <a:ext cx="1434187" cy="3962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7" name="TextBox 56"/>
          <p:cNvSpPr txBox="1"/>
          <p:nvPr/>
        </p:nvSpPr>
        <p:spPr>
          <a:xfrm>
            <a:off x="9624392" y="5849926"/>
            <a:ext cx="1603443" cy="338554"/>
          </a:xfrm>
          <a:prstGeom prst="rect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txBody>
          <a:bodyPr wrap="square" rtlCol="0">
            <a:spAutoFit/>
          </a:bodyPr>
          <a:lstStyle/>
          <a:p>
            <a:r>
              <a:rPr lang="el-GR" sz="1600" dirty="0">
                <a:solidFill>
                  <a:srgbClr val="002060"/>
                </a:solidFill>
                <a:latin typeface="Candara" panose="020E0502030303020204" pitchFamily="34" charset="0"/>
              </a:rPr>
              <a:t>Δηλώσεις</a:t>
            </a:r>
          </a:p>
        </p:txBody>
      </p:sp>
      <p:sp>
        <p:nvSpPr>
          <p:cNvPr id="25" name="Ισοσκελές τρίγωνο 44"/>
          <p:cNvSpPr/>
          <p:nvPr/>
        </p:nvSpPr>
        <p:spPr>
          <a:xfrm rot="10800000">
            <a:off x="6816486" y="2670071"/>
            <a:ext cx="384809" cy="292623"/>
          </a:xfrm>
          <a:prstGeom prst="triangle">
            <a:avLst/>
          </a:prstGeom>
          <a:solidFill>
            <a:schemeClr val="tx2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sz="1600" dirty="0">
              <a:latin typeface="Candara" panose="020E0502030303020204" pitchFamily="34" charset="0"/>
            </a:endParaRPr>
          </a:p>
        </p:txBody>
      </p:sp>
      <p:sp>
        <p:nvSpPr>
          <p:cNvPr id="26" name="Ισοσκελές τρίγωνο 44"/>
          <p:cNvSpPr/>
          <p:nvPr/>
        </p:nvSpPr>
        <p:spPr>
          <a:xfrm rot="10800000">
            <a:off x="6816487" y="3655646"/>
            <a:ext cx="384809" cy="292623"/>
          </a:xfrm>
          <a:prstGeom prst="triangle">
            <a:avLst/>
          </a:prstGeom>
          <a:solidFill>
            <a:schemeClr val="tx2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sz="1600" dirty="0">
              <a:latin typeface="Candara" panose="020E0502030303020204" pitchFamily="34" charset="0"/>
            </a:endParaRPr>
          </a:p>
        </p:txBody>
      </p:sp>
      <p:sp>
        <p:nvSpPr>
          <p:cNvPr id="27" name="Ισοσκελές τρίγωνο 44"/>
          <p:cNvSpPr/>
          <p:nvPr/>
        </p:nvSpPr>
        <p:spPr>
          <a:xfrm rot="10800000">
            <a:off x="6816485" y="5008584"/>
            <a:ext cx="384809" cy="292623"/>
          </a:xfrm>
          <a:prstGeom prst="triangle">
            <a:avLst/>
          </a:prstGeom>
          <a:solidFill>
            <a:schemeClr val="tx2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sz="1600" dirty="0">
              <a:latin typeface="Candara" panose="020E0502030303020204" pitchFamily="34" charset="0"/>
            </a:endParaRPr>
          </a:p>
        </p:txBody>
      </p:sp>
      <p:sp>
        <p:nvSpPr>
          <p:cNvPr id="28" name="Ισοσκελές τρίγωνο 43"/>
          <p:cNvSpPr/>
          <p:nvPr/>
        </p:nvSpPr>
        <p:spPr>
          <a:xfrm rot="5400000">
            <a:off x="1880955" y="1860734"/>
            <a:ext cx="244816" cy="154496"/>
          </a:xfrm>
          <a:prstGeom prst="triangle">
            <a:avLst/>
          </a:prstGeom>
          <a:solidFill>
            <a:schemeClr val="tx2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sz="1600" dirty="0">
              <a:latin typeface="Candara" panose="020E0502030303020204" pitchFamily="34" charset="0"/>
            </a:endParaRPr>
          </a:p>
        </p:txBody>
      </p:sp>
      <p:sp>
        <p:nvSpPr>
          <p:cNvPr id="30" name="Ισοσκελές τρίγωνο 43"/>
          <p:cNvSpPr/>
          <p:nvPr/>
        </p:nvSpPr>
        <p:spPr>
          <a:xfrm rot="5400000">
            <a:off x="9121033" y="5918487"/>
            <a:ext cx="325851" cy="248819"/>
          </a:xfrm>
          <a:prstGeom prst="triangle">
            <a:avLst/>
          </a:prstGeom>
          <a:solidFill>
            <a:schemeClr val="tx2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sz="1600" dirty="0">
              <a:latin typeface="Candara" panose="020E0502030303020204" pitchFamily="34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7752184" y="392212"/>
            <a:ext cx="388843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err="1" smtClean="0">
                <a:solidFill>
                  <a:srgbClr val="0070C0"/>
                </a:solidFill>
                <a:latin typeface="Candara" panose="020E0502030303020204" pitchFamily="34" charset="0"/>
              </a:rPr>
              <a:t>myDATA</a:t>
            </a:r>
            <a:r>
              <a:rPr lang="en-US" sz="2000" b="1" dirty="0" smtClean="0">
                <a:solidFill>
                  <a:srgbClr val="0070C0"/>
                </a:solidFill>
                <a:latin typeface="Candara" panose="020E0502030303020204" pitchFamily="34" charset="0"/>
              </a:rPr>
              <a:t> </a:t>
            </a:r>
            <a:r>
              <a:rPr lang="en-US" b="1" dirty="0" smtClean="0">
                <a:solidFill>
                  <a:srgbClr val="00B0F0"/>
                </a:solidFill>
                <a:latin typeface="Candara" panose="020E0502030303020204" pitchFamily="34" charset="0"/>
              </a:rPr>
              <a:t>- </a:t>
            </a:r>
            <a:r>
              <a:rPr lang="el-GR" b="1" dirty="0" smtClean="0">
                <a:solidFill>
                  <a:srgbClr val="00B0F0"/>
                </a:solidFill>
                <a:latin typeface="Candara" panose="020E0502030303020204" pitchFamily="34" charset="0"/>
              </a:rPr>
              <a:t>Ηλεκτρονικά </a:t>
            </a:r>
            <a:r>
              <a:rPr lang="el-GR" b="1" dirty="0">
                <a:solidFill>
                  <a:srgbClr val="00B0F0"/>
                </a:solidFill>
                <a:latin typeface="Candara" panose="020E0502030303020204" pitchFamily="34" charset="0"/>
              </a:rPr>
              <a:t>Βιβλία ΑΑΔΕ</a:t>
            </a:r>
          </a:p>
        </p:txBody>
      </p:sp>
    </p:spTree>
    <p:extLst>
      <p:ext uri="{BB962C8B-B14F-4D97-AF65-F5344CB8AC3E}">
        <p14:creationId xmlns:p14="http://schemas.microsoft.com/office/powerpoint/2010/main" val="31305547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entr" presetSubtype="1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25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25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250"/>
                            </p:stCondLst>
                            <p:childTnLst>
                              <p:par>
                                <p:cTn id="1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750"/>
                            </p:stCondLst>
                            <p:childTnLst>
                              <p:par>
                                <p:cTn id="1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3250"/>
                            </p:stCondLst>
                            <p:childTnLst>
                              <p:par>
                                <p:cTn id="25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4250"/>
                            </p:stCondLst>
                            <p:childTnLst>
                              <p:par>
                                <p:cTn id="2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250"/>
                            </p:stCondLst>
                            <p:childTnLst>
                              <p:par>
                                <p:cTn id="3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5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8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22" presetClass="entr" presetSubtype="1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1" dur="1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22" presetClass="entr" presetSubtype="1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4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6750"/>
                            </p:stCondLst>
                            <p:childTnLst>
                              <p:par>
                                <p:cTn id="46" presetID="22" presetClass="entr" presetSubtype="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8250"/>
                            </p:stCondLst>
                            <p:childTnLst>
                              <p:par>
                                <p:cTn id="50" presetID="22" presetClass="entr" presetSubtype="1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2" dur="75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9500"/>
                            </p:stCondLst>
                            <p:childTnLst>
                              <p:par>
                                <p:cTn id="54" presetID="22" presetClass="entr" presetSubtype="1" fill="hold" grpId="0" nodeType="after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6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10750"/>
                            </p:stCondLst>
                            <p:childTnLst>
                              <p:par>
                                <p:cTn id="5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0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11750"/>
                            </p:stCondLst>
                            <p:childTnLst>
                              <p:par>
                                <p:cTn id="6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4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12750"/>
                            </p:stCondLst>
                            <p:childTnLst>
                              <p:par>
                                <p:cTn id="66" presetID="22" presetClass="entr" presetSubtype="1" fill="hold" grpId="0" nodeType="after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14000"/>
                            </p:stCondLst>
                            <p:childTnLst>
                              <p:par>
                                <p:cTn id="7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2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14500"/>
                            </p:stCondLst>
                            <p:childTnLst>
                              <p:par>
                                <p:cTn id="74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6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15500"/>
                            </p:stCondLst>
                            <p:childTnLst>
                              <p:par>
                                <p:cTn id="7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16000"/>
                            </p:stCondLst>
                            <p:childTnLst>
                              <p:par>
                                <p:cTn id="82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4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animBg="1"/>
      <p:bldP spid="29" grpId="0" animBg="1"/>
      <p:bldP spid="35" grpId="0"/>
      <p:bldP spid="38" grpId="0" animBg="1"/>
      <p:bldP spid="39" grpId="0" animBg="1"/>
      <p:bldP spid="40" grpId="0" animBg="1"/>
      <p:bldP spid="41" grpId="0" animBg="1"/>
      <p:bldP spid="42" grpId="0" animBg="1"/>
      <p:bldP spid="44" grpId="0" animBg="1"/>
      <p:bldP spid="47" grpId="0" animBg="1"/>
      <p:bldP spid="50" grpId="0" animBg="1"/>
      <p:bldP spid="51" grpId="0"/>
      <p:bldP spid="52" grpId="0" animBg="1"/>
      <p:bldP spid="55" grpId="0" animBg="1"/>
      <p:bldP spid="61" grpId="0" animBg="1"/>
      <p:bldP spid="57" grpId="0"/>
      <p:bldP spid="25" grpId="0" animBg="1"/>
      <p:bldP spid="26" grpId="0" animBg="1"/>
      <p:bldP spid="27" grpId="0" animBg="1"/>
      <p:bldP spid="28" grpId="0" animBg="1"/>
      <p:bldP spid="30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TextBox 50"/>
          <p:cNvSpPr txBox="1"/>
          <p:nvPr/>
        </p:nvSpPr>
        <p:spPr>
          <a:xfrm>
            <a:off x="413341" y="908720"/>
            <a:ext cx="11227273" cy="400110"/>
          </a:xfrm>
          <a:prstGeom prst="rect">
            <a:avLst/>
          </a:prstGeom>
          <a:solidFill>
            <a:srgbClr val="EAF1FA"/>
          </a:solidFill>
          <a:ln>
            <a:noFill/>
          </a:ln>
          <a:effectLst/>
        </p:spPr>
        <p:txBody>
          <a:bodyPr wrap="square" rtlCol="0">
            <a:spAutoFit/>
          </a:bodyPr>
          <a:lstStyle/>
          <a:p>
            <a:r>
              <a:rPr lang="el-GR" sz="2000" b="1" dirty="0">
                <a:solidFill>
                  <a:schemeClr val="tx2"/>
                </a:solidFill>
                <a:latin typeface="Candara" panose="020E0502030303020204" pitchFamily="34" charset="0"/>
              </a:rPr>
              <a:t>Ποιος διαβιβάζει Τι;</a:t>
            </a:r>
          </a:p>
        </p:txBody>
      </p:sp>
      <p:pic>
        <p:nvPicPr>
          <p:cNvPr id="67" name="Picture 2" descr="Αποτέλεσμα εικόνας για λογοτυπο ααδε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3341" y="392212"/>
            <a:ext cx="1434187" cy="3962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Ορθογώνιο 3"/>
          <p:cNvSpPr/>
          <p:nvPr/>
        </p:nvSpPr>
        <p:spPr>
          <a:xfrm>
            <a:off x="1841025" y="1604859"/>
            <a:ext cx="9799589" cy="1015663"/>
          </a:xfrm>
          <a:prstGeom prst="rect">
            <a:avLst/>
          </a:prstGeom>
          <a:solidFill>
            <a:srgbClr val="B7FEA4"/>
          </a:solidFill>
          <a:ln>
            <a:noFill/>
          </a:ln>
        </p:spPr>
        <p:txBody>
          <a:bodyPr wrap="square" lIns="182880" tIns="182880" rIns="182880" bIns="182880" anchor="ctr">
            <a:noAutofit/>
          </a:bodyPr>
          <a:lstStyle/>
          <a:p>
            <a:pPr>
              <a:spcBef>
                <a:spcPts val="400"/>
              </a:spcBef>
              <a:spcAft>
                <a:spcPts val="400"/>
              </a:spcAft>
            </a:pPr>
            <a:r>
              <a:rPr lang="el-GR" sz="1700" b="1" dirty="0">
                <a:solidFill>
                  <a:srgbClr val="002060"/>
                </a:solidFill>
                <a:latin typeface="Candara" panose="020E0502030303020204" pitchFamily="34" charset="0"/>
              </a:rPr>
              <a:t>ΔΙΑΒΙΒΑΣΗ ΑΠΟ ΤΟΝ ΕΚΔΟΤΗ: </a:t>
            </a:r>
            <a:r>
              <a:rPr lang="el-GR" sz="1700" dirty="0">
                <a:solidFill>
                  <a:srgbClr val="002060"/>
                </a:solidFill>
                <a:latin typeface="Candara" panose="020E0502030303020204" pitchFamily="34" charset="0"/>
              </a:rPr>
              <a:t>Η Επιχείρηση διαβιβάζει</a:t>
            </a:r>
            <a:r>
              <a:rPr lang="el-GR" sz="1700" b="1" dirty="0">
                <a:solidFill>
                  <a:srgbClr val="002060"/>
                </a:solidFill>
                <a:latin typeface="Candara" panose="020E0502030303020204" pitchFamily="34" charset="0"/>
              </a:rPr>
              <a:t> τη Σύνοψη όλων των Παραστατικών που εκδίδει </a:t>
            </a:r>
            <a:r>
              <a:rPr lang="el-GR" sz="1700" dirty="0">
                <a:solidFill>
                  <a:srgbClr val="002060"/>
                </a:solidFill>
                <a:latin typeface="Candara" panose="020E0502030303020204" pitchFamily="34" charset="0"/>
              </a:rPr>
              <a:t>(χονδρική, λιανική, προς επιχείρηση ή ιδιώτη στην Ελλάδα ή το εξωτερικό</a:t>
            </a:r>
            <a:r>
              <a:rPr lang="el-GR" sz="1700" dirty="0" smtClean="0">
                <a:solidFill>
                  <a:srgbClr val="002060"/>
                </a:solidFill>
                <a:latin typeface="Candara" panose="020E0502030303020204" pitchFamily="34" charset="0"/>
              </a:rPr>
              <a:t>)</a:t>
            </a:r>
            <a:r>
              <a:rPr lang="en-US" sz="1700" dirty="0" smtClean="0">
                <a:solidFill>
                  <a:srgbClr val="002060"/>
                </a:solidFill>
                <a:latin typeface="Candara" panose="020E0502030303020204" pitchFamily="34" charset="0"/>
              </a:rPr>
              <a:t>.</a:t>
            </a:r>
            <a:r>
              <a:rPr lang="en-US" sz="1700" b="1" dirty="0" smtClean="0">
                <a:solidFill>
                  <a:srgbClr val="002060"/>
                </a:solidFill>
                <a:latin typeface="Candara" panose="020E0502030303020204" pitchFamily="34" charset="0"/>
              </a:rPr>
              <a:t> </a:t>
            </a:r>
            <a:r>
              <a:rPr lang="el-GR" sz="1700" b="1" dirty="0" smtClean="0">
                <a:solidFill>
                  <a:srgbClr val="002060"/>
                </a:solidFill>
                <a:latin typeface="Candara" panose="020E0502030303020204" pitchFamily="34" charset="0"/>
              </a:rPr>
              <a:t> </a:t>
            </a:r>
            <a:r>
              <a:rPr lang="el-GR" sz="1700" dirty="0">
                <a:solidFill>
                  <a:srgbClr val="002060"/>
                </a:solidFill>
                <a:latin typeface="Candara" panose="020E0502030303020204" pitchFamily="34" charset="0"/>
              </a:rPr>
              <a:t>Με τη διαβίβαση από τον Εκδότη </a:t>
            </a:r>
            <a:r>
              <a:rPr lang="el-GR" sz="1700" b="1" dirty="0">
                <a:solidFill>
                  <a:srgbClr val="002060"/>
                </a:solidFill>
                <a:latin typeface="Candara" panose="020E0502030303020204" pitchFamily="34" charset="0"/>
              </a:rPr>
              <a:t>ενημερώνονται αυτόματα </a:t>
            </a:r>
            <a:r>
              <a:rPr lang="el-GR" sz="1700" dirty="0">
                <a:solidFill>
                  <a:srgbClr val="002060"/>
                </a:solidFill>
                <a:latin typeface="Candara" panose="020E0502030303020204" pitchFamily="34" charset="0"/>
              </a:rPr>
              <a:t>και τα </a:t>
            </a:r>
            <a:r>
              <a:rPr lang="el-GR" sz="1700" b="1" dirty="0">
                <a:solidFill>
                  <a:srgbClr val="002060"/>
                </a:solidFill>
                <a:latin typeface="Candara" panose="020E0502030303020204" pitchFamily="34" charset="0"/>
              </a:rPr>
              <a:t>Ηλεκτρονικά Βιβλία του Λήπτη </a:t>
            </a:r>
            <a:r>
              <a:rPr lang="el-GR" sz="1700" dirty="0">
                <a:solidFill>
                  <a:srgbClr val="002060"/>
                </a:solidFill>
                <a:latin typeface="Candara" panose="020E0502030303020204" pitchFamily="34" charset="0"/>
              </a:rPr>
              <a:t>που τηρεί ΕΛΠ</a:t>
            </a:r>
            <a:r>
              <a:rPr lang="el-GR" sz="1700" b="1" dirty="0">
                <a:solidFill>
                  <a:srgbClr val="002060"/>
                </a:solidFill>
                <a:latin typeface="Candara" panose="020E0502030303020204" pitchFamily="34" charset="0"/>
              </a:rPr>
              <a:t>.</a:t>
            </a:r>
            <a:endParaRPr lang="el-GR" sz="1700" dirty="0">
              <a:solidFill>
                <a:srgbClr val="002060"/>
              </a:solidFill>
              <a:latin typeface="Candara" panose="020E0502030303020204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911425" y="1610459"/>
            <a:ext cx="773253" cy="777240"/>
          </a:xfrm>
          <a:prstGeom prst="rect">
            <a:avLst/>
          </a:prstGeom>
          <a:solidFill>
            <a:srgbClr val="00B050"/>
          </a:solidFill>
          <a:ln w="9525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ctr"/>
            <a:r>
              <a:rPr lang="el-GR" sz="3600" dirty="0">
                <a:latin typeface="Bahnschrift SemiBold" panose="020B0502040204020203" pitchFamily="34" charset="0"/>
              </a:rPr>
              <a:t>1</a:t>
            </a:r>
            <a:endParaRPr lang="en-US" sz="3600" dirty="0">
              <a:latin typeface="Bahnschrift SemiBold" panose="020B0502040204020203" pitchFamily="34" charset="0"/>
            </a:endParaRPr>
          </a:p>
        </p:txBody>
      </p:sp>
      <p:sp>
        <p:nvSpPr>
          <p:cNvPr id="10" name="Ορθογώνιο 3"/>
          <p:cNvSpPr/>
          <p:nvPr/>
        </p:nvSpPr>
        <p:spPr>
          <a:xfrm>
            <a:off x="1847528" y="2940233"/>
            <a:ext cx="9793144" cy="1856919"/>
          </a:xfrm>
          <a:prstGeom prst="rect">
            <a:avLst/>
          </a:prstGeom>
          <a:solidFill>
            <a:srgbClr val="FEDBB4"/>
          </a:solidFill>
          <a:ln>
            <a:noFill/>
          </a:ln>
        </p:spPr>
        <p:txBody>
          <a:bodyPr wrap="square" lIns="182880" tIns="91440" rIns="0" bIns="91440" anchor="ctr">
            <a:spAutoFit/>
          </a:bodyPr>
          <a:lstStyle/>
          <a:p>
            <a:pPr>
              <a:spcBef>
                <a:spcPts val="400"/>
              </a:spcBef>
              <a:spcAft>
                <a:spcPts val="400"/>
              </a:spcAft>
            </a:pPr>
            <a:r>
              <a:rPr lang="el-GR" sz="1700" b="1" dirty="0">
                <a:solidFill>
                  <a:srgbClr val="002060"/>
                </a:solidFill>
                <a:latin typeface="Candara" panose="020E0502030303020204" pitchFamily="34" charset="0"/>
              </a:rPr>
              <a:t>ΔΙΑΒΙΒΑΣΗ ΑΠΟ ΤΟ ΛΗΠΤΗ: </a:t>
            </a:r>
            <a:r>
              <a:rPr lang="el-GR" sz="1700" dirty="0">
                <a:solidFill>
                  <a:srgbClr val="002060"/>
                </a:solidFill>
                <a:latin typeface="Candara" panose="020E0502030303020204" pitchFamily="34" charset="0"/>
              </a:rPr>
              <a:t>Η Επιχείρηση διαβιβάζει </a:t>
            </a:r>
            <a:r>
              <a:rPr lang="el-GR" sz="1700" b="1" dirty="0">
                <a:solidFill>
                  <a:srgbClr val="002060"/>
                </a:solidFill>
                <a:latin typeface="Candara" panose="020E0502030303020204" pitchFamily="34" charset="0"/>
              </a:rPr>
              <a:t>Σύνοψη</a:t>
            </a:r>
            <a:r>
              <a:rPr lang="el-GR" sz="1700" dirty="0">
                <a:solidFill>
                  <a:srgbClr val="002060"/>
                </a:solidFill>
                <a:latin typeface="Candara" panose="020E0502030303020204" pitchFamily="34" charset="0"/>
              </a:rPr>
              <a:t> των </a:t>
            </a:r>
            <a:r>
              <a:rPr lang="el-GR" sz="1700" b="1" dirty="0">
                <a:solidFill>
                  <a:srgbClr val="002060"/>
                </a:solidFill>
                <a:latin typeface="Candara" panose="020E0502030303020204" pitchFamily="34" charset="0"/>
              </a:rPr>
              <a:t>Παραστατικών που λαμβάνει </a:t>
            </a:r>
            <a:r>
              <a:rPr lang="el-GR" sz="1700" dirty="0">
                <a:solidFill>
                  <a:srgbClr val="002060"/>
                </a:solidFill>
                <a:latin typeface="Candara" panose="020E0502030303020204" pitchFamily="34" charset="0"/>
              </a:rPr>
              <a:t>στις εξής περιπτώσεις:</a:t>
            </a:r>
          </a:p>
          <a:p>
            <a:pPr marL="285750" indent="-285750">
              <a:spcAft>
                <a:spcPts val="200"/>
              </a:spcAft>
              <a:buFont typeface="Wingdings" panose="05000000000000000000" pitchFamily="2" charset="2"/>
              <a:buChar char="ü"/>
            </a:pPr>
            <a:r>
              <a:rPr lang="el-GR" sz="1700" dirty="0">
                <a:solidFill>
                  <a:srgbClr val="002060"/>
                </a:solidFill>
                <a:latin typeface="Candara" panose="020E0502030303020204" pitchFamily="34" charset="0"/>
              </a:rPr>
              <a:t>Παραστατικά </a:t>
            </a:r>
            <a:r>
              <a:rPr lang="el-GR" sz="1700" b="1" dirty="0">
                <a:solidFill>
                  <a:srgbClr val="002060"/>
                </a:solidFill>
                <a:latin typeface="Candara" panose="020E0502030303020204" pitchFamily="34" charset="0"/>
              </a:rPr>
              <a:t>αγοράς</a:t>
            </a:r>
            <a:r>
              <a:rPr lang="el-GR" sz="1700" dirty="0">
                <a:solidFill>
                  <a:srgbClr val="002060"/>
                </a:solidFill>
                <a:latin typeface="Candara" panose="020E0502030303020204" pitchFamily="34" charset="0"/>
              </a:rPr>
              <a:t> αγαθών, εξόδων, υπηρεσιών, από υπόχρεους σε  τήρηση ΕΛΠ που εκδίδουν στοιχεία λιανικής </a:t>
            </a:r>
            <a:r>
              <a:rPr lang="el-GR" sz="1700" dirty="0" smtClean="0">
                <a:solidFill>
                  <a:srgbClr val="002060"/>
                </a:solidFill>
                <a:latin typeface="Candara" panose="020E0502030303020204" pitchFamily="34" charset="0"/>
              </a:rPr>
              <a:t>και </a:t>
            </a:r>
            <a:r>
              <a:rPr lang="el-GR" sz="1700" dirty="0">
                <a:solidFill>
                  <a:srgbClr val="002060"/>
                </a:solidFill>
                <a:latin typeface="Candara" panose="020E0502030303020204" pitchFamily="34" charset="0"/>
              </a:rPr>
              <a:t>από </a:t>
            </a:r>
            <a:r>
              <a:rPr lang="el-GR" sz="1700" b="1" dirty="0">
                <a:solidFill>
                  <a:srgbClr val="002060"/>
                </a:solidFill>
                <a:latin typeface="Candara" panose="020E0502030303020204" pitchFamily="34" charset="0"/>
              </a:rPr>
              <a:t>μη υπόχρεους σε τήρηση ΕΛΠ</a:t>
            </a:r>
            <a:r>
              <a:rPr lang="el-GR" sz="1700" dirty="0">
                <a:solidFill>
                  <a:srgbClr val="002060"/>
                </a:solidFill>
                <a:latin typeface="Candara" panose="020E0502030303020204" pitchFamily="34" charset="0"/>
              </a:rPr>
              <a:t>  (λ.χ. ιδιώτες, αλλοδαπές επιχειρήσεις) </a:t>
            </a:r>
            <a:endParaRPr lang="el-GR" sz="1700" dirty="0">
              <a:solidFill>
                <a:schemeClr val="accent6">
                  <a:lumMod val="50000"/>
                </a:schemeClr>
              </a:solidFill>
              <a:latin typeface="Candara" panose="020E0502030303020204" pitchFamily="34" charset="0"/>
            </a:endParaRPr>
          </a:p>
          <a:p>
            <a:pPr marL="285750" indent="-285750">
              <a:spcBef>
                <a:spcPts val="200"/>
              </a:spcBef>
              <a:spcAft>
                <a:spcPts val="200"/>
              </a:spcAft>
              <a:buFont typeface="Wingdings" panose="05000000000000000000" pitchFamily="2" charset="2"/>
              <a:buChar char="ü"/>
            </a:pPr>
            <a:r>
              <a:rPr lang="el-GR" sz="1700" dirty="0">
                <a:solidFill>
                  <a:srgbClr val="002060"/>
                </a:solidFill>
                <a:latin typeface="Candara" panose="020E0502030303020204" pitchFamily="34" charset="0"/>
              </a:rPr>
              <a:t>Παραστατικά </a:t>
            </a:r>
            <a:r>
              <a:rPr lang="el-GR" sz="1700" b="1" dirty="0">
                <a:solidFill>
                  <a:srgbClr val="002060"/>
                </a:solidFill>
                <a:latin typeface="Candara" panose="020E0502030303020204" pitchFamily="34" charset="0"/>
              </a:rPr>
              <a:t>αγοράς</a:t>
            </a:r>
            <a:r>
              <a:rPr lang="el-GR" sz="1700" dirty="0">
                <a:solidFill>
                  <a:srgbClr val="002060"/>
                </a:solidFill>
                <a:latin typeface="Candara" panose="020E0502030303020204" pitchFamily="34" charset="0"/>
              </a:rPr>
              <a:t> αγαθών / υπηρεσιών από </a:t>
            </a:r>
            <a:r>
              <a:rPr lang="el-GR" sz="1700" b="1" dirty="0">
                <a:solidFill>
                  <a:srgbClr val="002060"/>
                </a:solidFill>
                <a:latin typeface="Candara" panose="020E0502030303020204" pitchFamily="34" charset="0"/>
              </a:rPr>
              <a:t>Εκδότη υπόχρεο σε τήρηση ΕΛΠ,</a:t>
            </a:r>
            <a:r>
              <a:rPr lang="el-GR" sz="1700" dirty="0">
                <a:solidFill>
                  <a:srgbClr val="002060"/>
                </a:solidFill>
                <a:latin typeface="Candara" panose="020E0502030303020204" pitchFamily="34" charset="0"/>
              </a:rPr>
              <a:t> </a:t>
            </a:r>
            <a:r>
              <a:rPr lang="el-GR" sz="1700" b="1" u="sng" dirty="0">
                <a:solidFill>
                  <a:srgbClr val="002060"/>
                </a:solidFill>
                <a:latin typeface="Candara" panose="020E0502030303020204" pitchFamily="34" charset="0"/>
              </a:rPr>
              <a:t>μόνο μετά</a:t>
            </a:r>
            <a:r>
              <a:rPr lang="el-GR" sz="1700" b="1" dirty="0">
                <a:solidFill>
                  <a:srgbClr val="002060"/>
                </a:solidFill>
                <a:latin typeface="Candara" panose="020E0502030303020204" pitchFamily="34" charset="0"/>
              </a:rPr>
              <a:t> την </a:t>
            </a:r>
            <a:r>
              <a:rPr lang="el-GR" sz="1700" b="1" dirty="0" smtClean="0">
                <a:solidFill>
                  <a:srgbClr val="002060"/>
                </a:solidFill>
                <a:latin typeface="Candara" panose="020E0502030303020204" pitchFamily="34" charset="0"/>
              </a:rPr>
              <a:t>παράλειψη </a:t>
            </a:r>
            <a:r>
              <a:rPr lang="el-GR" sz="1700" b="1" dirty="0">
                <a:solidFill>
                  <a:srgbClr val="002060"/>
                </a:solidFill>
                <a:latin typeface="Candara" panose="020E0502030303020204" pitchFamily="34" charset="0"/>
              </a:rPr>
              <a:t>διαβίβασης</a:t>
            </a:r>
            <a:r>
              <a:rPr lang="el-GR" sz="1700" dirty="0">
                <a:solidFill>
                  <a:srgbClr val="002060"/>
                </a:solidFill>
                <a:latin typeface="Candara" panose="020E0502030303020204" pitchFamily="34" charset="0"/>
              </a:rPr>
              <a:t> της Σύνοψης Παραστατικού </a:t>
            </a:r>
            <a:r>
              <a:rPr lang="el-GR" sz="1700" b="1" dirty="0">
                <a:solidFill>
                  <a:srgbClr val="002060"/>
                </a:solidFill>
                <a:latin typeface="Candara" panose="020E0502030303020204" pitchFamily="34" charset="0"/>
              </a:rPr>
              <a:t>από τον Εκδότη </a:t>
            </a:r>
            <a:r>
              <a:rPr lang="el-GR" sz="1700" b="1" dirty="0" smtClean="0">
                <a:solidFill>
                  <a:srgbClr val="002060"/>
                </a:solidFill>
                <a:latin typeface="Candara" panose="020E0502030303020204" pitchFamily="34" charset="0"/>
              </a:rPr>
              <a:t>εντός της σχετικής προθεσμίας</a:t>
            </a:r>
            <a:r>
              <a:rPr lang="el-GR" sz="1700" dirty="0" smtClean="0">
                <a:solidFill>
                  <a:srgbClr val="002060"/>
                </a:solidFill>
                <a:latin typeface="Candara" panose="020E0502030303020204" pitchFamily="34" charset="0"/>
              </a:rPr>
              <a:t>.</a:t>
            </a:r>
            <a:endParaRPr lang="el-GR" sz="1700" dirty="0">
              <a:solidFill>
                <a:srgbClr val="002060"/>
              </a:solidFill>
              <a:latin typeface="Candara" panose="020E0502030303020204" pitchFamily="34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911424" y="2924944"/>
            <a:ext cx="777240" cy="777240"/>
          </a:xfrm>
          <a:prstGeom prst="rect">
            <a:avLst/>
          </a:prstGeom>
          <a:solidFill>
            <a:srgbClr val="FF0000"/>
          </a:solidFill>
          <a:ln w="317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3600" dirty="0">
                <a:latin typeface="Bahnschrift SemiBold" panose="020B0502040204020203" pitchFamily="34" charset="0"/>
              </a:rPr>
              <a:t>2</a:t>
            </a:r>
            <a:endParaRPr lang="en-US" sz="3600" dirty="0">
              <a:latin typeface="Bahnschrift SemiBold" panose="020B0502040204020203" pitchFamily="34" charset="0"/>
            </a:endParaRPr>
          </a:p>
        </p:txBody>
      </p:sp>
      <p:sp>
        <p:nvSpPr>
          <p:cNvPr id="14" name="Ορθογώνιο 3"/>
          <p:cNvSpPr/>
          <p:nvPr/>
        </p:nvSpPr>
        <p:spPr>
          <a:xfrm>
            <a:off x="1821409" y="5013176"/>
            <a:ext cx="9819234" cy="77724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txBody>
          <a:bodyPr wrap="square" lIns="182880" tIns="91440" rIns="0" bIns="91440" anchor="ctr">
            <a:noAutofit/>
          </a:bodyPr>
          <a:lstStyle/>
          <a:p>
            <a:pPr>
              <a:spcBef>
                <a:spcPts val="400"/>
              </a:spcBef>
              <a:spcAft>
                <a:spcPts val="400"/>
              </a:spcAft>
            </a:pPr>
            <a:r>
              <a:rPr lang="el-GR" sz="1700" b="1" dirty="0">
                <a:solidFill>
                  <a:srgbClr val="002060"/>
                </a:solidFill>
                <a:latin typeface="Candara" panose="020E0502030303020204" pitchFamily="34" charset="0"/>
              </a:rPr>
              <a:t>ΔΙΑΒΙΒΑΣΗ ΑΠΟ ΟΛΕΣ ΤΙΣ ΕΠΙΧΕΙΡΗΣΕΙΣ:  Κάθε Επιχείρηση </a:t>
            </a:r>
            <a:r>
              <a:rPr lang="el-GR" sz="1700" dirty="0">
                <a:solidFill>
                  <a:srgbClr val="002060"/>
                </a:solidFill>
                <a:latin typeface="Candara" panose="020E0502030303020204" pitchFamily="34" charset="0"/>
              </a:rPr>
              <a:t>διαβιβάζει τους </a:t>
            </a:r>
            <a:r>
              <a:rPr lang="el-GR" sz="1700" b="1" dirty="0">
                <a:solidFill>
                  <a:srgbClr val="002060"/>
                </a:solidFill>
                <a:latin typeface="Candara" panose="020E0502030303020204" pitchFamily="34" charset="0"/>
              </a:rPr>
              <a:t>Χαρακτηρισμούς Συναλλαγών</a:t>
            </a:r>
            <a:r>
              <a:rPr lang="el-GR" sz="1700" dirty="0">
                <a:solidFill>
                  <a:srgbClr val="002060"/>
                </a:solidFill>
                <a:latin typeface="Candara" panose="020E0502030303020204" pitchFamily="34" charset="0"/>
              </a:rPr>
              <a:t> και τις </a:t>
            </a:r>
            <a:r>
              <a:rPr lang="el-GR" sz="1700" b="1" dirty="0">
                <a:solidFill>
                  <a:srgbClr val="002060"/>
                </a:solidFill>
                <a:latin typeface="Candara" panose="020E0502030303020204" pitchFamily="34" charset="0"/>
              </a:rPr>
              <a:t>Λογιστικές Εγγραφές Τακτοποίησης</a:t>
            </a:r>
            <a:r>
              <a:rPr lang="el-GR" sz="1700" dirty="0">
                <a:solidFill>
                  <a:srgbClr val="002060"/>
                </a:solidFill>
                <a:latin typeface="Candara" panose="020E0502030303020204" pitchFamily="34" charset="0"/>
              </a:rPr>
              <a:t> που την αφορούν</a:t>
            </a:r>
          </a:p>
        </p:txBody>
      </p:sp>
      <p:sp>
        <p:nvSpPr>
          <p:cNvPr id="15" name="Rectangle 14"/>
          <p:cNvSpPr/>
          <p:nvPr/>
        </p:nvSpPr>
        <p:spPr>
          <a:xfrm>
            <a:off x="911454" y="5007110"/>
            <a:ext cx="774803" cy="777240"/>
          </a:xfrm>
          <a:prstGeom prst="rect">
            <a:avLst/>
          </a:prstGeom>
          <a:solidFill>
            <a:schemeClr val="accent1">
              <a:lumMod val="75000"/>
            </a:schemeClr>
          </a:solidFill>
          <a:ln w="1905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ctr"/>
            <a:r>
              <a:rPr lang="el-GR" sz="3600" dirty="0">
                <a:latin typeface="Bahnschrift SemiBold" panose="020B0502040204020203" pitchFamily="34" charset="0"/>
              </a:rPr>
              <a:t>3</a:t>
            </a:r>
            <a:endParaRPr lang="en-US" sz="3600" dirty="0">
              <a:latin typeface="Bahnschrift SemiBold" panose="020B0502040204020203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7722552" y="392212"/>
            <a:ext cx="388843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err="1" smtClean="0">
                <a:solidFill>
                  <a:srgbClr val="0070C0"/>
                </a:solidFill>
                <a:latin typeface="Candara" panose="020E0502030303020204" pitchFamily="34" charset="0"/>
              </a:rPr>
              <a:t>myDATA</a:t>
            </a:r>
            <a:r>
              <a:rPr lang="en-US" sz="2000" b="1" dirty="0" smtClean="0">
                <a:solidFill>
                  <a:srgbClr val="0070C0"/>
                </a:solidFill>
                <a:latin typeface="Candara" panose="020E0502030303020204" pitchFamily="34" charset="0"/>
              </a:rPr>
              <a:t> </a:t>
            </a:r>
            <a:r>
              <a:rPr lang="en-US" b="1" dirty="0" smtClean="0">
                <a:solidFill>
                  <a:srgbClr val="00B0F0"/>
                </a:solidFill>
                <a:latin typeface="Candara" panose="020E0502030303020204" pitchFamily="34" charset="0"/>
              </a:rPr>
              <a:t>- </a:t>
            </a:r>
            <a:r>
              <a:rPr lang="el-GR" b="1" dirty="0" smtClean="0">
                <a:solidFill>
                  <a:srgbClr val="00B0F0"/>
                </a:solidFill>
                <a:latin typeface="Candara" panose="020E0502030303020204" pitchFamily="34" charset="0"/>
              </a:rPr>
              <a:t>Ηλεκτρονικά </a:t>
            </a:r>
            <a:r>
              <a:rPr lang="el-GR" b="1" dirty="0">
                <a:solidFill>
                  <a:srgbClr val="00B0F0"/>
                </a:solidFill>
                <a:latin typeface="Candara" panose="020E0502030303020204" pitchFamily="34" charset="0"/>
              </a:rPr>
              <a:t>Βιβλία ΑΑΔΕ</a:t>
            </a:r>
          </a:p>
        </p:txBody>
      </p:sp>
    </p:spTree>
    <p:extLst>
      <p:ext uri="{BB962C8B-B14F-4D97-AF65-F5344CB8AC3E}">
        <p14:creationId xmlns:p14="http://schemas.microsoft.com/office/powerpoint/2010/main" val="3543668060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25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75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4000"/>
                            </p:stCondLst>
                            <p:childTnLst>
                              <p:par>
                                <p:cTn id="21" presetID="22" presetClass="entr" presetSubtype="8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250"/>
                            </p:stCondLst>
                            <p:childTnLst>
                              <p:par>
                                <p:cTn id="2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6250"/>
                            </p:stCondLst>
                            <p:childTnLst>
                              <p:par>
                                <p:cTn id="29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" grpId="0" animBg="1"/>
      <p:bldP spid="6" grpId="0" animBg="1"/>
      <p:bldP spid="3" grpId="0" animBg="1"/>
      <p:bldP spid="10" grpId="0" animBg="1"/>
      <p:bldP spid="11" grpId="0" animBg="1"/>
      <p:bldP spid="14" grpId="0" animBg="1"/>
      <p:bldP spid="15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TextBox 38">
            <a:extLst>
              <a:ext uri="{FF2B5EF4-FFF2-40B4-BE49-F238E27FC236}">
                <a16:creationId xmlns="" xmlns:a16="http://schemas.microsoft.com/office/drawing/2014/main" id="{91AA36AD-0374-44B4-BBF1-F42823729361}"/>
              </a:ext>
            </a:extLst>
          </p:cNvPr>
          <p:cNvSpPr txBox="1"/>
          <p:nvPr/>
        </p:nvSpPr>
        <p:spPr>
          <a:xfrm>
            <a:off x="413341" y="908720"/>
            <a:ext cx="11227274" cy="400110"/>
          </a:xfrm>
          <a:prstGeom prst="rect">
            <a:avLst/>
          </a:prstGeom>
          <a:solidFill>
            <a:srgbClr val="EAF1FA"/>
          </a:solidFill>
          <a:ln>
            <a:noFill/>
          </a:ln>
          <a:effectLst/>
        </p:spPr>
        <p:txBody>
          <a:bodyPr wrap="square" rtlCol="0">
            <a:spAutoFit/>
          </a:bodyPr>
          <a:lstStyle/>
          <a:p>
            <a:r>
              <a:rPr lang="el-GR" sz="2000" b="1" dirty="0">
                <a:solidFill>
                  <a:schemeClr val="tx2"/>
                </a:solidFill>
                <a:latin typeface="Candara" panose="020E0502030303020204" pitchFamily="34" charset="0"/>
              </a:rPr>
              <a:t>Οι 3 κατηγορίες των Τυποποιήσεων Δεδομένων Παραστατικών</a:t>
            </a:r>
            <a:endParaRPr lang="el-GR" sz="2000" dirty="0">
              <a:solidFill>
                <a:schemeClr val="tx2"/>
              </a:solidFill>
              <a:latin typeface="Candara" panose="020E0502030303020204" pitchFamily="34" charset="0"/>
            </a:endParaRPr>
          </a:p>
        </p:txBody>
      </p:sp>
      <p:sp>
        <p:nvSpPr>
          <p:cNvPr id="44" name="Ορθογώνιο 43">
            <a:extLst>
              <a:ext uri="{FF2B5EF4-FFF2-40B4-BE49-F238E27FC236}">
                <a16:creationId xmlns="" xmlns:a16="http://schemas.microsoft.com/office/drawing/2014/main" id="{8BC43084-D4CB-44C5-8A74-5FF1EC438BF7}"/>
              </a:ext>
            </a:extLst>
          </p:cNvPr>
          <p:cNvSpPr/>
          <p:nvPr/>
        </p:nvSpPr>
        <p:spPr>
          <a:xfrm>
            <a:off x="1040666" y="2355588"/>
            <a:ext cx="432048" cy="4320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latin typeface="Candara" panose="020E0502030303020204" pitchFamily="34" charset="0"/>
              </a:rPr>
              <a:t>A2</a:t>
            </a:r>
            <a:endParaRPr lang="el-GR" sz="1600" dirty="0">
              <a:latin typeface="Candara" panose="020E0502030303020204" pitchFamily="34" charset="0"/>
            </a:endParaRPr>
          </a:p>
        </p:txBody>
      </p:sp>
      <p:sp>
        <p:nvSpPr>
          <p:cNvPr id="45" name="Ορθογώνιο 44">
            <a:extLst>
              <a:ext uri="{FF2B5EF4-FFF2-40B4-BE49-F238E27FC236}">
                <a16:creationId xmlns="" xmlns:a16="http://schemas.microsoft.com/office/drawing/2014/main" id="{E756E8F2-1419-4358-A94E-E4D55D8400A8}"/>
              </a:ext>
            </a:extLst>
          </p:cNvPr>
          <p:cNvSpPr/>
          <p:nvPr/>
        </p:nvSpPr>
        <p:spPr>
          <a:xfrm>
            <a:off x="561761" y="3341029"/>
            <a:ext cx="432048" cy="432048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latin typeface="Candara" panose="020E0502030303020204" pitchFamily="34" charset="0"/>
              </a:rPr>
              <a:t>B1</a:t>
            </a:r>
            <a:endParaRPr lang="el-GR" sz="1600" dirty="0">
              <a:latin typeface="Candara" panose="020E0502030303020204" pitchFamily="34" charset="0"/>
            </a:endParaRPr>
          </a:p>
        </p:txBody>
      </p:sp>
      <p:sp>
        <p:nvSpPr>
          <p:cNvPr id="47" name="Ορθογώνιο 46">
            <a:extLst>
              <a:ext uri="{FF2B5EF4-FFF2-40B4-BE49-F238E27FC236}">
                <a16:creationId xmlns="" xmlns:a16="http://schemas.microsoft.com/office/drawing/2014/main" id="{3E5F9A3D-ABA3-4DE0-BA63-CCF99DF971FF}"/>
              </a:ext>
            </a:extLst>
          </p:cNvPr>
          <p:cNvSpPr/>
          <p:nvPr/>
        </p:nvSpPr>
        <p:spPr>
          <a:xfrm>
            <a:off x="561761" y="5300752"/>
            <a:ext cx="432048" cy="432048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1600" dirty="0">
                <a:latin typeface="Candara" panose="020E0502030303020204" pitchFamily="34" charset="0"/>
              </a:rPr>
              <a:t>Γ</a:t>
            </a:r>
          </a:p>
        </p:txBody>
      </p:sp>
      <p:sp>
        <p:nvSpPr>
          <p:cNvPr id="48" name="Ορθογώνιο 47">
            <a:extLst>
              <a:ext uri="{FF2B5EF4-FFF2-40B4-BE49-F238E27FC236}">
                <a16:creationId xmlns="" xmlns:a16="http://schemas.microsoft.com/office/drawing/2014/main" id="{0ECEF0FD-9648-4D7F-B504-0AC6C28997CD}"/>
              </a:ext>
            </a:extLst>
          </p:cNvPr>
          <p:cNvSpPr/>
          <p:nvPr/>
        </p:nvSpPr>
        <p:spPr>
          <a:xfrm>
            <a:off x="1519796" y="2363972"/>
            <a:ext cx="6450343" cy="43204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l-GR" sz="1600" dirty="0">
                <a:solidFill>
                  <a:schemeClr val="tx2"/>
                </a:solidFill>
                <a:latin typeface="Candara" panose="020E0502030303020204" pitchFamily="34" charset="0"/>
              </a:rPr>
              <a:t>Μη Αντικριζόμενα Παραστατικά </a:t>
            </a:r>
            <a:r>
              <a:rPr lang="el-GR" sz="1600" b="1" dirty="0">
                <a:solidFill>
                  <a:schemeClr val="tx2"/>
                </a:solidFill>
                <a:latin typeface="Candara" panose="020E0502030303020204" pitchFamily="34" charset="0"/>
              </a:rPr>
              <a:t>Εκδότη - </a:t>
            </a:r>
            <a:r>
              <a:rPr lang="el-GR" sz="1600" dirty="0">
                <a:solidFill>
                  <a:schemeClr val="tx2"/>
                </a:solidFill>
                <a:latin typeface="Candara" panose="020E0502030303020204" pitchFamily="34" charset="0"/>
              </a:rPr>
              <a:t>ημεδαπής / αλλοδαπής</a:t>
            </a:r>
            <a:endParaRPr lang="el-GR" sz="1600" dirty="0">
              <a:latin typeface="Candara" panose="020E0502030303020204" pitchFamily="34" charset="0"/>
            </a:endParaRPr>
          </a:p>
        </p:txBody>
      </p:sp>
      <p:sp>
        <p:nvSpPr>
          <p:cNvPr id="49" name="Ορθογώνιο 48">
            <a:extLst>
              <a:ext uri="{FF2B5EF4-FFF2-40B4-BE49-F238E27FC236}">
                <a16:creationId xmlns="" xmlns:a16="http://schemas.microsoft.com/office/drawing/2014/main" id="{39AAF2B2-69A0-44DB-A1CC-26D2DE16023F}"/>
              </a:ext>
            </a:extLst>
          </p:cNvPr>
          <p:cNvSpPr/>
          <p:nvPr/>
        </p:nvSpPr>
        <p:spPr>
          <a:xfrm>
            <a:off x="1055440" y="3358613"/>
            <a:ext cx="6919217" cy="43204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l-GR" sz="1600" dirty="0">
                <a:solidFill>
                  <a:schemeClr val="tx2"/>
                </a:solidFill>
                <a:latin typeface="Candara" panose="020E0502030303020204" pitchFamily="34" charset="0"/>
              </a:rPr>
              <a:t>Μη Αντικριζόμενα Παραστατικά </a:t>
            </a:r>
            <a:r>
              <a:rPr lang="el-GR" sz="1600" b="1" dirty="0">
                <a:solidFill>
                  <a:schemeClr val="tx2"/>
                </a:solidFill>
                <a:latin typeface="Candara" panose="020E0502030303020204" pitchFamily="34" charset="0"/>
              </a:rPr>
              <a:t>Λήπτη - </a:t>
            </a:r>
            <a:r>
              <a:rPr lang="el-GR" sz="1600" dirty="0">
                <a:solidFill>
                  <a:schemeClr val="tx2"/>
                </a:solidFill>
                <a:latin typeface="Candara" panose="020E0502030303020204" pitchFamily="34" charset="0"/>
              </a:rPr>
              <a:t>ημεδαπής / αλλοδαπής</a:t>
            </a:r>
            <a:endParaRPr lang="el-GR" sz="1600" dirty="0">
              <a:latin typeface="Candara" panose="020E0502030303020204" pitchFamily="34" charset="0"/>
            </a:endParaRPr>
          </a:p>
        </p:txBody>
      </p:sp>
      <p:sp>
        <p:nvSpPr>
          <p:cNvPr id="50" name="Ορθογώνιο 49">
            <a:extLst>
              <a:ext uri="{FF2B5EF4-FFF2-40B4-BE49-F238E27FC236}">
                <a16:creationId xmlns="" xmlns:a16="http://schemas.microsoft.com/office/drawing/2014/main" id="{3AB6F6F8-A93B-4F6F-9DA8-1AE785043ED6}"/>
              </a:ext>
            </a:extLst>
          </p:cNvPr>
          <p:cNvSpPr/>
          <p:nvPr/>
        </p:nvSpPr>
        <p:spPr>
          <a:xfrm>
            <a:off x="1050908" y="5300752"/>
            <a:ext cx="7221733" cy="43204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l-GR" sz="1600" dirty="0">
                <a:solidFill>
                  <a:schemeClr val="tx2"/>
                </a:solidFill>
                <a:latin typeface="Candara" panose="020E0502030303020204" pitchFamily="34" charset="0"/>
              </a:rPr>
              <a:t>Εγγραφές Τακτοποίησης Εσόδων-Εξόδων</a:t>
            </a:r>
            <a:endParaRPr lang="el-GR" sz="1600" dirty="0">
              <a:latin typeface="Candara" panose="020E0502030303020204" pitchFamily="34" charset="0"/>
            </a:endParaRPr>
          </a:p>
        </p:txBody>
      </p:sp>
      <p:sp>
        <p:nvSpPr>
          <p:cNvPr id="52" name="Ορθογώνιο 51">
            <a:extLst>
              <a:ext uri="{FF2B5EF4-FFF2-40B4-BE49-F238E27FC236}">
                <a16:creationId xmlns="" xmlns:a16="http://schemas.microsoft.com/office/drawing/2014/main" id="{A1B720FB-7979-4844-9541-CA6CE88DB771}"/>
              </a:ext>
            </a:extLst>
          </p:cNvPr>
          <p:cNvSpPr/>
          <p:nvPr/>
        </p:nvSpPr>
        <p:spPr>
          <a:xfrm>
            <a:off x="551384" y="1456304"/>
            <a:ext cx="432048" cy="4320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latin typeface="Candara" panose="020E0502030303020204" pitchFamily="34" charset="0"/>
              </a:rPr>
              <a:t>A1</a:t>
            </a:r>
            <a:endParaRPr lang="el-GR" sz="1600" dirty="0">
              <a:latin typeface="Candara" panose="020E0502030303020204" pitchFamily="34" charset="0"/>
            </a:endParaRPr>
          </a:p>
        </p:txBody>
      </p:sp>
      <p:sp>
        <p:nvSpPr>
          <p:cNvPr id="53" name="Ορθογώνιο 52">
            <a:extLst>
              <a:ext uri="{FF2B5EF4-FFF2-40B4-BE49-F238E27FC236}">
                <a16:creationId xmlns="" xmlns:a16="http://schemas.microsoft.com/office/drawing/2014/main" id="{163CC0B4-3376-4673-A722-30B9C9FA1973}"/>
              </a:ext>
            </a:extLst>
          </p:cNvPr>
          <p:cNvSpPr/>
          <p:nvPr/>
        </p:nvSpPr>
        <p:spPr>
          <a:xfrm>
            <a:off x="1044975" y="1456304"/>
            <a:ext cx="6279425" cy="43204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l-GR" sz="1600" dirty="0">
                <a:solidFill>
                  <a:schemeClr val="tx2"/>
                </a:solidFill>
                <a:latin typeface="Candara" panose="020E0502030303020204" pitchFamily="34" charset="0"/>
              </a:rPr>
              <a:t>Αντικριζόμενα Παραστατικά </a:t>
            </a:r>
            <a:r>
              <a:rPr lang="el-GR" sz="1600" b="1" dirty="0">
                <a:solidFill>
                  <a:schemeClr val="tx2"/>
                </a:solidFill>
                <a:latin typeface="Candara" panose="020E0502030303020204" pitchFamily="34" charset="0"/>
              </a:rPr>
              <a:t>Εκδότη - </a:t>
            </a:r>
            <a:r>
              <a:rPr lang="el-GR" sz="1600" dirty="0">
                <a:solidFill>
                  <a:schemeClr val="tx2"/>
                </a:solidFill>
                <a:latin typeface="Candara" panose="020E0502030303020204" pitchFamily="34" charset="0"/>
              </a:rPr>
              <a:t>ημεδαπής / αλλοδαπής</a:t>
            </a:r>
            <a:endParaRPr lang="el-GR" sz="1600" dirty="0">
              <a:latin typeface="Candara" panose="020E0502030303020204" pitchFamily="34" charset="0"/>
            </a:endParaRPr>
          </a:p>
        </p:txBody>
      </p:sp>
      <p:sp>
        <p:nvSpPr>
          <p:cNvPr id="56" name="Στρογγυλεμένο ορθογώνιο 33">
            <a:extLst>
              <a:ext uri="{FF2B5EF4-FFF2-40B4-BE49-F238E27FC236}">
                <a16:creationId xmlns="" xmlns:a16="http://schemas.microsoft.com/office/drawing/2014/main" id="{A1566D55-C08C-4B9B-AD30-49EF15841B49}"/>
              </a:ext>
            </a:extLst>
          </p:cNvPr>
          <p:cNvSpPr/>
          <p:nvPr/>
        </p:nvSpPr>
        <p:spPr>
          <a:xfrm>
            <a:off x="1049463" y="1872936"/>
            <a:ext cx="6274939" cy="337440"/>
          </a:xfrm>
          <a:prstGeom prst="roundRect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l-GR" sz="1200" dirty="0">
                <a:solidFill>
                  <a:schemeClr val="tx2"/>
                </a:solidFill>
                <a:latin typeface="Candara" panose="020E0502030303020204" pitchFamily="34" charset="0"/>
              </a:rPr>
              <a:t>χονδρικές πωλήσεις αγαθών/υπηρεσιών/διακίνησης </a:t>
            </a:r>
          </a:p>
        </p:txBody>
      </p:sp>
      <p:cxnSp>
        <p:nvCxnSpPr>
          <p:cNvPr id="57" name="Ευθεία γραμμή σύνδεσης 56">
            <a:extLst>
              <a:ext uri="{FF2B5EF4-FFF2-40B4-BE49-F238E27FC236}">
                <a16:creationId xmlns="" xmlns:a16="http://schemas.microsoft.com/office/drawing/2014/main" id="{CE548308-5564-4A12-BEBC-A1FA69D8F2DC}"/>
              </a:ext>
            </a:extLst>
          </p:cNvPr>
          <p:cNvCxnSpPr>
            <a:cxnSpLocks/>
          </p:cNvCxnSpPr>
          <p:nvPr/>
        </p:nvCxnSpPr>
        <p:spPr>
          <a:xfrm>
            <a:off x="737857" y="3241088"/>
            <a:ext cx="7534785" cy="0"/>
          </a:xfrm>
          <a:prstGeom prst="line">
            <a:avLst/>
          </a:prstGeom>
          <a:ln w="28575">
            <a:solidFill>
              <a:schemeClr val="tx2"/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Στρογγυλεμένο ορθογώνιο 37">
            <a:extLst>
              <a:ext uri="{FF2B5EF4-FFF2-40B4-BE49-F238E27FC236}">
                <a16:creationId xmlns="" xmlns:a16="http://schemas.microsoft.com/office/drawing/2014/main" id="{47658D4A-D1CF-4114-AC29-86F5BD1DE097}"/>
              </a:ext>
            </a:extLst>
          </p:cNvPr>
          <p:cNvSpPr/>
          <p:nvPr/>
        </p:nvSpPr>
        <p:spPr>
          <a:xfrm>
            <a:off x="1518375" y="2771336"/>
            <a:ext cx="6450341" cy="337440"/>
          </a:xfrm>
          <a:prstGeom prst="roundRect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l-GR" sz="1200" dirty="0">
                <a:solidFill>
                  <a:schemeClr val="tx2"/>
                </a:solidFill>
                <a:latin typeface="Candara" panose="020E0502030303020204" pitchFamily="34" charset="0"/>
              </a:rPr>
              <a:t>λιανικές πωλήσεις αγαθών/υπηρεσιών</a:t>
            </a:r>
          </a:p>
        </p:txBody>
      </p:sp>
      <p:sp>
        <p:nvSpPr>
          <p:cNvPr id="61" name="Στρογγυλεμένο ορθογώνιο 39">
            <a:extLst>
              <a:ext uri="{FF2B5EF4-FFF2-40B4-BE49-F238E27FC236}">
                <a16:creationId xmlns="" xmlns:a16="http://schemas.microsoft.com/office/drawing/2014/main" id="{26B2A2FA-0C63-4115-BE22-32C4D91F0852}"/>
              </a:ext>
            </a:extLst>
          </p:cNvPr>
          <p:cNvSpPr/>
          <p:nvPr/>
        </p:nvSpPr>
        <p:spPr>
          <a:xfrm>
            <a:off x="1056974" y="3773077"/>
            <a:ext cx="6913166" cy="337440"/>
          </a:xfrm>
          <a:prstGeom prst="roundRect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l-GR" sz="1200" dirty="0">
                <a:solidFill>
                  <a:schemeClr val="tx2"/>
                </a:solidFill>
                <a:latin typeface="Candara" panose="020E0502030303020204" pitchFamily="34" charset="0"/>
              </a:rPr>
              <a:t>αγορές / έξοδα </a:t>
            </a:r>
            <a:r>
              <a:rPr lang="el-GR" sz="1200" dirty="0" smtClean="0">
                <a:solidFill>
                  <a:schemeClr val="tx2"/>
                </a:solidFill>
                <a:latin typeface="Candara" panose="020E0502030303020204" pitchFamily="34" charset="0"/>
              </a:rPr>
              <a:t>/ </a:t>
            </a:r>
            <a:r>
              <a:rPr lang="el-GR" sz="1200" dirty="0">
                <a:solidFill>
                  <a:schemeClr val="tx2"/>
                </a:solidFill>
                <a:latin typeface="Candara" panose="020E0502030303020204" pitchFamily="34" charset="0"/>
              </a:rPr>
              <a:t>λήψη παρεχόμενων υπηρεσιών λιανικής</a:t>
            </a:r>
          </a:p>
        </p:txBody>
      </p:sp>
      <p:cxnSp>
        <p:nvCxnSpPr>
          <p:cNvPr id="62" name="Ευθεία γραμμή σύνδεσης 61">
            <a:extLst>
              <a:ext uri="{FF2B5EF4-FFF2-40B4-BE49-F238E27FC236}">
                <a16:creationId xmlns="" xmlns:a16="http://schemas.microsoft.com/office/drawing/2014/main" id="{BFA29D90-1DDC-4D5E-9588-77326625D9C7}"/>
              </a:ext>
            </a:extLst>
          </p:cNvPr>
          <p:cNvCxnSpPr/>
          <p:nvPr/>
        </p:nvCxnSpPr>
        <p:spPr>
          <a:xfrm>
            <a:off x="774562" y="5193144"/>
            <a:ext cx="7498080" cy="0"/>
          </a:xfrm>
          <a:prstGeom prst="line">
            <a:avLst/>
          </a:prstGeom>
          <a:ln w="28575">
            <a:solidFill>
              <a:schemeClr val="accent6">
                <a:lumMod val="75000"/>
              </a:schemeClr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Ευθεία γραμμή σύνδεσης 62">
            <a:extLst>
              <a:ext uri="{FF2B5EF4-FFF2-40B4-BE49-F238E27FC236}">
                <a16:creationId xmlns="" xmlns:a16="http://schemas.microsoft.com/office/drawing/2014/main" id="{F4050944-6DD4-45AF-AD6B-E9763D751A8D}"/>
              </a:ext>
            </a:extLst>
          </p:cNvPr>
          <p:cNvCxnSpPr>
            <a:cxnSpLocks/>
          </p:cNvCxnSpPr>
          <p:nvPr/>
        </p:nvCxnSpPr>
        <p:spPr>
          <a:xfrm flipV="1">
            <a:off x="737857" y="1874285"/>
            <a:ext cx="29551" cy="1366803"/>
          </a:xfrm>
          <a:prstGeom prst="line">
            <a:avLst/>
          </a:prstGeom>
          <a:ln w="28575">
            <a:solidFill>
              <a:schemeClr val="tx2"/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Ευθεία γραμμή σύνδεσης 63">
            <a:extLst>
              <a:ext uri="{FF2B5EF4-FFF2-40B4-BE49-F238E27FC236}">
                <a16:creationId xmlns="" xmlns:a16="http://schemas.microsoft.com/office/drawing/2014/main" id="{1956D874-F95D-4FDE-92B7-82B2912CC627}"/>
              </a:ext>
            </a:extLst>
          </p:cNvPr>
          <p:cNvCxnSpPr>
            <a:endCxn id="44" idx="2"/>
          </p:cNvCxnSpPr>
          <p:nvPr/>
        </p:nvCxnSpPr>
        <p:spPr>
          <a:xfrm flipV="1">
            <a:off x="1256690" y="2787636"/>
            <a:ext cx="0" cy="453452"/>
          </a:xfrm>
          <a:prstGeom prst="line">
            <a:avLst/>
          </a:prstGeom>
          <a:ln w="28575">
            <a:solidFill>
              <a:schemeClr val="tx2"/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Ευθεία γραμμή σύνδεσης 64">
            <a:extLst>
              <a:ext uri="{FF2B5EF4-FFF2-40B4-BE49-F238E27FC236}">
                <a16:creationId xmlns="" xmlns:a16="http://schemas.microsoft.com/office/drawing/2014/main" id="{FF0B6A31-7672-4680-A2A0-39ADCC42C6B1}"/>
              </a:ext>
            </a:extLst>
          </p:cNvPr>
          <p:cNvCxnSpPr>
            <a:cxnSpLocks/>
            <a:endCxn id="45" idx="2"/>
          </p:cNvCxnSpPr>
          <p:nvPr/>
        </p:nvCxnSpPr>
        <p:spPr>
          <a:xfrm flipV="1">
            <a:off x="767408" y="3773077"/>
            <a:ext cx="10377" cy="1384554"/>
          </a:xfrm>
          <a:prstGeom prst="line">
            <a:avLst/>
          </a:prstGeom>
          <a:ln w="28575">
            <a:solidFill>
              <a:schemeClr val="accent6">
                <a:lumMod val="75000"/>
              </a:schemeClr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Στρογγυλεμένο ορθογώνιο 54">
            <a:extLst>
              <a:ext uri="{FF2B5EF4-FFF2-40B4-BE49-F238E27FC236}">
                <a16:creationId xmlns="" xmlns:a16="http://schemas.microsoft.com/office/drawing/2014/main" id="{978AD71D-D509-4640-A7AE-3E6C570D9195}"/>
              </a:ext>
            </a:extLst>
          </p:cNvPr>
          <p:cNvSpPr/>
          <p:nvPr/>
        </p:nvSpPr>
        <p:spPr>
          <a:xfrm>
            <a:off x="1051117" y="5693842"/>
            <a:ext cx="7240416" cy="664118"/>
          </a:xfrm>
          <a:prstGeom prst="roundRect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l-GR" sz="1200" dirty="0">
                <a:solidFill>
                  <a:schemeClr val="tx2"/>
                </a:solidFill>
                <a:latin typeface="Candara" panose="020E0502030303020204" pitchFamily="34" charset="0"/>
              </a:rPr>
              <a:t>διακριτά για μισθοδοσία </a:t>
            </a:r>
            <a:r>
              <a:rPr lang="el-GR" sz="1200" dirty="0" smtClean="0">
                <a:solidFill>
                  <a:schemeClr val="tx2"/>
                </a:solidFill>
                <a:latin typeface="Candara" panose="020E0502030303020204" pitchFamily="34" charset="0"/>
              </a:rPr>
              <a:t>(μηνιαία) </a:t>
            </a:r>
            <a:r>
              <a:rPr lang="el-GR" sz="1200" dirty="0">
                <a:solidFill>
                  <a:schemeClr val="tx2"/>
                </a:solidFill>
                <a:latin typeface="Candara" panose="020E0502030303020204" pitchFamily="34" charset="0"/>
              </a:rPr>
              <a:t>– αποσβέσεις </a:t>
            </a:r>
            <a:r>
              <a:rPr lang="el-GR" sz="1200" dirty="0" smtClean="0">
                <a:solidFill>
                  <a:schemeClr val="tx2"/>
                </a:solidFill>
                <a:latin typeface="Candara" panose="020E0502030303020204" pitchFamily="34" charset="0"/>
              </a:rPr>
              <a:t>(ετήσια</a:t>
            </a:r>
            <a:r>
              <a:rPr lang="el-GR" sz="1200" dirty="0">
                <a:solidFill>
                  <a:schemeClr val="tx2"/>
                </a:solidFill>
                <a:latin typeface="Candara" panose="020E0502030303020204" pitchFamily="34" charset="0"/>
              </a:rPr>
              <a:t>), </a:t>
            </a:r>
            <a:r>
              <a:rPr lang="el-GR" sz="1200" dirty="0" smtClean="0">
                <a:solidFill>
                  <a:schemeClr val="tx2"/>
                </a:solidFill>
                <a:latin typeface="Candara" panose="020E0502030303020204" pitchFamily="34" charset="0"/>
              </a:rPr>
              <a:t>συγκεντρωτικά </a:t>
            </a:r>
            <a:r>
              <a:rPr lang="el-GR" sz="1200" dirty="0">
                <a:solidFill>
                  <a:schemeClr val="tx2"/>
                </a:solidFill>
                <a:latin typeface="Candara" panose="020E0502030303020204" pitchFamily="34" charset="0"/>
              </a:rPr>
              <a:t>για λοιπές εγγραφές τακτοποίησης εσόδων /εξόδων  </a:t>
            </a:r>
            <a:r>
              <a:rPr lang="el-GR" sz="1200" dirty="0" smtClean="0">
                <a:solidFill>
                  <a:schemeClr val="tx2"/>
                </a:solidFill>
                <a:latin typeface="Candara" panose="020E0502030303020204" pitchFamily="34" charset="0"/>
              </a:rPr>
              <a:t>(π.χ</a:t>
            </a:r>
            <a:r>
              <a:rPr lang="el-GR" sz="1200" dirty="0">
                <a:solidFill>
                  <a:schemeClr val="tx2"/>
                </a:solidFill>
                <a:latin typeface="Candara" panose="020E0502030303020204" pitchFamily="34" charset="0"/>
              </a:rPr>
              <a:t>. προβλέψεις, αναμορφώσεις κ.α. στο τέλος έκαστου φορολογικού </a:t>
            </a:r>
            <a:r>
              <a:rPr lang="el-GR" sz="1200" dirty="0" smtClean="0">
                <a:solidFill>
                  <a:schemeClr val="tx2"/>
                </a:solidFill>
                <a:latin typeface="Candara" panose="020E0502030303020204" pitchFamily="34" charset="0"/>
              </a:rPr>
              <a:t>έτους)</a:t>
            </a:r>
            <a:endParaRPr lang="el-GR" sz="1200" dirty="0">
              <a:solidFill>
                <a:schemeClr val="tx2"/>
              </a:solidFill>
              <a:latin typeface="Candara" panose="020E0502030303020204" pitchFamily="34" charset="0"/>
            </a:endParaRPr>
          </a:p>
        </p:txBody>
      </p:sp>
      <p:cxnSp>
        <p:nvCxnSpPr>
          <p:cNvPr id="67" name="Ευθεία γραμμή σύνδεσης 66">
            <a:extLst>
              <a:ext uri="{FF2B5EF4-FFF2-40B4-BE49-F238E27FC236}">
                <a16:creationId xmlns="" xmlns:a16="http://schemas.microsoft.com/office/drawing/2014/main" id="{1FD3EFEF-D80B-4F37-84C5-4AF75C9E5157}"/>
              </a:ext>
            </a:extLst>
          </p:cNvPr>
          <p:cNvCxnSpPr/>
          <p:nvPr/>
        </p:nvCxnSpPr>
        <p:spPr>
          <a:xfrm>
            <a:off x="777498" y="6453336"/>
            <a:ext cx="7499036" cy="0"/>
          </a:xfrm>
          <a:prstGeom prst="line">
            <a:avLst/>
          </a:prstGeom>
          <a:ln w="28575">
            <a:solidFill>
              <a:schemeClr val="accent5">
                <a:lumMod val="75000"/>
              </a:schemeClr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Ευθεία γραμμή σύνδεσης 67">
            <a:extLst>
              <a:ext uri="{FF2B5EF4-FFF2-40B4-BE49-F238E27FC236}">
                <a16:creationId xmlns="" xmlns:a16="http://schemas.microsoft.com/office/drawing/2014/main" id="{D51A58E7-98F6-458F-BD24-5E057B088712}"/>
              </a:ext>
            </a:extLst>
          </p:cNvPr>
          <p:cNvCxnSpPr>
            <a:endCxn id="47" idx="2"/>
          </p:cNvCxnSpPr>
          <p:nvPr/>
        </p:nvCxnSpPr>
        <p:spPr>
          <a:xfrm flipV="1">
            <a:off x="777503" y="5732800"/>
            <a:ext cx="287" cy="720536"/>
          </a:xfrm>
          <a:prstGeom prst="line">
            <a:avLst/>
          </a:prstGeom>
          <a:ln w="28575">
            <a:solidFill>
              <a:schemeClr val="accent5">
                <a:lumMod val="75000"/>
              </a:schemeClr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9" name="Picture 2" descr="Αποτέλεσμα εικόνας για λογοτυπο ααδε">
            <a:extLst>
              <a:ext uri="{FF2B5EF4-FFF2-40B4-BE49-F238E27FC236}">
                <a16:creationId xmlns="" xmlns:a16="http://schemas.microsoft.com/office/drawing/2014/main" id="{F3A4448F-4BE1-4534-A204-33FD47BBA9A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3341" y="392212"/>
            <a:ext cx="1434187" cy="3962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1" name="TextBox 70">
            <a:extLst>
              <a:ext uri="{FF2B5EF4-FFF2-40B4-BE49-F238E27FC236}">
                <a16:creationId xmlns="" xmlns:a16="http://schemas.microsoft.com/office/drawing/2014/main" id="{B673A7A9-7389-4D2D-ABD5-F9692FF4BA90}"/>
              </a:ext>
            </a:extLst>
          </p:cNvPr>
          <p:cNvSpPr txBox="1"/>
          <p:nvPr/>
        </p:nvSpPr>
        <p:spPr>
          <a:xfrm>
            <a:off x="8564859" y="1439830"/>
            <a:ext cx="3075755" cy="5116785"/>
          </a:xfrm>
          <a:prstGeom prst="rect">
            <a:avLst/>
          </a:prstGeom>
          <a:solidFill>
            <a:schemeClr val="tx2"/>
          </a:solidFill>
        </p:spPr>
        <p:txBody>
          <a:bodyPr wrap="square" rtlCol="0">
            <a:spAutoFit/>
          </a:bodyPr>
          <a:lstStyle/>
          <a:p>
            <a:pPr marL="182880"/>
            <a:endParaRPr lang="el-GR" sz="1000" b="1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182880"/>
            <a:r>
              <a:rPr lang="el-GR" sz="1700" b="1" dirty="0">
                <a:solidFill>
                  <a:schemeClr val="bg1"/>
                </a:solidFill>
                <a:latin typeface="Candara" panose="020E0502030303020204" pitchFamily="34" charset="0"/>
              </a:rPr>
              <a:t>Αντικριζόμενα</a:t>
            </a:r>
            <a:r>
              <a:rPr lang="el-GR" sz="1700" dirty="0">
                <a:solidFill>
                  <a:schemeClr val="bg1"/>
                </a:solidFill>
                <a:latin typeface="Candara" panose="020E0502030303020204" pitchFamily="34" charset="0"/>
              </a:rPr>
              <a:t> είναι τα Παραστατικά</a:t>
            </a:r>
            <a:r>
              <a:rPr lang="en-US" sz="1700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l-GR" sz="1700" dirty="0">
                <a:solidFill>
                  <a:schemeClr val="bg1"/>
                </a:solidFill>
                <a:latin typeface="Candara" panose="020E0502030303020204" pitchFamily="34" charset="0"/>
              </a:rPr>
              <a:t> που περιέχουν τα </a:t>
            </a:r>
            <a:r>
              <a:rPr lang="el-GR" sz="1700" dirty="0" smtClean="0">
                <a:solidFill>
                  <a:schemeClr val="bg1"/>
                </a:solidFill>
                <a:latin typeface="Candara" panose="020E0502030303020204" pitchFamily="34" charset="0"/>
              </a:rPr>
              <a:t>στοιχεία ταυτοποίησης του </a:t>
            </a:r>
            <a:r>
              <a:rPr lang="el-GR" sz="1700" dirty="0">
                <a:solidFill>
                  <a:schemeClr val="bg1"/>
                </a:solidFill>
                <a:latin typeface="Candara" panose="020E0502030303020204" pitchFamily="34" charset="0"/>
              </a:rPr>
              <a:t>Εκδότη και του Λήπτη για συναλλαγές ημεδαπής / αλλοδαπής </a:t>
            </a:r>
            <a:r>
              <a:rPr lang="el-GR" sz="1700" dirty="0" smtClean="0">
                <a:solidFill>
                  <a:schemeClr val="bg1"/>
                </a:solidFill>
                <a:latin typeface="Candara" panose="020E0502030303020204" pitchFamily="34" charset="0"/>
              </a:rPr>
              <a:t>π.χ</a:t>
            </a:r>
            <a:r>
              <a:rPr lang="el-GR" sz="1700" dirty="0">
                <a:solidFill>
                  <a:schemeClr val="bg1"/>
                </a:solidFill>
                <a:latin typeface="Candara" panose="020E0502030303020204" pitchFamily="34" charset="0"/>
              </a:rPr>
              <a:t>. συναλλαγές χονδρικής </a:t>
            </a:r>
            <a:r>
              <a:rPr lang="el-GR" sz="1700" dirty="0" smtClean="0">
                <a:solidFill>
                  <a:schemeClr val="bg1"/>
                </a:solidFill>
                <a:latin typeface="Candara" panose="020E0502030303020204" pitchFamily="34" charset="0"/>
              </a:rPr>
              <a:t>(Β2Β</a:t>
            </a:r>
            <a:r>
              <a:rPr lang="el-GR" sz="1700" dirty="0">
                <a:solidFill>
                  <a:schemeClr val="bg1"/>
                </a:solidFill>
                <a:latin typeface="Candara" panose="020E0502030303020204" pitchFamily="34" charset="0"/>
              </a:rPr>
              <a:t>). Περιλαμβάνονται και οι συναλλαγές με </a:t>
            </a:r>
            <a:r>
              <a:rPr lang="el-GR" sz="1700" dirty="0" smtClean="0">
                <a:solidFill>
                  <a:schemeClr val="bg1"/>
                </a:solidFill>
                <a:latin typeface="Candara" panose="020E0502030303020204" pitchFamily="34" charset="0"/>
              </a:rPr>
              <a:t>το Δημόσιο </a:t>
            </a:r>
            <a:r>
              <a:rPr lang="el-GR" sz="1700" dirty="0">
                <a:solidFill>
                  <a:schemeClr val="bg1"/>
                </a:solidFill>
                <a:latin typeface="Candara" panose="020E0502030303020204" pitchFamily="34" charset="0"/>
              </a:rPr>
              <a:t>(</a:t>
            </a:r>
            <a:r>
              <a:rPr lang="en-US" sz="1700" dirty="0">
                <a:solidFill>
                  <a:schemeClr val="bg1"/>
                </a:solidFill>
                <a:latin typeface="Candara" panose="020E0502030303020204" pitchFamily="34" charset="0"/>
              </a:rPr>
              <a:t>B2G), </a:t>
            </a:r>
            <a:endParaRPr lang="el-GR" sz="1700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182880"/>
            <a:endParaRPr lang="el-GR" sz="1700" b="1" dirty="0">
              <a:solidFill>
                <a:schemeClr val="accent6">
                  <a:lumMod val="50000"/>
                </a:schemeClr>
              </a:solidFill>
              <a:latin typeface="Candara" panose="020E0502030303020204" pitchFamily="34" charset="0"/>
            </a:endParaRPr>
          </a:p>
          <a:p>
            <a:pPr marL="182880"/>
            <a:r>
              <a:rPr lang="el-GR" sz="1700" b="1" dirty="0">
                <a:solidFill>
                  <a:schemeClr val="bg1"/>
                </a:solidFill>
                <a:latin typeface="Candara" panose="020E0502030303020204" pitchFamily="34" charset="0"/>
              </a:rPr>
              <a:t>Μη Αντικριζόμενα </a:t>
            </a:r>
            <a:r>
              <a:rPr lang="el-GR" sz="1700" dirty="0">
                <a:solidFill>
                  <a:schemeClr val="bg1"/>
                </a:solidFill>
                <a:latin typeface="Candara" panose="020E0502030303020204" pitchFamily="34" charset="0"/>
              </a:rPr>
              <a:t>είναι τα Παραστατικά που περιέχουν τα </a:t>
            </a:r>
            <a:r>
              <a:rPr lang="el-GR" sz="1700" dirty="0" smtClean="0">
                <a:solidFill>
                  <a:schemeClr val="bg1"/>
                </a:solidFill>
                <a:latin typeface="Candara" panose="020E0502030303020204" pitchFamily="34" charset="0"/>
              </a:rPr>
              <a:t>στοιχεία  ταυτοποίησης μόνο </a:t>
            </a:r>
            <a:r>
              <a:rPr lang="el-GR" sz="1700" dirty="0">
                <a:solidFill>
                  <a:schemeClr val="bg1"/>
                </a:solidFill>
                <a:latin typeface="Candara" panose="020E0502030303020204" pitchFamily="34" charset="0"/>
              </a:rPr>
              <a:t>του </a:t>
            </a:r>
            <a:r>
              <a:rPr lang="el-GR" sz="1700" dirty="0" smtClean="0">
                <a:solidFill>
                  <a:schemeClr val="bg1"/>
                </a:solidFill>
                <a:latin typeface="Candara" panose="020E0502030303020204" pitchFamily="34" charset="0"/>
              </a:rPr>
              <a:t>Εκδότη (συναλλαγές </a:t>
            </a:r>
            <a:r>
              <a:rPr lang="el-GR" sz="1700" dirty="0">
                <a:solidFill>
                  <a:schemeClr val="bg1"/>
                </a:solidFill>
                <a:latin typeface="Candara" panose="020E0502030303020204" pitchFamily="34" charset="0"/>
              </a:rPr>
              <a:t>λιανικής ημεδαπής / αλλοδαπής </a:t>
            </a:r>
            <a:r>
              <a:rPr lang="el-GR" sz="1700" dirty="0" smtClean="0">
                <a:solidFill>
                  <a:schemeClr val="bg1"/>
                </a:solidFill>
                <a:latin typeface="Candara" panose="020E0502030303020204" pitchFamily="34" charset="0"/>
              </a:rPr>
              <a:t>- </a:t>
            </a:r>
            <a:r>
              <a:rPr lang="en-US" sz="1700" dirty="0" smtClean="0">
                <a:solidFill>
                  <a:schemeClr val="bg1"/>
                </a:solidFill>
                <a:latin typeface="Candara" panose="020E0502030303020204" pitchFamily="34" charset="0"/>
              </a:rPr>
              <a:t>B2C</a:t>
            </a:r>
            <a:r>
              <a:rPr lang="el-GR" sz="1700" dirty="0">
                <a:solidFill>
                  <a:schemeClr val="bg1"/>
                </a:solidFill>
                <a:latin typeface="Candara" panose="020E0502030303020204" pitchFamily="34" charset="0"/>
              </a:rPr>
              <a:t>)</a:t>
            </a:r>
          </a:p>
          <a:p>
            <a:pPr marL="182880"/>
            <a:endParaRPr lang="en-US" sz="1050" dirty="0">
              <a:solidFill>
                <a:schemeClr val="bg1"/>
              </a:solidFill>
              <a:latin typeface="Candara" panose="020E0502030303020204" pitchFamily="34" charset="0"/>
            </a:endParaRPr>
          </a:p>
        </p:txBody>
      </p:sp>
      <p:sp>
        <p:nvSpPr>
          <p:cNvPr id="72" name="Ορθογώνιο 19">
            <a:extLst>
              <a:ext uri="{FF2B5EF4-FFF2-40B4-BE49-F238E27FC236}">
                <a16:creationId xmlns="" xmlns:a16="http://schemas.microsoft.com/office/drawing/2014/main" id="{8E8EB614-0252-445F-B3D1-4466B29256BD}"/>
              </a:ext>
            </a:extLst>
          </p:cNvPr>
          <p:cNvSpPr/>
          <p:nvPr/>
        </p:nvSpPr>
        <p:spPr>
          <a:xfrm>
            <a:off x="1055440" y="4179933"/>
            <a:ext cx="432048" cy="432048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latin typeface="Candara" panose="020E0502030303020204" pitchFamily="34" charset="0"/>
              </a:rPr>
              <a:t>B2</a:t>
            </a:r>
            <a:endParaRPr lang="el-GR" sz="1600" dirty="0">
              <a:latin typeface="Candara" panose="020E0502030303020204" pitchFamily="34" charset="0"/>
            </a:endParaRPr>
          </a:p>
        </p:txBody>
      </p:sp>
      <p:sp>
        <p:nvSpPr>
          <p:cNvPr id="73" name="Ορθογώνιο 24">
            <a:extLst>
              <a:ext uri="{FF2B5EF4-FFF2-40B4-BE49-F238E27FC236}">
                <a16:creationId xmlns="" xmlns:a16="http://schemas.microsoft.com/office/drawing/2014/main" id="{B8FB1C37-10E1-4760-B50A-D77DBE325B57}"/>
              </a:ext>
            </a:extLst>
          </p:cNvPr>
          <p:cNvSpPr/>
          <p:nvPr/>
        </p:nvSpPr>
        <p:spPr>
          <a:xfrm>
            <a:off x="1534570" y="4188317"/>
            <a:ext cx="6436587" cy="43204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l-GR" sz="1600" dirty="0">
                <a:solidFill>
                  <a:schemeClr val="tx2"/>
                </a:solidFill>
                <a:latin typeface="Candara" panose="020E0502030303020204" pitchFamily="34" charset="0"/>
              </a:rPr>
              <a:t>Αντικριζόμενα Παραστατικά </a:t>
            </a:r>
            <a:r>
              <a:rPr lang="el-GR" sz="1600" b="1" dirty="0">
                <a:solidFill>
                  <a:schemeClr val="tx2"/>
                </a:solidFill>
                <a:latin typeface="Candara" panose="020E0502030303020204" pitchFamily="34" charset="0"/>
              </a:rPr>
              <a:t>Λήπτη -</a:t>
            </a:r>
            <a:r>
              <a:rPr lang="en-US" sz="1600" dirty="0">
                <a:solidFill>
                  <a:schemeClr val="tx2"/>
                </a:solidFill>
                <a:latin typeface="Candara" panose="020E0502030303020204" pitchFamily="34" charset="0"/>
              </a:rPr>
              <a:t> </a:t>
            </a:r>
            <a:r>
              <a:rPr lang="el-GR" sz="1600" dirty="0">
                <a:solidFill>
                  <a:schemeClr val="tx2"/>
                </a:solidFill>
                <a:latin typeface="Candara" panose="020E0502030303020204" pitchFamily="34" charset="0"/>
              </a:rPr>
              <a:t>ημεδαπής / αλλοδαπής</a:t>
            </a:r>
            <a:endParaRPr lang="el-GR" sz="1600" dirty="0">
              <a:latin typeface="Candara" panose="020E0502030303020204" pitchFamily="34" charset="0"/>
            </a:endParaRPr>
          </a:p>
        </p:txBody>
      </p:sp>
      <p:sp>
        <p:nvSpPr>
          <p:cNvPr id="74" name="Στρογγυλεμένο ορθογώνιο 37">
            <a:extLst>
              <a:ext uri="{FF2B5EF4-FFF2-40B4-BE49-F238E27FC236}">
                <a16:creationId xmlns="" xmlns:a16="http://schemas.microsoft.com/office/drawing/2014/main" id="{B33E7A01-D8FF-481E-9992-1FE412FA53E6}"/>
              </a:ext>
            </a:extLst>
          </p:cNvPr>
          <p:cNvSpPr/>
          <p:nvPr/>
        </p:nvSpPr>
        <p:spPr>
          <a:xfrm>
            <a:off x="1533149" y="4600982"/>
            <a:ext cx="6438005" cy="520079"/>
          </a:xfrm>
          <a:prstGeom prst="roundRect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l-GR" sz="1100" dirty="0">
                <a:solidFill>
                  <a:schemeClr val="tx2"/>
                </a:solidFill>
                <a:latin typeface="Candara" panose="020E0502030303020204" pitchFamily="34" charset="0"/>
              </a:rPr>
              <a:t>αποκτήσεις – λήψη παρεχόμενων υπηρεσιών  χονδρικής αλλοδαπής,</a:t>
            </a:r>
          </a:p>
          <a:p>
            <a:r>
              <a:rPr lang="el-GR" sz="1100" dirty="0">
                <a:solidFill>
                  <a:schemeClr val="tx2"/>
                </a:solidFill>
                <a:latin typeface="Candara" panose="020E0502030303020204" pitchFamily="34" charset="0"/>
              </a:rPr>
              <a:t>παραστατικά περ. Α1 με αποστολέα το  Λήπτη, </a:t>
            </a:r>
            <a:r>
              <a:rPr lang="el-GR" sz="1100" dirty="0" smtClean="0">
                <a:solidFill>
                  <a:schemeClr val="tx2"/>
                </a:solidFill>
                <a:latin typeface="Candara" panose="020E0502030303020204" pitchFamily="34" charset="0"/>
              </a:rPr>
              <a:t>λόγω παράλειψης </a:t>
            </a:r>
            <a:r>
              <a:rPr lang="el-GR" sz="1100" dirty="0">
                <a:solidFill>
                  <a:schemeClr val="tx2"/>
                </a:solidFill>
                <a:latin typeface="Candara" panose="020E0502030303020204" pitchFamily="34" charset="0"/>
              </a:rPr>
              <a:t>διαβίβασης από τον Εκδότη ημεδαπής</a:t>
            </a:r>
          </a:p>
        </p:txBody>
      </p:sp>
      <p:cxnSp>
        <p:nvCxnSpPr>
          <p:cNvPr id="75" name="Ευθεία γραμμή σύνδεσης 53">
            <a:extLst>
              <a:ext uri="{FF2B5EF4-FFF2-40B4-BE49-F238E27FC236}">
                <a16:creationId xmlns="" xmlns:a16="http://schemas.microsoft.com/office/drawing/2014/main" id="{DA3C4431-7B0E-46A8-8F9A-14295A72561F}"/>
              </a:ext>
            </a:extLst>
          </p:cNvPr>
          <p:cNvCxnSpPr/>
          <p:nvPr/>
        </p:nvCxnSpPr>
        <p:spPr>
          <a:xfrm flipV="1">
            <a:off x="1256690" y="4488795"/>
            <a:ext cx="1" cy="647198"/>
          </a:xfrm>
          <a:prstGeom prst="line">
            <a:avLst/>
          </a:prstGeom>
          <a:ln w="28575">
            <a:solidFill>
              <a:schemeClr val="accent6">
                <a:lumMod val="75000"/>
              </a:schemeClr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>
            <a:off x="7722552" y="392212"/>
            <a:ext cx="388843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err="1" smtClean="0">
                <a:solidFill>
                  <a:srgbClr val="0070C0"/>
                </a:solidFill>
                <a:latin typeface="Candara" panose="020E0502030303020204" pitchFamily="34" charset="0"/>
              </a:rPr>
              <a:t>myDATA</a:t>
            </a:r>
            <a:r>
              <a:rPr lang="en-US" sz="2000" b="1" dirty="0" smtClean="0">
                <a:solidFill>
                  <a:srgbClr val="0070C0"/>
                </a:solidFill>
                <a:latin typeface="Candara" panose="020E0502030303020204" pitchFamily="34" charset="0"/>
              </a:rPr>
              <a:t> </a:t>
            </a:r>
            <a:r>
              <a:rPr lang="en-US" b="1" dirty="0" smtClean="0">
                <a:solidFill>
                  <a:srgbClr val="00B0F0"/>
                </a:solidFill>
                <a:latin typeface="Candara" panose="020E0502030303020204" pitchFamily="34" charset="0"/>
              </a:rPr>
              <a:t>- </a:t>
            </a:r>
            <a:r>
              <a:rPr lang="el-GR" b="1" dirty="0" smtClean="0">
                <a:solidFill>
                  <a:srgbClr val="00B0F0"/>
                </a:solidFill>
                <a:latin typeface="Candara" panose="020E0502030303020204" pitchFamily="34" charset="0"/>
              </a:rPr>
              <a:t>Ηλεκτρονικά </a:t>
            </a:r>
            <a:r>
              <a:rPr lang="el-GR" b="1" dirty="0">
                <a:solidFill>
                  <a:srgbClr val="00B0F0"/>
                </a:solidFill>
                <a:latin typeface="Candara" panose="020E0502030303020204" pitchFamily="34" charset="0"/>
              </a:rPr>
              <a:t>Βιβλία ΑΑΔΕ</a:t>
            </a:r>
          </a:p>
        </p:txBody>
      </p:sp>
    </p:spTree>
    <p:extLst>
      <p:ext uri="{BB962C8B-B14F-4D97-AF65-F5344CB8AC3E}">
        <p14:creationId xmlns:p14="http://schemas.microsoft.com/office/powerpoint/2010/main" val="1931380027"/>
      </p:ext>
    </p:extLst>
  </p:cSld>
  <p:clrMapOvr>
    <a:masterClrMapping/>
  </p:clrMapOvr>
  <p:transition spd="slow">
    <p:strips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2500"/>
                            </p:stCondLst>
                            <p:childTnLst>
                              <p:par>
                                <p:cTn id="36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3500"/>
                            </p:stCondLst>
                            <p:childTnLst>
                              <p:par>
                                <p:cTn id="62" presetID="55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1" dur="1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6" dur="1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5000"/>
                            </p:stCondLst>
                            <p:childTnLst>
                              <p:par>
                                <p:cTn id="7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0" dur="1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6000"/>
                            </p:stCondLst>
                            <p:childTnLst>
                              <p:par>
                                <p:cTn id="82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6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1" dur="1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7000"/>
                            </p:stCondLst>
                            <p:childTnLst>
                              <p:par>
                                <p:cTn id="93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7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0" dur="1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1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2" dur="1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>
                            <p:stCondLst>
                              <p:cond delay="8000"/>
                            </p:stCondLst>
                            <p:childTnLst>
                              <p:par>
                                <p:cTn id="104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6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8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9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1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3" dur="1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4" fill="hold">
                            <p:stCondLst>
                              <p:cond delay="9000"/>
                            </p:stCondLst>
                            <p:childTnLst>
                              <p:par>
                                <p:cTn id="115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7" dur="10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10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9" dur="10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0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2" dur="10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10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4" dur="10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5" fill="hold">
                            <p:stCondLst>
                              <p:cond delay="10000"/>
                            </p:stCondLst>
                            <p:childTnLst>
                              <p:par>
                                <p:cTn id="126" presetID="55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8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0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1" presetID="55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3" dur="1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1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5" dur="1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 animBg="1"/>
      <p:bldP spid="44" grpId="0" animBg="1"/>
      <p:bldP spid="45" grpId="0" animBg="1"/>
      <p:bldP spid="47" grpId="0" animBg="1"/>
      <p:bldP spid="48" grpId="0" animBg="1"/>
      <p:bldP spid="49" grpId="0" animBg="1"/>
      <p:bldP spid="50" grpId="0" animBg="1"/>
      <p:bldP spid="52" grpId="0" animBg="1"/>
      <p:bldP spid="53" grpId="0" animBg="1"/>
      <p:bldP spid="56" grpId="0" animBg="1"/>
      <p:bldP spid="60" grpId="0" animBg="1"/>
      <p:bldP spid="61" grpId="0" animBg="1"/>
      <p:bldP spid="66" grpId="0" animBg="1"/>
      <p:bldP spid="71" grpId="0" animBg="1"/>
      <p:bldP spid="72" grpId="0" animBg="1"/>
      <p:bldP spid="73" grpId="0" animBg="1"/>
      <p:bldP spid="7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79376" y="260648"/>
            <a:ext cx="9793088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Clr>
                <a:srgbClr val="005C2A"/>
              </a:buClr>
              <a:buSzPct val="160000"/>
            </a:pPr>
            <a:r>
              <a:rPr lang="en-US" sz="5400" dirty="0" smtClean="0">
                <a:solidFill>
                  <a:srgbClr val="002060"/>
                </a:solidFill>
                <a:latin typeface="Franklin Gothic Medium Cond" panose="020B0606030402020204" pitchFamily="34" charset="0"/>
              </a:rPr>
              <a:t>My </a:t>
            </a:r>
          </a:p>
          <a:p>
            <a:pPr>
              <a:buClr>
                <a:srgbClr val="005C2A"/>
              </a:buClr>
              <a:buSzPct val="160000"/>
            </a:pPr>
            <a:r>
              <a:rPr lang="en-US" sz="5400" dirty="0" smtClean="0">
                <a:solidFill>
                  <a:srgbClr val="002060"/>
                </a:solidFill>
                <a:latin typeface="Franklin Gothic Medium Cond" panose="020B0606030402020204" pitchFamily="34" charset="0"/>
              </a:rPr>
              <a:t>	Digital </a:t>
            </a:r>
          </a:p>
          <a:p>
            <a:pPr>
              <a:buClr>
                <a:srgbClr val="005C2A"/>
              </a:buClr>
              <a:buSzPct val="160000"/>
            </a:pPr>
            <a:r>
              <a:rPr lang="en-US" sz="5400" dirty="0" smtClean="0">
                <a:solidFill>
                  <a:srgbClr val="002060"/>
                </a:solidFill>
                <a:latin typeface="Franklin Gothic Medium Cond" panose="020B0606030402020204" pitchFamily="34" charset="0"/>
              </a:rPr>
              <a:t>		Accounting &amp; </a:t>
            </a:r>
          </a:p>
          <a:p>
            <a:pPr>
              <a:buClr>
                <a:srgbClr val="005C2A"/>
              </a:buClr>
              <a:buSzPct val="160000"/>
            </a:pPr>
            <a:r>
              <a:rPr lang="en-US" sz="5400" dirty="0" smtClean="0">
                <a:solidFill>
                  <a:srgbClr val="002060"/>
                </a:solidFill>
                <a:latin typeface="Franklin Gothic Medium Cond" panose="020B0606030402020204" pitchFamily="34" charset="0"/>
              </a:rPr>
              <a:t>					</a:t>
            </a:r>
            <a:r>
              <a:rPr lang="el-GR" sz="5400" dirty="0" smtClean="0">
                <a:solidFill>
                  <a:srgbClr val="002060"/>
                </a:solidFill>
                <a:latin typeface="Franklin Gothic Medium Cond" panose="020B0606030402020204" pitchFamily="34" charset="0"/>
              </a:rPr>
              <a:t>	</a:t>
            </a:r>
            <a:r>
              <a:rPr lang="en-US" sz="5400" dirty="0" smtClean="0">
                <a:solidFill>
                  <a:srgbClr val="002060"/>
                </a:solidFill>
                <a:latin typeface="Franklin Gothic Medium Cond" panose="020B0606030402020204" pitchFamily="34" charset="0"/>
              </a:rPr>
              <a:t>Tax</a:t>
            </a:r>
          </a:p>
          <a:p>
            <a:pPr>
              <a:buClr>
                <a:srgbClr val="005C2A"/>
              </a:buClr>
              <a:buSzPct val="160000"/>
            </a:pPr>
            <a:r>
              <a:rPr lang="en-US" sz="5400" dirty="0" smtClean="0">
                <a:solidFill>
                  <a:srgbClr val="002060"/>
                </a:solidFill>
                <a:latin typeface="Franklin Gothic Medium Cond" panose="020B0606030402020204" pitchFamily="34" charset="0"/>
              </a:rPr>
              <a:t>							Application</a:t>
            </a:r>
            <a:endParaRPr lang="el-GR" sz="5400" dirty="0">
              <a:solidFill>
                <a:srgbClr val="002060"/>
              </a:solidFill>
              <a:latin typeface="Franklin Gothic Medium Cond" panose="020B0606030402020204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95400" y="4447272"/>
            <a:ext cx="10724811" cy="18620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Clr>
                <a:srgbClr val="005C2A"/>
              </a:buClr>
              <a:buSzPct val="160000"/>
            </a:pPr>
            <a:r>
              <a:rPr lang="en-US" sz="11500" b="1" dirty="0" smtClean="0">
                <a:solidFill>
                  <a:srgbClr val="002060"/>
                </a:solidFill>
                <a:latin typeface="Franklin Gothic Medium Cond" panose="020B0606030402020204" pitchFamily="34" charset="0"/>
              </a:rPr>
              <a:t>aade.gr/</a:t>
            </a:r>
            <a:r>
              <a:rPr lang="en-US" sz="11500" b="1" dirty="0" err="1" smtClean="0">
                <a:solidFill>
                  <a:srgbClr val="002060"/>
                </a:solidFill>
                <a:latin typeface="Franklin Gothic Medium Cond" panose="020B0606030402020204" pitchFamily="34" charset="0"/>
              </a:rPr>
              <a:t>myDATA</a:t>
            </a:r>
            <a:endParaRPr lang="en-US" sz="13800" b="1" dirty="0" smtClean="0">
              <a:solidFill>
                <a:srgbClr val="002060"/>
              </a:solidFill>
              <a:latin typeface="Franklin Gothic Medium Cond" panose="020B06060304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2631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250"/>
                            </p:stCondLst>
                            <p:childTnLst>
                              <p:par>
                                <p:cTn id="11" presetID="53" presetClass="entr" presetSubtype="16" fill="hold" nodeType="after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53" presetClass="entr" presetSubtype="16" fill="hold" nodeType="after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4750"/>
                            </p:stCondLst>
                            <p:childTnLst>
                              <p:par>
                                <p:cTn id="23" presetID="53" presetClass="entr" presetSubtype="16" fill="hold" nodeType="after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6500"/>
                            </p:stCondLst>
                            <p:childTnLst>
                              <p:par>
                                <p:cTn id="29" presetID="53" presetClass="entr" presetSubtype="16" fill="hold" nodeType="after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8250"/>
                            </p:stCondLst>
                            <p:childTnLst>
                              <p:par>
                                <p:cTn id="35" presetID="53" presetClass="exit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6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8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8750"/>
                            </p:stCondLst>
                            <p:childTnLst>
                              <p:par>
                                <p:cTn id="41" presetID="53" presetClass="exit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4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9250"/>
                            </p:stCondLst>
                            <p:childTnLst>
                              <p:par>
                                <p:cTn id="47" presetID="53" presetClass="exit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8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0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9750"/>
                            </p:stCondLst>
                            <p:childTnLst>
                              <p:par>
                                <p:cTn id="53" presetID="53" presetClass="exit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4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6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53" presetClass="exit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9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61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10250"/>
                            </p:stCondLst>
                            <p:childTnLst>
                              <p:par>
                                <p:cTn id="64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allAtOnce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TextBox 50"/>
          <p:cNvSpPr txBox="1"/>
          <p:nvPr/>
        </p:nvSpPr>
        <p:spPr>
          <a:xfrm>
            <a:off x="413341" y="908720"/>
            <a:ext cx="11227273" cy="400110"/>
          </a:xfrm>
          <a:prstGeom prst="rect">
            <a:avLst/>
          </a:prstGeom>
          <a:solidFill>
            <a:srgbClr val="EAF1FA"/>
          </a:solidFill>
          <a:ln>
            <a:noFill/>
          </a:ln>
          <a:effectLst/>
        </p:spPr>
        <p:txBody>
          <a:bodyPr wrap="square" rtlCol="0">
            <a:spAutoFit/>
          </a:bodyPr>
          <a:lstStyle/>
          <a:p>
            <a:r>
              <a:rPr lang="el-GR" sz="2000" dirty="0">
                <a:solidFill>
                  <a:schemeClr val="tx2"/>
                </a:solidFill>
                <a:latin typeface="Candara" panose="020E0502030303020204" pitchFamily="34" charset="0"/>
              </a:rPr>
              <a:t> </a:t>
            </a:r>
            <a:r>
              <a:rPr lang="el-GR" sz="2000" b="1" dirty="0">
                <a:solidFill>
                  <a:schemeClr val="tx2"/>
                </a:solidFill>
                <a:latin typeface="Candara" panose="020E0502030303020204" pitchFamily="34" charset="0"/>
              </a:rPr>
              <a:t>Τι διαβιβάζει ο Εκδότης του Παραστατικού;</a:t>
            </a:r>
            <a:endParaRPr lang="el-GR" sz="2000" dirty="0">
              <a:solidFill>
                <a:schemeClr val="tx2"/>
              </a:solidFill>
              <a:latin typeface="Candara" panose="020E0502030303020204" pitchFamily="34" charset="0"/>
            </a:endParaRPr>
          </a:p>
        </p:txBody>
      </p:sp>
      <p:sp>
        <p:nvSpPr>
          <p:cNvPr id="22" name="Ορθογώνιο 21"/>
          <p:cNvSpPr/>
          <p:nvPr/>
        </p:nvSpPr>
        <p:spPr>
          <a:xfrm>
            <a:off x="413341" y="1679049"/>
            <a:ext cx="847830" cy="845948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3600" dirty="0">
                <a:latin typeface="Bahnschrift SemiBold" panose="020B0502040204020203" pitchFamily="34" charset="0"/>
              </a:rPr>
              <a:t>1</a:t>
            </a:r>
          </a:p>
        </p:txBody>
      </p:sp>
      <p:pic>
        <p:nvPicPr>
          <p:cNvPr id="10" name="Picture 2" descr="Αποτέλεσμα εικόνας για λογοτυπο ααδε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3341" y="392212"/>
            <a:ext cx="1434187" cy="3962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 useBgFill="1">
        <p:nvSpPr>
          <p:cNvPr id="8" name="Ορθογώνιο 3"/>
          <p:cNvSpPr/>
          <p:nvPr/>
        </p:nvSpPr>
        <p:spPr>
          <a:xfrm>
            <a:off x="1703512" y="1679049"/>
            <a:ext cx="5904656" cy="41703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l-GR" sz="2000" dirty="0">
                <a:solidFill>
                  <a:schemeClr val="tx2"/>
                </a:solidFill>
                <a:latin typeface="Candara" panose="020E0502030303020204" pitchFamily="34" charset="0"/>
              </a:rPr>
              <a:t>Ο Εκδότης υποχρεούται να διαβιβάζει τις Συνόψεις </a:t>
            </a:r>
            <a:r>
              <a:rPr lang="el-GR" sz="2000" b="1" dirty="0">
                <a:solidFill>
                  <a:schemeClr val="tx2"/>
                </a:solidFill>
                <a:latin typeface="Candara" panose="020E0502030303020204" pitchFamily="34" charset="0"/>
              </a:rPr>
              <a:t>όλων των Παραστατικών που εκδίδει (</a:t>
            </a:r>
            <a:r>
              <a:rPr lang="en-US" sz="2000" b="1" dirty="0">
                <a:solidFill>
                  <a:schemeClr val="tx2"/>
                </a:solidFill>
                <a:latin typeface="Candara" panose="020E0502030303020204" pitchFamily="34" charset="0"/>
              </a:rPr>
              <a:t>B2B-B2G-B2C)</a:t>
            </a:r>
            <a:r>
              <a:rPr lang="el-GR" sz="2000" dirty="0">
                <a:solidFill>
                  <a:schemeClr val="tx2"/>
                </a:solidFill>
                <a:latin typeface="Candara" panose="020E0502030303020204" pitchFamily="34" charset="0"/>
              </a:rPr>
              <a:t>. Ειδικότερα: </a:t>
            </a:r>
          </a:p>
          <a:p>
            <a:pPr marL="342900" indent="-342900">
              <a:buFontTx/>
              <a:buChar char="-"/>
            </a:pPr>
            <a:r>
              <a:rPr lang="el-GR" sz="2000" dirty="0">
                <a:solidFill>
                  <a:schemeClr val="tx2"/>
                </a:solidFill>
                <a:latin typeface="Candara" panose="020E0502030303020204" pitchFamily="34" charset="0"/>
              </a:rPr>
              <a:t>τα </a:t>
            </a:r>
            <a:r>
              <a:rPr lang="el-GR" sz="2000" b="1" dirty="0" err="1">
                <a:solidFill>
                  <a:schemeClr val="tx2"/>
                </a:solidFill>
                <a:latin typeface="Candara" panose="020E0502030303020204" pitchFamily="34" charset="0"/>
              </a:rPr>
              <a:t>Αντικριζόμενα</a:t>
            </a:r>
            <a:r>
              <a:rPr lang="el-GR" sz="2000" b="1" dirty="0">
                <a:solidFill>
                  <a:schemeClr val="tx2"/>
                </a:solidFill>
                <a:latin typeface="Candara" panose="020E0502030303020204" pitchFamily="34" charset="0"/>
              </a:rPr>
              <a:t> Παραστατικά του, </a:t>
            </a:r>
            <a:r>
              <a:rPr lang="el-GR" sz="2000" dirty="0">
                <a:solidFill>
                  <a:schemeClr val="tx2"/>
                </a:solidFill>
                <a:latin typeface="Candara" panose="020E0502030303020204" pitchFamily="34" charset="0"/>
              </a:rPr>
              <a:t>δηλαδή τα παραστατικά που εκδίδει προς Λήπτες </a:t>
            </a:r>
            <a:r>
              <a:rPr lang="en-US" sz="2000" dirty="0">
                <a:solidFill>
                  <a:schemeClr val="tx2"/>
                </a:solidFill>
                <a:latin typeface="Candara" panose="020E0502030303020204" pitchFamily="34" charset="0"/>
              </a:rPr>
              <a:t>(B2B-B2G) </a:t>
            </a:r>
            <a:r>
              <a:rPr lang="el-GR" sz="2000" dirty="0">
                <a:solidFill>
                  <a:schemeClr val="tx2"/>
                </a:solidFill>
                <a:latin typeface="Candara" panose="020E0502030303020204" pitchFamily="34" charset="0"/>
              </a:rPr>
              <a:t>που τα </a:t>
            </a:r>
            <a:r>
              <a:rPr lang="el-GR" sz="2000" dirty="0" smtClean="0">
                <a:solidFill>
                  <a:schemeClr val="tx2"/>
                </a:solidFill>
                <a:latin typeface="Candara" panose="020E0502030303020204" pitchFamily="34" charset="0"/>
              </a:rPr>
              <a:t>στοιχεία ταυτοποίησης τους αναγράφονται </a:t>
            </a:r>
            <a:r>
              <a:rPr lang="el-GR" sz="2000" dirty="0">
                <a:solidFill>
                  <a:schemeClr val="tx2"/>
                </a:solidFill>
                <a:latin typeface="Candara" panose="020E0502030303020204" pitchFamily="34" charset="0"/>
              </a:rPr>
              <a:t>σε αυτά (κατά βάση τα Τιμολόγια Πώλησης ημεδαπής / αλλοδαπής ) κατά ΕΛΠ</a:t>
            </a:r>
          </a:p>
          <a:p>
            <a:pPr marL="342900" indent="-342900">
              <a:buFontTx/>
              <a:buChar char="-"/>
            </a:pPr>
            <a:r>
              <a:rPr lang="el-GR" sz="2000" dirty="0">
                <a:solidFill>
                  <a:schemeClr val="tx2"/>
                </a:solidFill>
                <a:latin typeface="Candara" panose="020E0502030303020204" pitchFamily="34" charset="0"/>
              </a:rPr>
              <a:t>τα </a:t>
            </a:r>
            <a:r>
              <a:rPr lang="el-GR" sz="2000" b="1" dirty="0">
                <a:solidFill>
                  <a:schemeClr val="tx2"/>
                </a:solidFill>
                <a:latin typeface="Candara" panose="020E0502030303020204" pitchFamily="34" charset="0"/>
              </a:rPr>
              <a:t>μη </a:t>
            </a:r>
            <a:r>
              <a:rPr lang="el-GR" sz="2000" b="1" dirty="0" err="1">
                <a:solidFill>
                  <a:schemeClr val="tx2"/>
                </a:solidFill>
                <a:latin typeface="Candara" panose="020E0502030303020204" pitchFamily="34" charset="0"/>
              </a:rPr>
              <a:t>Αντικριζόμενα</a:t>
            </a:r>
            <a:r>
              <a:rPr lang="el-GR" sz="2000" b="1" dirty="0">
                <a:solidFill>
                  <a:schemeClr val="tx2"/>
                </a:solidFill>
                <a:latin typeface="Candara" panose="020E0502030303020204" pitchFamily="34" charset="0"/>
              </a:rPr>
              <a:t> Παραστατικά του</a:t>
            </a:r>
            <a:r>
              <a:rPr lang="el-GR" sz="2000" dirty="0">
                <a:solidFill>
                  <a:schemeClr val="tx2"/>
                </a:solidFill>
                <a:latin typeface="Candara" panose="020E0502030303020204" pitchFamily="34" charset="0"/>
              </a:rPr>
              <a:t>, δηλαδή τα παραστατικά που εκδίδει προς ιδιώτες ημεδαπής / αλλοδαπής </a:t>
            </a:r>
            <a:r>
              <a:rPr lang="en-US" sz="2000" dirty="0">
                <a:solidFill>
                  <a:schemeClr val="tx2"/>
                </a:solidFill>
                <a:latin typeface="Candara" panose="020E0502030303020204" pitchFamily="34" charset="0"/>
              </a:rPr>
              <a:t>(B2C) </a:t>
            </a:r>
            <a:r>
              <a:rPr lang="el-GR" sz="2000" dirty="0" smtClean="0">
                <a:solidFill>
                  <a:schemeClr val="tx2"/>
                </a:solidFill>
                <a:latin typeface="Candara" panose="020E0502030303020204" pitchFamily="34" charset="0"/>
              </a:rPr>
              <a:t>των οποίων </a:t>
            </a:r>
            <a:r>
              <a:rPr lang="el-GR" sz="2000" dirty="0">
                <a:solidFill>
                  <a:schemeClr val="tx2"/>
                </a:solidFill>
                <a:latin typeface="Candara" panose="020E0502030303020204" pitchFamily="34" charset="0"/>
              </a:rPr>
              <a:t>τα στοιχεία </a:t>
            </a:r>
            <a:r>
              <a:rPr lang="el-GR" sz="2000" dirty="0" smtClean="0">
                <a:solidFill>
                  <a:schemeClr val="tx2"/>
                </a:solidFill>
                <a:latin typeface="Candara" panose="020E0502030303020204" pitchFamily="34" charset="0"/>
              </a:rPr>
              <a:t>ταυτοποίησης δεν </a:t>
            </a:r>
            <a:r>
              <a:rPr lang="el-GR" sz="2000" dirty="0">
                <a:solidFill>
                  <a:schemeClr val="tx2"/>
                </a:solidFill>
                <a:latin typeface="Candara" panose="020E0502030303020204" pitchFamily="34" charset="0"/>
              </a:rPr>
              <a:t>αναγράφονται σε αυτά</a:t>
            </a:r>
          </a:p>
        </p:txBody>
      </p:sp>
      <p:sp>
        <p:nvSpPr>
          <p:cNvPr id="2" name="Rectangle 1"/>
          <p:cNvSpPr/>
          <p:nvPr/>
        </p:nvSpPr>
        <p:spPr>
          <a:xfrm>
            <a:off x="7805464" y="1696743"/>
            <a:ext cx="3781451" cy="44627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l-GR" sz="2400" dirty="0">
                <a:solidFill>
                  <a:schemeClr val="tx2"/>
                </a:solidFill>
                <a:latin typeface="Candara" panose="020E0502030303020204" pitchFamily="34" charset="0"/>
              </a:rPr>
              <a:t>Με τη διαβίβαση της Σύνοψης Παραστατικών από τον Εκδότη ενημερώνονται αυτόματα: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l-GR" sz="2400" dirty="0">
                <a:solidFill>
                  <a:schemeClr val="tx2"/>
                </a:solidFill>
                <a:latin typeface="Candara" panose="020E0502030303020204" pitchFamily="34" charset="0"/>
              </a:rPr>
              <a:t>Α. τα </a:t>
            </a:r>
            <a:r>
              <a:rPr lang="el-GR" sz="2400" b="1" dirty="0">
                <a:solidFill>
                  <a:schemeClr val="tx2"/>
                </a:solidFill>
                <a:latin typeface="Candara" panose="020E0502030303020204" pitchFamily="34" charset="0"/>
              </a:rPr>
              <a:t>Έσοδα</a:t>
            </a:r>
            <a:r>
              <a:rPr lang="el-GR" sz="2400" dirty="0">
                <a:solidFill>
                  <a:schemeClr val="tx2"/>
                </a:solidFill>
                <a:latin typeface="Candara" panose="020E0502030303020204" pitchFamily="34" charset="0"/>
              </a:rPr>
              <a:t> των δικών του </a:t>
            </a:r>
            <a:r>
              <a:rPr lang="el-GR" sz="2400" b="1" dirty="0">
                <a:solidFill>
                  <a:schemeClr val="tx2"/>
                </a:solidFill>
                <a:latin typeface="Candara" panose="020E0502030303020204" pitchFamily="34" charset="0"/>
              </a:rPr>
              <a:t>Ηλεκτρονικών Βιβλίων</a:t>
            </a:r>
            <a:r>
              <a:rPr lang="el-GR" sz="2400" dirty="0">
                <a:solidFill>
                  <a:schemeClr val="tx2"/>
                </a:solidFill>
                <a:latin typeface="Candara" panose="020E0502030303020204" pitchFamily="34" charset="0"/>
              </a:rPr>
              <a:t> και</a:t>
            </a:r>
            <a:r>
              <a:rPr lang="el-GR" sz="2400" b="1" dirty="0">
                <a:solidFill>
                  <a:schemeClr val="tx2"/>
                </a:solidFill>
                <a:latin typeface="Candara" panose="020E0502030303020204" pitchFamily="34" charset="0"/>
              </a:rPr>
              <a:t> 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l-GR" sz="2400" dirty="0">
                <a:solidFill>
                  <a:schemeClr val="tx2"/>
                </a:solidFill>
                <a:latin typeface="Candara" panose="020E0502030303020204" pitchFamily="34" charset="0"/>
              </a:rPr>
              <a:t>Β. </a:t>
            </a:r>
            <a:r>
              <a:rPr lang="el-GR" sz="2400" b="1" dirty="0">
                <a:solidFill>
                  <a:schemeClr val="tx2"/>
                </a:solidFill>
                <a:latin typeface="Candara" panose="020E0502030303020204" pitchFamily="34" charset="0"/>
              </a:rPr>
              <a:t>τα Έξοδα </a:t>
            </a:r>
            <a:r>
              <a:rPr lang="el-GR" sz="2400" dirty="0">
                <a:solidFill>
                  <a:schemeClr val="tx2"/>
                </a:solidFill>
                <a:latin typeface="Candara" panose="020E0502030303020204" pitchFamily="34" charset="0"/>
              </a:rPr>
              <a:t>των </a:t>
            </a:r>
            <a:r>
              <a:rPr lang="el-GR" sz="2400" b="1" dirty="0">
                <a:solidFill>
                  <a:schemeClr val="tx2"/>
                </a:solidFill>
                <a:latin typeface="Candara" panose="020E0502030303020204" pitchFamily="34" charset="0"/>
              </a:rPr>
              <a:t>Ηλεκτρονικών Βιβλίων του</a:t>
            </a:r>
            <a:r>
              <a:rPr lang="el-GR" sz="2400" dirty="0">
                <a:solidFill>
                  <a:schemeClr val="tx2"/>
                </a:solidFill>
                <a:latin typeface="Candara" panose="020E0502030303020204" pitchFamily="34" charset="0"/>
              </a:rPr>
              <a:t> αντισυμβαλλόμενου</a:t>
            </a:r>
            <a:r>
              <a:rPr lang="el-GR" sz="2400" b="1" dirty="0">
                <a:solidFill>
                  <a:schemeClr val="tx2"/>
                </a:solidFill>
                <a:latin typeface="Candara" panose="020E0502030303020204" pitchFamily="34" charset="0"/>
              </a:rPr>
              <a:t> Λήπτη ημεδαπής</a:t>
            </a:r>
            <a:r>
              <a:rPr lang="el-GR" sz="2400" dirty="0">
                <a:solidFill>
                  <a:schemeClr val="tx2"/>
                </a:solidFill>
                <a:latin typeface="Candara" panose="020E0502030303020204" pitchFamily="34" charset="0"/>
              </a:rPr>
              <a:t>.   </a:t>
            </a:r>
          </a:p>
        </p:txBody>
      </p:sp>
      <p:sp>
        <p:nvSpPr>
          <p:cNvPr id="12" name="Ορθογώνιο 31"/>
          <p:cNvSpPr/>
          <p:nvPr/>
        </p:nvSpPr>
        <p:spPr>
          <a:xfrm>
            <a:off x="1506216" y="3284984"/>
            <a:ext cx="432048" cy="4320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latin typeface="Candara" panose="020E0502030303020204" pitchFamily="34" charset="0"/>
              </a:rPr>
              <a:t>A1</a:t>
            </a:r>
            <a:endParaRPr lang="el-GR" sz="1600" dirty="0">
              <a:latin typeface="Candara" panose="020E0502030303020204" pitchFamily="34" charset="0"/>
            </a:endParaRPr>
          </a:p>
        </p:txBody>
      </p:sp>
      <p:sp>
        <p:nvSpPr>
          <p:cNvPr id="13" name="Ορθογώνιο 31"/>
          <p:cNvSpPr/>
          <p:nvPr/>
        </p:nvSpPr>
        <p:spPr>
          <a:xfrm>
            <a:off x="1506216" y="5076240"/>
            <a:ext cx="432048" cy="4320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latin typeface="Candara" panose="020E0502030303020204" pitchFamily="34" charset="0"/>
              </a:rPr>
              <a:t>A</a:t>
            </a:r>
            <a:r>
              <a:rPr lang="el-GR" sz="1600" dirty="0">
                <a:latin typeface="Candara" panose="020E0502030303020204" pitchFamily="34" charset="0"/>
              </a:rPr>
              <a:t>2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7752184" y="392212"/>
            <a:ext cx="388843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err="1" smtClean="0">
                <a:solidFill>
                  <a:srgbClr val="0070C0"/>
                </a:solidFill>
                <a:latin typeface="Candara" panose="020E0502030303020204" pitchFamily="34" charset="0"/>
              </a:rPr>
              <a:t>myDATA</a:t>
            </a:r>
            <a:r>
              <a:rPr lang="en-US" sz="2000" b="1" dirty="0" smtClean="0">
                <a:solidFill>
                  <a:srgbClr val="0070C0"/>
                </a:solidFill>
                <a:latin typeface="Candara" panose="020E0502030303020204" pitchFamily="34" charset="0"/>
              </a:rPr>
              <a:t> </a:t>
            </a:r>
            <a:r>
              <a:rPr lang="en-US" b="1" dirty="0" smtClean="0">
                <a:solidFill>
                  <a:srgbClr val="00B0F0"/>
                </a:solidFill>
                <a:latin typeface="Candara" panose="020E0502030303020204" pitchFamily="34" charset="0"/>
              </a:rPr>
              <a:t>- </a:t>
            </a:r>
            <a:r>
              <a:rPr lang="el-GR" b="1" dirty="0" smtClean="0">
                <a:solidFill>
                  <a:srgbClr val="00B0F0"/>
                </a:solidFill>
                <a:latin typeface="Candara" panose="020E0502030303020204" pitchFamily="34" charset="0"/>
              </a:rPr>
              <a:t>Ηλεκτρονικά </a:t>
            </a:r>
            <a:r>
              <a:rPr lang="el-GR" b="1" dirty="0">
                <a:solidFill>
                  <a:srgbClr val="00B0F0"/>
                </a:solidFill>
                <a:latin typeface="Candara" panose="020E0502030303020204" pitchFamily="34" charset="0"/>
              </a:rPr>
              <a:t>Βιβλία ΑΑΔΕ</a:t>
            </a:r>
          </a:p>
        </p:txBody>
      </p:sp>
    </p:spTree>
    <p:extLst>
      <p:ext uri="{BB962C8B-B14F-4D97-AF65-F5344CB8AC3E}">
        <p14:creationId xmlns:p14="http://schemas.microsoft.com/office/powerpoint/2010/main" val="3175017584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25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75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25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5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300"/>
                            </p:stCondLst>
                            <p:childTnLst>
                              <p:par>
                                <p:cTn id="21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4050"/>
                            </p:stCondLst>
                            <p:childTnLst>
                              <p:par>
                                <p:cTn id="28" presetID="10" presetClass="entr" presetSubtype="0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300"/>
                            </p:stCondLst>
                            <p:childTnLst>
                              <p:par>
                                <p:cTn id="32" presetID="22" presetClass="entr" presetSubtype="1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4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6300"/>
                            </p:stCondLst>
                            <p:childTnLst>
                              <p:par>
                                <p:cTn id="36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8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7300"/>
                            </p:stCondLst>
                            <p:childTnLst>
                              <p:par>
                                <p:cTn id="40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" grpId="0" animBg="1"/>
      <p:bldP spid="22" grpId="0" animBg="1"/>
      <p:bldP spid="12" grpId="0" animBg="1"/>
      <p:bldP spid="13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TextBox 50"/>
          <p:cNvSpPr txBox="1"/>
          <p:nvPr/>
        </p:nvSpPr>
        <p:spPr>
          <a:xfrm>
            <a:off x="413341" y="908720"/>
            <a:ext cx="11227273" cy="400110"/>
          </a:xfrm>
          <a:prstGeom prst="rect">
            <a:avLst/>
          </a:prstGeom>
          <a:solidFill>
            <a:srgbClr val="EAF1FA"/>
          </a:solidFill>
          <a:ln>
            <a:noFill/>
          </a:ln>
          <a:effectLst/>
        </p:spPr>
        <p:txBody>
          <a:bodyPr wrap="square" rtlCol="0">
            <a:spAutoFit/>
          </a:bodyPr>
          <a:lstStyle/>
          <a:p>
            <a:r>
              <a:rPr lang="el-GR" sz="2000" dirty="0">
                <a:solidFill>
                  <a:schemeClr val="tx2"/>
                </a:solidFill>
                <a:latin typeface="Candara" panose="020E0502030303020204" pitchFamily="34" charset="0"/>
              </a:rPr>
              <a:t> </a:t>
            </a:r>
            <a:r>
              <a:rPr lang="el-GR" sz="2000" b="1" dirty="0">
                <a:solidFill>
                  <a:schemeClr val="tx2"/>
                </a:solidFill>
                <a:latin typeface="Candara" panose="020E0502030303020204" pitchFamily="34" charset="0"/>
              </a:rPr>
              <a:t>Τι διαβιβάζει ο Εκδότης του Παραστατικού;</a:t>
            </a:r>
            <a:endParaRPr lang="el-GR" sz="2000" dirty="0">
              <a:solidFill>
                <a:schemeClr val="tx2"/>
              </a:solidFill>
              <a:latin typeface="Candara" panose="020E0502030303020204" pitchFamily="34" charset="0"/>
            </a:endParaRPr>
          </a:p>
        </p:txBody>
      </p:sp>
      <p:sp>
        <p:nvSpPr>
          <p:cNvPr id="22" name="Ορθογώνιο 21"/>
          <p:cNvSpPr/>
          <p:nvPr/>
        </p:nvSpPr>
        <p:spPr>
          <a:xfrm>
            <a:off x="413341" y="1679049"/>
            <a:ext cx="847830" cy="845948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3600" dirty="0">
                <a:latin typeface="Bahnschrift SemiBold" panose="020B0502040204020203" pitchFamily="34" charset="0"/>
              </a:rPr>
              <a:t>1</a:t>
            </a:r>
          </a:p>
        </p:txBody>
      </p:sp>
      <p:pic>
        <p:nvPicPr>
          <p:cNvPr id="10" name="Picture 2" descr="Αποτέλεσμα εικόνας για λογοτυπο ααδε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3341" y="392212"/>
            <a:ext cx="1434187" cy="3962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1"/>
          <p:cNvSpPr/>
          <p:nvPr/>
        </p:nvSpPr>
        <p:spPr>
          <a:xfrm>
            <a:off x="2495600" y="2348880"/>
            <a:ext cx="8064896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>
              <a:buClr>
                <a:srgbClr val="005C2A"/>
              </a:buClr>
              <a:buSzPct val="160000"/>
              <a:buFont typeface="Wingdings" panose="05000000000000000000" pitchFamily="2" charset="2"/>
              <a:buChar char="ü"/>
            </a:pPr>
            <a:r>
              <a:rPr lang="el-GR" sz="4800" dirty="0">
                <a:solidFill>
                  <a:srgbClr val="005C2A"/>
                </a:solidFill>
                <a:latin typeface="Candara" panose="020E0502030303020204" pitchFamily="34" charset="0"/>
              </a:rPr>
              <a:t>Εφόσον ο Εκδότης είναι συνεπής, ο Λήπτης ΔΕΝ χρειάζεται να διαβιβάσει Σύνοψη για τα παραστατικά αυτά.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752184" y="392212"/>
            <a:ext cx="388843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err="1" smtClean="0">
                <a:solidFill>
                  <a:srgbClr val="0070C0"/>
                </a:solidFill>
                <a:latin typeface="Candara" panose="020E0502030303020204" pitchFamily="34" charset="0"/>
              </a:rPr>
              <a:t>myDATA</a:t>
            </a:r>
            <a:r>
              <a:rPr lang="en-US" sz="2000" b="1" dirty="0" smtClean="0">
                <a:solidFill>
                  <a:srgbClr val="0070C0"/>
                </a:solidFill>
                <a:latin typeface="Candara" panose="020E0502030303020204" pitchFamily="34" charset="0"/>
              </a:rPr>
              <a:t> </a:t>
            </a:r>
            <a:r>
              <a:rPr lang="en-US" b="1" dirty="0" smtClean="0">
                <a:solidFill>
                  <a:srgbClr val="00B0F0"/>
                </a:solidFill>
                <a:latin typeface="Candara" panose="020E0502030303020204" pitchFamily="34" charset="0"/>
              </a:rPr>
              <a:t>- </a:t>
            </a:r>
            <a:r>
              <a:rPr lang="el-GR" b="1" dirty="0" smtClean="0">
                <a:solidFill>
                  <a:srgbClr val="00B0F0"/>
                </a:solidFill>
                <a:latin typeface="Candara" panose="020E0502030303020204" pitchFamily="34" charset="0"/>
              </a:rPr>
              <a:t>Ηλεκτρονικά </a:t>
            </a:r>
            <a:r>
              <a:rPr lang="el-GR" b="1" dirty="0">
                <a:solidFill>
                  <a:srgbClr val="00B0F0"/>
                </a:solidFill>
                <a:latin typeface="Candara" panose="020E0502030303020204" pitchFamily="34" charset="0"/>
              </a:rPr>
              <a:t>Βιβλία ΑΑΔΕ</a:t>
            </a:r>
          </a:p>
        </p:txBody>
      </p:sp>
    </p:spTree>
    <p:extLst>
      <p:ext uri="{BB962C8B-B14F-4D97-AF65-F5344CB8AC3E}">
        <p14:creationId xmlns:p14="http://schemas.microsoft.com/office/powerpoint/2010/main" val="2265832619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25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750"/>
                            </p:stCondLst>
                            <p:childTnLst>
                              <p:par>
                                <p:cTn id="13" presetID="53" presetClass="entr" presetSubtype="16" fill="hold" nodeType="after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" grpId="0" animBg="1"/>
      <p:bldP spid="22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TextBox 50"/>
          <p:cNvSpPr txBox="1"/>
          <p:nvPr/>
        </p:nvSpPr>
        <p:spPr>
          <a:xfrm>
            <a:off x="413341" y="908720"/>
            <a:ext cx="11227273" cy="400110"/>
          </a:xfrm>
          <a:prstGeom prst="rect">
            <a:avLst/>
          </a:prstGeom>
          <a:solidFill>
            <a:srgbClr val="EAF1FA"/>
          </a:solidFill>
          <a:ln>
            <a:noFill/>
          </a:ln>
          <a:effectLst/>
        </p:spPr>
        <p:txBody>
          <a:bodyPr wrap="square" rtlCol="0">
            <a:spAutoFit/>
          </a:bodyPr>
          <a:lstStyle/>
          <a:p>
            <a:r>
              <a:rPr lang="el-GR" sz="2000" dirty="0">
                <a:solidFill>
                  <a:schemeClr val="tx2"/>
                </a:solidFill>
                <a:latin typeface="Candara" panose="020E0502030303020204" pitchFamily="34" charset="0"/>
              </a:rPr>
              <a:t> </a:t>
            </a:r>
            <a:r>
              <a:rPr lang="el-GR" sz="2000" b="1" dirty="0">
                <a:solidFill>
                  <a:schemeClr val="tx2"/>
                </a:solidFill>
                <a:latin typeface="Candara" panose="020E0502030303020204" pitchFamily="34" charset="0"/>
              </a:rPr>
              <a:t>Τι διαβιβάζει ο Λήπτης του Παραστατικού;</a:t>
            </a:r>
            <a:endParaRPr lang="el-GR" sz="2000" dirty="0">
              <a:solidFill>
                <a:schemeClr val="tx2"/>
              </a:solidFill>
              <a:latin typeface="Candara" panose="020E0502030303020204" pitchFamily="34" charset="0"/>
            </a:endParaRPr>
          </a:p>
        </p:txBody>
      </p:sp>
      <p:sp>
        <p:nvSpPr>
          <p:cNvPr id="22" name="Ορθογώνιο 21"/>
          <p:cNvSpPr/>
          <p:nvPr/>
        </p:nvSpPr>
        <p:spPr>
          <a:xfrm>
            <a:off x="413341" y="1679049"/>
            <a:ext cx="847830" cy="845948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3600" dirty="0">
                <a:latin typeface="Bahnschrift SemiBold" panose="020B0502040204020203" pitchFamily="34" charset="0"/>
              </a:rPr>
              <a:t>2</a:t>
            </a:r>
          </a:p>
        </p:txBody>
      </p:sp>
      <p:pic>
        <p:nvPicPr>
          <p:cNvPr id="10" name="Picture 2" descr="Αποτέλεσμα εικόνας για λογοτυπο ααδε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3341" y="392212"/>
            <a:ext cx="1434187" cy="3962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 useBgFill="1">
        <p:nvSpPr>
          <p:cNvPr id="8" name="Ορθογώνιο 3"/>
          <p:cNvSpPr/>
          <p:nvPr/>
        </p:nvSpPr>
        <p:spPr>
          <a:xfrm>
            <a:off x="1703512" y="1916832"/>
            <a:ext cx="5544616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l-GR" sz="2000" dirty="0">
                <a:solidFill>
                  <a:schemeClr val="tx2"/>
                </a:solidFill>
                <a:latin typeface="Candara" panose="020E0502030303020204" pitchFamily="34" charset="0"/>
              </a:rPr>
              <a:t>Ο </a:t>
            </a:r>
            <a:r>
              <a:rPr lang="el-GR" sz="2000" b="1" dirty="0">
                <a:solidFill>
                  <a:schemeClr val="tx2"/>
                </a:solidFill>
                <a:latin typeface="Candara" panose="020E0502030303020204" pitchFamily="34" charset="0"/>
              </a:rPr>
              <a:t>Λήπτης</a:t>
            </a:r>
            <a:r>
              <a:rPr lang="el-GR" sz="2000" dirty="0">
                <a:solidFill>
                  <a:schemeClr val="tx2"/>
                </a:solidFill>
                <a:latin typeface="Candara" panose="020E0502030303020204" pitchFamily="34" charset="0"/>
              </a:rPr>
              <a:t> υποχρεούται να </a:t>
            </a:r>
            <a:r>
              <a:rPr lang="el-GR" sz="2000" b="1" dirty="0">
                <a:solidFill>
                  <a:schemeClr val="tx2"/>
                </a:solidFill>
                <a:latin typeface="Candara" panose="020E0502030303020204" pitchFamily="34" charset="0"/>
              </a:rPr>
              <a:t>διαβιβάζει Σύνοψη</a:t>
            </a:r>
            <a:r>
              <a:rPr lang="el-GR" sz="2000" dirty="0">
                <a:solidFill>
                  <a:schemeClr val="tx2"/>
                </a:solidFill>
                <a:latin typeface="Candara" panose="020E0502030303020204" pitchFamily="34" charset="0"/>
              </a:rPr>
              <a:t>: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FontTx/>
              <a:buChar char="-"/>
            </a:pPr>
            <a:r>
              <a:rPr lang="el-GR" sz="2000" dirty="0">
                <a:solidFill>
                  <a:schemeClr val="tx2"/>
                </a:solidFill>
                <a:latin typeface="Candara" panose="020E0502030303020204" pitchFamily="34" charset="0"/>
              </a:rPr>
              <a:t>των </a:t>
            </a:r>
            <a:r>
              <a:rPr lang="el-GR" sz="2000" b="1" dirty="0">
                <a:solidFill>
                  <a:schemeClr val="tx2"/>
                </a:solidFill>
                <a:latin typeface="Candara" panose="020E0502030303020204" pitchFamily="34" charset="0"/>
              </a:rPr>
              <a:t>μη </a:t>
            </a:r>
            <a:r>
              <a:rPr lang="el-GR" sz="2000" b="1" dirty="0" err="1">
                <a:solidFill>
                  <a:schemeClr val="tx2"/>
                </a:solidFill>
                <a:latin typeface="Candara" panose="020E0502030303020204" pitchFamily="34" charset="0"/>
              </a:rPr>
              <a:t>Αντικριζόμενων</a:t>
            </a:r>
            <a:r>
              <a:rPr lang="el-GR" sz="2000" b="1" dirty="0">
                <a:solidFill>
                  <a:schemeClr val="tx2"/>
                </a:solidFill>
                <a:latin typeface="Candara" panose="020E0502030303020204" pitchFamily="34" charset="0"/>
              </a:rPr>
              <a:t> Παραστατικών που λαμβάνει</a:t>
            </a:r>
            <a:r>
              <a:rPr lang="el-GR" sz="2000" dirty="0">
                <a:solidFill>
                  <a:schemeClr val="tx2"/>
                </a:solidFill>
                <a:latin typeface="Candara" panose="020E0502030303020204" pitchFamily="34" charset="0"/>
              </a:rPr>
              <a:t>. Πρόκειται για παραστατικά εξόδων του, για τα οποία έχουν εκδοθεί στοιχεία λιανικής πώλησης, ημεδαπής / αλλοδαπής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FontTx/>
              <a:buChar char="-"/>
            </a:pPr>
            <a:r>
              <a:rPr lang="el-GR" sz="2000" dirty="0">
                <a:solidFill>
                  <a:schemeClr val="tx2"/>
                </a:solidFill>
                <a:latin typeface="Candara" panose="020E0502030303020204" pitchFamily="34" charset="0"/>
              </a:rPr>
              <a:t>των </a:t>
            </a:r>
            <a:r>
              <a:rPr lang="el-GR" sz="2000" b="1" dirty="0" err="1">
                <a:solidFill>
                  <a:schemeClr val="tx2"/>
                </a:solidFill>
                <a:latin typeface="Candara" panose="020E0502030303020204" pitchFamily="34" charset="0"/>
              </a:rPr>
              <a:t>Αντικριζόμενων</a:t>
            </a:r>
            <a:r>
              <a:rPr lang="el-GR" sz="2000" b="1" dirty="0">
                <a:solidFill>
                  <a:schemeClr val="tx2"/>
                </a:solidFill>
                <a:latin typeface="Candara" panose="020E0502030303020204" pitchFamily="34" charset="0"/>
              </a:rPr>
              <a:t> Παραστατικών που έχει λάβει</a:t>
            </a:r>
            <a:r>
              <a:rPr lang="el-GR" sz="2000" dirty="0">
                <a:solidFill>
                  <a:schemeClr val="tx2"/>
                </a:solidFill>
                <a:latin typeface="Candara" panose="020E0502030303020204" pitchFamily="34" charset="0"/>
              </a:rPr>
              <a:t>, είτε από Εκδότη αλλοδαπής, είτε από Εκδότη ημεδαπής που </a:t>
            </a:r>
            <a:r>
              <a:rPr lang="el-GR" sz="2000" dirty="0" smtClean="0">
                <a:solidFill>
                  <a:schemeClr val="tx2"/>
                </a:solidFill>
                <a:latin typeface="Candara" panose="020E0502030303020204" pitchFamily="34" charset="0"/>
              </a:rPr>
              <a:t>δεν διαβίβασε </a:t>
            </a:r>
            <a:r>
              <a:rPr lang="el-GR" sz="2000" dirty="0">
                <a:solidFill>
                  <a:schemeClr val="tx2"/>
                </a:solidFill>
                <a:latin typeface="Candara" panose="020E0502030303020204" pitchFamily="34" charset="0"/>
              </a:rPr>
              <a:t>τη σχετική Σύνοψη μέσα στην προβλεπόμενη προθεσμία</a:t>
            </a:r>
          </a:p>
        </p:txBody>
      </p:sp>
      <p:sp>
        <p:nvSpPr>
          <p:cNvPr id="2" name="Rectangle 1"/>
          <p:cNvSpPr/>
          <p:nvPr/>
        </p:nvSpPr>
        <p:spPr>
          <a:xfrm>
            <a:off x="7464152" y="1793721"/>
            <a:ext cx="4176462" cy="42627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2000" dirty="0">
                <a:solidFill>
                  <a:schemeClr val="tx2"/>
                </a:solidFill>
                <a:latin typeface="Candara" panose="020E0502030303020204" pitchFamily="34" charset="0"/>
              </a:rPr>
              <a:t>Με τη διαβίβαση της Σύνοψης Παραστατικών από τον Λήπτη ενημερώνονται αυτόματα τα </a:t>
            </a:r>
            <a:r>
              <a:rPr lang="el-GR" sz="2000" b="1" dirty="0">
                <a:solidFill>
                  <a:schemeClr val="tx2"/>
                </a:solidFill>
                <a:latin typeface="Candara" panose="020E0502030303020204" pitchFamily="34" charset="0"/>
              </a:rPr>
              <a:t>Έξοδα</a:t>
            </a:r>
            <a:r>
              <a:rPr lang="el-GR" sz="2000" dirty="0">
                <a:solidFill>
                  <a:schemeClr val="tx2"/>
                </a:solidFill>
                <a:latin typeface="Candara" panose="020E0502030303020204" pitchFamily="34" charset="0"/>
              </a:rPr>
              <a:t> των δικών του </a:t>
            </a:r>
            <a:r>
              <a:rPr lang="el-GR" sz="2000" b="1" dirty="0">
                <a:solidFill>
                  <a:schemeClr val="tx2"/>
                </a:solidFill>
                <a:latin typeface="Candara" panose="020E0502030303020204" pitchFamily="34" charset="0"/>
              </a:rPr>
              <a:t>Ηλεκτρονικών Βιβλίων.</a:t>
            </a:r>
          </a:p>
          <a:p>
            <a:endParaRPr lang="el-GR" sz="1100" dirty="0">
              <a:solidFill>
                <a:schemeClr val="tx2"/>
              </a:solidFill>
              <a:latin typeface="Candara" panose="020E0502030303020204" pitchFamily="34" charset="0"/>
            </a:endParaRPr>
          </a:p>
          <a:p>
            <a:r>
              <a:rPr lang="el-GR" sz="2000" dirty="0">
                <a:solidFill>
                  <a:srgbClr val="FF0000"/>
                </a:solidFill>
                <a:latin typeface="Candara" panose="020E0502030303020204" pitchFamily="34" charset="0"/>
              </a:rPr>
              <a:t>ΠΡΟΣΟΧΗ: Ειδικά όταν ο Λήπτης διαβιβάζει </a:t>
            </a:r>
            <a:r>
              <a:rPr lang="el-GR" sz="2000" dirty="0" err="1">
                <a:solidFill>
                  <a:srgbClr val="FF0000"/>
                </a:solidFill>
                <a:latin typeface="Candara" panose="020E0502030303020204" pitchFamily="34" charset="0"/>
              </a:rPr>
              <a:t>Αντικριζόμενα</a:t>
            </a:r>
            <a:r>
              <a:rPr lang="el-GR" sz="2000" dirty="0">
                <a:solidFill>
                  <a:srgbClr val="FF0000"/>
                </a:solidFill>
                <a:latin typeface="Candara" panose="020E0502030303020204" pitchFamily="34" charset="0"/>
              </a:rPr>
              <a:t> Παραστατικά ημεδαπής,</a:t>
            </a:r>
            <a:r>
              <a:rPr lang="el-GR" sz="2000" dirty="0">
                <a:solidFill>
                  <a:schemeClr val="accent6">
                    <a:lumMod val="50000"/>
                  </a:schemeClr>
                </a:solidFill>
                <a:latin typeface="Candara" panose="020E0502030303020204" pitchFamily="34" charset="0"/>
              </a:rPr>
              <a:t> </a:t>
            </a:r>
            <a:r>
              <a:rPr lang="el-GR" sz="2000" dirty="0">
                <a:solidFill>
                  <a:srgbClr val="FF0000"/>
                </a:solidFill>
                <a:latin typeface="Candara" panose="020E0502030303020204" pitchFamily="34" charset="0"/>
              </a:rPr>
              <a:t>λόγω μη τήρησης της υποχρέωσης διαβίβασης από τον </a:t>
            </a:r>
            <a:r>
              <a:rPr lang="el-GR" sz="2000" dirty="0" smtClean="0">
                <a:solidFill>
                  <a:srgbClr val="FF0000"/>
                </a:solidFill>
                <a:latin typeface="Candara" panose="020E0502030303020204" pitchFamily="34" charset="0"/>
              </a:rPr>
              <a:t>Εκδότη, </a:t>
            </a:r>
            <a:r>
              <a:rPr lang="el-GR" sz="2000" b="1" dirty="0">
                <a:solidFill>
                  <a:srgbClr val="FF0000"/>
                </a:solidFill>
                <a:latin typeface="Candara" panose="020E0502030303020204" pitchFamily="34" charset="0"/>
              </a:rPr>
              <a:t>δημιουργείται λόγος φορολογικού ελέγχου της ασυμφωνίας</a:t>
            </a:r>
            <a:r>
              <a:rPr lang="el-GR" sz="2000" dirty="0">
                <a:solidFill>
                  <a:srgbClr val="FF0000"/>
                </a:solidFill>
                <a:latin typeface="Candara" panose="020E0502030303020204" pitchFamily="34" charset="0"/>
              </a:rPr>
              <a:t> με τα </a:t>
            </a:r>
            <a:r>
              <a:rPr lang="el-GR" sz="2000" b="1" dirty="0">
                <a:solidFill>
                  <a:srgbClr val="FF0000"/>
                </a:solidFill>
                <a:latin typeface="Candara" panose="020E0502030303020204" pitchFamily="34" charset="0"/>
              </a:rPr>
              <a:t>ηλεκτρονικά βιβλία του Εκδότη.</a:t>
            </a:r>
          </a:p>
        </p:txBody>
      </p:sp>
      <p:sp>
        <p:nvSpPr>
          <p:cNvPr id="9" name="Ορθογώνιο 21"/>
          <p:cNvSpPr/>
          <p:nvPr/>
        </p:nvSpPr>
        <p:spPr>
          <a:xfrm>
            <a:off x="1487488" y="2874695"/>
            <a:ext cx="432048" cy="432048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latin typeface="Candara" panose="020E0502030303020204" pitchFamily="34" charset="0"/>
              </a:rPr>
              <a:t>B1</a:t>
            </a:r>
            <a:endParaRPr lang="el-GR" sz="1600" dirty="0">
              <a:latin typeface="Candara" panose="020E0502030303020204" pitchFamily="34" charset="0"/>
            </a:endParaRPr>
          </a:p>
        </p:txBody>
      </p:sp>
      <p:sp>
        <p:nvSpPr>
          <p:cNvPr id="12" name="Ορθογώνιο 21"/>
          <p:cNvSpPr/>
          <p:nvPr/>
        </p:nvSpPr>
        <p:spPr>
          <a:xfrm>
            <a:off x="1487488" y="4491959"/>
            <a:ext cx="432048" cy="432048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latin typeface="Candara" panose="020E0502030303020204" pitchFamily="34" charset="0"/>
              </a:rPr>
              <a:t>B</a:t>
            </a:r>
            <a:r>
              <a:rPr lang="el-GR" sz="1600" dirty="0">
                <a:latin typeface="Candara" panose="020E0502030303020204" pitchFamily="34" charset="0"/>
              </a:rPr>
              <a:t>2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752184" y="392212"/>
            <a:ext cx="388843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err="1" smtClean="0">
                <a:solidFill>
                  <a:srgbClr val="0070C0"/>
                </a:solidFill>
                <a:latin typeface="Candara" panose="020E0502030303020204" pitchFamily="34" charset="0"/>
              </a:rPr>
              <a:t>myDATA</a:t>
            </a:r>
            <a:r>
              <a:rPr lang="en-US" sz="2000" b="1" dirty="0" smtClean="0">
                <a:solidFill>
                  <a:srgbClr val="0070C0"/>
                </a:solidFill>
                <a:latin typeface="Candara" panose="020E0502030303020204" pitchFamily="34" charset="0"/>
              </a:rPr>
              <a:t> </a:t>
            </a:r>
            <a:r>
              <a:rPr lang="en-US" b="1" dirty="0" smtClean="0">
                <a:solidFill>
                  <a:srgbClr val="00B0F0"/>
                </a:solidFill>
                <a:latin typeface="Candara" panose="020E0502030303020204" pitchFamily="34" charset="0"/>
              </a:rPr>
              <a:t>- </a:t>
            </a:r>
            <a:r>
              <a:rPr lang="el-GR" b="1" dirty="0" smtClean="0">
                <a:solidFill>
                  <a:srgbClr val="00B0F0"/>
                </a:solidFill>
                <a:latin typeface="Candara" panose="020E0502030303020204" pitchFamily="34" charset="0"/>
              </a:rPr>
              <a:t>Ηλεκτρονικά </a:t>
            </a:r>
            <a:r>
              <a:rPr lang="el-GR" b="1" dirty="0">
                <a:solidFill>
                  <a:srgbClr val="00B0F0"/>
                </a:solidFill>
                <a:latin typeface="Candara" panose="020E0502030303020204" pitchFamily="34" charset="0"/>
              </a:rPr>
              <a:t>Βιβλία ΑΑΔΕ</a:t>
            </a:r>
          </a:p>
        </p:txBody>
      </p:sp>
    </p:spTree>
    <p:extLst>
      <p:ext uri="{BB962C8B-B14F-4D97-AF65-F5344CB8AC3E}">
        <p14:creationId xmlns:p14="http://schemas.microsoft.com/office/powerpoint/2010/main" val="54093890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25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75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25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300"/>
                            </p:stCondLst>
                            <p:childTnLst>
                              <p:par>
                                <p:cTn id="21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3800"/>
                            </p:stCondLst>
                            <p:childTnLst>
                              <p:par>
                                <p:cTn id="28" presetID="10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300"/>
                            </p:stCondLst>
                            <p:childTnLst>
                              <p:par>
                                <p:cTn id="32" presetID="10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6800"/>
                            </p:stCondLst>
                            <p:childTnLst>
                              <p:par>
                                <p:cTn id="36" presetID="10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" grpId="0" animBg="1"/>
      <p:bldP spid="22" grpId="0" animBg="1"/>
      <p:bldP spid="9" grpId="0" animBg="1"/>
      <p:bldP spid="12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TextBox 50"/>
          <p:cNvSpPr txBox="1"/>
          <p:nvPr/>
        </p:nvSpPr>
        <p:spPr>
          <a:xfrm>
            <a:off x="413341" y="908720"/>
            <a:ext cx="11227273" cy="400110"/>
          </a:xfrm>
          <a:prstGeom prst="rect">
            <a:avLst/>
          </a:prstGeom>
          <a:solidFill>
            <a:srgbClr val="EAF1FA"/>
          </a:solidFill>
          <a:ln>
            <a:noFill/>
          </a:ln>
          <a:effectLst/>
        </p:spPr>
        <p:txBody>
          <a:bodyPr wrap="square" rtlCol="0">
            <a:spAutoFit/>
          </a:bodyPr>
          <a:lstStyle/>
          <a:p>
            <a:r>
              <a:rPr lang="el-GR" sz="2000" dirty="0">
                <a:solidFill>
                  <a:schemeClr val="tx2"/>
                </a:solidFill>
                <a:latin typeface="Candara" panose="020E0502030303020204" pitchFamily="34" charset="0"/>
              </a:rPr>
              <a:t> </a:t>
            </a:r>
            <a:r>
              <a:rPr lang="el-GR" sz="2000" b="1" dirty="0">
                <a:solidFill>
                  <a:schemeClr val="tx2"/>
                </a:solidFill>
                <a:latin typeface="Candara" panose="020E0502030303020204" pitchFamily="34" charset="0"/>
              </a:rPr>
              <a:t>Τι διαβιβάζει ο Λήπτης του Παραστατικού;</a:t>
            </a:r>
            <a:endParaRPr lang="el-GR" sz="2000" dirty="0">
              <a:solidFill>
                <a:schemeClr val="tx2"/>
              </a:solidFill>
              <a:latin typeface="Candara" panose="020E0502030303020204" pitchFamily="34" charset="0"/>
            </a:endParaRPr>
          </a:p>
        </p:txBody>
      </p:sp>
      <p:sp>
        <p:nvSpPr>
          <p:cNvPr id="22" name="Ορθογώνιο 21"/>
          <p:cNvSpPr/>
          <p:nvPr/>
        </p:nvSpPr>
        <p:spPr>
          <a:xfrm>
            <a:off x="413341" y="1679049"/>
            <a:ext cx="847830" cy="845948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3600" dirty="0">
                <a:latin typeface="Bahnschrift SemiBold" panose="020B0502040204020203" pitchFamily="34" charset="0"/>
              </a:rPr>
              <a:t>2</a:t>
            </a:r>
          </a:p>
        </p:txBody>
      </p:sp>
      <p:pic>
        <p:nvPicPr>
          <p:cNvPr id="10" name="Picture 2" descr="Αποτέλεσμα εικόνας για λογοτυπο ααδε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3341" y="392212"/>
            <a:ext cx="1434187" cy="3962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1"/>
          <p:cNvSpPr/>
          <p:nvPr/>
        </p:nvSpPr>
        <p:spPr>
          <a:xfrm>
            <a:off x="2495600" y="2348880"/>
            <a:ext cx="8496944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42900">
              <a:buClr>
                <a:srgbClr val="005C2A"/>
              </a:buClr>
              <a:buSzPct val="160000"/>
              <a:buFont typeface="Wingdings" panose="05000000000000000000" pitchFamily="2" charset="2"/>
              <a:buChar char="ü"/>
            </a:pPr>
            <a:r>
              <a:rPr lang="el-GR" sz="4800" dirty="0">
                <a:solidFill>
                  <a:srgbClr val="005C2A"/>
                </a:solidFill>
                <a:latin typeface="Candara" panose="020E0502030303020204" pitchFamily="34" charset="0"/>
              </a:rPr>
              <a:t>Η </a:t>
            </a:r>
            <a:r>
              <a:rPr lang="el-GR" sz="4800" b="1" dirty="0">
                <a:solidFill>
                  <a:srgbClr val="005C2A"/>
                </a:solidFill>
                <a:latin typeface="Candara" panose="020E0502030303020204" pitchFamily="34" charset="0"/>
              </a:rPr>
              <a:t>ασυνέπεια του Εκδότη ΔΕΝ επηρεάζει </a:t>
            </a:r>
            <a:r>
              <a:rPr lang="el-GR" sz="4800" dirty="0">
                <a:solidFill>
                  <a:srgbClr val="005C2A"/>
                </a:solidFill>
                <a:latin typeface="Candara" panose="020E0502030303020204" pitchFamily="34" charset="0"/>
              </a:rPr>
              <a:t>την ορθή αποτύπωση των φορολογικών αποτελεσμάτων του </a:t>
            </a:r>
            <a:r>
              <a:rPr lang="el-GR" sz="4800" dirty="0" smtClean="0">
                <a:solidFill>
                  <a:srgbClr val="005C2A"/>
                </a:solidFill>
                <a:latin typeface="Candara" panose="020E0502030303020204" pitchFamily="34" charset="0"/>
              </a:rPr>
              <a:t>Λήπτη</a:t>
            </a:r>
            <a:endParaRPr lang="el-GR" sz="4800" dirty="0">
              <a:solidFill>
                <a:srgbClr val="005C2A"/>
              </a:solidFill>
              <a:latin typeface="Candara" panose="020E050203030302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752184" y="392212"/>
            <a:ext cx="388843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err="1" smtClean="0">
                <a:solidFill>
                  <a:srgbClr val="0070C0"/>
                </a:solidFill>
                <a:latin typeface="Candara" panose="020E0502030303020204" pitchFamily="34" charset="0"/>
              </a:rPr>
              <a:t>myDATA</a:t>
            </a:r>
            <a:r>
              <a:rPr lang="en-US" sz="2000" b="1" dirty="0" smtClean="0">
                <a:solidFill>
                  <a:srgbClr val="0070C0"/>
                </a:solidFill>
                <a:latin typeface="Candara" panose="020E0502030303020204" pitchFamily="34" charset="0"/>
              </a:rPr>
              <a:t> </a:t>
            </a:r>
            <a:r>
              <a:rPr lang="en-US" b="1" dirty="0" smtClean="0">
                <a:solidFill>
                  <a:srgbClr val="00B0F0"/>
                </a:solidFill>
                <a:latin typeface="Candara" panose="020E0502030303020204" pitchFamily="34" charset="0"/>
              </a:rPr>
              <a:t>- </a:t>
            </a:r>
            <a:r>
              <a:rPr lang="el-GR" b="1" dirty="0" smtClean="0">
                <a:solidFill>
                  <a:srgbClr val="00B0F0"/>
                </a:solidFill>
                <a:latin typeface="Candara" panose="020E0502030303020204" pitchFamily="34" charset="0"/>
              </a:rPr>
              <a:t>Ηλεκτρονικά </a:t>
            </a:r>
            <a:r>
              <a:rPr lang="el-GR" b="1" dirty="0">
                <a:solidFill>
                  <a:srgbClr val="00B0F0"/>
                </a:solidFill>
                <a:latin typeface="Candara" panose="020E0502030303020204" pitchFamily="34" charset="0"/>
              </a:rPr>
              <a:t>Βιβλία ΑΑΔΕ</a:t>
            </a:r>
          </a:p>
        </p:txBody>
      </p:sp>
    </p:spTree>
    <p:extLst>
      <p:ext uri="{BB962C8B-B14F-4D97-AF65-F5344CB8AC3E}">
        <p14:creationId xmlns:p14="http://schemas.microsoft.com/office/powerpoint/2010/main" val="2679618955"/>
      </p:ext>
    </p:extLst>
  </p:cSld>
  <p:clrMapOvr>
    <a:masterClrMapping/>
  </p:clrMapOvr>
  <p:transition spd="slow">
    <p:push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25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750"/>
                            </p:stCondLst>
                            <p:childTnLst>
                              <p:par>
                                <p:cTn id="13" presetID="53" presetClass="entr" presetSubtype="16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" grpId="0" animBg="1"/>
      <p:bldP spid="22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TextBox 50"/>
          <p:cNvSpPr txBox="1"/>
          <p:nvPr/>
        </p:nvSpPr>
        <p:spPr>
          <a:xfrm>
            <a:off x="413341" y="908720"/>
            <a:ext cx="11227273" cy="400110"/>
          </a:xfrm>
          <a:prstGeom prst="rect">
            <a:avLst/>
          </a:prstGeom>
          <a:solidFill>
            <a:srgbClr val="EAF1FA"/>
          </a:solidFill>
          <a:ln>
            <a:noFill/>
          </a:ln>
          <a:effectLst/>
        </p:spPr>
        <p:txBody>
          <a:bodyPr wrap="square" rtlCol="0">
            <a:spAutoFit/>
          </a:bodyPr>
          <a:lstStyle/>
          <a:p>
            <a:r>
              <a:rPr lang="el-GR" sz="2000" dirty="0">
                <a:solidFill>
                  <a:schemeClr val="tx2"/>
                </a:solidFill>
                <a:latin typeface="Candara" panose="020E0502030303020204" pitchFamily="34" charset="0"/>
              </a:rPr>
              <a:t> </a:t>
            </a:r>
            <a:r>
              <a:rPr lang="el-GR" sz="2000" b="1" dirty="0">
                <a:solidFill>
                  <a:schemeClr val="tx2"/>
                </a:solidFill>
                <a:latin typeface="Candara" panose="020E0502030303020204" pitchFamily="34" charset="0"/>
              </a:rPr>
              <a:t>Τι διαβιβάζουν όλες οι Επιχειρήσεις;</a:t>
            </a:r>
            <a:endParaRPr lang="el-GR" sz="2000" dirty="0">
              <a:solidFill>
                <a:schemeClr val="tx2"/>
              </a:solidFill>
              <a:latin typeface="Candara" panose="020E0502030303020204" pitchFamily="34" charset="0"/>
            </a:endParaRPr>
          </a:p>
        </p:txBody>
      </p:sp>
      <p:sp>
        <p:nvSpPr>
          <p:cNvPr id="22" name="Ορθογώνιο 21"/>
          <p:cNvSpPr/>
          <p:nvPr/>
        </p:nvSpPr>
        <p:spPr>
          <a:xfrm>
            <a:off x="413341" y="1679049"/>
            <a:ext cx="847830" cy="845948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3600" dirty="0">
                <a:latin typeface="Bahnschrift SemiBold" panose="020B0502040204020203" pitchFamily="34" charset="0"/>
              </a:rPr>
              <a:t>3</a:t>
            </a:r>
          </a:p>
        </p:txBody>
      </p:sp>
      <p:pic>
        <p:nvPicPr>
          <p:cNvPr id="10" name="Picture 2" descr="Αποτέλεσμα εικόνας για λογοτυπο ααδε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3341" y="392212"/>
            <a:ext cx="1434187" cy="3962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 useBgFill="1">
        <p:nvSpPr>
          <p:cNvPr id="8" name="Ορθογώνιο 3"/>
          <p:cNvSpPr/>
          <p:nvPr/>
        </p:nvSpPr>
        <p:spPr>
          <a:xfrm>
            <a:off x="1631504" y="1679049"/>
            <a:ext cx="6480720" cy="43704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l-GR" sz="2800" b="1" dirty="0">
                <a:solidFill>
                  <a:srgbClr val="002060"/>
                </a:solidFill>
                <a:latin typeface="Candara" panose="020E0502030303020204" pitchFamily="34" charset="0"/>
              </a:rPr>
              <a:t>Χαρακτηρισμός Συναλλαγών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l-GR" sz="2000" dirty="0">
                <a:solidFill>
                  <a:schemeClr val="tx2"/>
                </a:solidFill>
                <a:latin typeface="Candara" panose="020E0502030303020204" pitchFamily="34" charset="0"/>
              </a:rPr>
              <a:t>Όλες οι Επιχειρήσεις διαβιβάζουν Χαρακτηρισμό Συναλλαγών για τα Παραστατικά που έχουν εκδώσει και έχουν λάβει.  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l-GR" sz="2000" dirty="0">
                <a:solidFill>
                  <a:schemeClr val="tx2"/>
                </a:solidFill>
                <a:latin typeface="Candara" panose="020E0502030303020204" pitchFamily="34" charset="0"/>
              </a:rPr>
              <a:t>Σκοπός του Χαρακτηρισμού είναι η ορθή λογιστική απεικόνιση των συναλλαγών στα Ηλεκτρονικά Βιβλία.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l-GR" sz="2000" dirty="0">
                <a:solidFill>
                  <a:schemeClr val="tx2"/>
                </a:solidFill>
                <a:latin typeface="Candara" panose="020E0502030303020204" pitchFamily="34" charset="0"/>
              </a:rPr>
              <a:t>Ο Χαρακτηρισμός Συναλλαγών περιλαμβάνει: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l-GR" sz="2000" dirty="0">
                <a:solidFill>
                  <a:schemeClr val="tx2"/>
                </a:solidFill>
                <a:latin typeface="Candara" panose="020E0502030303020204" pitchFamily="34" charset="0"/>
              </a:rPr>
              <a:t>α) την κατάταξη των συναλλαγών </a:t>
            </a:r>
            <a:r>
              <a:rPr lang="el-GR" sz="2000" b="1" dirty="0">
                <a:solidFill>
                  <a:schemeClr val="tx2"/>
                </a:solidFill>
                <a:latin typeface="Candara" panose="020E0502030303020204" pitchFamily="34" charset="0"/>
              </a:rPr>
              <a:t>εξόδων</a:t>
            </a:r>
            <a:r>
              <a:rPr lang="el-GR" sz="2000" dirty="0">
                <a:solidFill>
                  <a:schemeClr val="tx2"/>
                </a:solidFill>
                <a:latin typeface="Candara" panose="020E0502030303020204" pitchFamily="34" charset="0"/>
              </a:rPr>
              <a:t> σε αγορές – έξοδα – πάγια κ.ά. 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l-GR" sz="2000" dirty="0">
                <a:solidFill>
                  <a:schemeClr val="tx2"/>
                </a:solidFill>
                <a:latin typeface="Candara" panose="020E0502030303020204" pitchFamily="34" charset="0"/>
              </a:rPr>
              <a:t>β) την κατάταξη των συναλλαγών </a:t>
            </a:r>
            <a:r>
              <a:rPr lang="el-GR" sz="2000" b="1" dirty="0">
                <a:solidFill>
                  <a:schemeClr val="tx2"/>
                </a:solidFill>
                <a:latin typeface="Candara" panose="020E0502030303020204" pitchFamily="34" charset="0"/>
              </a:rPr>
              <a:t>εσόδων</a:t>
            </a:r>
            <a:r>
              <a:rPr lang="el-GR" sz="2000" dirty="0">
                <a:solidFill>
                  <a:schemeClr val="tx2"/>
                </a:solidFill>
                <a:latin typeface="Candara" panose="020E0502030303020204" pitchFamily="34" charset="0"/>
              </a:rPr>
              <a:t> σε πωλήσεις αγαθών – υπηρεσιών – παγίων κ.ά. </a:t>
            </a:r>
          </a:p>
        </p:txBody>
      </p:sp>
      <p:sp>
        <p:nvSpPr>
          <p:cNvPr id="2" name="Rectangle 1"/>
          <p:cNvSpPr/>
          <p:nvPr/>
        </p:nvSpPr>
        <p:spPr>
          <a:xfrm>
            <a:off x="8328248" y="1679049"/>
            <a:ext cx="3312366" cy="4616648"/>
          </a:xfrm>
          <a:prstGeom prst="rect">
            <a:avLst/>
          </a:prstGeom>
          <a:solidFill>
            <a:srgbClr val="002060"/>
          </a:solidFill>
          <a:ln>
            <a:solidFill>
              <a:srgbClr val="0070C0"/>
            </a:solidFill>
          </a:ln>
        </p:spPr>
        <p:txBody>
          <a:bodyPr wrap="square" lIns="274320" tIns="182880" rIns="274320" bIns="182880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l-GR" sz="1900" dirty="0">
                <a:solidFill>
                  <a:schemeClr val="bg1"/>
                </a:solidFill>
                <a:latin typeface="Candara" panose="020E0502030303020204" pitchFamily="34" charset="0"/>
              </a:rPr>
              <a:t>Ανάλογα με τον τρόπο διαβίβασης που θα επιλέξει η Επιχείρηση, ο </a:t>
            </a:r>
            <a:r>
              <a:rPr lang="el-GR" sz="1900" b="1" dirty="0">
                <a:solidFill>
                  <a:schemeClr val="bg1"/>
                </a:solidFill>
                <a:latin typeface="Candara" panose="020E0502030303020204" pitchFamily="34" charset="0"/>
              </a:rPr>
              <a:t>Χαρακτηρισμός των Εσόδων </a:t>
            </a:r>
            <a:r>
              <a:rPr lang="el-GR" sz="1900" dirty="0">
                <a:solidFill>
                  <a:schemeClr val="bg1"/>
                </a:solidFill>
                <a:latin typeface="Candara" panose="020E0502030303020204" pitchFamily="34" charset="0"/>
              </a:rPr>
              <a:t>μπορεί να γίνεται:</a:t>
            </a:r>
          </a:p>
          <a:p>
            <a:pPr marL="342900" indent="-342900">
              <a:buFontTx/>
              <a:buChar char="-"/>
            </a:pPr>
            <a:r>
              <a:rPr lang="el-GR" sz="1900" dirty="0">
                <a:solidFill>
                  <a:schemeClr val="bg1"/>
                </a:solidFill>
                <a:latin typeface="Candara" panose="020E0502030303020204" pitchFamily="34" charset="0"/>
              </a:rPr>
              <a:t>είτε κατά τη διαβίβαση της Σύνοψης του Παραστατικού</a:t>
            </a:r>
          </a:p>
          <a:p>
            <a:pPr marL="342900" indent="-342900">
              <a:buFontTx/>
              <a:buChar char="-"/>
            </a:pPr>
            <a:r>
              <a:rPr lang="el-GR" sz="1900" dirty="0">
                <a:solidFill>
                  <a:schemeClr val="bg1"/>
                </a:solidFill>
                <a:latin typeface="Candara" panose="020E0502030303020204" pitchFamily="34" charset="0"/>
              </a:rPr>
              <a:t>είτε εκ των υστέρων, μεμονωμένα ή μαζικά.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l-GR" sz="1900" dirty="0">
                <a:solidFill>
                  <a:schemeClr val="bg1"/>
                </a:solidFill>
                <a:latin typeface="Candara" panose="020E0502030303020204" pitchFamily="34" charset="0"/>
              </a:rPr>
              <a:t>Ο </a:t>
            </a:r>
            <a:r>
              <a:rPr lang="el-GR" sz="1900" b="1" dirty="0">
                <a:solidFill>
                  <a:schemeClr val="bg1"/>
                </a:solidFill>
                <a:latin typeface="Candara" panose="020E0502030303020204" pitchFamily="34" charset="0"/>
              </a:rPr>
              <a:t>Χαρακτηρισμός των Εξόδων </a:t>
            </a:r>
            <a:r>
              <a:rPr lang="el-GR" sz="1900" dirty="0">
                <a:solidFill>
                  <a:schemeClr val="bg1"/>
                </a:solidFill>
                <a:latin typeface="Candara" panose="020E0502030303020204" pitchFamily="34" charset="0"/>
              </a:rPr>
              <a:t>γίνεται πάντοτε εκ των </a:t>
            </a:r>
            <a:r>
              <a:rPr lang="el-GR" sz="1900" dirty="0" smtClean="0">
                <a:solidFill>
                  <a:schemeClr val="bg1"/>
                </a:solidFill>
                <a:latin typeface="Candara" panose="020E0502030303020204" pitchFamily="34" charset="0"/>
              </a:rPr>
              <a:t>υστέρων</a:t>
            </a:r>
            <a:r>
              <a:rPr lang="el-GR" sz="1900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Candara" panose="020E0502030303020204" pitchFamily="34" charset="0"/>
              </a:rPr>
              <a:t>.</a:t>
            </a:r>
            <a:endParaRPr lang="el-GR" sz="1900" dirty="0">
              <a:solidFill>
                <a:schemeClr val="accent6">
                  <a:lumMod val="60000"/>
                  <a:lumOff val="40000"/>
                </a:schemeClr>
              </a:solidFill>
              <a:latin typeface="Candara" panose="020E050203030302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752184" y="392212"/>
            <a:ext cx="388843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err="1" smtClean="0">
                <a:solidFill>
                  <a:srgbClr val="0070C0"/>
                </a:solidFill>
                <a:latin typeface="Candara" panose="020E0502030303020204" pitchFamily="34" charset="0"/>
              </a:rPr>
              <a:t>myDATA</a:t>
            </a:r>
            <a:r>
              <a:rPr lang="en-US" sz="2000" b="1" dirty="0" smtClean="0">
                <a:solidFill>
                  <a:srgbClr val="0070C0"/>
                </a:solidFill>
                <a:latin typeface="Candara" panose="020E0502030303020204" pitchFamily="34" charset="0"/>
              </a:rPr>
              <a:t> </a:t>
            </a:r>
            <a:r>
              <a:rPr lang="en-US" b="1" dirty="0" smtClean="0">
                <a:solidFill>
                  <a:srgbClr val="00B0F0"/>
                </a:solidFill>
                <a:latin typeface="Candara" panose="020E0502030303020204" pitchFamily="34" charset="0"/>
              </a:rPr>
              <a:t>- </a:t>
            </a:r>
            <a:r>
              <a:rPr lang="el-GR" b="1" dirty="0" smtClean="0">
                <a:solidFill>
                  <a:srgbClr val="00B0F0"/>
                </a:solidFill>
                <a:latin typeface="Candara" panose="020E0502030303020204" pitchFamily="34" charset="0"/>
              </a:rPr>
              <a:t>Ηλεκτρονικά </a:t>
            </a:r>
            <a:r>
              <a:rPr lang="el-GR" b="1" dirty="0">
                <a:solidFill>
                  <a:srgbClr val="00B0F0"/>
                </a:solidFill>
                <a:latin typeface="Candara" panose="020E0502030303020204" pitchFamily="34" charset="0"/>
              </a:rPr>
              <a:t>Βιβλία ΑΑΔΕ</a:t>
            </a:r>
          </a:p>
        </p:txBody>
      </p:sp>
    </p:spTree>
    <p:extLst>
      <p:ext uri="{BB962C8B-B14F-4D97-AF65-F5344CB8AC3E}">
        <p14:creationId xmlns:p14="http://schemas.microsoft.com/office/powerpoint/2010/main" val="3297187021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000"/>
                            </p:stCondLst>
                            <p:childTnLst>
                              <p:par>
                                <p:cTn id="2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4000"/>
                            </p:stCondLst>
                            <p:childTnLst>
                              <p:par>
                                <p:cTn id="27" presetID="10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6000"/>
                            </p:stCondLst>
                            <p:childTnLst>
                              <p:par>
                                <p:cTn id="3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7000"/>
                            </p:stCondLst>
                            <p:childTnLst>
                              <p:par>
                                <p:cTn id="3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8000"/>
                            </p:stCondLst>
                            <p:childTnLst>
                              <p:par>
                                <p:cTn id="39" presetID="22" presetClass="entr" presetSubtype="1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1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" grpId="0" animBg="1"/>
      <p:bldP spid="22" grpId="0" animBg="1"/>
      <p:bldP spid="8" grpId="0" build="p"/>
      <p:bldP spid="2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Ορθογώνιο 21"/>
          <p:cNvSpPr/>
          <p:nvPr/>
        </p:nvSpPr>
        <p:spPr>
          <a:xfrm>
            <a:off x="413341" y="1679049"/>
            <a:ext cx="847830" cy="845948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3600" dirty="0">
                <a:latin typeface="Bahnschrift SemiBold" panose="020B0502040204020203" pitchFamily="34" charset="0"/>
              </a:rPr>
              <a:t>3</a:t>
            </a:r>
          </a:p>
        </p:txBody>
      </p:sp>
      <p:pic>
        <p:nvPicPr>
          <p:cNvPr id="10" name="Picture 2" descr="Αποτέλεσμα εικόνας για λογοτυπο ααδε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3341" y="392212"/>
            <a:ext cx="1434187" cy="3962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 useBgFill="1">
        <p:nvSpPr>
          <p:cNvPr id="8" name="Ορθογώνιο 3"/>
          <p:cNvSpPr/>
          <p:nvPr/>
        </p:nvSpPr>
        <p:spPr>
          <a:xfrm>
            <a:off x="1631504" y="1679049"/>
            <a:ext cx="9793088" cy="43704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l-GR" sz="2800" b="1" dirty="0">
                <a:solidFill>
                  <a:srgbClr val="002060"/>
                </a:solidFill>
                <a:latin typeface="Candara" panose="020E0502030303020204" pitchFamily="34" charset="0"/>
              </a:rPr>
              <a:t>Λογιστικές Εγγραφές Τακτοποίησης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l-GR" sz="2000" dirty="0">
                <a:solidFill>
                  <a:schemeClr val="tx2"/>
                </a:solidFill>
                <a:latin typeface="Candara" panose="020E0502030303020204" pitchFamily="34" charset="0"/>
              </a:rPr>
              <a:t>Όλες οι Επιχειρήσεις διαβιβάζουν δεδομένα των λογιστικών εγγραφών που διαμορφώνουν τη λογιστική και φορολογική τους βάση, για την εξαγωγή του λογιστικού και φορολογικού αποτελέσματος  κάθε φορολογικού έτους.  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l-GR" sz="2000" dirty="0">
                <a:solidFill>
                  <a:schemeClr val="tx2"/>
                </a:solidFill>
                <a:latin typeface="Candara" panose="020E0502030303020204" pitchFamily="34" charset="0"/>
              </a:rPr>
              <a:t>Τα δεδομένα αυτά διαβιβάζονται </a:t>
            </a:r>
            <a:r>
              <a:rPr lang="el-GR" sz="2000" b="1" dirty="0">
                <a:solidFill>
                  <a:schemeClr val="tx2"/>
                </a:solidFill>
                <a:latin typeface="Candara" panose="020E0502030303020204" pitchFamily="34" charset="0"/>
              </a:rPr>
              <a:t>αυτοματοποιημένα</a:t>
            </a:r>
            <a:r>
              <a:rPr lang="el-GR" sz="2000" dirty="0">
                <a:solidFill>
                  <a:schemeClr val="tx2"/>
                </a:solidFill>
                <a:latin typeface="Candara" panose="020E0502030303020204" pitchFamily="34" charset="0"/>
              </a:rPr>
              <a:t> </a:t>
            </a:r>
            <a:r>
              <a:rPr lang="en-US" sz="2000" dirty="0">
                <a:solidFill>
                  <a:schemeClr val="tx2"/>
                </a:solidFill>
                <a:latin typeface="Candara" panose="020E0502030303020204" pitchFamily="34" charset="0"/>
              </a:rPr>
              <a:t>(</a:t>
            </a:r>
            <a:r>
              <a:rPr lang="el-GR" sz="2000" dirty="0">
                <a:solidFill>
                  <a:schemeClr val="tx2"/>
                </a:solidFill>
                <a:latin typeface="Candara" panose="020E0502030303020204" pitchFamily="34" charset="0"/>
              </a:rPr>
              <a:t>μέσω </a:t>
            </a:r>
            <a:r>
              <a:rPr lang="el-GR" sz="2000" dirty="0" err="1">
                <a:solidFill>
                  <a:schemeClr val="tx2"/>
                </a:solidFill>
                <a:latin typeface="Candara" panose="020E0502030303020204" pitchFamily="34" charset="0"/>
              </a:rPr>
              <a:t>διαλειτουργικότητας</a:t>
            </a:r>
            <a:r>
              <a:rPr lang="en-US" sz="2000" dirty="0">
                <a:solidFill>
                  <a:schemeClr val="tx2"/>
                </a:solidFill>
                <a:latin typeface="Candara" panose="020E0502030303020204" pitchFamily="34" charset="0"/>
              </a:rPr>
              <a:t>) </a:t>
            </a:r>
            <a:r>
              <a:rPr lang="el-GR" sz="2000" dirty="0">
                <a:solidFill>
                  <a:schemeClr val="tx2"/>
                </a:solidFill>
                <a:latin typeface="Candara" panose="020E0502030303020204" pitchFamily="34" charset="0"/>
              </a:rPr>
              <a:t>ή </a:t>
            </a:r>
            <a:r>
              <a:rPr lang="el-GR" sz="2000" b="1" dirty="0" err="1">
                <a:solidFill>
                  <a:schemeClr val="tx2"/>
                </a:solidFill>
                <a:latin typeface="Candara" panose="020E0502030303020204" pitchFamily="34" charset="0"/>
              </a:rPr>
              <a:t>καταχωρητικά</a:t>
            </a:r>
            <a:r>
              <a:rPr lang="el-GR" sz="2000" dirty="0">
                <a:solidFill>
                  <a:schemeClr val="tx2"/>
                </a:solidFill>
                <a:latin typeface="Candara" panose="020E0502030303020204" pitchFamily="34" charset="0"/>
              </a:rPr>
              <a:t>.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l-GR" sz="2000" dirty="0">
                <a:solidFill>
                  <a:schemeClr val="tx2"/>
                </a:solidFill>
                <a:latin typeface="Candara" panose="020E0502030303020204" pitchFamily="34" charset="0"/>
              </a:rPr>
              <a:t>Διαβιβάζονται: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FontTx/>
              <a:buChar char="-"/>
            </a:pPr>
            <a:r>
              <a:rPr lang="el-GR" sz="2000" b="1" dirty="0">
                <a:solidFill>
                  <a:schemeClr val="tx2"/>
                </a:solidFill>
                <a:latin typeface="Candara" panose="020E0502030303020204" pitchFamily="34" charset="0"/>
              </a:rPr>
              <a:t>διακριτά</a:t>
            </a:r>
            <a:r>
              <a:rPr lang="el-GR" sz="2000" dirty="0">
                <a:solidFill>
                  <a:schemeClr val="tx2"/>
                </a:solidFill>
                <a:latin typeface="Candara" panose="020E0502030303020204" pitchFamily="34" charset="0"/>
              </a:rPr>
              <a:t> για τις εγγραφές μισθοδοσίας και αποσβέσεων και 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FontTx/>
              <a:buChar char="-"/>
            </a:pPr>
            <a:r>
              <a:rPr lang="el-GR" sz="2000" b="1" dirty="0">
                <a:solidFill>
                  <a:schemeClr val="tx2"/>
                </a:solidFill>
                <a:latin typeface="Candara" panose="020E0502030303020204" pitchFamily="34" charset="0"/>
              </a:rPr>
              <a:t>συγκεντρωτικά</a:t>
            </a:r>
            <a:r>
              <a:rPr lang="el-GR" sz="2000" dirty="0">
                <a:solidFill>
                  <a:schemeClr val="tx2"/>
                </a:solidFill>
                <a:latin typeface="Candara" panose="020E0502030303020204" pitchFamily="34" charset="0"/>
              </a:rPr>
              <a:t> για τις εγγραφές τακτοποίησης εσόδων/εξόδων, που διενεργούνται στο τέλος της περιόδου (τουλάχιστον μία εγγραφή για τα έσοδα και τουλάχιστον μία για τα έξοδα) 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13341" y="908720"/>
            <a:ext cx="11227273" cy="400110"/>
          </a:xfrm>
          <a:prstGeom prst="rect">
            <a:avLst/>
          </a:prstGeom>
          <a:solidFill>
            <a:srgbClr val="EAF1FA"/>
          </a:solidFill>
          <a:ln>
            <a:noFill/>
          </a:ln>
          <a:effectLst/>
        </p:spPr>
        <p:txBody>
          <a:bodyPr wrap="square" rtlCol="0">
            <a:spAutoFit/>
          </a:bodyPr>
          <a:lstStyle/>
          <a:p>
            <a:r>
              <a:rPr lang="el-GR" sz="2000" dirty="0">
                <a:solidFill>
                  <a:schemeClr val="tx2"/>
                </a:solidFill>
                <a:latin typeface="Candara" panose="020E0502030303020204" pitchFamily="34" charset="0"/>
              </a:rPr>
              <a:t> </a:t>
            </a:r>
            <a:r>
              <a:rPr lang="el-GR" sz="2000" b="1" dirty="0">
                <a:solidFill>
                  <a:schemeClr val="tx2"/>
                </a:solidFill>
                <a:latin typeface="Candara" panose="020E0502030303020204" pitchFamily="34" charset="0"/>
              </a:rPr>
              <a:t>Τι διαβιβάζουν όλες οι Επιχειρήσεις;</a:t>
            </a:r>
            <a:endParaRPr lang="el-GR" sz="2000" dirty="0">
              <a:solidFill>
                <a:schemeClr val="tx2"/>
              </a:solidFill>
              <a:latin typeface="Candara" panose="020E050203030302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752184" y="392212"/>
            <a:ext cx="388843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err="1" smtClean="0">
                <a:solidFill>
                  <a:srgbClr val="0070C0"/>
                </a:solidFill>
                <a:latin typeface="Candara" panose="020E0502030303020204" pitchFamily="34" charset="0"/>
              </a:rPr>
              <a:t>myDATA</a:t>
            </a:r>
            <a:r>
              <a:rPr lang="en-US" sz="2000" b="1" dirty="0" smtClean="0">
                <a:solidFill>
                  <a:srgbClr val="0070C0"/>
                </a:solidFill>
                <a:latin typeface="Candara" panose="020E0502030303020204" pitchFamily="34" charset="0"/>
              </a:rPr>
              <a:t> </a:t>
            </a:r>
            <a:r>
              <a:rPr lang="en-US" b="1" dirty="0" smtClean="0">
                <a:solidFill>
                  <a:srgbClr val="00B0F0"/>
                </a:solidFill>
                <a:latin typeface="Candara" panose="020E0502030303020204" pitchFamily="34" charset="0"/>
              </a:rPr>
              <a:t>- </a:t>
            </a:r>
            <a:r>
              <a:rPr lang="el-GR" b="1" dirty="0" smtClean="0">
                <a:solidFill>
                  <a:srgbClr val="00B0F0"/>
                </a:solidFill>
                <a:latin typeface="Candara" panose="020E0502030303020204" pitchFamily="34" charset="0"/>
              </a:rPr>
              <a:t>Ηλεκτρονικά </a:t>
            </a:r>
            <a:r>
              <a:rPr lang="el-GR" b="1" dirty="0">
                <a:solidFill>
                  <a:srgbClr val="00B0F0"/>
                </a:solidFill>
                <a:latin typeface="Candara" panose="020E0502030303020204" pitchFamily="34" charset="0"/>
              </a:rPr>
              <a:t>Βιβλία ΑΑΔΕ</a:t>
            </a:r>
          </a:p>
        </p:txBody>
      </p:sp>
    </p:spTree>
    <p:extLst>
      <p:ext uri="{BB962C8B-B14F-4D97-AF65-F5344CB8AC3E}">
        <p14:creationId xmlns:p14="http://schemas.microsoft.com/office/powerpoint/2010/main" val="1976844102"/>
      </p:ext>
    </p:extLst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25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75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75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250"/>
                            </p:stCondLst>
                            <p:childTnLst>
                              <p:par>
                                <p:cTn id="21" presetID="10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3250"/>
                            </p:stCondLst>
                            <p:childTnLst>
                              <p:par>
                                <p:cTn id="25" presetID="10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4250"/>
                            </p:stCondLst>
                            <p:childTnLst>
                              <p:par>
                                <p:cTn id="2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4750"/>
                            </p:stCondLst>
                            <p:childTnLst>
                              <p:par>
                                <p:cTn id="3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  <p:bldP spid="7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Oval 106"/>
          <p:cNvSpPr>
            <a:spLocks noChangeAspect="1"/>
          </p:cNvSpPr>
          <p:nvPr/>
        </p:nvSpPr>
        <p:spPr>
          <a:xfrm>
            <a:off x="3185468" y="4325980"/>
            <a:ext cx="2286000" cy="2286000"/>
          </a:xfrm>
          <a:prstGeom prst="ellipse">
            <a:avLst/>
          </a:prstGeom>
          <a:solidFill>
            <a:srgbClr val="0000BD"/>
          </a:solidFill>
          <a:ln>
            <a:noFill/>
          </a:ln>
          <a:scene3d>
            <a:camera prst="orthographicFront"/>
            <a:lightRig rig="threePt" dir="t"/>
          </a:scene3d>
          <a:sp3d>
            <a:bevelT w="158750" h="1270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l-GR" sz="1600" dirty="0">
                <a:latin typeface="Candara" panose="020E0502030303020204" pitchFamily="34" charset="0"/>
              </a:rPr>
              <a:t>Εκροές – Εισροές ΦΠΑ  και φόρος που προκύπτει</a:t>
            </a:r>
            <a:endParaRPr lang="en-US" sz="1600" dirty="0">
              <a:latin typeface="Candara" panose="020E0502030303020204" pitchFamily="34" charset="0"/>
            </a:endParaRPr>
          </a:p>
        </p:txBody>
      </p:sp>
      <p:sp>
        <p:nvSpPr>
          <p:cNvPr id="106" name="Oval 105"/>
          <p:cNvSpPr>
            <a:spLocks noChangeAspect="1"/>
          </p:cNvSpPr>
          <p:nvPr/>
        </p:nvSpPr>
        <p:spPr>
          <a:xfrm>
            <a:off x="5119637" y="2877851"/>
            <a:ext cx="2286000" cy="2286000"/>
          </a:xfrm>
          <a:prstGeom prst="ellipse">
            <a:avLst/>
          </a:prstGeom>
          <a:solidFill>
            <a:srgbClr val="ADB103"/>
          </a:solidFill>
          <a:ln>
            <a:noFill/>
          </a:ln>
          <a:scene3d>
            <a:camera prst="orthographicFront"/>
            <a:lightRig rig="threePt" dir="t"/>
          </a:scene3d>
          <a:sp3d>
            <a:bevelT w="158750" h="1270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l-GR" sz="1600" dirty="0">
                <a:latin typeface="Candara" panose="020E0502030303020204" pitchFamily="34" charset="0"/>
              </a:rPr>
              <a:t>Τέλη Χαρτοσήμου, λοιπά Τέλη και Κρατήσεις</a:t>
            </a:r>
            <a:endParaRPr lang="en-US" sz="1600" dirty="0">
              <a:latin typeface="Candara" panose="020E0502030303020204" pitchFamily="34" charset="0"/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413341" y="899428"/>
            <a:ext cx="11227273" cy="400110"/>
          </a:xfrm>
          <a:prstGeom prst="rect">
            <a:avLst/>
          </a:prstGeom>
          <a:solidFill>
            <a:srgbClr val="EAF1FA"/>
          </a:solidFill>
          <a:ln>
            <a:noFill/>
          </a:ln>
          <a:effectLst/>
        </p:spPr>
        <p:txBody>
          <a:bodyPr wrap="square" rtlCol="0">
            <a:spAutoFit/>
          </a:bodyPr>
          <a:lstStyle/>
          <a:p>
            <a:r>
              <a:rPr lang="el-GR" sz="2000" b="1" dirty="0">
                <a:solidFill>
                  <a:schemeClr val="tx2"/>
                </a:solidFill>
                <a:latin typeface="Candara" panose="020E0502030303020204" pitchFamily="34" charset="0"/>
              </a:rPr>
              <a:t>Το Βιβλίο Συνοπτικής Απεικόνισης (Συνοπτικό Βιβλίο)</a:t>
            </a:r>
            <a:endParaRPr lang="el-GR" sz="2000" dirty="0">
              <a:solidFill>
                <a:schemeClr val="tx2"/>
              </a:solidFill>
              <a:latin typeface="Candara" panose="020E0502030303020204" pitchFamily="34" charset="0"/>
            </a:endParaRPr>
          </a:p>
        </p:txBody>
      </p:sp>
      <p:sp>
        <p:nvSpPr>
          <p:cNvPr id="2" name="Ορθογώνιο 1"/>
          <p:cNvSpPr/>
          <p:nvPr/>
        </p:nvSpPr>
        <p:spPr>
          <a:xfrm>
            <a:off x="1271464" y="1464726"/>
            <a:ext cx="998234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2000" dirty="0">
                <a:solidFill>
                  <a:schemeClr val="tx2"/>
                </a:solidFill>
                <a:latin typeface="Candara" panose="020E0502030303020204" pitchFamily="34" charset="0"/>
              </a:rPr>
              <a:t>Περιλαμβάνει σε σύνοψη τις παρακάτω πληροφορίες, μετά την ενημέρωση του </a:t>
            </a:r>
            <a:r>
              <a:rPr lang="el-GR" sz="2000" b="1" dirty="0">
                <a:solidFill>
                  <a:schemeClr val="tx2"/>
                </a:solidFill>
                <a:latin typeface="Candara" panose="020E0502030303020204" pitchFamily="34" charset="0"/>
              </a:rPr>
              <a:t>Αναλυτικού Βιβλίου,</a:t>
            </a:r>
            <a:r>
              <a:rPr lang="el-GR" sz="2000" dirty="0">
                <a:solidFill>
                  <a:schemeClr val="tx2"/>
                </a:solidFill>
                <a:latin typeface="Candara" panose="020E0502030303020204" pitchFamily="34" charset="0"/>
              </a:rPr>
              <a:t> σε επίπεδο εσόδων – εξόδων ανά μήνα:</a:t>
            </a:r>
          </a:p>
        </p:txBody>
      </p:sp>
      <p:pic>
        <p:nvPicPr>
          <p:cNvPr id="110" name="Picture 2" descr="Αποτέλεσμα εικόνας για λογοτυπο ααδε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3341" y="392212"/>
            <a:ext cx="1434187" cy="3962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Oval 4"/>
          <p:cNvSpPr>
            <a:spLocks noChangeAspect="1"/>
          </p:cNvSpPr>
          <p:nvPr/>
        </p:nvSpPr>
        <p:spPr>
          <a:xfrm>
            <a:off x="1271464" y="2877851"/>
            <a:ext cx="2286000" cy="2286000"/>
          </a:xfrm>
          <a:prstGeom prst="ellipse">
            <a:avLst/>
          </a:prstGeom>
          <a:solidFill>
            <a:srgbClr val="009200"/>
          </a:solidFill>
          <a:ln>
            <a:noFill/>
          </a:ln>
          <a:scene3d>
            <a:camera prst="orthographicFront"/>
            <a:lightRig rig="threePt" dir="t"/>
          </a:scene3d>
          <a:sp3d>
            <a:bevelT w="158750" h="1270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1600" dirty="0">
                <a:latin typeface="Candara" panose="020E0502030303020204" pitchFamily="34" charset="0"/>
              </a:rPr>
              <a:t>Εισοδήματα και Φόρος που προκύπτει μετά την εκκαθάριση</a:t>
            </a:r>
            <a:endParaRPr lang="en-US" sz="1600" dirty="0">
              <a:latin typeface="Candara" panose="020E0502030303020204" pitchFamily="34" charset="0"/>
            </a:endParaRPr>
          </a:p>
        </p:txBody>
      </p:sp>
      <p:sp>
        <p:nvSpPr>
          <p:cNvPr id="103" name="Oval 102"/>
          <p:cNvSpPr>
            <a:spLocks noChangeAspect="1"/>
          </p:cNvSpPr>
          <p:nvPr/>
        </p:nvSpPr>
        <p:spPr>
          <a:xfrm>
            <a:off x="7077397" y="4313651"/>
            <a:ext cx="2286000" cy="2286000"/>
          </a:xfrm>
          <a:prstGeom prst="ellipse">
            <a:avLst/>
          </a:prstGeom>
          <a:solidFill>
            <a:srgbClr val="FF0000"/>
          </a:solidFill>
          <a:ln>
            <a:noFill/>
          </a:ln>
          <a:scene3d>
            <a:camera prst="orthographicFront"/>
            <a:lightRig rig="threePt" dir="t"/>
          </a:scene3d>
          <a:sp3d>
            <a:bevelT w="158750" h="1270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lvl="0" algn="ctr"/>
            <a:r>
              <a:rPr lang="el-GR" sz="1600" b="1" dirty="0" err="1">
                <a:latin typeface="Candara" panose="020E0502030303020204" pitchFamily="34" charset="0"/>
              </a:rPr>
              <a:t>Παρακρατούμενοι</a:t>
            </a:r>
            <a:r>
              <a:rPr lang="el-GR" sz="1600" b="1" dirty="0">
                <a:latin typeface="Candara" panose="020E0502030303020204" pitchFamily="34" charset="0"/>
              </a:rPr>
              <a:t> Φόροι</a:t>
            </a:r>
            <a:endParaRPr lang="en-US" sz="1600" b="1" dirty="0">
              <a:latin typeface="Candara" panose="020E0502030303020204" pitchFamily="34" charset="0"/>
            </a:endParaRPr>
          </a:p>
        </p:txBody>
      </p:sp>
      <p:sp>
        <p:nvSpPr>
          <p:cNvPr id="105" name="Oval 104"/>
          <p:cNvSpPr>
            <a:spLocks noChangeAspect="1"/>
          </p:cNvSpPr>
          <p:nvPr/>
        </p:nvSpPr>
        <p:spPr>
          <a:xfrm>
            <a:off x="8981587" y="2877851"/>
            <a:ext cx="2286000" cy="2286000"/>
          </a:xfrm>
          <a:prstGeom prst="ellipse">
            <a:avLst/>
          </a:prstGeom>
          <a:solidFill>
            <a:srgbClr val="7030A0"/>
          </a:solidFill>
          <a:ln>
            <a:noFill/>
          </a:ln>
          <a:scene3d>
            <a:camera prst="orthographicFront"/>
            <a:lightRig rig="threePt" dir="t"/>
          </a:scene3d>
          <a:sp3d>
            <a:bevelT w="158750" h="1270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l-GR" sz="1600" dirty="0">
                <a:latin typeface="Candara" panose="020E0502030303020204" pitchFamily="34" charset="0"/>
              </a:rPr>
              <a:t>Λοιποί Φόροι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7752184" y="392212"/>
            <a:ext cx="388843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err="1" smtClean="0">
                <a:solidFill>
                  <a:srgbClr val="0070C0"/>
                </a:solidFill>
                <a:latin typeface="Candara" panose="020E0502030303020204" pitchFamily="34" charset="0"/>
              </a:rPr>
              <a:t>myDATA</a:t>
            </a:r>
            <a:r>
              <a:rPr lang="en-US" sz="2000" b="1" dirty="0" smtClean="0">
                <a:solidFill>
                  <a:srgbClr val="0070C0"/>
                </a:solidFill>
                <a:latin typeface="Candara" panose="020E0502030303020204" pitchFamily="34" charset="0"/>
              </a:rPr>
              <a:t> </a:t>
            </a:r>
            <a:r>
              <a:rPr lang="en-US" b="1" dirty="0" smtClean="0">
                <a:solidFill>
                  <a:srgbClr val="00B0F0"/>
                </a:solidFill>
                <a:latin typeface="Candara" panose="020E0502030303020204" pitchFamily="34" charset="0"/>
              </a:rPr>
              <a:t>- </a:t>
            </a:r>
            <a:r>
              <a:rPr lang="el-GR" b="1" dirty="0" smtClean="0">
                <a:solidFill>
                  <a:srgbClr val="00B0F0"/>
                </a:solidFill>
                <a:latin typeface="Candara" panose="020E0502030303020204" pitchFamily="34" charset="0"/>
              </a:rPr>
              <a:t>Ηλεκτρονικά </a:t>
            </a:r>
            <a:r>
              <a:rPr lang="el-GR" b="1" dirty="0">
                <a:solidFill>
                  <a:srgbClr val="00B0F0"/>
                </a:solidFill>
                <a:latin typeface="Candara" panose="020E0502030303020204" pitchFamily="34" charset="0"/>
              </a:rPr>
              <a:t>Βιβλία ΑΑΔΕ</a:t>
            </a:r>
          </a:p>
        </p:txBody>
      </p:sp>
    </p:spTree>
    <p:extLst>
      <p:ext uri="{BB962C8B-B14F-4D97-AF65-F5344CB8AC3E}">
        <p14:creationId xmlns:p14="http://schemas.microsoft.com/office/powerpoint/2010/main" val="22771911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5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2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7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34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7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4600"/>
                            </p:stCondLst>
                            <p:childTnLst>
                              <p:par>
                                <p:cTn id="25" presetID="10" presetClass="entr" presetSubtype="0" fill="hold" grpId="0" nodeType="afterEffect">
                                  <p:stCondLst>
                                    <p:cond delay="7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800"/>
                            </p:stCondLst>
                            <p:childTnLst>
                              <p:par>
                                <p:cTn id="29" presetID="10" presetClass="entr" presetSubtype="0" fill="hold" grpId="0" nodeType="afterEffect">
                                  <p:stCondLst>
                                    <p:cond delay="7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7" grpId="0" animBg="1"/>
      <p:bldP spid="106" grpId="0" animBg="1"/>
      <p:bldP spid="51" grpId="0" animBg="1"/>
      <p:bldP spid="2" grpId="0"/>
      <p:bldP spid="5" grpId="0" animBg="1"/>
      <p:bldP spid="103" grpId="0" animBg="1"/>
      <p:bldP spid="105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Ορθογώνιο 2"/>
          <p:cNvSpPr/>
          <p:nvPr/>
        </p:nvSpPr>
        <p:spPr>
          <a:xfrm>
            <a:off x="1776086" y="919574"/>
            <a:ext cx="8809800" cy="5821794"/>
          </a:xfrm>
          <a:prstGeom prst="rect">
            <a:avLst/>
          </a:prstGeom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dirty="0"/>
          </a:p>
        </p:txBody>
      </p:sp>
      <p:graphicFrame>
        <p:nvGraphicFramePr>
          <p:cNvPr id="4" name="Πίνακας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6101902"/>
              </p:ext>
            </p:extLst>
          </p:nvPr>
        </p:nvGraphicFramePr>
        <p:xfrm>
          <a:off x="1792174" y="911808"/>
          <a:ext cx="8777612" cy="5850108"/>
        </p:xfrm>
        <a:graphic>
          <a:graphicData uri="http://schemas.openxmlformats.org/drawingml/2006/table">
            <a:tbl>
              <a:tblPr/>
              <a:tblGrid>
                <a:gridCol w="70804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85825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85825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85825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223143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137318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186814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  <a:gridCol w="510739">
                  <a:extLst>
                    <a:ext uri="{9D8B030D-6E8A-4147-A177-3AD203B41FA5}">
                      <a16:colId xmlns:a16="http://schemas.microsoft.com/office/drawing/2014/main" xmlns="" val="20007"/>
                    </a:ext>
                  </a:extLst>
                </a:gridCol>
                <a:gridCol w="186432">
                  <a:extLst>
                    <a:ext uri="{9D8B030D-6E8A-4147-A177-3AD203B41FA5}">
                      <a16:colId xmlns:a16="http://schemas.microsoft.com/office/drawing/2014/main" xmlns="" val="20008"/>
                    </a:ext>
                  </a:extLst>
                </a:gridCol>
                <a:gridCol w="397269">
                  <a:extLst>
                    <a:ext uri="{9D8B030D-6E8A-4147-A177-3AD203B41FA5}">
                      <a16:colId xmlns:a16="http://schemas.microsoft.com/office/drawing/2014/main" xmlns="" val="20009"/>
                    </a:ext>
                  </a:extLst>
                </a:gridCol>
                <a:gridCol w="675967">
                  <a:extLst>
                    <a:ext uri="{9D8B030D-6E8A-4147-A177-3AD203B41FA5}">
                      <a16:colId xmlns:a16="http://schemas.microsoft.com/office/drawing/2014/main" xmlns="" val="20010"/>
                    </a:ext>
                  </a:extLst>
                </a:gridCol>
                <a:gridCol w="565996">
                  <a:extLst>
                    <a:ext uri="{9D8B030D-6E8A-4147-A177-3AD203B41FA5}">
                      <a16:colId xmlns:a16="http://schemas.microsoft.com/office/drawing/2014/main" xmlns="" val="20011"/>
                    </a:ext>
                  </a:extLst>
                </a:gridCol>
                <a:gridCol w="497777">
                  <a:extLst>
                    <a:ext uri="{9D8B030D-6E8A-4147-A177-3AD203B41FA5}">
                      <a16:colId xmlns:a16="http://schemas.microsoft.com/office/drawing/2014/main" xmlns="" val="20012"/>
                    </a:ext>
                  </a:extLst>
                </a:gridCol>
                <a:gridCol w="514942">
                  <a:extLst>
                    <a:ext uri="{9D8B030D-6E8A-4147-A177-3AD203B41FA5}">
                      <a16:colId xmlns:a16="http://schemas.microsoft.com/office/drawing/2014/main" xmlns="" val="20013"/>
                    </a:ext>
                  </a:extLst>
                </a:gridCol>
                <a:gridCol w="600767">
                  <a:extLst>
                    <a:ext uri="{9D8B030D-6E8A-4147-A177-3AD203B41FA5}">
                      <a16:colId xmlns:a16="http://schemas.microsoft.com/office/drawing/2014/main" xmlns="" val="20014"/>
                    </a:ext>
                  </a:extLst>
                </a:gridCol>
                <a:gridCol w="646761">
                  <a:extLst>
                    <a:ext uri="{9D8B030D-6E8A-4147-A177-3AD203B41FA5}">
                      <a16:colId xmlns:a16="http://schemas.microsoft.com/office/drawing/2014/main" xmlns="" val="20015"/>
                    </a:ext>
                  </a:extLst>
                </a:gridCol>
                <a:gridCol w="457079">
                  <a:extLst>
                    <a:ext uri="{9D8B030D-6E8A-4147-A177-3AD203B41FA5}">
                      <a16:colId xmlns:a16="http://schemas.microsoft.com/office/drawing/2014/main" xmlns="" val="20016"/>
                    </a:ext>
                  </a:extLst>
                </a:gridCol>
                <a:gridCol w="564399">
                  <a:extLst>
                    <a:ext uri="{9D8B030D-6E8A-4147-A177-3AD203B41FA5}">
                      <a16:colId xmlns:a16="http://schemas.microsoft.com/office/drawing/2014/main" xmlns="" val="20017"/>
                    </a:ext>
                  </a:extLst>
                </a:gridCol>
                <a:gridCol w="510739">
                  <a:extLst>
                    <a:ext uri="{9D8B030D-6E8A-4147-A177-3AD203B41FA5}">
                      <a16:colId xmlns:a16="http://schemas.microsoft.com/office/drawing/2014/main" xmlns="" val="20018"/>
                    </a:ext>
                  </a:extLst>
                </a:gridCol>
                <a:gridCol w="510739">
                  <a:extLst>
                    <a:ext uri="{9D8B030D-6E8A-4147-A177-3AD203B41FA5}">
                      <a16:colId xmlns:a16="http://schemas.microsoft.com/office/drawing/2014/main" xmlns="" val="20019"/>
                    </a:ext>
                  </a:extLst>
                </a:gridCol>
                <a:gridCol w="226000">
                  <a:extLst>
                    <a:ext uri="{9D8B030D-6E8A-4147-A177-3AD203B41FA5}">
                      <a16:colId xmlns:a16="http://schemas.microsoft.com/office/drawing/2014/main" xmlns="" val="20020"/>
                    </a:ext>
                  </a:extLst>
                </a:gridCol>
                <a:gridCol w="377004">
                  <a:extLst>
                    <a:ext uri="{9D8B030D-6E8A-4147-A177-3AD203B41FA5}">
                      <a16:colId xmlns:a16="http://schemas.microsoft.com/office/drawing/2014/main" xmlns="" val="20021"/>
                    </a:ext>
                  </a:extLst>
                </a:gridCol>
                <a:gridCol w="364813">
                  <a:extLst>
                    <a:ext uri="{9D8B030D-6E8A-4147-A177-3AD203B41FA5}">
                      <a16:colId xmlns:a16="http://schemas.microsoft.com/office/drawing/2014/main" xmlns="" val="20022"/>
                    </a:ext>
                  </a:extLst>
                </a:gridCol>
                <a:gridCol w="218888">
                  <a:extLst>
                    <a:ext uri="{9D8B030D-6E8A-4147-A177-3AD203B41FA5}">
                      <a16:colId xmlns:a16="http://schemas.microsoft.com/office/drawing/2014/main" xmlns="" val="20023"/>
                    </a:ext>
                  </a:extLst>
                </a:gridCol>
                <a:gridCol w="75747">
                  <a:extLst>
                    <a:ext uri="{9D8B030D-6E8A-4147-A177-3AD203B41FA5}">
                      <a16:colId xmlns:a16="http://schemas.microsoft.com/office/drawing/2014/main" xmlns="" val="20024"/>
                    </a:ext>
                  </a:extLst>
                </a:gridCol>
              </a:tblGrid>
              <a:tr h="134021"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1F497D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 fontAlgn="ctr"/>
                      <a:r>
                        <a:rPr lang="el-GR" sz="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4F81BD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el-GR" sz="6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4F81BD"/>
                    </a:solidFill>
                  </a:tcPr>
                </a:tc>
                <a:tc gridSpan="6">
                  <a:txBody>
                    <a:bodyPr/>
                    <a:lstStyle/>
                    <a:p>
                      <a:pPr algn="ctr" fontAlgn="ctr"/>
                      <a:r>
                        <a:rPr lang="el-GR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ΒΙΒΛΙΟ ΣΥΝΟΠΤΙΚΗΣ ΑΠΕΙΚΟΝΙΣΗΣ</a:t>
                      </a:r>
                      <a:endParaRPr lang="el-GR" sz="14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4F81B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1F497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98395"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el-GR" sz="5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1F497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98395"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endParaRPr lang="el-GR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el-GR" sz="5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1F497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116843"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el-GR" sz="5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24406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24406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24406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24406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0</a:t>
                      </a:r>
                      <a:endParaRPr lang="el-GR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24406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24406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1F497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178695"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el-GR" sz="5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24406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24406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24406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24406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5D9F1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l" fontAlgn="ctr"/>
                      <a:r>
                        <a:rPr lang="el-GR" sz="800" b="1" i="0" u="none" strike="noStrike" dirty="0">
                          <a:solidFill>
                            <a:srgbClr val="0F243E"/>
                          </a:solidFill>
                          <a:effectLst/>
                          <a:latin typeface="Calibri"/>
                        </a:rPr>
                        <a:t>                     Φορολογικό Έτος 2018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24406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4406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24406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4406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24406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 fontAlgn="ctr"/>
                      <a:r>
                        <a:rPr lang="el-GR" sz="7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Ημερομηνία Συστήματος :</a:t>
                      </a:r>
                    </a:p>
                    <a:p>
                      <a:pPr algn="ctr" fontAlgn="ctr"/>
                      <a:r>
                        <a:rPr lang="el-GR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l-GR" sz="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l-GR" sz="400" b="1" i="0" u="none" strike="noStrike" dirty="0">
                          <a:solidFill>
                            <a:srgbClr val="1F497D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1F497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178695"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el-GR" sz="5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24406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 gridSpan="6">
                  <a:txBody>
                    <a:bodyPr/>
                    <a:lstStyle/>
                    <a:p>
                      <a:pPr algn="l" fontAlgn="ctr"/>
                      <a:r>
                        <a:rPr lang="el-G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Ονοματεπώνυμο / Επωνυμία Οντότητας: </a:t>
                      </a:r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24406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4406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24406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ctr"/>
                      <a:endParaRPr lang="el-GR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24406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4406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el-GR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24406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4406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el-GR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24406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24406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24406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 fontAlgn="ctr"/>
                      <a:r>
                        <a:rPr lang="el-GR" sz="7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Ώρα Συστήματος :</a:t>
                      </a:r>
                    </a:p>
                    <a:p>
                      <a:pPr algn="ctr" fontAlgn="ctr"/>
                      <a:r>
                        <a:rPr lang="el-GR" sz="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l-GR" sz="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400" b="1" i="0" u="none" strike="noStrike" dirty="0">
                          <a:solidFill>
                            <a:srgbClr val="1F497D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400" b="1" i="0" u="none" strike="noStrike" dirty="0">
                          <a:solidFill>
                            <a:srgbClr val="1F497D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1F497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127911"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1" i="0" u="none" strike="noStrike" dirty="0">
                          <a:solidFill>
                            <a:srgbClr val="1F497D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1" i="0" u="none" strike="noStrike" dirty="0">
                          <a:solidFill>
                            <a:srgbClr val="1F497D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el-GR" sz="5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24406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 fontAlgn="ctr"/>
                      <a:r>
                        <a:rPr lang="el-G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Α.Φ.Μ. Οντότητας: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24406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24406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4406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24406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4406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24406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4406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24406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4406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24406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4406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4406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24406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1F497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104543"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1" i="0" u="none" strike="noStrike" dirty="0">
                          <a:solidFill>
                            <a:srgbClr val="1F497D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1" i="0" u="none" strike="noStrike" dirty="0">
                          <a:solidFill>
                            <a:srgbClr val="1F497D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el-GR" sz="5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24406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24406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24406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24406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24406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24406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1F497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104543"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el-GR" sz="5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endParaRPr lang="el-GR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endParaRPr lang="el-GR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endParaRPr lang="el-GR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endParaRPr lang="el-GR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endParaRPr lang="el-GR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endParaRPr lang="el-GR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endParaRPr lang="el-GR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endParaRPr lang="el-GR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endParaRPr lang="el-GR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endParaRPr lang="el-GR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1F497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156299"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el-GR" sz="5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1F497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476520"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25400" cap="flat" cmpd="dbl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800" b="0" i="0" u="none" strike="noStrike" dirty="0">
                          <a:solidFill>
                            <a:srgbClr val="404040"/>
                          </a:solidFill>
                          <a:effectLst/>
                          <a:latin typeface="Calibri"/>
                        </a:rPr>
                        <a:t>Μήνας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l-GR" sz="800" b="0" i="0" u="none" strike="noStrike" dirty="0">
                          <a:solidFill>
                            <a:srgbClr val="404040"/>
                          </a:solidFill>
                          <a:effectLst/>
                          <a:latin typeface="Calibri"/>
                        </a:rPr>
                        <a:t>Είδος Συναλλαγής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l-GR" sz="800" b="0" i="0" u="none" strike="noStrike" dirty="0">
                        <a:solidFill>
                          <a:srgbClr val="40404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800" b="0" i="0" u="none" strike="noStrike" dirty="0">
                          <a:solidFill>
                            <a:srgbClr val="404040"/>
                          </a:solidFill>
                          <a:effectLst/>
                          <a:latin typeface="Calibri"/>
                        </a:rPr>
                        <a:t>Καθαρή Αξία Συναλλαγής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800" b="0" i="0" u="none" strike="noStrike" dirty="0">
                          <a:solidFill>
                            <a:srgbClr val="404040"/>
                          </a:solidFill>
                          <a:effectLst/>
                          <a:latin typeface="Calibri"/>
                        </a:rPr>
                        <a:t>Υπόλοιπο Εσόδων-Εσόδων (+/-)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800" b="0" i="0" u="none" strike="noStrike" dirty="0">
                          <a:solidFill>
                            <a:srgbClr val="404040"/>
                          </a:solidFill>
                          <a:effectLst/>
                          <a:latin typeface="Calibri"/>
                        </a:rPr>
                        <a:t>Φόρος Εισο-δήματος (+/-)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800" b="0" i="0" u="none" strike="noStrike" dirty="0">
                          <a:solidFill>
                            <a:srgbClr val="404040"/>
                          </a:solidFill>
                          <a:effectLst/>
                          <a:latin typeface="Calibri"/>
                        </a:rPr>
                        <a:t>Φ.Π.Α Εκροών/ Εισροών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800" b="0" i="0" u="none" strike="noStrike" dirty="0">
                          <a:solidFill>
                            <a:srgbClr val="404040"/>
                          </a:solidFill>
                          <a:effectLst/>
                          <a:latin typeface="Calibri"/>
                        </a:rPr>
                        <a:t>Καταβολή Φ.Π.Α.  (+/-)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800" b="0" i="0" u="none" strike="noStrike" dirty="0">
                          <a:solidFill>
                            <a:srgbClr val="404040"/>
                          </a:solidFill>
                          <a:effectLst/>
                          <a:latin typeface="Calibri"/>
                        </a:rPr>
                        <a:t>Φόροι Παρακράτησης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800" b="0" i="0" u="none" strike="noStrike" dirty="0">
                          <a:solidFill>
                            <a:srgbClr val="404040"/>
                          </a:solidFill>
                          <a:effectLst/>
                          <a:latin typeface="Calibri"/>
                        </a:rPr>
                        <a:t>Λοιποί Φόροι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800" b="0" i="0" u="none" strike="noStrike" dirty="0">
                          <a:solidFill>
                            <a:srgbClr val="404040"/>
                          </a:solidFill>
                          <a:effectLst/>
                          <a:latin typeface="Calibri"/>
                        </a:rPr>
                        <a:t>Φόροι Χαρτόσημου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800" b="0" i="0" u="none" strike="noStrike" dirty="0">
                          <a:solidFill>
                            <a:srgbClr val="404040"/>
                          </a:solidFill>
                          <a:effectLst/>
                          <a:latin typeface="Calibri"/>
                        </a:rPr>
                        <a:t>Τέλη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800" b="0" i="0" u="none" strike="noStrike" dirty="0">
                          <a:solidFill>
                            <a:srgbClr val="404040"/>
                          </a:solidFill>
                          <a:effectLst/>
                          <a:latin typeface="Calibri"/>
                        </a:rPr>
                        <a:t>Κρατήσεις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1F497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  <a:tr h="104543"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25400" cap="flat" cmpd="dbl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01.Ιαν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l-GR" sz="600" b="0" i="0" u="none" strike="noStrike" dirty="0">
                          <a:solidFill>
                            <a:srgbClr val="1F497D"/>
                          </a:solidFill>
                          <a:effectLst/>
                          <a:latin typeface="Calibri"/>
                        </a:rPr>
                        <a:t>Έσοδα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l-GR" sz="400" b="0" i="0" u="none" strike="noStrike">
                        <a:solidFill>
                          <a:srgbClr val="1F497D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1.000,00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600" b="1" i="0" u="none" strike="noStrike" dirty="0">
                          <a:solidFill>
                            <a:srgbClr val="1F497D"/>
                          </a:solidFill>
                          <a:effectLst/>
                          <a:latin typeface="Calibri"/>
                        </a:rPr>
                        <a:t>600,00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600" b="1" i="0" u="none" strike="noStrike" dirty="0">
                          <a:solidFill>
                            <a:srgbClr val="1F497D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240,00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600" b="1" i="0" u="none" strike="noStrike" dirty="0">
                          <a:solidFill>
                            <a:srgbClr val="1F497D"/>
                          </a:solidFill>
                          <a:effectLst/>
                          <a:latin typeface="Calibri"/>
                        </a:rPr>
                        <a:t>144,00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40,00 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36,00 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15,00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     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1F497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1"/>
                  </a:ext>
                </a:extLst>
              </a:tr>
              <a:tr h="104543"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25400" cap="flat" cmpd="dbl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01.Ιαν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l-GR" sz="600" b="0" i="0" u="none" strike="noStrike" dirty="0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Έξοδα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l-GR" sz="400" b="0" i="0" u="none" strike="noStrike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400,00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96,00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80,00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el-GR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el-GR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10,00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1F497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2"/>
                  </a:ext>
                </a:extLst>
              </a:tr>
              <a:tr h="104543"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25400" cap="flat" cmpd="dbl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02.Φεβ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l-GR" sz="600" b="0" i="0" u="none" strike="noStrike" dirty="0">
                          <a:solidFill>
                            <a:srgbClr val="1F497D"/>
                          </a:solidFill>
                          <a:effectLst/>
                          <a:latin typeface="Calibri"/>
                        </a:rPr>
                        <a:t>Έσοδα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l-GR" sz="400" b="0" i="0" u="none" strike="noStrike">
                        <a:solidFill>
                          <a:srgbClr val="1F497D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600,00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6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-400,00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6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144,00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6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-96,00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40,00 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36,00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15,00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1F497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3"/>
                  </a:ext>
                </a:extLst>
              </a:tr>
              <a:tr h="104543"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25400" cap="flat" cmpd="dbl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02.Φεβ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l-GR" sz="600" b="0" i="0" u="none" strike="noStrike" dirty="0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Έξοδα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l-GR" sz="400" b="0" i="0" u="none" strike="noStrike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1.000,00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240,00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200,00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el-GR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el-GR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10,00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1F497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4"/>
                  </a:ext>
                </a:extLst>
              </a:tr>
              <a:tr h="104543"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25400" cap="flat" cmpd="dbl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03.Μαρ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l-GR" sz="600" b="0" i="0" u="none" strike="noStrike" dirty="0">
                          <a:solidFill>
                            <a:srgbClr val="1F497D"/>
                          </a:solidFill>
                          <a:effectLst/>
                          <a:latin typeface="Calibri"/>
                        </a:rPr>
                        <a:t>Έσοδα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l-GR" sz="400" b="0" i="0" u="none" strike="noStrike">
                        <a:solidFill>
                          <a:srgbClr val="1F497D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1.000,00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600" b="1" i="0" u="none" strike="noStrike" dirty="0">
                          <a:solidFill>
                            <a:srgbClr val="1F497D"/>
                          </a:solidFill>
                          <a:effectLst/>
                          <a:latin typeface="Calibri"/>
                        </a:rPr>
                        <a:t>600,00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600" b="1" i="0" u="none" strike="noStrike" dirty="0">
                          <a:solidFill>
                            <a:srgbClr val="1F497D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240,00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600" b="1" i="0" u="none" strike="noStrike" dirty="0">
                          <a:solidFill>
                            <a:srgbClr val="1F497D"/>
                          </a:solidFill>
                          <a:effectLst/>
                          <a:latin typeface="Calibri"/>
                        </a:rPr>
                        <a:t>144,00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40,00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36,00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15,00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1F497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5"/>
                  </a:ext>
                </a:extLst>
              </a:tr>
              <a:tr h="104543"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25400" cap="flat" cmpd="dbl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03.Μαρ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l-GR" sz="600" b="0" i="0" u="none" strike="noStrike" dirty="0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Έξοδα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l-GR" sz="400" b="0" i="0" u="none" strike="noStrike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400,00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96,00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80,00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el-GR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el-GR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10,00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1F497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6"/>
                  </a:ext>
                </a:extLst>
              </a:tr>
              <a:tr h="104543"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25400" cap="flat" cmpd="dbl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04.Απρ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l-GR" sz="600" b="0" i="0" u="none" strike="noStrike" dirty="0">
                          <a:solidFill>
                            <a:srgbClr val="1F497D"/>
                          </a:solidFill>
                          <a:effectLst/>
                          <a:latin typeface="Calibri"/>
                        </a:rPr>
                        <a:t>Έσοδα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l-GR" sz="400" b="0" i="0" u="none" strike="noStrike">
                        <a:solidFill>
                          <a:srgbClr val="1F497D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1.000,00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600" b="1" i="0" u="none" strike="noStrike" dirty="0">
                          <a:solidFill>
                            <a:srgbClr val="1F497D"/>
                          </a:solidFill>
                          <a:effectLst/>
                          <a:latin typeface="Calibri"/>
                        </a:rPr>
                        <a:t>600,00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600" b="1" i="0" u="none" strike="noStrike" dirty="0">
                          <a:solidFill>
                            <a:srgbClr val="1F497D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240,00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600" b="1" i="0" u="none" strike="noStrike" dirty="0">
                          <a:solidFill>
                            <a:srgbClr val="1F497D"/>
                          </a:solidFill>
                          <a:effectLst/>
                          <a:latin typeface="Calibri"/>
                        </a:rPr>
                        <a:t>144,00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40,00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36,00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15,00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1F497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7"/>
                  </a:ext>
                </a:extLst>
              </a:tr>
              <a:tr h="104543"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25400" cap="flat" cmpd="dbl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04.Απρ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l-GR" sz="600" b="0" i="0" u="none" strike="noStrike" dirty="0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Έξοδα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l-GR" sz="400" b="0" i="0" u="none" strike="noStrike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400,00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96,00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80,00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el-GR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el-GR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10,00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1F497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8"/>
                  </a:ext>
                </a:extLst>
              </a:tr>
              <a:tr h="104543"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25400" cap="flat" cmpd="dbl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05.Μαϊ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l-GR" sz="600" b="0" i="0" u="none" strike="noStrike" dirty="0">
                          <a:solidFill>
                            <a:srgbClr val="1F497D"/>
                          </a:solidFill>
                          <a:effectLst/>
                          <a:latin typeface="Calibri"/>
                        </a:rPr>
                        <a:t>Έσοδα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l-GR" sz="400" b="0" i="0" u="none" strike="noStrike">
                        <a:solidFill>
                          <a:srgbClr val="1F497D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600,00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6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-400,00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6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144,00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6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-96,00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40,00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36,00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15,00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1F497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9"/>
                  </a:ext>
                </a:extLst>
              </a:tr>
              <a:tr h="104543"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25400" cap="flat" cmpd="dbl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05.Μαϊ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l-GR" sz="600" b="0" i="0" u="none" strike="noStrike" dirty="0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Έξοδα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l-GR" sz="400" b="0" i="0" u="none" strike="noStrike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1.000,00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240,00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200,00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el-GR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el-GR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10,00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1F497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20"/>
                  </a:ext>
                </a:extLst>
              </a:tr>
              <a:tr h="104543"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25400" cap="flat" cmpd="dbl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06.Ιουν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l-GR" sz="600" b="0" i="0" u="none" strike="noStrike" dirty="0">
                          <a:solidFill>
                            <a:srgbClr val="1F497D"/>
                          </a:solidFill>
                          <a:effectLst/>
                          <a:latin typeface="Calibri"/>
                        </a:rPr>
                        <a:t>Έσοδα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l-GR" sz="400" b="0" i="0" u="none" strike="noStrike">
                        <a:solidFill>
                          <a:srgbClr val="1F497D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1.000,00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600" b="1" i="0" u="none" strike="noStrike" dirty="0">
                          <a:solidFill>
                            <a:srgbClr val="1F497D"/>
                          </a:solidFill>
                          <a:effectLst/>
                          <a:latin typeface="Calibri"/>
                        </a:rPr>
                        <a:t>600,00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600" b="1" i="0" u="none" strike="noStrike" dirty="0">
                          <a:solidFill>
                            <a:srgbClr val="1F497D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240,00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600" b="1" i="0" u="none" strike="noStrike" dirty="0">
                          <a:solidFill>
                            <a:srgbClr val="1F497D"/>
                          </a:solidFill>
                          <a:effectLst/>
                          <a:latin typeface="Calibri"/>
                        </a:rPr>
                        <a:t>144,00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40,00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36,00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15,00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1F497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21"/>
                  </a:ext>
                </a:extLst>
              </a:tr>
              <a:tr h="104543"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25400" cap="flat" cmpd="dbl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06.Ιουν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l-GR" sz="600" b="0" i="0" u="none" strike="noStrike" dirty="0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Έξοδα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l-GR" sz="400" b="0" i="0" u="none" strike="noStrike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400,00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96,00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80,00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el-GR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el-GR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10,00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1F497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22"/>
                  </a:ext>
                </a:extLst>
              </a:tr>
              <a:tr h="104543"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25400" cap="flat" cmpd="dbl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07.Ιουλ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l-GR" sz="600" b="0" i="0" u="none" strike="noStrike" dirty="0">
                          <a:solidFill>
                            <a:srgbClr val="1F497D"/>
                          </a:solidFill>
                          <a:effectLst/>
                          <a:latin typeface="Calibri"/>
                        </a:rPr>
                        <a:t>Έσοδα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l-GR" sz="400" b="0" i="0" u="none" strike="noStrike">
                        <a:solidFill>
                          <a:srgbClr val="1F497D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1.000,00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600" b="1" i="0" u="none" strike="noStrike" dirty="0">
                          <a:solidFill>
                            <a:srgbClr val="1F497D"/>
                          </a:solidFill>
                          <a:effectLst/>
                          <a:latin typeface="Calibri"/>
                        </a:rPr>
                        <a:t>600,00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600" b="1" i="0" u="none" strike="noStrike" dirty="0">
                          <a:solidFill>
                            <a:srgbClr val="1F497D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240,00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600" b="1" i="0" u="none" strike="noStrike" dirty="0">
                          <a:solidFill>
                            <a:srgbClr val="1F497D"/>
                          </a:solidFill>
                          <a:effectLst/>
                          <a:latin typeface="Calibri"/>
                        </a:rPr>
                        <a:t>144,00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40,00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36,00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15,00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1F497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23"/>
                  </a:ext>
                </a:extLst>
              </a:tr>
              <a:tr h="104543"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25400" cap="flat" cmpd="dbl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07.Ιουλ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l-GR" sz="600" b="0" i="0" u="none" strike="noStrike" dirty="0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Έξοδα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l-GR" sz="400" b="0" i="0" u="none" strike="noStrike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400,00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96,00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80,00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el-GR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el-GR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10,00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1F497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24"/>
                  </a:ext>
                </a:extLst>
              </a:tr>
              <a:tr h="104543"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25400" cap="flat" cmpd="dbl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08.Αυγ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l-GR" sz="600" b="0" i="0" u="none" strike="noStrike" dirty="0">
                          <a:solidFill>
                            <a:srgbClr val="1F497D"/>
                          </a:solidFill>
                          <a:effectLst/>
                          <a:latin typeface="Calibri"/>
                        </a:rPr>
                        <a:t>Έσοδα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l-GR" sz="400" b="0" i="0" u="none" strike="noStrike">
                        <a:solidFill>
                          <a:srgbClr val="1F497D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600,00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6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-400,00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6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144,00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6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-96,00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40,00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36,00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15,00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1F497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25"/>
                  </a:ext>
                </a:extLst>
              </a:tr>
              <a:tr h="104543"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25400" cap="flat" cmpd="dbl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08.Αυγ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l-GR" sz="600" b="0" i="0" u="none" strike="noStrike" dirty="0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Έξοδα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l-GR" sz="400" b="0" i="0" u="none" strike="noStrike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1.000,00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240,00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200,00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el-GR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el-GR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10,00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1F497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26"/>
                  </a:ext>
                </a:extLst>
              </a:tr>
              <a:tr h="104543"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25400" cap="flat" cmpd="dbl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09.Σεπ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l-GR" sz="600" b="0" i="0" u="none" strike="noStrike" dirty="0">
                          <a:solidFill>
                            <a:srgbClr val="1F497D"/>
                          </a:solidFill>
                          <a:effectLst/>
                          <a:latin typeface="Calibri"/>
                        </a:rPr>
                        <a:t>Έσοδα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l-GR" sz="400" b="0" i="0" u="none" strike="noStrike">
                        <a:solidFill>
                          <a:srgbClr val="1F497D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1.000,00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600" b="1" i="0" u="none" strike="noStrike" dirty="0">
                          <a:solidFill>
                            <a:srgbClr val="1F497D"/>
                          </a:solidFill>
                          <a:effectLst/>
                          <a:latin typeface="Calibri"/>
                        </a:rPr>
                        <a:t>600,00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600" b="1" i="0" u="none" strike="noStrike" dirty="0">
                          <a:solidFill>
                            <a:srgbClr val="1F497D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240,00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600" b="1" i="0" u="none" strike="noStrike" dirty="0">
                          <a:solidFill>
                            <a:srgbClr val="1F497D"/>
                          </a:solidFill>
                          <a:effectLst/>
                          <a:latin typeface="Calibri"/>
                        </a:rPr>
                        <a:t>144,00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40,00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36,00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15,00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1F497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27"/>
                  </a:ext>
                </a:extLst>
              </a:tr>
              <a:tr h="104543"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25400" cap="flat" cmpd="dbl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09.Σεπ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l-GR" sz="600" b="0" i="0" u="none" strike="noStrike" dirty="0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Έξοδα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l-GR" sz="400" b="0" i="0" u="none" strike="noStrike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400,00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96,00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80,00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el-GR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el-GR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10,00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1F497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28"/>
                  </a:ext>
                </a:extLst>
              </a:tr>
              <a:tr h="104543"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25400" cap="flat" cmpd="dbl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10.Οκτ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l-GR" sz="600" b="0" i="0" u="none" strike="noStrike" dirty="0">
                          <a:solidFill>
                            <a:srgbClr val="1F497D"/>
                          </a:solidFill>
                          <a:effectLst/>
                          <a:latin typeface="Calibri"/>
                        </a:rPr>
                        <a:t>Έσοδα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l-GR" sz="400" b="0" i="0" u="none" strike="noStrike">
                        <a:solidFill>
                          <a:srgbClr val="1F497D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1.000,00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600" b="1" i="0" u="none" strike="noStrike" dirty="0">
                          <a:solidFill>
                            <a:srgbClr val="1F497D"/>
                          </a:solidFill>
                          <a:effectLst/>
                          <a:latin typeface="Calibri"/>
                        </a:rPr>
                        <a:t>600,00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600" b="1" i="0" u="none" strike="noStrike" dirty="0">
                          <a:solidFill>
                            <a:srgbClr val="1F497D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240,00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600" b="1" i="0" u="none" strike="noStrike" dirty="0">
                          <a:solidFill>
                            <a:srgbClr val="1F497D"/>
                          </a:solidFill>
                          <a:effectLst/>
                          <a:latin typeface="Calibri"/>
                        </a:rPr>
                        <a:t>144,00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40,00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36,00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15,00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1F497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29"/>
                  </a:ext>
                </a:extLst>
              </a:tr>
              <a:tr h="104543"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25400" cap="flat" cmpd="dbl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10.Οκτ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l-GR" sz="600" b="0" i="0" u="none" strike="noStrike" dirty="0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Έξοδα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l-GR" sz="400" b="0" i="0" u="none" strike="noStrike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400,00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96,00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80,00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el-GR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el-GR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10,00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1F497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30"/>
                  </a:ext>
                </a:extLst>
              </a:tr>
              <a:tr h="104543"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25400" cap="flat" cmpd="dbl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11.Νοε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l-GR" sz="600" b="0" i="0" u="none" strike="noStrike" dirty="0">
                          <a:solidFill>
                            <a:srgbClr val="1F497D"/>
                          </a:solidFill>
                          <a:effectLst/>
                          <a:latin typeface="Calibri"/>
                        </a:rPr>
                        <a:t>Έσοδα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l-GR" sz="400" b="0" i="0" u="none" strike="noStrike">
                        <a:solidFill>
                          <a:srgbClr val="1F497D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1.000,00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600" b="1" i="0" u="none" strike="noStrike" dirty="0">
                          <a:solidFill>
                            <a:srgbClr val="1F497D"/>
                          </a:solidFill>
                          <a:effectLst/>
                          <a:latin typeface="Calibri"/>
                        </a:rPr>
                        <a:t>600,00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600" b="1" i="0" u="none" strike="noStrike" dirty="0">
                          <a:solidFill>
                            <a:srgbClr val="1F497D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240,00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600" b="1" i="0" u="none" strike="noStrike" dirty="0">
                          <a:solidFill>
                            <a:srgbClr val="1F497D"/>
                          </a:solidFill>
                          <a:effectLst/>
                          <a:latin typeface="Calibri"/>
                        </a:rPr>
                        <a:t>144,00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40,00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36,00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15,00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1F497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31"/>
                  </a:ext>
                </a:extLst>
              </a:tr>
              <a:tr h="104543"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25400" cap="flat" cmpd="dbl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11.Νοε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l-GR" sz="600" b="0" i="0" u="none" strike="noStrike" dirty="0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Έξοδα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l-GR" sz="400" b="0" i="0" u="none" strike="noStrike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400,00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96,00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80,00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el-GR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el-GR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10,00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1F497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32"/>
                  </a:ext>
                </a:extLst>
              </a:tr>
              <a:tr h="104543"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25400" cap="flat" cmpd="dbl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12.Δεκ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l-GR" sz="600" b="0" i="0" u="none" strike="noStrike" dirty="0">
                          <a:solidFill>
                            <a:srgbClr val="1F497D"/>
                          </a:solidFill>
                          <a:effectLst/>
                          <a:latin typeface="Calibri"/>
                        </a:rPr>
                        <a:t>Έσοδα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l-GR" sz="400" b="0" i="0" u="none" strike="noStrike">
                        <a:solidFill>
                          <a:srgbClr val="1F497D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1.000,00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600" b="1" i="0" u="none" strike="noStrike" dirty="0">
                          <a:solidFill>
                            <a:srgbClr val="1F497D"/>
                          </a:solidFill>
                          <a:effectLst/>
                          <a:latin typeface="Calibri"/>
                        </a:rPr>
                        <a:t>600,00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600" b="1" i="0" u="none" strike="noStrike" dirty="0">
                          <a:solidFill>
                            <a:srgbClr val="1F497D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240,00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600" b="1" i="0" u="none" strike="noStrike" dirty="0">
                          <a:solidFill>
                            <a:srgbClr val="1F497D"/>
                          </a:solidFill>
                          <a:effectLst/>
                          <a:latin typeface="Calibri"/>
                        </a:rPr>
                        <a:t>144,00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40,00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36,00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15,00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1F497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33"/>
                  </a:ext>
                </a:extLst>
              </a:tr>
              <a:tr h="104543"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25400" cap="flat" cmpd="dbl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12.Δεκ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l-GR" sz="600" b="0" i="0" u="none" strike="noStrike" dirty="0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Έξοδα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l-GR" sz="400" b="0" i="0" u="none" strike="noStrike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400,00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96,00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80,00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el-GR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el-GR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10,00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1F497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34"/>
                  </a:ext>
                </a:extLst>
              </a:tr>
              <a:tr h="104543"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25400" cap="flat" cmpd="dbl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l" fontAlgn="ctr"/>
                      <a:r>
                        <a:rPr lang="el-GR" sz="700" b="1" i="0" u="none" strike="noStrike" dirty="0">
                          <a:solidFill>
                            <a:srgbClr val="1F497D"/>
                          </a:solidFill>
                          <a:effectLst/>
                          <a:latin typeface="Calibri"/>
                        </a:rPr>
                        <a:t>Σύνολα Εσόδων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BC3D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700" b="0" i="0" u="none" strike="noStrike" dirty="0">
                          <a:solidFill>
                            <a:srgbClr val="0F243E"/>
                          </a:solidFill>
                          <a:effectLst/>
                          <a:latin typeface="Calibri"/>
                        </a:rPr>
                        <a:t>10.800,00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BC3D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700" b="0" i="0" u="none" strike="noStrike" dirty="0">
                          <a:solidFill>
                            <a:srgbClr val="0F243E"/>
                          </a:solidFill>
                          <a:effectLst/>
                          <a:latin typeface="Calibri"/>
                        </a:rPr>
                        <a:t>4.200,00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BC3D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700" b="0" i="0" u="none" strike="noStrike" dirty="0">
                          <a:solidFill>
                            <a:srgbClr val="0F243E"/>
                          </a:solidFill>
                          <a:effectLst/>
                          <a:latin typeface="Calibri"/>
                        </a:rPr>
                        <a:t>582,00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BC3D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700" b="0" i="0" u="none" strike="noStrike" dirty="0">
                          <a:solidFill>
                            <a:srgbClr val="0F243E"/>
                          </a:solidFill>
                          <a:effectLst/>
                          <a:latin typeface="Calibri"/>
                        </a:rPr>
                        <a:t>2.592,00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BC3D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700" b="0" i="0" u="none" strike="noStrike" dirty="0">
                          <a:solidFill>
                            <a:srgbClr val="0F243E"/>
                          </a:solidFill>
                          <a:effectLst/>
                          <a:latin typeface="Calibri"/>
                        </a:rPr>
                        <a:t>1.296,00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BC3D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700" b="0" i="0" u="none" strike="noStrike" dirty="0">
                          <a:solidFill>
                            <a:srgbClr val="0F243E"/>
                          </a:solidFill>
                          <a:effectLst/>
                          <a:latin typeface="Calibri"/>
                        </a:rPr>
                        <a:t>0,00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BC3D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700" b="0" i="0" u="none" strike="noStrike" dirty="0">
                          <a:solidFill>
                            <a:srgbClr val="0F243E"/>
                          </a:solidFill>
                          <a:effectLst/>
                          <a:latin typeface="Calibri"/>
                        </a:rPr>
                        <a:t>0,00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BC3D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700" b="0" i="0" u="none" strike="noStrike" dirty="0">
                          <a:solidFill>
                            <a:srgbClr val="0F243E"/>
                          </a:solidFill>
                          <a:effectLst/>
                          <a:latin typeface="Calibri"/>
                        </a:rPr>
                        <a:t>0,00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BC3D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700" b="0" i="0" u="none" strike="noStrike" dirty="0">
                          <a:solidFill>
                            <a:srgbClr val="0F243E"/>
                          </a:solidFill>
                          <a:effectLst/>
                          <a:latin typeface="Calibri"/>
                        </a:rPr>
                        <a:t>180,00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BC3D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700" b="0" i="0" u="none" strike="noStrike" dirty="0">
                          <a:solidFill>
                            <a:srgbClr val="0F243E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BC3D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1F497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35"/>
                  </a:ext>
                </a:extLst>
              </a:tr>
              <a:tr h="104543"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25400" cap="flat" cmpd="dbl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l" fontAlgn="ctr"/>
                      <a:r>
                        <a:rPr lang="el-GR" sz="7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Σύνολα Εξόδων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700" b="0" i="0" u="none" strike="noStrike" dirty="0">
                          <a:solidFill>
                            <a:srgbClr val="0F243E"/>
                          </a:solidFill>
                          <a:effectLst/>
                          <a:latin typeface="Calibri"/>
                        </a:rPr>
                        <a:t>6.600,00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DD9C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700" b="0" i="0" u="none" strike="noStrike" dirty="0">
                          <a:solidFill>
                            <a:srgbClr val="0F243E"/>
                          </a:solidFill>
                          <a:effectLst/>
                          <a:latin typeface="Calibri"/>
                        </a:rPr>
                        <a:t>0,00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700" b="0" i="0" u="none" strike="noStrike" dirty="0">
                          <a:solidFill>
                            <a:srgbClr val="0F243E"/>
                          </a:solidFill>
                          <a:effectLst/>
                          <a:latin typeface="Calibri"/>
                        </a:rPr>
                        <a:t>1.584,00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700" b="0" i="0" u="none" strike="noStrike" dirty="0">
                          <a:solidFill>
                            <a:srgbClr val="0F243E"/>
                          </a:solidFill>
                          <a:effectLst/>
                          <a:latin typeface="Calibri"/>
                        </a:rPr>
                        <a:t>0,00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700" b="0" i="0" u="none" strike="noStrike" dirty="0">
                          <a:solidFill>
                            <a:srgbClr val="0F243E"/>
                          </a:solidFill>
                          <a:effectLst/>
                          <a:latin typeface="Calibri"/>
                        </a:rPr>
                        <a:t>1.320,00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700" b="0" i="0" u="none" strike="noStrike" dirty="0">
                          <a:solidFill>
                            <a:srgbClr val="0F243E"/>
                          </a:solidFill>
                          <a:effectLst/>
                          <a:latin typeface="Calibri"/>
                        </a:rPr>
                        <a:t>480,00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700" b="0" i="0" u="none" strike="noStrike" dirty="0">
                          <a:solidFill>
                            <a:srgbClr val="0F243E"/>
                          </a:solidFill>
                          <a:effectLst/>
                          <a:latin typeface="Calibri"/>
                        </a:rPr>
                        <a:t>432,00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700" b="0" i="0" u="none" strike="noStrike" dirty="0">
                          <a:solidFill>
                            <a:srgbClr val="0F243E"/>
                          </a:solidFill>
                          <a:effectLst/>
                          <a:latin typeface="Calibri"/>
                        </a:rPr>
                        <a:t>0,00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700" b="0" i="0" u="none" strike="noStrike" dirty="0">
                          <a:solidFill>
                            <a:srgbClr val="0F243E"/>
                          </a:solidFill>
                          <a:effectLst/>
                          <a:latin typeface="Calibri"/>
                        </a:rPr>
                        <a:t>120,00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1F497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36"/>
                  </a:ext>
                </a:extLst>
              </a:tr>
              <a:tr h="104543"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25400" cap="flat" cmpd="dbl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l" fontAlgn="ctr"/>
                      <a:r>
                        <a:rPr lang="el-GR" sz="700" b="1" i="0" u="none" strike="noStrike" dirty="0">
                          <a:solidFill>
                            <a:srgbClr val="0F243E"/>
                          </a:solidFill>
                          <a:effectLst/>
                          <a:latin typeface="Calibri"/>
                        </a:rPr>
                        <a:t>Σύνολα Απόδοσης Φόρων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BC3D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700" b="0" i="0" u="none" strike="noStrike" dirty="0">
                          <a:solidFill>
                            <a:srgbClr val="0F243E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DD9C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700" b="0" i="0" u="none" strike="noStrike" dirty="0">
                          <a:solidFill>
                            <a:srgbClr val="0F243E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DD9C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700" b="0" i="0" u="none" strike="noStrike" dirty="0">
                          <a:solidFill>
                            <a:srgbClr val="0F243E"/>
                          </a:solidFill>
                          <a:effectLst/>
                          <a:latin typeface="Calibri"/>
                        </a:rPr>
                        <a:t>582,00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BC3D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700" b="0" i="0" u="none" strike="noStrike" dirty="0">
                          <a:solidFill>
                            <a:srgbClr val="0F243E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DD9C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700" b="0" i="0" u="none" strike="noStrike" dirty="0">
                          <a:solidFill>
                            <a:srgbClr val="0F243E"/>
                          </a:solidFill>
                          <a:effectLst/>
                          <a:latin typeface="Calibri"/>
                        </a:rPr>
                        <a:t>600,00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BC3D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700" b="0" i="0" u="none" strike="noStrike" dirty="0">
                          <a:solidFill>
                            <a:srgbClr val="0F243E"/>
                          </a:solidFill>
                          <a:effectLst/>
                          <a:latin typeface="Calibri"/>
                        </a:rPr>
                        <a:t>1.320,00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BC3D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700" b="0" i="0" u="none" strike="noStrike" dirty="0">
                          <a:solidFill>
                            <a:srgbClr val="0F243E"/>
                          </a:solidFill>
                          <a:effectLst/>
                          <a:latin typeface="Calibri"/>
                        </a:rPr>
                        <a:t>400,00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BC3D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700" b="0" i="0" u="none" strike="noStrike" dirty="0">
                          <a:solidFill>
                            <a:srgbClr val="0F243E"/>
                          </a:solidFill>
                          <a:effectLst/>
                          <a:latin typeface="Calibri"/>
                        </a:rPr>
                        <a:t>0,00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BC3D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700" b="0" i="0" u="none" strike="noStrike" dirty="0">
                          <a:solidFill>
                            <a:srgbClr val="0F243E"/>
                          </a:solidFill>
                          <a:effectLst/>
                          <a:latin typeface="Calibri"/>
                        </a:rPr>
                        <a:t>180,00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BC3D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700" b="0" i="0" u="none" strike="noStrike" dirty="0">
                          <a:solidFill>
                            <a:srgbClr val="0F243E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DD9C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1F497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37"/>
                  </a:ext>
                </a:extLst>
              </a:tr>
              <a:tr h="110694"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25400" cap="flat" cmpd="dbl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l" fontAlgn="ctr"/>
                      <a:r>
                        <a:rPr lang="el-GR" sz="7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Υπόλοιπο προς Απόδοση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700" b="0" i="0" u="none" strike="noStrike" dirty="0">
                          <a:solidFill>
                            <a:srgbClr val="0F243E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25400" cap="flat" cmpd="dbl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700" b="0" i="0" u="none" strike="noStrike" dirty="0">
                          <a:solidFill>
                            <a:srgbClr val="0F243E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5400" cap="flat" cmpd="dbl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700" b="0" i="0" u="none" strike="noStrike" dirty="0">
                          <a:solidFill>
                            <a:srgbClr val="0F243E"/>
                          </a:solidFill>
                          <a:effectLst/>
                          <a:latin typeface="Calibri"/>
                        </a:rPr>
                        <a:t>0,00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700" b="0" i="0" u="none" strike="noStrike" dirty="0">
                          <a:solidFill>
                            <a:srgbClr val="0F243E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5400" cap="flat" cmpd="dbl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700" b="0" i="0" u="none" strike="noStrike" dirty="0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-696,00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700" b="0" i="0" u="none" strike="noStrike" dirty="0">
                          <a:solidFill>
                            <a:srgbClr val="0F243E"/>
                          </a:solidFill>
                          <a:effectLst/>
                          <a:latin typeface="Calibri"/>
                        </a:rPr>
                        <a:t>0,00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700" b="0" i="0" u="none" strike="noStrike" dirty="0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-80,00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700" b="0" i="0" u="none" strike="noStrike" dirty="0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-432,00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700" b="0" i="0" u="none" strike="noStrike" dirty="0">
                          <a:solidFill>
                            <a:srgbClr val="0F243E"/>
                          </a:solidFill>
                          <a:effectLst/>
                          <a:latin typeface="Calibri"/>
                        </a:rPr>
                        <a:t>0,00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700" b="0" i="0" u="none" strike="noStrike" dirty="0">
                          <a:solidFill>
                            <a:srgbClr val="0F243E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5400" cap="flat" cmpd="dbl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1F497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38"/>
                  </a:ext>
                </a:extLst>
              </a:tr>
              <a:tr h="221385"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25400" cap="flat" cmpd="dbl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l" fontAlgn="ctr"/>
                      <a:r>
                        <a:rPr lang="el-GR" sz="700" b="1" i="0" u="none" strike="noStrike" dirty="0">
                          <a:solidFill>
                            <a:srgbClr val="1F497D"/>
                          </a:solidFill>
                          <a:effectLst/>
                          <a:latin typeface="Calibri"/>
                        </a:rPr>
                        <a:t>Κατάτμηση Οντότητας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700" b="1" i="0" u="none" strike="noStrike" dirty="0">
                          <a:solidFill>
                            <a:srgbClr val="808080"/>
                          </a:solidFill>
                          <a:effectLst/>
                          <a:latin typeface="Calibri"/>
                        </a:rPr>
                        <a:t>Ασυμφωνία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25400" cap="flat" cmpd="dbl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700" b="0" i="0" u="none" strike="noStrike" dirty="0">
                          <a:solidFill>
                            <a:srgbClr val="0F243E"/>
                          </a:solidFill>
                          <a:effectLst/>
                          <a:latin typeface="Calibri"/>
                        </a:rPr>
                        <a:t> </a:t>
                      </a:r>
                      <a:endParaRPr lang="el-G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700" b="1" i="0" u="none" strike="noStrike" dirty="0">
                          <a:solidFill>
                            <a:srgbClr val="1F497D"/>
                          </a:solidFill>
                          <a:effectLst/>
                          <a:latin typeface="Calibri"/>
                        </a:rPr>
                        <a:t>Συμφωνία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700" b="1" i="0" u="none" strike="noStrike" dirty="0">
                          <a:solidFill>
                            <a:srgbClr val="1F497D"/>
                          </a:solidFill>
                          <a:effectLst/>
                          <a:latin typeface="Calibri"/>
                        </a:rPr>
                        <a:t>Συμφωνία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700" b="1" i="0" u="none" strike="noStrike" dirty="0" smtClean="0">
                          <a:solidFill>
                            <a:srgbClr val="31869B"/>
                          </a:solidFill>
                          <a:effectLst/>
                          <a:latin typeface="Calibri"/>
                        </a:rPr>
                        <a:t>Προσωρινή</a:t>
                      </a:r>
                      <a:r>
                        <a:rPr lang="el-GR" sz="700" b="1" i="0" u="none" strike="noStrike" baseline="0" dirty="0" smtClean="0">
                          <a:solidFill>
                            <a:srgbClr val="31869B"/>
                          </a:solidFill>
                          <a:effectLst/>
                          <a:latin typeface="Calibri"/>
                        </a:rPr>
                        <a:t> Ασυμφωνία</a:t>
                      </a:r>
                      <a:endParaRPr lang="el-GR" sz="700" b="1" i="0" u="none" strike="noStrike" dirty="0">
                        <a:solidFill>
                          <a:srgbClr val="31869B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700" b="1" i="0" u="none" strike="noStrike" dirty="0">
                          <a:solidFill>
                            <a:srgbClr val="1F497D"/>
                          </a:solidFill>
                          <a:effectLst/>
                          <a:latin typeface="Calibri"/>
                        </a:rPr>
                        <a:t>Συμφωνία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700" b="1" i="0" u="none" strike="noStrike" dirty="0">
                          <a:solidFill>
                            <a:srgbClr val="808080"/>
                          </a:solidFill>
                          <a:effectLst/>
                          <a:latin typeface="Calibri"/>
                        </a:rPr>
                        <a:t>Ασυμφωνία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700" b="1" i="0" u="none" strike="noStrike" dirty="0">
                          <a:solidFill>
                            <a:srgbClr val="1F497D"/>
                          </a:solidFill>
                          <a:effectLst/>
                          <a:latin typeface="Calibri"/>
                        </a:rPr>
                        <a:t>Συμφωνία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700" b="1" i="0" u="none" strike="noStrike" dirty="0">
                          <a:solidFill>
                            <a:srgbClr val="1F497D"/>
                          </a:solidFill>
                          <a:effectLst/>
                          <a:latin typeface="Calibri"/>
                        </a:rPr>
                        <a:t>Συμφωνία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500" b="0" i="0" u="none" strike="noStrike" dirty="0">
                          <a:solidFill>
                            <a:srgbClr val="0F243E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1F497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39"/>
                  </a:ext>
                </a:extLst>
              </a:tr>
              <a:tr h="110694"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l-GR" sz="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25400" cap="flat" cmpd="dbl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25400" cap="flat" cmpd="dbl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25400" cap="flat" cmpd="dbl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25400" cap="flat" cmpd="dbl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25400" cap="flat" cmpd="dbl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25400" cap="flat" cmpd="dbl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25400" cap="flat" cmpd="dbl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25400" cap="flat" cmpd="dbl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25400" cap="flat" cmpd="dbl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25400" cap="flat" cmpd="dbl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25400" cap="flat" cmpd="dbl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25400" cap="flat" cmpd="dbl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1F497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40"/>
                  </a:ext>
                </a:extLst>
              </a:tr>
              <a:tr h="104543"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endParaRPr lang="el-GR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l-GR" sz="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endParaRPr lang="el-GR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1F497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41"/>
                  </a:ext>
                </a:extLst>
              </a:tr>
              <a:tr h="110694"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l-GR" sz="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endParaRPr lang="el-GR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endParaRPr lang="el-GR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4F62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endParaRPr lang="el-GR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1F497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42"/>
                  </a:ext>
                </a:extLst>
              </a:tr>
              <a:tr h="104543"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l-GR" sz="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600" b="1" i="0" u="none" strike="noStrike" dirty="0">
                          <a:solidFill>
                            <a:srgbClr val="404040"/>
                          </a:solidFill>
                          <a:effectLst/>
                          <a:latin typeface="Calibri"/>
                        </a:rPr>
                        <a:t>Εξαγωγή σε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4F62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600" b="1" i="0" u="none" strike="noStrike" dirty="0">
                          <a:solidFill>
                            <a:srgbClr val="404040"/>
                          </a:solidFill>
                          <a:effectLst/>
                          <a:latin typeface="Calibri"/>
                        </a:rPr>
                        <a:t>Εξαγωγή σε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4F62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62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F62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4F62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600" b="1" i="0" u="none" strike="noStrike" dirty="0">
                          <a:solidFill>
                            <a:srgbClr val="404040"/>
                          </a:solidFill>
                          <a:effectLst/>
                          <a:latin typeface="Calibri"/>
                        </a:rPr>
                        <a:t>Εκτύπωση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1F497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43"/>
                  </a:ext>
                </a:extLst>
              </a:tr>
              <a:tr h="110694"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l-GR" sz="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600" b="1" i="0" u="none" strike="noStrike" dirty="0">
                          <a:solidFill>
                            <a:srgbClr val="404040"/>
                          </a:solidFill>
                          <a:effectLst/>
                          <a:latin typeface="Calibri"/>
                        </a:rPr>
                        <a:t>Αρχείο </a:t>
                      </a:r>
                      <a:r>
                        <a:rPr lang="en-US" sz="600" b="1" i="0" u="none" strike="noStrike" dirty="0">
                          <a:solidFill>
                            <a:srgbClr val="404040"/>
                          </a:solidFill>
                          <a:effectLst/>
                          <a:latin typeface="Calibri"/>
                        </a:rPr>
                        <a:t>PDF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4F62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600" b="1" i="0" u="none" strike="noStrike" dirty="0">
                          <a:solidFill>
                            <a:srgbClr val="404040"/>
                          </a:solidFill>
                          <a:effectLst/>
                          <a:latin typeface="Calibri"/>
                        </a:rPr>
                        <a:t>Αρχείο </a:t>
                      </a:r>
                      <a:r>
                        <a:rPr lang="en-US" sz="600" b="1" i="0" u="none" strike="noStrike" dirty="0">
                          <a:solidFill>
                            <a:srgbClr val="404040"/>
                          </a:solidFill>
                          <a:effectLst/>
                          <a:latin typeface="Calibri"/>
                        </a:rPr>
                        <a:t>Excel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4F62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F62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4F62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4F62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600" b="1" i="0" u="none" strike="noStrike" dirty="0">
                          <a:solidFill>
                            <a:srgbClr val="40404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1F497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44"/>
                  </a:ext>
                </a:extLst>
              </a:tr>
              <a:tr h="110694"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l-GR" sz="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F62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1F497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45"/>
                  </a:ext>
                </a:extLst>
              </a:tr>
              <a:tr h="104543"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1F497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46"/>
                  </a:ext>
                </a:extLst>
              </a:tr>
              <a:tr h="104543"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1F497D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1F497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1F497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47"/>
                  </a:ext>
                </a:extLst>
              </a:tr>
            </a:tbl>
          </a:graphicData>
        </a:graphic>
      </p:graphicFrame>
      <p:sp>
        <p:nvSpPr>
          <p:cNvPr id="268" name="Διάγραμμα ροής: Συγχώνευση 267">
            <a:extLst>
              <a:ext uri="{FF2B5EF4-FFF2-40B4-BE49-F238E27FC236}">
                <a16:creationId xmlns:a16="http://schemas.microsoft.com/office/drawing/2014/main" xmlns="" id="{00000000-0008-0000-0B00-000061000000}"/>
              </a:ext>
            </a:extLst>
          </p:cNvPr>
          <p:cNvSpPr/>
          <p:nvPr/>
        </p:nvSpPr>
        <p:spPr>
          <a:xfrm>
            <a:off x="3427583" y="2137766"/>
            <a:ext cx="123825" cy="95250"/>
          </a:xfrm>
          <a:prstGeom prst="flowChartMerge">
            <a:avLst/>
          </a:prstGeom>
          <a:solidFill>
            <a:schemeClr val="tx2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l-GR" dirty="0"/>
          </a:p>
        </p:txBody>
      </p:sp>
      <p:sp>
        <p:nvSpPr>
          <p:cNvPr id="270" name="Διάγραμμα ροής: Συγχώνευση 269">
            <a:extLst>
              <a:ext uri="{FF2B5EF4-FFF2-40B4-BE49-F238E27FC236}">
                <a16:creationId xmlns:a16="http://schemas.microsoft.com/office/drawing/2014/main" xmlns="" id="{00000000-0008-0000-0B00-000063000000}"/>
              </a:ext>
            </a:extLst>
          </p:cNvPr>
          <p:cNvSpPr/>
          <p:nvPr/>
        </p:nvSpPr>
        <p:spPr>
          <a:xfrm>
            <a:off x="2883097" y="2137766"/>
            <a:ext cx="123825" cy="95250"/>
          </a:xfrm>
          <a:prstGeom prst="flowChartMerge">
            <a:avLst/>
          </a:prstGeom>
          <a:solidFill>
            <a:schemeClr val="tx2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l-GR" dirty="0"/>
          </a:p>
        </p:txBody>
      </p:sp>
      <p:sp>
        <p:nvSpPr>
          <p:cNvPr id="274" name="Διάγραμμα ροής: Συγχώνευση 273">
            <a:extLst>
              <a:ext uri="{FF2B5EF4-FFF2-40B4-BE49-F238E27FC236}">
                <a16:creationId xmlns:a16="http://schemas.microsoft.com/office/drawing/2014/main" xmlns="" id="{00000000-0008-0000-0B00-000067000000}"/>
              </a:ext>
            </a:extLst>
          </p:cNvPr>
          <p:cNvSpPr/>
          <p:nvPr/>
        </p:nvSpPr>
        <p:spPr>
          <a:xfrm>
            <a:off x="4078417" y="2141679"/>
            <a:ext cx="123825" cy="95250"/>
          </a:xfrm>
          <a:prstGeom prst="flowChartMerge">
            <a:avLst/>
          </a:prstGeom>
          <a:solidFill>
            <a:schemeClr val="tx2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l-GR" dirty="0"/>
          </a:p>
        </p:txBody>
      </p:sp>
      <p:sp>
        <p:nvSpPr>
          <p:cNvPr id="278" name="Διάγραμμα ροής: Συγχώνευση 277">
            <a:extLst>
              <a:ext uri="{FF2B5EF4-FFF2-40B4-BE49-F238E27FC236}">
                <a16:creationId xmlns:a16="http://schemas.microsoft.com/office/drawing/2014/main" xmlns="" id="{00000000-0008-0000-0B00-00006B000000}"/>
              </a:ext>
            </a:extLst>
          </p:cNvPr>
          <p:cNvSpPr/>
          <p:nvPr/>
        </p:nvSpPr>
        <p:spPr>
          <a:xfrm>
            <a:off x="4683563" y="2141340"/>
            <a:ext cx="123825" cy="95250"/>
          </a:xfrm>
          <a:prstGeom prst="flowChartMerge">
            <a:avLst/>
          </a:prstGeom>
          <a:solidFill>
            <a:schemeClr val="tx2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l-GR" dirty="0"/>
          </a:p>
        </p:txBody>
      </p:sp>
      <p:sp>
        <p:nvSpPr>
          <p:cNvPr id="315" name="Διάγραμμα ροής: Εναλλακτική διεργασία 314">
            <a:extLst>
              <a:ext uri="{FF2B5EF4-FFF2-40B4-BE49-F238E27FC236}">
                <a16:creationId xmlns:a16="http://schemas.microsoft.com/office/drawing/2014/main" xmlns="" id="{00000000-0008-0000-0B00-000094000000}"/>
              </a:ext>
            </a:extLst>
          </p:cNvPr>
          <p:cNvSpPr/>
          <p:nvPr/>
        </p:nvSpPr>
        <p:spPr>
          <a:xfrm>
            <a:off x="2339048" y="1855706"/>
            <a:ext cx="1801037" cy="204964"/>
          </a:xfrm>
          <a:prstGeom prst="flowChartAlternateProcess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t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l-GR" sz="800" b="1" dirty="0">
                <a:solidFill>
                  <a:schemeClr val="tx2">
                    <a:lumMod val="75000"/>
                  </a:schemeClr>
                </a:solidFill>
              </a:rPr>
              <a:t>Προηγούμενο Φορολογικό  Έτος</a:t>
            </a:r>
          </a:p>
        </p:txBody>
      </p:sp>
      <p:pic>
        <p:nvPicPr>
          <p:cNvPr id="329" name="Εικόνα 328">
            <a:extLst>
              <a:ext uri="{FF2B5EF4-FFF2-40B4-BE49-F238E27FC236}">
                <a16:creationId xmlns:a16="http://schemas.microsoft.com/office/drawing/2014/main" xmlns="" id="{00000000-0008-0000-0B00-000091000000}"/>
              </a:ext>
            </a:extLst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410455" y="6251341"/>
            <a:ext cx="265829" cy="276616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330" name="Εικόνα 329" descr="Αποτέλεσμα εικόνας για λογότυπο excel">
            <a:extLst>
              <a:ext uri="{FF2B5EF4-FFF2-40B4-BE49-F238E27FC236}">
                <a16:creationId xmlns:a16="http://schemas.microsoft.com/office/drawing/2014/main" xmlns="" id="{00000000-0008-0000-0B00-00009000000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84384" y="6266939"/>
            <a:ext cx="293971" cy="264817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31" name="Εικόνα 330">
            <a:extLst>
              <a:ext uri="{FF2B5EF4-FFF2-40B4-BE49-F238E27FC236}">
                <a16:creationId xmlns:a16="http://schemas.microsoft.com/office/drawing/2014/main" xmlns="" id="{00000000-0008-0000-0B00-000092000000}"/>
              </a:ext>
            </a:extLst>
          </p:cNvPr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4121797" y="6258689"/>
            <a:ext cx="265396" cy="281315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sp>
        <p:nvSpPr>
          <p:cNvPr id="332" name="Διάγραμμα ροής: Συγχώνευση 331">
            <a:extLst>
              <a:ext uri="{FF2B5EF4-FFF2-40B4-BE49-F238E27FC236}">
                <a16:creationId xmlns:a16="http://schemas.microsoft.com/office/drawing/2014/main" xmlns="" id="{00000000-0008-0000-0B00-00006F000000}"/>
              </a:ext>
            </a:extLst>
          </p:cNvPr>
          <p:cNvSpPr/>
          <p:nvPr/>
        </p:nvSpPr>
        <p:spPr>
          <a:xfrm>
            <a:off x="5228909" y="2139470"/>
            <a:ext cx="123825" cy="95250"/>
          </a:xfrm>
          <a:prstGeom prst="flowChartMerge">
            <a:avLst/>
          </a:prstGeom>
          <a:solidFill>
            <a:schemeClr val="tx2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l-GR" dirty="0"/>
          </a:p>
        </p:txBody>
      </p:sp>
      <p:sp>
        <p:nvSpPr>
          <p:cNvPr id="333" name="Διάγραμμα ροής: Συγχώνευση 332">
            <a:extLst>
              <a:ext uri="{FF2B5EF4-FFF2-40B4-BE49-F238E27FC236}">
                <a16:creationId xmlns:a16="http://schemas.microsoft.com/office/drawing/2014/main" xmlns="" id="{00000000-0008-0000-0B00-00006F000000}"/>
              </a:ext>
            </a:extLst>
          </p:cNvPr>
          <p:cNvSpPr/>
          <p:nvPr/>
        </p:nvSpPr>
        <p:spPr>
          <a:xfrm>
            <a:off x="5724797" y="2141340"/>
            <a:ext cx="123825" cy="95250"/>
          </a:xfrm>
          <a:prstGeom prst="flowChartMerge">
            <a:avLst/>
          </a:prstGeom>
          <a:solidFill>
            <a:schemeClr val="tx2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l-GR" dirty="0"/>
          </a:p>
        </p:txBody>
      </p:sp>
      <p:sp>
        <p:nvSpPr>
          <p:cNvPr id="334" name="Διάγραμμα ροής: Συγχώνευση 333">
            <a:extLst>
              <a:ext uri="{FF2B5EF4-FFF2-40B4-BE49-F238E27FC236}">
                <a16:creationId xmlns:a16="http://schemas.microsoft.com/office/drawing/2014/main" xmlns="" id="{00000000-0008-0000-0B00-00006F000000}"/>
              </a:ext>
            </a:extLst>
          </p:cNvPr>
          <p:cNvSpPr/>
          <p:nvPr/>
        </p:nvSpPr>
        <p:spPr>
          <a:xfrm>
            <a:off x="6292404" y="2143955"/>
            <a:ext cx="123825" cy="95250"/>
          </a:xfrm>
          <a:prstGeom prst="flowChartMerge">
            <a:avLst/>
          </a:prstGeom>
          <a:solidFill>
            <a:schemeClr val="tx2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l-GR" dirty="0"/>
          </a:p>
        </p:txBody>
      </p:sp>
      <p:sp>
        <p:nvSpPr>
          <p:cNvPr id="337" name="Διάγραμμα ροής: Συγχώνευση 336">
            <a:extLst>
              <a:ext uri="{FF2B5EF4-FFF2-40B4-BE49-F238E27FC236}">
                <a16:creationId xmlns:a16="http://schemas.microsoft.com/office/drawing/2014/main" xmlns="" id="{00000000-0008-0000-0B00-00006F000000}"/>
              </a:ext>
            </a:extLst>
          </p:cNvPr>
          <p:cNvSpPr/>
          <p:nvPr/>
        </p:nvSpPr>
        <p:spPr>
          <a:xfrm>
            <a:off x="6881817" y="2141340"/>
            <a:ext cx="123825" cy="95250"/>
          </a:xfrm>
          <a:prstGeom prst="flowChartMerge">
            <a:avLst/>
          </a:prstGeom>
          <a:solidFill>
            <a:schemeClr val="tx2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l-GR" dirty="0"/>
          </a:p>
        </p:txBody>
      </p:sp>
      <p:sp>
        <p:nvSpPr>
          <p:cNvPr id="338" name="Διάγραμμα ροής: Συγχώνευση 337">
            <a:extLst>
              <a:ext uri="{FF2B5EF4-FFF2-40B4-BE49-F238E27FC236}">
                <a16:creationId xmlns:a16="http://schemas.microsoft.com/office/drawing/2014/main" xmlns="" id="{00000000-0008-0000-0B00-00006F000000}"/>
              </a:ext>
            </a:extLst>
          </p:cNvPr>
          <p:cNvSpPr/>
          <p:nvPr/>
        </p:nvSpPr>
        <p:spPr>
          <a:xfrm>
            <a:off x="7464157" y="2141679"/>
            <a:ext cx="123825" cy="95250"/>
          </a:xfrm>
          <a:prstGeom prst="flowChartMerge">
            <a:avLst/>
          </a:prstGeom>
          <a:solidFill>
            <a:schemeClr val="tx2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l-GR" dirty="0"/>
          </a:p>
        </p:txBody>
      </p:sp>
      <p:sp>
        <p:nvSpPr>
          <p:cNvPr id="339" name="Διάγραμμα ροής: Συγχώνευση 338">
            <a:extLst>
              <a:ext uri="{FF2B5EF4-FFF2-40B4-BE49-F238E27FC236}">
                <a16:creationId xmlns:a16="http://schemas.microsoft.com/office/drawing/2014/main" xmlns="" id="{00000000-0008-0000-0B00-00006F000000}"/>
              </a:ext>
            </a:extLst>
          </p:cNvPr>
          <p:cNvSpPr/>
          <p:nvPr/>
        </p:nvSpPr>
        <p:spPr>
          <a:xfrm>
            <a:off x="7968213" y="2142546"/>
            <a:ext cx="123825" cy="95250"/>
          </a:xfrm>
          <a:prstGeom prst="flowChartMerge">
            <a:avLst/>
          </a:prstGeom>
          <a:solidFill>
            <a:schemeClr val="tx2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l-GR" dirty="0"/>
          </a:p>
        </p:txBody>
      </p:sp>
      <p:sp>
        <p:nvSpPr>
          <p:cNvPr id="340" name="Διάγραμμα ροής: Συγχώνευση 339">
            <a:extLst>
              <a:ext uri="{FF2B5EF4-FFF2-40B4-BE49-F238E27FC236}">
                <a16:creationId xmlns:a16="http://schemas.microsoft.com/office/drawing/2014/main" xmlns="" id="{00000000-0008-0000-0B00-00006F000000}"/>
              </a:ext>
            </a:extLst>
          </p:cNvPr>
          <p:cNvSpPr/>
          <p:nvPr/>
        </p:nvSpPr>
        <p:spPr>
          <a:xfrm>
            <a:off x="8524025" y="2143955"/>
            <a:ext cx="123825" cy="95250"/>
          </a:xfrm>
          <a:prstGeom prst="flowChartMerge">
            <a:avLst/>
          </a:prstGeom>
          <a:solidFill>
            <a:schemeClr val="tx2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l-GR" dirty="0"/>
          </a:p>
        </p:txBody>
      </p:sp>
      <p:sp>
        <p:nvSpPr>
          <p:cNvPr id="341" name="Διάγραμμα ροής: Συγχώνευση 340">
            <a:extLst>
              <a:ext uri="{FF2B5EF4-FFF2-40B4-BE49-F238E27FC236}">
                <a16:creationId xmlns:a16="http://schemas.microsoft.com/office/drawing/2014/main" xmlns="" id="{00000000-0008-0000-0B00-00006F000000}"/>
              </a:ext>
            </a:extLst>
          </p:cNvPr>
          <p:cNvSpPr/>
          <p:nvPr/>
        </p:nvSpPr>
        <p:spPr>
          <a:xfrm>
            <a:off x="9022455" y="2142546"/>
            <a:ext cx="123825" cy="95250"/>
          </a:xfrm>
          <a:prstGeom prst="flowChartMerge">
            <a:avLst/>
          </a:prstGeom>
          <a:solidFill>
            <a:schemeClr val="tx2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l-GR" dirty="0"/>
          </a:p>
        </p:txBody>
      </p:sp>
      <p:sp>
        <p:nvSpPr>
          <p:cNvPr id="342" name="Ισοσκελές τρίγωνο 341">
            <a:extLst>
              <a:ext uri="{FF2B5EF4-FFF2-40B4-BE49-F238E27FC236}">
                <a16:creationId xmlns:a16="http://schemas.microsoft.com/office/drawing/2014/main" xmlns="" id="{00000000-0008-0000-0B00-00009F000000}"/>
              </a:ext>
            </a:extLst>
          </p:cNvPr>
          <p:cNvSpPr/>
          <p:nvPr/>
        </p:nvSpPr>
        <p:spPr>
          <a:xfrm rot="16200000">
            <a:off x="4803122" y="5826852"/>
            <a:ext cx="161926" cy="87454"/>
          </a:xfrm>
          <a:prstGeom prst="triangl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t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l-GR" dirty="0"/>
          </a:p>
        </p:txBody>
      </p:sp>
      <p:sp>
        <p:nvSpPr>
          <p:cNvPr id="344" name="Διάγραμμα ροής: Συγχώνευση 343">
            <a:extLst>
              <a:ext uri="{FF2B5EF4-FFF2-40B4-BE49-F238E27FC236}">
                <a16:creationId xmlns:a16="http://schemas.microsoft.com/office/drawing/2014/main" xmlns="" id="{00000000-0008-0000-0B00-00006F000000}"/>
              </a:ext>
            </a:extLst>
          </p:cNvPr>
          <p:cNvSpPr/>
          <p:nvPr/>
        </p:nvSpPr>
        <p:spPr>
          <a:xfrm>
            <a:off x="9374361" y="2142546"/>
            <a:ext cx="123825" cy="95250"/>
          </a:xfrm>
          <a:prstGeom prst="flowChartMerge">
            <a:avLst/>
          </a:prstGeom>
          <a:solidFill>
            <a:schemeClr val="tx2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l-GR" dirty="0"/>
          </a:p>
        </p:txBody>
      </p:sp>
      <p:sp>
        <p:nvSpPr>
          <p:cNvPr id="345" name="Διάγραμμα ροής: Συγχώνευση 344">
            <a:extLst>
              <a:ext uri="{FF2B5EF4-FFF2-40B4-BE49-F238E27FC236}">
                <a16:creationId xmlns:a16="http://schemas.microsoft.com/office/drawing/2014/main" xmlns="" id="{00000000-0008-0000-0B00-00006F000000}"/>
              </a:ext>
            </a:extLst>
          </p:cNvPr>
          <p:cNvSpPr/>
          <p:nvPr/>
        </p:nvSpPr>
        <p:spPr>
          <a:xfrm>
            <a:off x="9390426" y="2855669"/>
            <a:ext cx="102335" cy="78719"/>
          </a:xfrm>
          <a:prstGeom prst="flowChartMerge">
            <a:avLst/>
          </a:prstGeom>
          <a:solidFill>
            <a:schemeClr val="tx2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l-GR" dirty="0"/>
          </a:p>
        </p:txBody>
      </p:sp>
      <p:sp>
        <p:nvSpPr>
          <p:cNvPr id="348" name="Διάγραμμα ροής: Συγχώνευση 347">
            <a:extLst>
              <a:ext uri="{FF2B5EF4-FFF2-40B4-BE49-F238E27FC236}">
                <a16:creationId xmlns:a16="http://schemas.microsoft.com/office/drawing/2014/main" xmlns="" id="{00000000-0008-0000-0B00-00006F000000}"/>
              </a:ext>
            </a:extLst>
          </p:cNvPr>
          <p:cNvSpPr/>
          <p:nvPr/>
        </p:nvSpPr>
        <p:spPr>
          <a:xfrm>
            <a:off x="9389834" y="2958589"/>
            <a:ext cx="102335" cy="78719"/>
          </a:xfrm>
          <a:prstGeom prst="flowChartMerge">
            <a:avLst/>
          </a:prstGeom>
          <a:solidFill>
            <a:schemeClr val="tx2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l-GR" dirty="0"/>
          </a:p>
        </p:txBody>
      </p:sp>
      <p:sp>
        <p:nvSpPr>
          <p:cNvPr id="349" name="Διάγραμμα ροής: Συγχώνευση 348">
            <a:extLst>
              <a:ext uri="{FF2B5EF4-FFF2-40B4-BE49-F238E27FC236}">
                <a16:creationId xmlns:a16="http://schemas.microsoft.com/office/drawing/2014/main" xmlns="" id="{00000000-0008-0000-0B00-00006F000000}"/>
              </a:ext>
            </a:extLst>
          </p:cNvPr>
          <p:cNvSpPr/>
          <p:nvPr/>
        </p:nvSpPr>
        <p:spPr>
          <a:xfrm>
            <a:off x="9393316" y="3065583"/>
            <a:ext cx="102335" cy="78719"/>
          </a:xfrm>
          <a:prstGeom prst="flowChartMerge">
            <a:avLst/>
          </a:prstGeom>
          <a:solidFill>
            <a:schemeClr val="tx2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l-GR" dirty="0"/>
          </a:p>
        </p:txBody>
      </p:sp>
      <p:sp>
        <p:nvSpPr>
          <p:cNvPr id="350" name="Διάγραμμα ροής: Συγχώνευση 349">
            <a:extLst>
              <a:ext uri="{FF2B5EF4-FFF2-40B4-BE49-F238E27FC236}">
                <a16:creationId xmlns:a16="http://schemas.microsoft.com/office/drawing/2014/main" xmlns="" id="{00000000-0008-0000-0B00-00006F000000}"/>
              </a:ext>
            </a:extLst>
          </p:cNvPr>
          <p:cNvSpPr/>
          <p:nvPr/>
        </p:nvSpPr>
        <p:spPr>
          <a:xfrm>
            <a:off x="9386966" y="3169095"/>
            <a:ext cx="102335" cy="78719"/>
          </a:xfrm>
          <a:prstGeom prst="flowChartMerge">
            <a:avLst/>
          </a:prstGeom>
          <a:solidFill>
            <a:schemeClr val="tx2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l-GR" dirty="0"/>
          </a:p>
        </p:txBody>
      </p:sp>
      <p:sp>
        <p:nvSpPr>
          <p:cNvPr id="351" name="Διάγραμμα ροής: Συγχώνευση 350">
            <a:extLst>
              <a:ext uri="{FF2B5EF4-FFF2-40B4-BE49-F238E27FC236}">
                <a16:creationId xmlns:a16="http://schemas.microsoft.com/office/drawing/2014/main" xmlns="" id="{00000000-0008-0000-0B00-00006F000000}"/>
              </a:ext>
            </a:extLst>
          </p:cNvPr>
          <p:cNvSpPr/>
          <p:nvPr/>
        </p:nvSpPr>
        <p:spPr>
          <a:xfrm>
            <a:off x="9386966" y="3275366"/>
            <a:ext cx="102335" cy="78719"/>
          </a:xfrm>
          <a:prstGeom prst="flowChartMerge">
            <a:avLst/>
          </a:prstGeom>
          <a:solidFill>
            <a:schemeClr val="tx2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l-GR" dirty="0"/>
          </a:p>
        </p:txBody>
      </p:sp>
      <p:sp>
        <p:nvSpPr>
          <p:cNvPr id="352" name="Διάγραμμα ροής: Συγχώνευση 351">
            <a:extLst>
              <a:ext uri="{FF2B5EF4-FFF2-40B4-BE49-F238E27FC236}">
                <a16:creationId xmlns:a16="http://schemas.microsoft.com/office/drawing/2014/main" xmlns="" id="{00000000-0008-0000-0B00-00006F000000}"/>
              </a:ext>
            </a:extLst>
          </p:cNvPr>
          <p:cNvSpPr/>
          <p:nvPr/>
        </p:nvSpPr>
        <p:spPr>
          <a:xfrm>
            <a:off x="9393316" y="3376119"/>
            <a:ext cx="102335" cy="78719"/>
          </a:xfrm>
          <a:prstGeom prst="flowChartMerge">
            <a:avLst/>
          </a:prstGeom>
          <a:solidFill>
            <a:schemeClr val="tx2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l-GR" dirty="0"/>
          </a:p>
        </p:txBody>
      </p:sp>
      <p:sp>
        <p:nvSpPr>
          <p:cNvPr id="353" name="Διάγραμμα ροής: Συγχώνευση 352">
            <a:extLst>
              <a:ext uri="{FF2B5EF4-FFF2-40B4-BE49-F238E27FC236}">
                <a16:creationId xmlns:a16="http://schemas.microsoft.com/office/drawing/2014/main" xmlns="" id="{00000000-0008-0000-0B00-00006F000000}"/>
              </a:ext>
            </a:extLst>
          </p:cNvPr>
          <p:cNvSpPr/>
          <p:nvPr/>
        </p:nvSpPr>
        <p:spPr>
          <a:xfrm>
            <a:off x="9393316" y="3481907"/>
            <a:ext cx="102335" cy="78719"/>
          </a:xfrm>
          <a:prstGeom prst="flowChartMerge">
            <a:avLst/>
          </a:prstGeom>
          <a:solidFill>
            <a:schemeClr val="tx2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l-GR" dirty="0"/>
          </a:p>
        </p:txBody>
      </p:sp>
      <p:sp>
        <p:nvSpPr>
          <p:cNvPr id="354" name="Διάγραμμα ροής: Συγχώνευση 353">
            <a:extLst>
              <a:ext uri="{FF2B5EF4-FFF2-40B4-BE49-F238E27FC236}">
                <a16:creationId xmlns:a16="http://schemas.microsoft.com/office/drawing/2014/main" xmlns="" id="{00000000-0008-0000-0B00-00006F000000}"/>
              </a:ext>
            </a:extLst>
          </p:cNvPr>
          <p:cNvSpPr/>
          <p:nvPr/>
        </p:nvSpPr>
        <p:spPr>
          <a:xfrm>
            <a:off x="9396798" y="3582551"/>
            <a:ext cx="102335" cy="78719"/>
          </a:xfrm>
          <a:prstGeom prst="flowChartMerge">
            <a:avLst/>
          </a:prstGeom>
          <a:solidFill>
            <a:schemeClr val="tx2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l-GR" dirty="0"/>
          </a:p>
        </p:txBody>
      </p:sp>
      <p:sp>
        <p:nvSpPr>
          <p:cNvPr id="355" name="Διάγραμμα ροής: Συγχώνευση 354">
            <a:extLst>
              <a:ext uri="{FF2B5EF4-FFF2-40B4-BE49-F238E27FC236}">
                <a16:creationId xmlns:a16="http://schemas.microsoft.com/office/drawing/2014/main" xmlns="" id="{00000000-0008-0000-0B00-00006F000000}"/>
              </a:ext>
            </a:extLst>
          </p:cNvPr>
          <p:cNvSpPr/>
          <p:nvPr/>
        </p:nvSpPr>
        <p:spPr>
          <a:xfrm>
            <a:off x="9390448" y="3692413"/>
            <a:ext cx="102335" cy="78719"/>
          </a:xfrm>
          <a:prstGeom prst="flowChartMerge">
            <a:avLst/>
          </a:prstGeom>
          <a:solidFill>
            <a:schemeClr val="tx2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l-GR" dirty="0"/>
          </a:p>
        </p:txBody>
      </p:sp>
      <p:sp>
        <p:nvSpPr>
          <p:cNvPr id="356" name="Διάγραμμα ροής: Συγχώνευση 355">
            <a:extLst>
              <a:ext uri="{FF2B5EF4-FFF2-40B4-BE49-F238E27FC236}">
                <a16:creationId xmlns:a16="http://schemas.microsoft.com/office/drawing/2014/main" xmlns="" id="{00000000-0008-0000-0B00-00006F000000}"/>
              </a:ext>
            </a:extLst>
          </p:cNvPr>
          <p:cNvSpPr/>
          <p:nvPr/>
        </p:nvSpPr>
        <p:spPr>
          <a:xfrm>
            <a:off x="9390448" y="3793649"/>
            <a:ext cx="102335" cy="78719"/>
          </a:xfrm>
          <a:prstGeom prst="flowChartMerge">
            <a:avLst/>
          </a:prstGeom>
          <a:solidFill>
            <a:schemeClr val="tx2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l-GR" dirty="0"/>
          </a:p>
        </p:txBody>
      </p:sp>
      <p:sp>
        <p:nvSpPr>
          <p:cNvPr id="357" name="Διάγραμμα ροής: Συγχώνευση 356">
            <a:extLst>
              <a:ext uri="{FF2B5EF4-FFF2-40B4-BE49-F238E27FC236}">
                <a16:creationId xmlns:a16="http://schemas.microsoft.com/office/drawing/2014/main" xmlns="" id="{00000000-0008-0000-0B00-00006F000000}"/>
              </a:ext>
            </a:extLst>
          </p:cNvPr>
          <p:cNvSpPr/>
          <p:nvPr/>
        </p:nvSpPr>
        <p:spPr>
          <a:xfrm>
            <a:off x="9391121" y="3903560"/>
            <a:ext cx="102335" cy="78719"/>
          </a:xfrm>
          <a:prstGeom prst="flowChartMerge">
            <a:avLst/>
          </a:prstGeom>
          <a:solidFill>
            <a:schemeClr val="tx2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l-GR" dirty="0"/>
          </a:p>
        </p:txBody>
      </p:sp>
      <p:sp>
        <p:nvSpPr>
          <p:cNvPr id="358" name="Διάγραμμα ροής: Συγχώνευση 357">
            <a:extLst>
              <a:ext uri="{FF2B5EF4-FFF2-40B4-BE49-F238E27FC236}">
                <a16:creationId xmlns:a16="http://schemas.microsoft.com/office/drawing/2014/main" xmlns="" id="{00000000-0008-0000-0B00-00006F000000}"/>
              </a:ext>
            </a:extLst>
          </p:cNvPr>
          <p:cNvSpPr/>
          <p:nvPr/>
        </p:nvSpPr>
        <p:spPr>
          <a:xfrm>
            <a:off x="9388253" y="4004204"/>
            <a:ext cx="102335" cy="78719"/>
          </a:xfrm>
          <a:prstGeom prst="flowChartMerge">
            <a:avLst/>
          </a:prstGeom>
          <a:solidFill>
            <a:schemeClr val="tx2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l-GR" dirty="0"/>
          </a:p>
        </p:txBody>
      </p:sp>
      <p:sp>
        <p:nvSpPr>
          <p:cNvPr id="359" name="Διάγραμμα ροής: Συγχώνευση 358">
            <a:extLst>
              <a:ext uri="{FF2B5EF4-FFF2-40B4-BE49-F238E27FC236}">
                <a16:creationId xmlns:a16="http://schemas.microsoft.com/office/drawing/2014/main" xmlns="" id="{00000000-0008-0000-0B00-00006F000000}"/>
              </a:ext>
            </a:extLst>
          </p:cNvPr>
          <p:cNvSpPr/>
          <p:nvPr/>
        </p:nvSpPr>
        <p:spPr>
          <a:xfrm>
            <a:off x="9388253" y="4109992"/>
            <a:ext cx="102335" cy="78719"/>
          </a:xfrm>
          <a:prstGeom prst="flowChartMerge">
            <a:avLst/>
          </a:prstGeom>
          <a:solidFill>
            <a:schemeClr val="tx2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l-GR" dirty="0"/>
          </a:p>
        </p:txBody>
      </p:sp>
      <p:sp>
        <p:nvSpPr>
          <p:cNvPr id="360" name="Διάγραμμα ροής: Συγχώνευση 359">
            <a:extLst>
              <a:ext uri="{FF2B5EF4-FFF2-40B4-BE49-F238E27FC236}">
                <a16:creationId xmlns:a16="http://schemas.microsoft.com/office/drawing/2014/main" xmlns="" id="{00000000-0008-0000-0B00-00006F000000}"/>
              </a:ext>
            </a:extLst>
          </p:cNvPr>
          <p:cNvSpPr/>
          <p:nvPr/>
        </p:nvSpPr>
        <p:spPr>
          <a:xfrm>
            <a:off x="9386193" y="4213503"/>
            <a:ext cx="102335" cy="78719"/>
          </a:xfrm>
          <a:prstGeom prst="flowChartMerge">
            <a:avLst/>
          </a:prstGeom>
          <a:solidFill>
            <a:schemeClr val="tx2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l-GR" dirty="0"/>
          </a:p>
        </p:txBody>
      </p:sp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75467" y="4303407"/>
            <a:ext cx="133350" cy="109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63" name="Διάγραμμα ροής: Συγχώνευση 362">
            <a:extLst>
              <a:ext uri="{FF2B5EF4-FFF2-40B4-BE49-F238E27FC236}">
                <a16:creationId xmlns:a16="http://schemas.microsoft.com/office/drawing/2014/main" xmlns="" id="{00000000-0008-0000-0B00-00006F000000}"/>
              </a:ext>
            </a:extLst>
          </p:cNvPr>
          <p:cNvSpPr/>
          <p:nvPr/>
        </p:nvSpPr>
        <p:spPr>
          <a:xfrm>
            <a:off x="9391735" y="4421734"/>
            <a:ext cx="102335" cy="78719"/>
          </a:xfrm>
          <a:prstGeom prst="flowChartMerge">
            <a:avLst/>
          </a:prstGeom>
          <a:solidFill>
            <a:schemeClr val="tx2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l-GR" dirty="0"/>
          </a:p>
        </p:txBody>
      </p:sp>
      <p:sp>
        <p:nvSpPr>
          <p:cNvPr id="364" name="Διάγραμμα ροής: Συγχώνευση 363">
            <a:extLst>
              <a:ext uri="{FF2B5EF4-FFF2-40B4-BE49-F238E27FC236}">
                <a16:creationId xmlns:a16="http://schemas.microsoft.com/office/drawing/2014/main" xmlns="" id="{00000000-0008-0000-0B00-00006F000000}"/>
              </a:ext>
            </a:extLst>
          </p:cNvPr>
          <p:cNvSpPr/>
          <p:nvPr/>
        </p:nvSpPr>
        <p:spPr>
          <a:xfrm>
            <a:off x="9391951" y="4527521"/>
            <a:ext cx="102335" cy="78719"/>
          </a:xfrm>
          <a:prstGeom prst="flowChartMerge">
            <a:avLst/>
          </a:prstGeom>
          <a:solidFill>
            <a:schemeClr val="tx2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l-GR" dirty="0"/>
          </a:p>
        </p:txBody>
      </p:sp>
      <p:pic>
        <p:nvPicPr>
          <p:cNvPr id="365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81225" y="4617425"/>
            <a:ext cx="133350" cy="109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66" name="Διάγραμμα ροής: Συγχώνευση 365">
            <a:extLst>
              <a:ext uri="{FF2B5EF4-FFF2-40B4-BE49-F238E27FC236}">
                <a16:creationId xmlns:a16="http://schemas.microsoft.com/office/drawing/2014/main" xmlns="" id="{00000000-0008-0000-0B00-00006F000000}"/>
              </a:ext>
            </a:extLst>
          </p:cNvPr>
          <p:cNvSpPr/>
          <p:nvPr/>
        </p:nvSpPr>
        <p:spPr>
          <a:xfrm>
            <a:off x="9393419" y="4738028"/>
            <a:ext cx="102335" cy="78719"/>
          </a:xfrm>
          <a:prstGeom prst="flowChartMerge">
            <a:avLst/>
          </a:prstGeom>
          <a:solidFill>
            <a:schemeClr val="tx2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l-GR" dirty="0"/>
          </a:p>
        </p:txBody>
      </p:sp>
      <p:sp>
        <p:nvSpPr>
          <p:cNvPr id="367" name="Διάγραμμα ροής: Συγχώνευση 366">
            <a:extLst>
              <a:ext uri="{FF2B5EF4-FFF2-40B4-BE49-F238E27FC236}">
                <a16:creationId xmlns:a16="http://schemas.microsoft.com/office/drawing/2014/main" xmlns="" id="{00000000-0008-0000-0B00-00006F000000}"/>
              </a:ext>
            </a:extLst>
          </p:cNvPr>
          <p:cNvSpPr/>
          <p:nvPr/>
        </p:nvSpPr>
        <p:spPr>
          <a:xfrm>
            <a:off x="9389083" y="4837465"/>
            <a:ext cx="102335" cy="78719"/>
          </a:xfrm>
          <a:prstGeom prst="flowChartMerge">
            <a:avLst/>
          </a:prstGeom>
          <a:solidFill>
            <a:schemeClr val="tx2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l-GR" dirty="0"/>
          </a:p>
        </p:txBody>
      </p:sp>
      <p:pic>
        <p:nvPicPr>
          <p:cNvPr id="368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69731" y="4935995"/>
            <a:ext cx="133350" cy="109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69" name="Διάγραμμα ροής: Συγχώνευση 368">
            <a:extLst>
              <a:ext uri="{FF2B5EF4-FFF2-40B4-BE49-F238E27FC236}">
                <a16:creationId xmlns:a16="http://schemas.microsoft.com/office/drawing/2014/main" xmlns="" id="{00000000-0008-0000-0B00-00006F000000}"/>
              </a:ext>
            </a:extLst>
          </p:cNvPr>
          <p:cNvSpPr/>
          <p:nvPr/>
        </p:nvSpPr>
        <p:spPr>
          <a:xfrm>
            <a:off x="9388275" y="5047972"/>
            <a:ext cx="102335" cy="78719"/>
          </a:xfrm>
          <a:prstGeom prst="flowChartMerge">
            <a:avLst/>
          </a:prstGeom>
          <a:solidFill>
            <a:schemeClr val="tx2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l-GR" dirty="0"/>
          </a:p>
        </p:txBody>
      </p:sp>
      <p:sp>
        <p:nvSpPr>
          <p:cNvPr id="370" name="Διάγραμμα ροής: Συγχώνευση 369">
            <a:extLst>
              <a:ext uri="{FF2B5EF4-FFF2-40B4-BE49-F238E27FC236}">
                <a16:creationId xmlns:a16="http://schemas.microsoft.com/office/drawing/2014/main" xmlns="" id="{00000000-0008-0000-0B00-00006F000000}"/>
              </a:ext>
            </a:extLst>
          </p:cNvPr>
          <p:cNvSpPr/>
          <p:nvPr/>
        </p:nvSpPr>
        <p:spPr>
          <a:xfrm>
            <a:off x="9386215" y="5153759"/>
            <a:ext cx="102335" cy="78719"/>
          </a:xfrm>
          <a:prstGeom prst="flowChartMerge">
            <a:avLst/>
          </a:prstGeom>
          <a:solidFill>
            <a:schemeClr val="tx2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l-GR" dirty="0"/>
          </a:p>
        </p:txBody>
      </p:sp>
      <p:pic>
        <p:nvPicPr>
          <p:cNvPr id="371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75604" y="2746132"/>
            <a:ext cx="133350" cy="109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1" name="Διάγραμμα ροής: Εναλλακτική διεργασία 60">
            <a:extLst>
              <a:ext uri="{FF2B5EF4-FFF2-40B4-BE49-F238E27FC236}">
                <a16:creationId xmlns:a16="http://schemas.microsoft.com/office/drawing/2014/main" xmlns="" id="{00000000-0008-0000-0B00-000093000000}"/>
              </a:ext>
            </a:extLst>
          </p:cNvPr>
          <p:cNvSpPr/>
          <p:nvPr/>
        </p:nvSpPr>
        <p:spPr>
          <a:xfrm>
            <a:off x="1949343" y="6140691"/>
            <a:ext cx="1493648" cy="202950"/>
          </a:xfrm>
          <a:prstGeom prst="flowChartAlternateProcess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l-GR" sz="700" b="1" dirty="0">
                <a:solidFill>
                  <a:schemeClr val="tx2">
                    <a:lumMod val="75000"/>
                  </a:schemeClr>
                </a:solidFill>
              </a:rPr>
              <a:t>Ανάκτηση Δεδομένων Βιβλίου</a:t>
            </a:r>
          </a:p>
        </p:txBody>
      </p:sp>
      <p:sp>
        <p:nvSpPr>
          <p:cNvPr id="65" name="Διάγραμμα ροής: Εναλλακτική διεργασία 64">
            <a:extLst>
              <a:ext uri="{FF2B5EF4-FFF2-40B4-BE49-F238E27FC236}">
                <a16:creationId xmlns:a16="http://schemas.microsoft.com/office/drawing/2014/main" xmlns="" id="{6799D7A2-7573-42C3-AF90-6AB4F74859BD}"/>
              </a:ext>
            </a:extLst>
          </p:cNvPr>
          <p:cNvSpPr/>
          <p:nvPr/>
        </p:nvSpPr>
        <p:spPr>
          <a:xfrm>
            <a:off x="8941129" y="6149129"/>
            <a:ext cx="1493648" cy="202950"/>
          </a:xfrm>
          <a:prstGeom prst="flowChartAlternateProcess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l-GR" sz="700" b="1" dirty="0">
                <a:solidFill>
                  <a:schemeClr val="tx2">
                    <a:lumMod val="75000"/>
                  </a:schemeClr>
                </a:solidFill>
              </a:rPr>
              <a:t>Επόμενο Φορολογικό  Έτος</a:t>
            </a:r>
          </a:p>
        </p:txBody>
      </p:sp>
      <p:pic>
        <p:nvPicPr>
          <p:cNvPr id="66" name="Picture 2" descr="Αποτέλεσμα εικόνας για λογοτυπο ααδε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96764" y="1347131"/>
            <a:ext cx="1434187" cy="3962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3" name="Picture 2" descr="Αποτέλεσμα εικόνας για λογοτυπο ααδε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3341" y="392212"/>
            <a:ext cx="1434187" cy="3962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2" name="TextBox 51"/>
          <p:cNvSpPr txBox="1"/>
          <p:nvPr/>
        </p:nvSpPr>
        <p:spPr>
          <a:xfrm>
            <a:off x="2435162" y="404664"/>
            <a:ext cx="7549270" cy="369332"/>
          </a:xfrm>
          <a:prstGeom prst="rect">
            <a:avLst/>
          </a:prstGeom>
          <a:solidFill>
            <a:srgbClr val="EAF1FA"/>
          </a:solidFill>
          <a:ln>
            <a:noFill/>
          </a:ln>
          <a:effectLst/>
        </p:spPr>
        <p:txBody>
          <a:bodyPr wrap="square" rtlCol="0">
            <a:spAutoFit/>
          </a:bodyPr>
          <a:lstStyle/>
          <a:p>
            <a:pPr algn="ctr"/>
            <a:r>
              <a:rPr lang="el-GR">
                <a:solidFill>
                  <a:schemeClr val="tx2"/>
                </a:solidFill>
                <a:latin typeface="Candara" panose="020E0502030303020204" pitchFamily="34" charset="0"/>
              </a:rPr>
              <a:t> </a:t>
            </a:r>
            <a:r>
              <a:rPr lang="el-GR" b="1">
                <a:solidFill>
                  <a:schemeClr val="tx2"/>
                </a:solidFill>
                <a:latin typeface="Candara" panose="020E0502030303020204" pitchFamily="34" charset="0"/>
              </a:rPr>
              <a:t>ΒΙΒΛΙΟ ΣΥΝΟΠΤΙΚΗΣ ΑΠΕΙΚΟΝΙΣΗΣ</a:t>
            </a:r>
            <a:endParaRPr lang="el-GR" dirty="0">
              <a:solidFill>
                <a:schemeClr val="tx2"/>
              </a:solidFill>
              <a:latin typeface="Candara" panose="020E0502030303020204" pitchFamily="34" charset="0"/>
            </a:endParaRPr>
          </a:p>
        </p:txBody>
      </p:sp>
      <p:sp>
        <p:nvSpPr>
          <p:cNvPr id="56" name="TextBox 55"/>
          <p:cNvSpPr txBox="1"/>
          <p:nvPr/>
        </p:nvSpPr>
        <p:spPr>
          <a:xfrm>
            <a:off x="9768408" y="326802"/>
            <a:ext cx="187220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b="1" dirty="0" err="1" smtClean="0">
                <a:solidFill>
                  <a:srgbClr val="0070C0"/>
                </a:solidFill>
                <a:latin typeface="Candara" panose="020E0502030303020204" pitchFamily="34" charset="0"/>
              </a:rPr>
              <a:t>myDATA</a:t>
            </a:r>
            <a:r>
              <a:rPr lang="en-US" sz="2400" b="1" dirty="0" smtClean="0">
                <a:solidFill>
                  <a:srgbClr val="0070C0"/>
                </a:solidFill>
                <a:latin typeface="Bahnschrift SemiBold Condensed" panose="020B0502040204020203" pitchFamily="34" charset="0"/>
              </a:rPr>
              <a:t> </a:t>
            </a:r>
            <a:endParaRPr lang="el-GR" sz="2000" b="1" dirty="0">
              <a:solidFill>
                <a:srgbClr val="00B0F0"/>
              </a:solidFill>
              <a:latin typeface="Bahnschrift SemiBold Condensed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334130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2" presetClass="entr" presetSubtype="1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" dur="2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2" presetClass="entr" presetSubtype="1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1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2000"/>
                                        <p:tgtEl>
                                          <p:spTgt spid="2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1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2000"/>
                                        <p:tgtEl>
                                          <p:spTgt spid="2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1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6" dur="2000"/>
                                        <p:tgtEl>
                                          <p:spTgt spid="2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2" presetClass="entr" presetSubtype="1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9" dur="2000"/>
                                        <p:tgtEl>
                                          <p:spTgt spid="2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1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2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2" presetClass="entr" presetSubtype="1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5" dur="2000"/>
                                        <p:tgtEl>
                                          <p:spTgt spid="3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2" presetClass="entr" presetSubtype="1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8" dur="2000"/>
                                        <p:tgtEl>
                                          <p:spTgt spid="3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22" presetClass="entr" presetSubtype="1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1" dur="2000"/>
                                        <p:tgtEl>
                                          <p:spTgt spid="3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22" presetClass="entr" presetSubtype="1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4" dur="2000"/>
                                        <p:tgtEl>
                                          <p:spTgt spid="3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22" presetClass="entr" presetSubtype="1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7" dur="2000"/>
                                        <p:tgtEl>
                                          <p:spTgt spid="3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22" presetClass="entr" presetSubtype="1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0" dur="2000"/>
                                        <p:tgtEl>
                                          <p:spTgt spid="3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22" presetClass="entr" presetSubtype="1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3" dur="2000"/>
                                        <p:tgtEl>
                                          <p:spTgt spid="3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22" presetClass="entr" presetSubtype="1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6" dur="2000"/>
                                        <p:tgtEl>
                                          <p:spTgt spid="3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22" presetClass="entr" presetSubtype="1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9" dur="2000"/>
                                        <p:tgtEl>
                                          <p:spTgt spid="3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22" presetClass="entr" presetSubtype="1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2" dur="2000"/>
                                        <p:tgtEl>
                                          <p:spTgt spid="3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22" presetClass="entr" presetSubtype="1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5" dur="2000"/>
                                        <p:tgtEl>
                                          <p:spTgt spid="3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22" presetClass="entr" presetSubtype="1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8" dur="2000"/>
                                        <p:tgtEl>
                                          <p:spTgt spid="3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22" presetClass="entr" presetSubtype="1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1" dur="2000"/>
                                        <p:tgtEl>
                                          <p:spTgt spid="3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22" presetClass="entr" presetSubtype="1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4" dur="2000"/>
                                        <p:tgtEl>
                                          <p:spTgt spid="3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22" presetClass="entr" presetSubtype="1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7" dur="2000"/>
                                        <p:tgtEl>
                                          <p:spTgt spid="3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22" presetClass="entr" presetSubtype="1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0" dur="2000"/>
                                        <p:tgtEl>
                                          <p:spTgt spid="3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22" presetClass="entr" presetSubtype="1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3" dur="2000"/>
                                        <p:tgtEl>
                                          <p:spTgt spid="3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22" presetClass="entr" presetSubtype="1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6" dur="2000"/>
                                        <p:tgtEl>
                                          <p:spTgt spid="3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22" presetClass="entr" presetSubtype="1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9" dur="2000"/>
                                        <p:tgtEl>
                                          <p:spTgt spid="3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22" presetClass="entr" presetSubtype="1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2" dur="2000"/>
                                        <p:tgtEl>
                                          <p:spTgt spid="3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3" presetID="22" presetClass="entr" presetSubtype="1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5" dur="2000"/>
                                        <p:tgtEl>
                                          <p:spTgt spid="3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6" presetID="22" presetClass="entr" presetSubtype="1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8" dur="2000"/>
                                        <p:tgtEl>
                                          <p:spTgt spid="3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9" presetID="22" presetClass="entr" presetSubtype="1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1" dur="2000"/>
                                        <p:tgtEl>
                                          <p:spTgt spid="3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2" presetID="22" presetClass="entr" presetSubtype="1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4" dur="2000"/>
                                        <p:tgtEl>
                                          <p:spTgt spid="3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5" presetID="22" presetClass="entr" presetSubtype="1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7" dur="2000"/>
                                        <p:tgtEl>
                                          <p:spTgt spid="3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8" presetID="22" presetClass="entr" presetSubtype="1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0" dur="2000"/>
                                        <p:tgtEl>
                                          <p:spTgt spid="3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1" presetID="22" presetClass="entr" presetSubtype="1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3" dur="2000"/>
                                        <p:tgtEl>
                                          <p:spTgt spid="3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4" presetID="22" presetClass="entr" presetSubtype="1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6" dur="2000"/>
                                        <p:tgtEl>
                                          <p:spTgt spid="3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7" presetID="22" presetClass="entr" presetSubtype="1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9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0" presetID="22" presetClass="entr" presetSubtype="1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2" dur="2000"/>
                                        <p:tgtEl>
                                          <p:spTgt spid="3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3" presetID="22" presetClass="entr" presetSubtype="1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5" dur="2000"/>
                                        <p:tgtEl>
                                          <p:spTgt spid="3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6" presetID="22" presetClass="entr" presetSubtype="1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8" dur="2000"/>
                                        <p:tgtEl>
                                          <p:spTgt spid="3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9" presetID="22" presetClass="entr" presetSubtype="1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1" dur="2000"/>
                                        <p:tgtEl>
                                          <p:spTgt spid="3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2" presetID="22" presetClass="entr" presetSubtype="1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4" dur="2000"/>
                                        <p:tgtEl>
                                          <p:spTgt spid="3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5" presetID="22" presetClass="entr" presetSubtype="1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7" dur="2000"/>
                                        <p:tgtEl>
                                          <p:spTgt spid="3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8" presetID="22" presetClass="entr" presetSubtype="1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0" dur="2000"/>
                                        <p:tgtEl>
                                          <p:spTgt spid="3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1" presetID="22" presetClass="entr" presetSubtype="1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3" dur="2000"/>
                                        <p:tgtEl>
                                          <p:spTgt spid="3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4" presetID="22" presetClass="entr" presetSubtype="1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6" dur="2000"/>
                                        <p:tgtEl>
                                          <p:spTgt spid="3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7" presetID="22" presetClass="entr" presetSubtype="1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9" dur="2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268" grpId="0" animBg="1"/>
      <p:bldP spid="270" grpId="0" animBg="1"/>
      <p:bldP spid="274" grpId="0" animBg="1"/>
      <p:bldP spid="278" grpId="0" animBg="1"/>
      <p:bldP spid="315" grpId="0" animBg="1"/>
      <p:bldP spid="332" grpId="0" animBg="1"/>
      <p:bldP spid="333" grpId="0" animBg="1"/>
      <p:bldP spid="334" grpId="0" animBg="1"/>
      <p:bldP spid="337" grpId="0" animBg="1"/>
      <p:bldP spid="338" grpId="0" animBg="1"/>
      <p:bldP spid="339" grpId="0" animBg="1"/>
      <p:bldP spid="340" grpId="0" animBg="1"/>
      <p:bldP spid="341" grpId="0" animBg="1"/>
      <p:bldP spid="342" grpId="0" animBg="1"/>
      <p:bldP spid="344" grpId="0" animBg="1"/>
      <p:bldP spid="345" grpId="0" animBg="1"/>
      <p:bldP spid="348" grpId="0" animBg="1"/>
      <p:bldP spid="349" grpId="0" animBg="1"/>
      <p:bldP spid="350" grpId="0" animBg="1"/>
      <p:bldP spid="351" grpId="0" animBg="1"/>
      <p:bldP spid="352" grpId="0" animBg="1"/>
      <p:bldP spid="353" grpId="0" animBg="1"/>
      <p:bldP spid="354" grpId="0" animBg="1"/>
      <p:bldP spid="355" grpId="0" animBg="1"/>
      <p:bldP spid="356" grpId="0" animBg="1"/>
      <p:bldP spid="357" grpId="0" animBg="1"/>
      <p:bldP spid="358" grpId="0" animBg="1"/>
      <p:bldP spid="359" grpId="0" animBg="1"/>
      <p:bldP spid="360" grpId="0" animBg="1"/>
      <p:bldP spid="363" grpId="0" animBg="1"/>
      <p:bldP spid="364" grpId="0" animBg="1"/>
      <p:bldP spid="366" grpId="0" animBg="1"/>
      <p:bldP spid="367" grpId="0" animBg="1"/>
      <p:bldP spid="369" grpId="0" animBg="1"/>
      <p:bldP spid="370" grpId="0" animBg="1"/>
      <p:bldP spid="61" grpId="0" animBg="1"/>
      <p:bldP spid="65" grpId="0" animBg="1"/>
      <p:bldP spid="52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Ορθογώνιο 1"/>
          <p:cNvSpPr/>
          <p:nvPr/>
        </p:nvSpPr>
        <p:spPr>
          <a:xfrm>
            <a:off x="1115091" y="1474890"/>
            <a:ext cx="5112568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l-GR" sz="2400" b="1" dirty="0" smtClean="0">
                <a:solidFill>
                  <a:schemeClr val="tx2"/>
                </a:solidFill>
                <a:latin typeface="Candara" panose="020E0502030303020204" pitchFamily="34" charset="0"/>
              </a:rPr>
              <a:t>Συνόψεις Παραστατικών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l-GR" sz="2400" b="1" dirty="0" smtClean="0">
                <a:solidFill>
                  <a:schemeClr val="tx2"/>
                </a:solidFill>
                <a:latin typeface="Candara" panose="020E0502030303020204" pitchFamily="34" charset="0"/>
              </a:rPr>
              <a:t>Χαρακτηρισμός Συναλλαγών</a:t>
            </a:r>
          </a:p>
          <a:p>
            <a:endParaRPr lang="el-GR" sz="1400" b="1" dirty="0" smtClean="0">
              <a:solidFill>
                <a:schemeClr val="tx2"/>
              </a:solidFill>
              <a:latin typeface="Candara" panose="020E0502030303020204" pitchFamily="34" charset="0"/>
            </a:endParaRPr>
          </a:p>
          <a:p>
            <a:r>
              <a:rPr lang="el-GR" sz="2000" dirty="0" smtClean="0">
                <a:solidFill>
                  <a:schemeClr val="tx2"/>
                </a:solidFill>
                <a:latin typeface="Candara" panose="020E0502030303020204" pitchFamily="34" charset="0"/>
              </a:rPr>
              <a:t>Ως καταληκτική ημερομηνία διαβίβασης εξετάζεται να οριστεί η </a:t>
            </a:r>
            <a:r>
              <a:rPr lang="en-US" sz="2000" b="1" dirty="0" smtClean="0">
                <a:solidFill>
                  <a:schemeClr val="tx2"/>
                </a:solidFill>
                <a:latin typeface="Candara" panose="020E0502030303020204" pitchFamily="34" charset="0"/>
              </a:rPr>
              <a:t>20</a:t>
            </a:r>
            <a:r>
              <a:rPr lang="el-GR" sz="2000" b="1" baseline="30000" dirty="0" smtClean="0">
                <a:solidFill>
                  <a:schemeClr val="tx2"/>
                </a:solidFill>
                <a:latin typeface="Candara" panose="020E0502030303020204" pitchFamily="34" charset="0"/>
              </a:rPr>
              <a:t>η</a:t>
            </a:r>
            <a:r>
              <a:rPr lang="el-GR" sz="2000" b="1" dirty="0" smtClean="0">
                <a:solidFill>
                  <a:schemeClr val="tx2"/>
                </a:solidFill>
                <a:latin typeface="Candara" panose="020E0502030303020204" pitchFamily="34" charset="0"/>
              </a:rPr>
              <a:t> ημέρα του μήνα υποβολής της δήλωσης ΦΠΑ</a:t>
            </a:r>
            <a:r>
              <a:rPr lang="el-GR" sz="2000" dirty="0" smtClean="0">
                <a:solidFill>
                  <a:schemeClr val="tx2"/>
                </a:solidFill>
                <a:latin typeface="Candara" panose="020E0502030303020204" pitchFamily="34" charset="0"/>
              </a:rPr>
              <a:t>. Δηλαδή </a:t>
            </a:r>
          </a:p>
          <a:p>
            <a:pPr marL="342900" indent="-342900">
              <a:buFontTx/>
              <a:buChar char="-"/>
            </a:pPr>
            <a:r>
              <a:rPr lang="el-GR" sz="2000" dirty="0" smtClean="0">
                <a:solidFill>
                  <a:schemeClr val="tx2"/>
                </a:solidFill>
                <a:latin typeface="Candara" panose="020E0502030303020204" pitchFamily="34" charset="0"/>
              </a:rPr>
              <a:t>σε </a:t>
            </a:r>
            <a:r>
              <a:rPr lang="el-GR" sz="2000" b="1" dirty="0" smtClean="0">
                <a:solidFill>
                  <a:schemeClr val="tx2"/>
                </a:solidFill>
                <a:latin typeface="Candara" panose="020E0502030303020204" pitchFamily="34" charset="0"/>
              </a:rPr>
              <a:t>μηνιαία βάση </a:t>
            </a:r>
            <a:r>
              <a:rPr lang="el-GR" sz="2000" dirty="0" smtClean="0">
                <a:solidFill>
                  <a:schemeClr val="tx2"/>
                </a:solidFill>
                <a:latin typeface="Candara" panose="020E0502030303020204" pitchFamily="34" charset="0"/>
              </a:rPr>
              <a:t>για τις Επιχειρήσεις που τηρούν Λογιστικά Αρχεία με </a:t>
            </a:r>
            <a:r>
              <a:rPr lang="el-GR" sz="2000" b="1" dirty="0" smtClean="0">
                <a:solidFill>
                  <a:schemeClr val="tx2"/>
                </a:solidFill>
                <a:latin typeface="Candara" panose="020E0502030303020204" pitchFamily="34" charset="0"/>
              </a:rPr>
              <a:t>διπλογραφικό σύστημα </a:t>
            </a:r>
            <a:r>
              <a:rPr lang="el-GR" sz="2000" dirty="0" smtClean="0">
                <a:solidFill>
                  <a:schemeClr val="tx2"/>
                </a:solidFill>
                <a:latin typeface="Candara" panose="020E0502030303020204" pitchFamily="34" charset="0"/>
              </a:rPr>
              <a:t>και</a:t>
            </a:r>
          </a:p>
          <a:p>
            <a:pPr marL="342900" indent="-342900">
              <a:buFontTx/>
              <a:buChar char="-"/>
            </a:pPr>
            <a:r>
              <a:rPr lang="el-GR" sz="2000" dirty="0" smtClean="0">
                <a:solidFill>
                  <a:schemeClr val="tx2"/>
                </a:solidFill>
                <a:latin typeface="Candara" panose="020E0502030303020204" pitchFamily="34" charset="0"/>
              </a:rPr>
              <a:t>σε </a:t>
            </a:r>
            <a:r>
              <a:rPr lang="el-GR" sz="2000" b="1" dirty="0" smtClean="0">
                <a:solidFill>
                  <a:schemeClr val="tx2"/>
                </a:solidFill>
                <a:latin typeface="Candara" panose="020E0502030303020204" pitchFamily="34" charset="0"/>
              </a:rPr>
              <a:t>τριμηνιαία βάση </a:t>
            </a:r>
            <a:r>
              <a:rPr lang="el-GR" sz="2000" dirty="0" smtClean="0">
                <a:solidFill>
                  <a:schemeClr val="tx2"/>
                </a:solidFill>
                <a:latin typeface="Candara" panose="020E0502030303020204" pitchFamily="34" charset="0"/>
              </a:rPr>
              <a:t>για</a:t>
            </a:r>
            <a:r>
              <a:rPr lang="el-GR" sz="2000" b="1" dirty="0" smtClean="0">
                <a:solidFill>
                  <a:schemeClr val="tx2"/>
                </a:solidFill>
                <a:latin typeface="Candara" panose="020E0502030303020204" pitchFamily="34" charset="0"/>
              </a:rPr>
              <a:t> </a:t>
            </a:r>
            <a:r>
              <a:rPr lang="el-GR" sz="2000" dirty="0" smtClean="0">
                <a:solidFill>
                  <a:schemeClr val="tx2"/>
                </a:solidFill>
                <a:latin typeface="Candara" panose="020E0502030303020204" pitchFamily="34" charset="0"/>
              </a:rPr>
              <a:t>τις Επιχειρήσεις με </a:t>
            </a:r>
            <a:r>
              <a:rPr lang="el-GR" sz="2000" b="1" dirty="0" smtClean="0">
                <a:solidFill>
                  <a:schemeClr val="tx2"/>
                </a:solidFill>
                <a:latin typeface="Candara" panose="020E0502030303020204" pitchFamily="34" charset="0"/>
              </a:rPr>
              <a:t>απλογραφικό σύστημα </a:t>
            </a:r>
            <a:r>
              <a:rPr lang="el-GR" sz="2000" dirty="0" smtClean="0">
                <a:solidFill>
                  <a:schemeClr val="tx2"/>
                </a:solidFill>
                <a:latin typeface="Candara" panose="020E0502030303020204" pitchFamily="34" charset="0"/>
              </a:rPr>
              <a:t>τήρησης. </a:t>
            </a:r>
          </a:p>
          <a:p>
            <a:endParaRPr lang="el-GR" sz="1100" dirty="0" smtClean="0">
              <a:solidFill>
                <a:schemeClr val="tx2"/>
              </a:solidFill>
              <a:latin typeface="Candara" panose="020E0502030303020204" pitchFamily="34" charset="0"/>
            </a:endParaRPr>
          </a:p>
          <a:p>
            <a:r>
              <a:rPr lang="el-GR" sz="2000" dirty="0">
                <a:solidFill>
                  <a:schemeClr val="tx2"/>
                </a:solidFill>
                <a:latin typeface="Candara" panose="020E0502030303020204" pitchFamily="34" charset="0"/>
              </a:rPr>
              <a:t>Αν η ημέρα αυτή είναι Σάββατο, Κυριακή ή αργία, η προθεσμία θα επεκτείνεται ως την επόμενη εργάσιμη.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13341" y="899428"/>
            <a:ext cx="11227274" cy="400110"/>
          </a:xfrm>
          <a:prstGeom prst="rect">
            <a:avLst/>
          </a:prstGeom>
          <a:solidFill>
            <a:srgbClr val="EAF1FA"/>
          </a:solidFill>
          <a:ln>
            <a:noFill/>
          </a:ln>
          <a:effectLst/>
        </p:spPr>
        <p:txBody>
          <a:bodyPr wrap="square" rtlCol="0">
            <a:spAutoFit/>
          </a:bodyPr>
          <a:lstStyle/>
          <a:p>
            <a:r>
              <a:rPr lang="el-GR" sz="2000" dirty="0" smtClean="0">
                <a:solidFill>
                  <a:schemeClr val="tx2"/>
                </a:solidFill>
                <a:latin typeface="Candara" panose="020E0502030303020204" pitchFamily="34" charset="0"/>
              </a:rPr>
              <a:t>Μέχρι </a:t>
            </a:r>
            <a:r>
              <a:rPr lang="el-GR" sz="2000" dirty="0">
                <a:solidFill>
                  <a:schemeClr val="tx2"/>
                </a:solidFill>
                <a:latin typeface="Candara" panose="020E0502030303020204" pitchFamily="34" charset="0"/>
              </a:rPr>
              <a:t>π</a:t>
            </a:r>
            <a:r>
              <a:rPr lang="el-GR" sz="2000" dirty="0" smtClean="0">
                <a:solidFill>
                  <a:schemeClr val="tx2"/>
                </a:solidFill>
                <a:latin typeface="Candara" panose="020E0502030303020204" pitchFamily="34" charset="0"/>
              </a:rPr>
              <a:t>ότε διαβιβάζονται ηλεκτρονικά τα Τυποποιημένα Δεδομένα Παραστατικών;</a:t>
            </a:r>
            <a:endParaRPr lang="el-GR" sz="2000" dirty="0">
              <a:solidFill>
                <a:schemeClr val="tx2"/>
              </a:solidFill>
              <a:latin typeface="Candara" panose="020E0502030303020204" pitchFamily="34" charset="0"/>
            </a:endParaRPr>
          </a:p>
        </p:txBody>
      </p:sp>
      <p:pic>
        <p:nvPicPr>
          <p:cNvPr id="7" name="Picture 2" descr="Αποτέλεσμα εικόνας για λογοτυπο ααδε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3341" y="392212"/>
            <a:ext cx="1434187" cy="3962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Ορθογώνιο 1"/>
          <p:cNvSpPr/>
          <p:nvPr/>
        </p:nvSpPr>
        <p:spPr>
          <a:xfrm>
            <a:off x="6456040" y="3573016"/>
            <a:ext cx="5112568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l-GR" sz="2400" b="1" dirty="0" smtClean="0">
                <a:solidFill>
                  <a:schemeClr val="tx2"/>
                </a:solidFill>
                <a:latin typeface="Candara" panose="020E0502030303020204" pitchFamily="34" charset="0"/>
              </a:rPr>
              <a:t>Λογιστικές Εγγραφές Τακτοποίησης</a:t>
            </a:r>
          </a:p>
          <a:p>
            <a:endParaRPr lang="el-GR" sz="1200" b="1" dirty="0" smtClean="0">
              <a:solidFill>
                <a:schemeClr val="tx2"/>
              </a:solidFill>
              <a:latin typeface="Candara" panose="020E0502030303020204" pitchFamily="34" charset="0"/>
            </a:endParaRPr>
          </a:p>
          <a:p>
            <a:r>
              <a:rPr lang="el-GR" sz="2000" dirty="0" smtClean="0">
                <a:solidFill>
                  <a:schemeClr val="tx2"/>
                </a:solidFill>
                <a:latin typeface="Candara" panose="020E0502030303020204" pitchFamily="34" charset="0"/>
              </a:rPr>
              <a:t>Ως καταληκτική ημερομηνία διαβίβασης θα οριστεί η προθεσμία υποβολής της δήλωσης φορολογίας εισοδήματος.</a:t>
            </a:r>
            <a:endParaRPr lang="el-GR" sz="2000" dirty="0">
              <a:solidFill>
                <a:schemeClr val="tx2"/>
              </a:solidFill>
              <a:latin typeface="Candara" panose="020E0502030303020204" pitchFamily="34" charset="0"/>
            </a:endParaRPr>
          </a:p>
        </p:txBody>
      </p:sp>
      <p:sp>
        <p:nvSpPr>
          <p:cNvPr id="10" name="Ορθογώνιο 1"/>
          <p:cNvSpPr/>
          <p:nvPr/>
        </p:nvSpPr>
        <p:spPr>
          <a:xfrm>
            <a:off x="6456040" y="1484784"/>
            <a:ext cx="5112568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2000" dirty="0" smtClean="0">
                <a:solidFill>
                  <a:schemeClr val="tx2"/>
                </a:solidFill>
                <a:latin typeface="Candara" panose="020E0502030303020204" pitchFamily="34" charset="0"/>
              </a:rPr>
              <a:t>Ειδικά για τις Επιχειρήσεις </a:t>
            </a:r>
            <a:r>
              <a:rPr lang="el-GR" sz="2000" b="1" dirty="0" smtClean="0">
                <a:solidFill>
                  <a:schemeClr val="tx2"/>
                </a:solidFill>
                <a:latin typeface="Candara" panose="020E0502030303020204" pitchFamily="34" charset="0"/>
              </a:rPr>
              <a:t>που δεν υπάγονται σε ΦΠΑ</a:t>
            </a:r>
            <a:r>
              <a:rPr lang="el-GR" sz="2000" dirty="0" smtClean="0">
                <a:solidFill>
                  <a:schemeClr val="tx2"/>
                </a:solidFill>
                <a:latin typeface="Candara" panose="020E0502030303020204" pitchFamily="34" charset="0"/>
              </a:rPr>
              <a:t>, η προθεσμία διαβίβασης θα συμπίπτει με την τρίμηνη </a:t>
            </a:r>
            <a:r>
              <a:rPr lang="el-GR" sz="2000" b="1" dirty="0" smtClean="0">
                <a:solidFill>
                  <a:schemeClr val="tx2"/>
                </a:solidFill>
                <a:latin typeface="Candara" panose="020E0502030303020204" pitchFamily="34" charset="0"/>
              </a:rPr>
              <a:t>προθεσμία υποβολής δήλωσης ΦΠΑ του απλογραφικού συστήματος </a:t>
            </a:r>
            <a:r>
              <a:rPr lang="el-GR" sz="2000" dirty="0" smtClean="0">
                <a:solidFill>
                  <a:schemeClr val="tx2"/>
                </a:solidFill>
                <a:latin typeface="Candara" panose="020E0502030303020204" pitchFamily="34" charset="0"/>
              </a:rPr>
              <a:t>(δηλ. σε τριμηνιαία βάση).</a:t>
            </a:r>
            <a:endParaRPr lang="el-GR" sz="2000" dirty="0">
              <a:solidFill>
                <a:schemeClr val="tx2"/>
              </a:solidFill>
              <a:latin typeface="Candara" panose="020E050203030302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7752184" y="392212"/>
            <a:ext cx="388843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err="1" smtClean="0">
                <a:solidFill>
                  <a:srgbClr val="0070C0"/>
                </a:solidFill>
                <a:latin typeface="Candara" panose="020E0502030303020204" pitchFamily="34" charset="0"/>
              </a:rPr>
              <a:t>myDATA</a:t>
            </a:r>
            <a:r>
              <a:rPr lang="en-US" sz="2000" b="1" dirty="0" smtClean="0">
                <a:solidFill>
                  <a:srgbClr val="0070C0"/>
                </a:solidFill>
                <a:latin typeface="Candara" panose="020E0502030303020204" pitchFamily="34" charset="0"/>
              </a:rPr>
              <a:t> </a:t>
            </a:r>
            <a:r>
              <a:rPr lang="en-US" b="1" dirty="0" smtClean="0">
                <a:solidFill>
                  <a:srgbClr val="00B0F0"/>
                </a:solidFill>
                <a:latin typeface="Candara" panose="020E0502030303020204" pitchFamily="34" charset="0"/>
              </a:rPr>
              <a:t>- </a:t>
            </a:r>
            <a:r>
              <a:rPr lang="el-GR" b="1" dirty="0" smtClean="0">
                <a:solidFill>
                  <a:srgbClr val="00B0F0"/>
                </a:solidFill>
                <a:latin typeface="Candara" panose="020E0502030303020204" pitchFamily="34" charset="0"/>
              </a:rPr>
              <a:t>Ηλεκτρονικά </a:t>
            </a:r>
            <a:r>
              <a:rPr lang="el-GR" b="1" dirty="0">
                <a:solidFill>
                  <a:srgbClr val="00B0F0"/>
                </a:solidFill>
                <a:latin typeface="Candara" panose="020E0502030303020204" pitchFamily="34" charset="0"/>
              </a:rPr>
              <a:t>Βιβλία ΑΑΔΕ</a:t>
            </a:r>
          </a:p>
        </p:txBody>
      </p:sp>
    </p:spTree>
    <p:extLst>
      <p:ext uri="{BB962C8B-B14F-4D97-AF65-F5344CB8AC3E}">
        <p14:creationId xmlns:p14="http://schemas.microsoft.com/office/powerpoint/2010/main" val="1547668008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5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3000"/>
                            </p:stCondLst>
                            <p:childTnLst>
                              <p:par>
                                <p:cTn id="21" presetID="10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4500"/>
                            </p:stCondLst>
                            <p:childTnLst>
                              <p:par>
                                <p:cTn id="25" presetID="10" presetClass="entr" presetSubtype="0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750"/>
                            </p:stCondLst>
                            <p:childTnLst>
                              <p:par>
                                <p:cTn id="29" presetID="10" presetClass="entr" presetSubtype="0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7000"/>
                            </p:stCondLst>
                            <p:childTnLst>
                              <p:par>
                                <p:cTn id="33" presetID="10" presetClass="entr" presetSubtype="0" fill="hold" nodeType="after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8750"/>
                            </p:stCondLst>
                            <p:childTnLst>
                              <p:par>
                                <p:cTn id="37" presetID="10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0250"/>
                            </p:stCondLst>
                            <p:childTnLst>
                              <p:par>
                                <p:cTn id="41" presetID="10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TextBox 50"/>
          <p:cNvSpPr txBox="1"/>
          <p:nvPr/>
        </p:nvSpPr>
        <p:spPr>
          <a:xfrm>
            <a:off x="413341" y="890655"/>
            <a:ext cx="11227274" cy="400110"/>
          </a:xfrm>
          <a:prstGeom prst="rect">
            <a:avLst/>
          </a:prstGeom>
          <a:solidFill>
            <a:srgbClr val="EAF1FA"/>
          </a:solidFill>
          <a:ln>
            <a:noFill/>
          </a:ln>
          <a:effectLst/>
        </p:spPr>
        <p:txBody>
          <a:bodyPr wrap="square" rtlCol="0">
            <a:spAutoFit/>
          </a:bodyPr>
          <a:lstStyle/>
          <a:p>
            <a:r>
              <a:rPr lang="el-GR" sz="2000" b="1" dirty="0">
                <a:solidFill>
                  <a:schemeClr val="tx2"/>
                </a:solidFill>
                <a:latin typeface="Candara" panose="020E0502030303020204" pitchFamily="34" charset="0"/>
              </a:rPr>
              <a:t>Τρόπος διασύνδεσης μεταξύ Λογιστικών Προγραμμάτων και </a:t>
            </a:r>
            <a:r>
              <a:rPr lang="en-US" sz="2000" b="1" dirty="0" err="1" smtClean="0">
                <a:solidFill>
                  <a:schemeClr val="tx2"/>
                </a:solidFill>
                <a:latin typeface="Candara" panose="020E0502030303020204" pitchFamily="34" charset="0"/>
              </a:rPr>
              <a:t>myDATA</a:t>
            </a:r>
            <a:endParaRPr lang="el-GR" sz="2000" b="1" dirty="0">
              <a:solidFill>
                <a:schemeClr val="tx2"/>
              </a:solidFill>
              <a:latin typeface="Candara" panose="020E0502030303020204" pitchFamily="34" charset="0"/>
            </a:endParaRPr>
          </a:p>
        </p:txBody>
      </p:sp>
      <p:pic>
        <p:nvPicPr>
          <p:cNvPr id="72" name="Picture 2" descr="Αποτέλεσμα εικόνας για λογοτυπο ααδε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3341" y="392212"/>
            <a:ext cx="1434187" cy="3962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 useBgFill="1">
        <p:nvSpPr>
          <p:cNvPr id="52" name="Ορθογώνιο 3"/>
          <p:cNvSpPr/>
          <p:nvPr/>
        </p:nvSpPr>
        <p:spPr>
          <a:xfrm>
            <a:off x="1154811" y="1865724"/>
            <a:ext cx="7317454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spcBef>
                <a:spcPts val="600"/>
              </a:spcBef>
              <a:spcAft>
                <a:spcPts val="600"/>
              </a:spcAft>
              <a:buAutoNum type="arabicPeriod"/>
            </a:pPr>
            <a:r>
              <a:rPr lang="el-GR" sz="2000" dirty="0">
                <a:solidFill>
                  <a:schemeClr val="tx2"/>
                </a:solidFill>
                <a:latin typeface="Candara" panose="020E0502030303020204" pitchFamily="34" charset="0"/>
              </a:rPr>
              <a:t>Για την επικοινωνία της η </a:t>
            </a:r>
            <a:r>
              <a:rPr lang="en-US" sz="2000" b="1" dirty="0" err="1" smtClean="0">
                <a:solidFill>
                  <a:schemeClr val="tx2"/>
                </a:solidFill>
                <a:latin typeface="Candara" panose="020E0502030303020204" pitchFamily="34" charset="0"/>
              </a:rPr>
              <a:t>myDATA</a:t>
            </a:r>
            <a:r>
              <a:rPr lang="en-US" sz="2000" dirty="0" smtClean="0">
                <a:solidFill>
                  <a:schemeClr val="tx2"/>
                </a:solidFill>
                <a:latin typeface="Candara" panose="020E0502030303020204" pitchFamily="34" charset="0"/>
              </a:rPr>
              <a:t> </a:t>
            </a:r>
            <a:r>
              <a:rPr lang="el-GR" sz="2000" dirty="0" smtClean="0">
                <a:solidFill>
                  <a:schemeClr val="tx2"/>
                </a:solidFill>
                <a:latin typeface="Candara" panose="020E0502030303020204" pitchFamily="34" charset="0"/>
              </a:rPr>
              <a:t>με </a:t>
            </a:r>
            <a:r>
              <a:rPr lang="el-GR" sz="2000" dirty="0">
                <a:solidFill>
                  <a:schemeClr val="tx2"/>
                </a:solidFill>
                <a:latin typeface="Candara" panose="020E0502030303020204" pitchFamily="34" charset="0"/>
              </a:rPr>
              <a:t>τα Λογιστικά / Εμπορικά Προγράμματα των Επιχειρήσεων αναπτύσσουμε ένα </a:t>
            </a:r>
            <a:r>
              <a:rPr lang="el-GR" sz="2000" b="1" dirty="0">
                <a:solidFill>
                  <a:schemeClr val="tx2"/>
                </a:solidFill>
                <a:latin typeface="Candara" panose="020E0502030303020204" pitchFamily="34" charset="0"/>
              </a:rPr>
              <a:t>ενδιάμεσο λογισμικό (</a:t>
            </a:r>
            <a:r>
              <a:rPr lang="en-US" sz="2000" b="1" dirty="0">
                <a:solidFill>
                  <a:schemeClr val="tx2"/>
                </a:solidFill>
                <a:latin typeface="Candara" panose="020E0502030303020204" pitchFamily="34" charset="0"/>
              </a:rPr>
              <a:t>Application Programming Interface-API)</a:t>
            </a:r>
            <a:r>
              <a:rPr lang="el-GR" sz="2000" dirty="0">
                <a:solidFill>
                  <a:schemeClr val="tx2"/>
                </a:solidFill>
                <a:latin typeface="Candara" panose="020E0502030303020204" pitchFamily="34" charset="0"/>
              </a:rPr>
              <a:t> που θα διαχειρίζεται τα αιτήματα και τις απαντήσεις μεταξύ των δύο εφαρμογών</a:t>
            </a:r>
            <a:r>
              <a:rPr lang="en-US" sz="2000" dirty="0">
                <a:solidFill>
                  <a:schemeClr val="tx2"/>
                </a:solidFill>
                <a:latin typeface="Candara" panose="020E0502030303020204" pitchFamily="34" charset="0"/>
              </a:rPr>
              <a:t>.</a:t>
            </a:r>
          </a:p>
          <a:p>
            <a:pPr marL="457200" indent="-457200">
              <a:spcBef>
                <a:spcPts val="600"/>
              </a:spcBef>
              <a:spcAft>
                <a:spcPts val="600"/>
              </a:spcAft>
              <a:buAutoNum type="arabicPeriod"/>
            </a:pPr>
            <a:r>
              <a:rPr lang="en-US" sz="2000" dirty="0">
                <a:solidFill>
                  <a:schemeClr val="tx2"/>
                </a:solidFill>
                <a:latin typeface="Candara" panose="020E0502030303020204" pitchFamily="34" charset="0"/>
              </a:rPr>
              <a:t>To </a:t>
            </a:r>
            <a:r>
              <a:rPr lang="en-US" sz="2000" b="1" dirty="0">
                <a:solidFill>
                  <a:schemeClr val="tx2"/>
                </a:solidFill>
                <a:latin typeface="Candara" panose="020E0502030303020204" pitchFamily="34" charset="0"/>
              </a:rPr>
              <a:t>API</a:t>
            </a:r>
            <a:r>
              <a:rPr lang="en-US" sz="2000" dirty="0">
                <a:solidFill>
                  <a:schemeClr val="tx2"/>
                </a:solidFill>
                <a:latin typeface="Candara" panose="020E0502030303020204" pitchFamily="34" charset="0"/>
              </a:rPr>
              <a:t> </a:t>
            </a:r>
            <a:r>
              <a:rPr lang="el-GR" sz="2000" dirty="0">
                <a:solidFill>
                  <a:schemeClr val="tx2"/>
                </a:solidFill>
                <a:latin typeface="Candara" panose="020E0502030303020204" pitchFamily="34" charset="0"/>
              </a:rPr>
              <a:t> θα έχει </a:t>
            </a:r>
            <a:r>
              <a:rPr lang="el-GR" sz="2000" b="1" dirty="0">
                <a:solidFill>
                  <a:schemeClr val="tx2"/>
                </a:solidFill>
                <a:latin typeface="Candara" panose="020E0502030303020204" pitchFamily="34" charset="0"/>
              </a:rPr>
              <a:t>χαρακτηριστικά υψηλής διαθεσιμότητας </a:t>
            </a:r>
            <a:r>
              <a:rPr lang="el-GR" sz="2000" dirty="0">
                <a:solidFill>
                  <a:schemeClr val="tx2"/>
                </a:solidFill>
                <a:latin typeface="Candara" panose="020E0502030303020204" pitchFamily="34" charset="0"/>
              </a:rPr>
              <a:t>και θα επιτρέπει στους κατασκευαστές λογισμικού να αναβαθμίσουν τα προγράμματά τους, ώστε αυτά </a:t>
            </a:r>
            <a:r>
              <a:rPr lang="el-GR" sz="2000" b="1" dirty="0">
                <a:solidFill>
                  <a:schemeClr val="tx2"/>
                </a:solidFill>
                <a:latin typeface="Candara" panose="020E0502030303020204" pitchFamily="34" charset="0"/>
              </a:rPr>
              <a:t>να ενημερώνουν τα Ηλεκτρονικά Βιβλία αυτόματα</a:t>
            </a:r>
            <a:r>
              <a:rPr lang="el-GR" sz="2000" dirty="0">
                <a:solidFill>
                  <a:schemeClr val="tx2"/>
                </a:solidFill>
                <a:latin typeface="Candara" panose="020E0502030303020204" pitchFamily="34" charset="0"/>
              </a:rPr>
              <a:t>, είτε σε </a:t>
            </a:r>
            <a:r>
              <a:rPr lang="el-GR" sz="2000" b="1" dirty="0">
                <a:solidFill>
                  <a:schemeClr val="tx2"/>
                </a:solidFill>
                <a:latin typeface="Candara" panose="020E0502030303020204" pitchFamily="34" charset="0"/>
              </a:rPr>
              <a:t>πραγματικό χρόνο</a:t>
            </a:r>
            <a:r>
              <a:rPr lang="el-GR" sz="2000" dirty="0">
                <a:solidFill>
                  <a:schemeClr val="tx2"/>
                </a:solidFill>
                <a:latin typeface="Candara" panose="020E0502030303020204" pitchFamily="34" charset="0"/>
              </a:rPr>
              <a:t>, είτε </a:t>
            </a:r>
            <a:r>
              <a:rPr lang="el-GR" sz="2000" b="1" dirty="0">
                <a:solidFill>
                  <a:schemeClr val="tx2"/>
                </a:solidFill>
                <a:latin typeface="Candara" panose="020E0502030303020204" pitchFamily="34" charset="0"/>
              </a:rPr>
              <a:t>ανά τακτά χρονικά διαστήματα</a:t>
            </a:r>
            <a:r>
              <a:rPr lang="el-GR" sz="2000" dirty="0">
                <a:solidFill>
                  <a:schemeClr val="tx2"/>
                </a:solidFill>
                <a:latin typeface="Candara" panose="020E0502030303020204" pitchFamily="34" charset="0"/>
              </a:rPr>
              <a:t>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52184" y="392212"/>
            <a:ext cx="388843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err="1" smtClean="0">
                <a:solidFill>
                  <a:srgbClr val="0070C0"/>
                </a:solidFill>
                <a:latin typeface="Candara" panose="020E0502030303020204" pitchFamily="34" charset="0"/>
              </a:rPr>
              <a:t>myDATA</a:t>
            </a:r>
            <a:r>
              <a:rPr lang="en-US" sz="2000" b="1" dirty="0" smtClean="0">
                <a:solidFill>
                  <a:srgbClr val="0070C0"/>
                </a:solidFill>
                <a:latin typeface="Candara" panose="020E0502030303020204" pitchFamily="34" charset="0"/>
              </a:rPr>
              <a:t> </a:t>
            </a:r>
            <a:r>
              <a:rPr lang="en-US" b="1" dirty="0" smtClean="0">
                <a:solidFill>
                  <a:srgbClr val="00B0F0"/>
                </a:solidFill>
                <a:latin typeface="Candara" panose="020E0502030303020204" pitchFamily="34" charset="0"/>
              </a:rPr>
              <a:t>- </a:t>
            </a:r>
            <a:r>
              <a:rPr lang="el-GR" b="1" dirty="0" smtClean="0">
                <a:solidFill>
                  <a:srgbClr val="00B0F0"/>
                </a:solidFill>
                <a:latin typeface="Candara" panose="020E0502030303020204" pitchFamily="34" charset="0"/>
              </a:rPr>
              <a:t>Ηλεκτρονικά </a:t>
            </a:r>
            <a:r>
              <a:rPr lang="el-GR" b="1" dirty="0">
                <a:solidFill>
                  <a:srgbClr val="00B0F0"/>
                </a:solidFill>
                <a:latin typeface="Candara" panose="020E0502030303020204" pitchFamily="34" charset="0"/>
              </a:rPr>
              <a:t>Βιβλία ΑΑΔΕ</a:t>
            </a:r>
          </a:p>
        </p:txBody>
      </p:sp>
    </p:spTree>
    <p:extLst>
      <p:ext uri="{BB962C8B-B14F-4D97-AF65-F5344CB8AC3E}">
        <p14:creationId xmlns:p14="http://schemas.microsoft.com/office/powerpoint/2010/main" val="1607286"/>
      </p:ext>
    </p:extLst>
  </p:cSld>
  <p:clrMapOvr>
    <a:masterClrMapping/>
  </p:clrMapOvr>
  <p:transition spd="slow"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500"/>
                                        <p:tgtEl>
                                          <p:spTgt spid="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5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500"/>
                                        <p:tgtEl>
                                          <p:spTgt spid="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Αποτέλεσμα εικόνας για λογοτυπο ααδε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3341" y="392212"/>
            <a:ext cx="1434187" cy="3962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Ορθογώνιο 1"/>
          <p:cNvSpPr/>
          <p:nvPr/>
        </p:nvSpPr>
        <p:spPr>
          <a:xfrm>
            <a:off x="2927648" y="1700808"/>
            <a:ext cx="4572000" cy="338554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el-GR" sz="1600" dirty="0">
              <a:latin typeface="Candara" panose="020E0502030303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13340" y="1024852"/>
            <a:ext cx="11227275" cy="400110"/>
          </a:xfrm>
          <a:prstGeom prst="rect">
            <a:avLst/>
          </a:prstGeom>
          <a:solidFill>
            <a:srgbClr val="EAF1FA"/>
          </a:solidFill>
          <a:ln>
            <a:noFill/>
          </a:ln>
          <a:effectLst/>
        </p:spPr>
        <p:txBody>
          <a:bodyPr wrap="square" rtlCol="0">
            <a:spAutoFit/>
          </a:bodyPr>
          <a:lstStyle/>
          <a:p>
            <a:pPr algn="just"/>
            <a:r>
              <a:rPr lang="el-GR" sz="2000" dirty="0">
                <a:solidFill>
                  <a:schemeClr val="tx2"/>
                </a:solidFill>
                <a:latin typeface="Candara" panose="020E0502030303020204" pitchFamily="34" charset="0"/>
              </a:rPr>
              <a:t> </a:t>
            </a:r>
            <a:r>
              <a:rPr lang="el-GR" sz="2000" b="1" dirty="0">
                <a:solidFill>
                  <a:schemeClr val="tx2"/>
                </a:solidFill>
                <a:latin typeface="Candara" panose="020E0502030303020204" pitchFamily="34" charset="0"/>
              </a:rPr>
              <a:t>Τι είναι </a:t>
            </a:r>
            <a:r>
              <a:rPr lang="el-GR" sz="2000" b="1" dirty="0" smtClean="0">
                <a:solidFill>
                  <a:schemeClr val="tx2"/>
                </a:solidFill>
                <a:latin typeface="Candara" panose="020E0502030303020204" pitchFamily="34" charset="0"/>
              </a:rPr>
              <a:t>η πλατφόρμα </a:t>
            </a:r>
            <a:r>
              <a:rPr lang="en-US" sz="2000" b="1" dirty="0" err="1" smtClean="0">
                <a:solidFill>
                  <a:schemeClr val="tx2"/>
                </a:solidFill>
                <a:latin typeface="Candara" panose="020E0502030303020204" pitchFamily="34" charset="0"/>
              </a:rPr>
              <a:t>myDATA</a:t>
            </a:r>
            <a:r>
              <a:rPr lang="el-GR" sz="2000" b="1" dirty="0" smtClean="0">
                <a:solidFill>
                  <a:schemeClr val="tx2"/>
                </a:solidFill>
                <a:latin typeface="Candara" panose="020E0502030303020204" pitchFamily="34" charset="0"/>
              </a:rPr>
              <a:t>;</a:t>
            </a:r>
            <a:endParaRPr lang="en-US" sz="2000" b="1" dirty="0">
              <a:solidFill>
                <a:schemeClr val="tx2"/>
              </a:solidFill>
              <a:latin typeface="Candara" panose="020E0502030303020204" pitchFamily="34" charset="0"/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1847528" y="1829697"/>
            <a:ext cx="9793086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2000" b="1" dirty="0" err="1" smtClean="0">
                <a:solidFill>
                  <a:schemeClr val="tx2"/>
                </a:solidFill>
                <a:latin typeface="Candara" panose="020E0502030303020204" pitchFamily="34" charset="0"/>
              </a:rPr>
              <a:t>myDATA</a:t>
            </a:r>
            <a:r>
              <a:rPr lang="en-US" sz="2000" b="1" dirty="0" smtClean="0">
                <a:solidFill>
                  <a:schemeClr val="tx2"/>
                </a:solidFill>
                <a:latin typeface="Candara" panose="020E0502030303020204" pitchFamily="34" charset="0"/>
              </a:rPr>
              <a:t> (my Digital Accounting &amp; Tax Application)</a:t>
            </a:r>
            <a:r>
              <a:rPr lang="en-US" sz="2000" dirty="0" smtClean="0">
                <a:solidFill>
                  <a:schemeClr val="tx2"/>
                </a:solidFill>
                <a:latin typeface="Candara" panose="020E0502030303020204" pitchFamily="34" charset="0"/>
              </a:rPr>
              <a:t> </a:t>
            </a:r>
            <a:r>
              <a:rPr lang="el-GR" sz="2000" dirty="0" smtClean="0">
                <a:solidFill>
                  <a:schemeClr val="tx2"/>
                </a:solidFill>
                <a:latin typeface="Candara" panose="020E0502030303020204" pitchFamily="34" charset="0"/>
              </a:rPr>
              <a:t>είναι η πλατφόρμα των </a:t>
            </a:r>
            <a:r>
              <a:rPr lang="el-GR" sz="2000" b="1" dirty="0" smtClean="0">
                <a:solidFill>
                  <a:schemeClr val="tx2"/>
                </a:solidFill>
                <a:latin typeface="Candara" panose="020E0502030303020204" pitchFamily="34" charset="0"/>
              </a:rPr>
              <a:t>Ηλεκτρονικών Βιβλίων ΑΑΔΕ</a:t>
            </a:r>
            <a:r>
              <a:rPr lang="el-GR" sz="2000" dirty="0">
                <a:solidFill>
                  <a:schemeClr val="tx2"/>
                </a:solidFill>
                <a:latin typeface="Candara" panose="020E0502030303020204" pitchFamily="34" charset="0"/>
              </a:rPr>
              <a:t>, </a:t>
            </a:r>
            <a:r>
              <a:rPr lang="el-GR" sz="2000" dirty="0" smtClean="0">
                <a:solidFill>
                  <a:schemeClr val="tx2"/>
                </a:solidFill>
                <a:latin typeface="Candara" panose="020E0502030303020204" pitchFamily="34" charset="0"/>
              </a:rPr>
              <a:t>στα </a:t>
            </a:r>
            <a:r>
              <a:rPr lang="el-GR" sz="2000" dirty="0">
                <a:solidFill>
                  <a:schemeClr val="tx2"/>
                </a:solidFill>
                <a:latin typeface="Candara" panose="020E0502030303020204" pitchFamily="34" charset="0"/>
              </a:rPr>
              <a:t>οποία: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l-GR" sz="2000" b="1" dirty="0">
                <a:solidFill>
                  <a:schemeClr val="tx2"/>
                </a:solidFill>
                <a:latin typeface="Candara" panose="020E0502030303020204" pitchFamily="34" charset="0"/>
              </a:rPr>
              <a:t>παρακολουθείται το σύνολο των συναλλαγών εσόδων / εξόδων</a:t>
            </a:r>
            <a:r>
              <a:rPr lang="el-GR" sz="2000" dirty="0">
                <a:solidFill>
                  <a:schemeClr val="tx2"/>
                </a:solidFill>
                <a:latin typeface="Candara" panose="020E0502030303020204" pitchFamily="34" charset="0"/>
              </a:rPr>
              <a:t> των επιχειρήσεων και λοιπών οντοτήτων που τηρούν Λογιστικά Αρχεία κατά τα Ελληνικά Λογιστικά Πρότυπα (ΕΛΠ) και 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l-GR" sz="2000" b="1" dirty="0">
                <a:solidFill>
                  <a:schemeClr val="tx2"/>
                </a:solidFill>
                <a:latin typeface="Candara" panose="020E0502030303020204" pitchFamily="34" charset="0"/>
              </a:rPr>
              <a:t>απεικονίζεται το λογιστικό και φορολογικό αποτέλεσμα</a:t>
            </a:r>
            <a:r>
              <a:rPr lang="el-GR" sz="2000" dirty="0">
                <a:solidFill>
                  <a:schemeClr val="tx2"/>
                </a:solidFill>
                <a:latin typeface="Candara" panose="020E0502030303020204" pitchFamily="34" charset="0"/>
              </a:rPr>
              <a:t> των επιχειρήσεων, όπως προκύπτει από τα δεδομένα των Ηλεκτρονικών Βιβλίων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1847528" y="5262299"/>
            <a:ext cx="979308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000" b="1" dirty="0">
                <a:solidFill>
                  <a:schemeClr val="tx2"/>
                </a:solidFill>
                <a:latin typeface="Candara" panose="020E0502030303020204" pitchFamily="34" charset="0"/>
              </a:rPr>
              <a:t>Όλες τις Επιχειρήσεις </a:t>
            </a:r>
            <a:r>
              <a:rPr lang="el-GR" sz="2000" dirty="0">
                <a:solidFill>
                  <a:schemeClr val="tx2"/>
                </a:solidFill>
                <a:latin typeface="Candara" panose="020E0502030303020204" pitchFamily="34" charset="0"/>
              </a:rPr>
              <a:t>και λοιπές οντότητες </a:t>
            </a:r>
            <a:r>
              <a:rPr lang="el-GR" sz="2000" b="1" dirty="0">
                <a:solidFill>
                  <a:schemeClr val="tx2"/>
                </a:solidFill>
                <a:latin typeface="Candara" panose="020E0502030303020204" pitchFamily="34" charset="0"/>
              </a:rPr>
              <a:t>που τηρούν Λογιστικά Αρχεία </a:t>
            </a:r>
            <a:r>
              <a:rPr lang="el-GR" sz="2000" dirty="0">
                <a:solidFill>
                  <a:schemeClr val="tx2"/>
                </a:solidFill>
                <a:latin typeface="Candara" panose="020E0502030303020204" pitchFamily="34" charset="0"/>
              </a:rPr>
              <a:t>κατά τα </a:t>
            </a:r>
            <a:r>
              <a:rPr lang="el-GR" sz="2000" b="1" dirty="0">
                <a:solidFill>
                  <a:schemeClr val="tx2"/>
                </a:solidFill>
                <a:latin typeface="Candara" panose="020E0502030303020204" pitchFamily="34" charset="0"/>
              </a:rPr>
              <a:t>ΕΛΠ </a:t>
            </a:r>
            <a:r>
              <a:rPr lang="el-GR" sz="2000" dirty="0">
                <a:solidFill>
                  <a:schemeClr val="tx2"/>
                </a:solidFill>
                <a:latin typeface="Candara" panose="020E0502030303020204" pitchFamily="34" charset="0"/>
              </a:rPr>
              <a:t>και σύμφωνα με τις ειδικότερες προβλέψεις του νόμου.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413339" y="4592741"/>
            <a:ext cx="11227275" cy="400110"/>
          </a:xfrm>
          <a:prstGeom prst="rect">
            <a:avLst/>
          </a:prstGeom>
          <a:solidFill>
            <a:srgbClr val="EAF1FA"/>
          </a:solidFill>
          <a:ln>
            <a:noFill/>
          </a:ln>
          <a:effectLst/>
        </p:spPr>
        <p:txBody>
          <a:bodyPr wrap="square" rtlCol="0">
            <a:spAutoFit/>
          </a:bodyPr>
          <a:lstStyle/>
          <a:p>
            <a:pPr algn="just"/>
            <a:r>
              <a:rPr lang="el-GR" sz="2000" dirty="0">
                <a:solidFill>
                  <a:schemeClr val="tx2"/>
                </a:solidFill>
                <a:latin typeface="Candara" panose="020E0502030303020204" pitchFamily="34" charset="0"/>
              </a:rPr>
              <a:t> </a:t>
            </a:r>
            <a:r>
              <a:rPr lang="el-GR" sz="2000" b="1" dirty="0">
                <a:solidFill>
                  <a:schemeClr val="tx2"/>
                </a:solidFill>
                <a:latin typeface="Candara" panose="020E0502030303020204" pitchFamily="34" charset="0"/>
              </a:rPr>
              <a:t>Ποιους αφορά;</a:t>
            </a:r>
            <a:endParaRPr lang="en-US" sz="2000" b="1" dirty="0">
              <a:solidFill>
                <a:schemeClr val="tx2"/>
              </a:solidFill>
              <a:latin typeface="Candara" panose="020E0502030303020204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7752184" y="392212"/>
            <a:ext cx="388843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err="1" smtClean="0">
                <a:solidFill>
                  <a:srgbClr val="0070C0"/>
                </a:solidFill>
                <a:latin typeface="Candara" panose="020E0502030303020204" pitchFamily="34" charset="0"/>
              </a:rPr>
              <a:t>myDATA</a:t>
            </a:r>
            <a:r>
              <a:rPr lang="en-US" sz="2000" b="1" dirty="0" smtClean="0">
                <a:solidFill>
                  <a:srgbClr val="0070C0"/>
                </a:solidFill>
                <a:latin typeface="Candara" panose="020E0502030303020204" pitchFamily="34" charset="0"/>
              </a:rPr>
              <a:t> </a:t>
            </a:r>
            <a:r>
              <a:rPr lang="en-US" b="1" dirty="0" smtClean="0">
                <a:solidFill>
                  <a:srgbClr val="00B0F0"/>
                </a:solidFill>
                <a:latin typeface="Candara" panose="020E0502030303020204" pitchFamily="34" charset="0"/>
              </a:rPr>
              <a:t>- </a:t>
            </a:r>
            <a:r>
              <a:rPr lang="el-GR" b="1" dirty="0" smtClean="0">
                <a:solidFill>
                  <a:srgbClr val="00B0F0"/>
                </a:solidFill>
                <a:latin typeface="Candara" panose="020E0502030303020204" pitchFamily="34" charset="0"/>
              </a:rPr>
              <a:t>Ηλεκτρονικά </a:t>
            </a:r>
            <a:r>
              <a:rPr lang="el-GR" b="1" dirty="0">
                <a:solidFill>
                  <a:srgbClr val="00B0F0"/>
                </a:solidFill>
                <a:latin typeface="Candara" panose="020E0502030303020204" pitchFamily="34" charset="0"/>
              </a:rPr>
              <a:t>Βιβλία ΑΑΔΕ</a:t>
            </a:r>
          </a:p>
        </p:txBody>
      </p:sp>
    </p:spTree>
    <p:extLst>
      <p:ext uri="{BB962C8B-B14F-4D97-AF65-F5344CB8AC3E}">
        <p14:creationId xmlns:p14="http://schemas.microsoft.com/office/powerpoint/2010/main" val="14809347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5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4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5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4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3500"/>
                            </p:stCondLst>
                            <p:childTnLst>
                              <p:par>
                                <p:cTn id="2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4000"/>
                            </p:stCondLst>
                            <p:childTnLst>
                              <p:par>
                                <p:cTn id="2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45" grpId="0" build="p"/>
      <p:bldP spid="21" grpId="0"/>
      <p:bldP spid="22" grpId="0" animBg="1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TextBox 50"/>
          <p:cNvSpPr txBox="1"/>
          <p:nvPr/>
        </p:nvSpPr>
        <p:spPr>
          <a:xfrm>
            <a:off x="413341" y="890655"/>
            <a:ext cx="11227274" cy="400110"/>
          </a:xfrm>
          <a:prstGeom prst="rect">
            <a:avLst/>
          </a:prstGeom>
          <a:solidFill>
            <a:srgbClr val="EAF1FA"/>
          </a:solidFill>
          <a:ln>
            <a:noFill/>
          </a:ln>
          <a:effectLst/>
        </p:spPr>
        <p:txBody>
          <a:bodyPr wrap="square" rtlCol="0">
            <a:spAutoFit/>
          </a:bodyPr>
          <a:lstStyle/>
          <a:p>
            <a:r>
              <a:rPr lang="el-GR" sz="2000" b="1" dirty="0">
                <a:solidFill>
                  <a:schemeClr val="tx2"/>
                </a:solidFill>
                <a:latin typeface="Candara" panose="020E0502030303020204" pitchFamily="34" charset="0"/>
              </a:rPr>
              <a:t>Για τις Επιχειρήσεις που θα χρησιμοποιούν την Ειδική </a:t>
            </a:r>
            <a:r>
              <a:rPr lang="el-GR" sz="2000" b="1">
                <a:solidFill>
                  <a:schemeClr val="tx2"/>
                </a:solidFill>
                <a:latin typeface="Candara" panose="020E0502030303020204" pitchFamily="34" charset="0"/>
              </a:rPr>
              <a:t>Φόρμα Καταχώρησης</a:t>
            </a:r>
            <a:endParaRPr lang="el-GR" sz="2000" b="1" dirty="0">
              <a:solidFill>
                <a:schemeClr val="tx2"/>
              </a:solidFill>
              <a:latin typeface="Candara" panose="020E0502030303020204" pitchFamily="34" charset="0"/>
            </a:endParaRPr>
          </a:p>
        </p:txBody>
      </p:sp>
      <p:pic>
        <p:nvPicPr>
          <p:cNvPr id="72" name="Picture 2" descr="Αποτέλεσμα εικόνας για λογοτυπο ααδε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3341" y="392212"/>
            <a:ext cx="1434187" cy="3962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 useBgFill="1">
        <p:nvSpPr>
          <p:cNvPr id="52" name="Ορθογώνιο 3"/>
          <p:cNvSpPr/>
          <p:nvPr/>
        </p:nvSpPr>
        <p:spPr>
          <a:xfrm>
            <a:off x="1108730" y="1628800"/>
            <a:ext cx="9739798" cy="46474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spcBef>
                <a:spcPts val="300"/>
              </a:spcBef>
              <a:spcAft>
                <a:spcPts val="300"/>
              </a:spcAft>
              <a:buFontTx/>
              <a:buAutoNum type="arabicPeriod"/>
            </a:pPr>
            <a:r>
              <a:rPr lang="el-GR" sz="1900" dirty="0" smtClean="0">
                <a:solidFill>
                  <a:schemeClr val="tx2"/>
                </a:solidFill>
                <a:latin typeface="Candara" panose="020E0502030303020204" pitchFamily="34" charset="0"/>
              </a:rPr>
              <a:t>Μέσω της </a:t>
            </a:r>
            <a:r>
              <a:rPr lang="el-GR" sz="1900" b="1" dirty="0" smtClean="0">
                <a:solidFill>
                  <a:schemeClr val="tx2"/>
                </a:solidFill>
                <a:latin typeface="Candara" panose="020E0502030303020204" pitchFamily="34" charset="0"/>
              </a:rPr>
              <a:t>Ειδικής Φόρμας Καταχώρησης </a:t>
            </a:r>
            <a:r>
              <a:rPr lang="el-GR" sz="1900" dirty="0">
                <a:solidFill>
                  <a:schemeClr val="tx2"/>
                </a:solidFill>
                <a:latin typeface="Candara" panose="020E0502030303020204" pitchFamily="34" charset="0"/>
              </a:rPr>
              <a:t>στην ιστοσελίδα της </a:t>
            </a:r>
            <a:r>
              <a:rPr lang="el-GR" sz="1900" dirty="0" smtClean="0">
                <a:solidFill>
                  <a:schemeClr val="tx2"/>
                </a:solidFill>
                <a:latin typeface="Candara" panose="020E0502030303020204" pitchFamily="34" charset="0"/>
              </a:rPr>
              <a:t>ΑΑΔΕ οι επιχειρήσεις θα μπορούν να διαβιβάζουν συνόψεις παραστατικών, χαρακτηρισμούς συναλλαγών και εγγραφές τακτοποίησης εσόδων – εξόδων, καταχωρώντας τα δεδομένα τους</a:t>
            </a:r>
          </a:p>
          <a:p>
            <a:pPr marL="457200" indent="-457200">
              <a:spcBef>
                <a:spcPts val="300"/>
              </a:spcBef>
              <a:spcAft>
                <a:spcPts val="300"/>
              </a:spcAft>
              <a:buAutoNum type="arabicPeriod"/>
            </a:pPr>
            <a:r>
              <a:rPr lang="el-GR" sz="1900" dirty="0" smtClean="0">
                <a:solidFill>
                  <a:schemeClr val="tx2"/>
                </a:solidFill>
                <a:latin typeface="Candara" panose="020E0502030303020204" pitchFamily="34" charset="0"/>
              </a:rPr>
              <a:t>Επιπλέον </a:t>
            </a:r>
            <a:r>
              <a:rPr lang="el-GR" sz="1900" dirty="0">
                <a:solidFill>
                  <a:schemeClr val="tx2"/>
                </a:solidFill>
                <a:latin typeface="Candara" panose="020E0502030303020204" pitchFamily="34" charset="0"/>
              </a:rPr>
              <a:t>σ</a:t>
            </a:r>
            <a:r>
              <a:rPr lang="el-GR" sz="1900" dirty="0" smtClean="0">
                <a:solidFill>
                  <a:schemeClr val="tx2"/>
                </a:solidFill>
                <a:latin typeface="Candara" panose="020E0502030303020204" pitchFamily="34" charset="0"/>
              </a:rPr>
              <a:t>χεδιάζουμε την επέκταση της λειτουργίας της </a:t>
            </a:r>
            <a:r>
              <a:rPr lang="el-GR" sz="1900" b="1" dirty="0">
                <a:solidFill>
                  <a:schemeClr val="tx2"/>
                </a:solidFill>
                <a:latin typeface="Candara" panose="020E0502030303020204" pitchFamily="34" charset="0"/>
              </a:rPr>
              <a:t>Ειδικής Φόρμας Καταχώρησης </a:t>
            </a:r>
            <a:r>
              <a:rPr lang="el-GR" sz="1900" b="1" dirty="0" smtClean="0">
                <a:solidFill>
                  <a:schemeClr val="tx2"/>
                </a:solidFill>
                <a:latin typeface="Candara" panose="020E0502030303020204" pitchFamily="34" charset="0"/>
              </a:rPr>
              <a:t> </a:t>
            </a:r>
            <a:r>
              <a:rPr lang="el-GR" sz="1900" dirty="0" smtClean="0">
                <a:solidFill>
                  <a:schemeClr val="tx2"/>
                </a:solidFill>
                <a:latin typeface="Candara" panose="020E0502030303020204" pitchFamily="34" charset="0"/>
              </a:rPr>
              <a:t>και ως </a:t>
            </a:r>
            <a:r>
              <a:rPr lang="el-GR" sz="1900" b="1" dirty="0" smtClean="0">
                <a:solidFill>
                  <a:schemeClr val="tx2"/>
                </a:solidFill>
                <a:latin typeface="Candara" panose="020E0502030303020204" pitchFamily="34" charset="0"/>
              </a:rPr>
              <a:t>Εφαρμογή </a:t>
            </a:r>
            <a:r>
              <a:rPr lang="el-GR" sz="1900" b="1" dirty="0" err="1">
                <a:solidFill>
                  <a:schemeClr val="tx2"/>
                </a:solidFill>
                <a:latin typeface="Candara" panose="020E0502030303020204" pitchFamily="34" charset="0"/>
              </a:rPr>
              <a:t>ψ</a:t>
            </a:r>
            <a:r>
              <a:rPr lang="el-GR" sz="1900" b="1" dirty="0" err="1" smtClean="0">
                <a:solidFill>
                  <a:schemeClr val="tx2"/>
                </a:solidFill>
                <a:latin typeface="Candara" panose="020E0502030303020204" pitchFamily="34" charset="0"/>
              </a:rPr>
              <a:t>ηφιοποίησης</a:t>
            </a:r>
            <a:r>
              <a:rPr lang="el-GR" sz="1900" b="1" dirty="0" smtClean="0">
                <a:solidFill>
                  <a:schemeClr val="tx2"/>
                </a:solidFill>
                <a:latin typeface="Candara" panose="020E0502030303020204" pitchFamily="34" charset="0"/>
              </a:rPr>
              <a:t> παραστατικών </a:t>
            </a:r>
          </a:p>
          <a:p>
            <a:pPr marL="450850">
              <a:spcBef>
                <a:spcPts val="300"/>
              </a:spcBef>
              <a:spcAft>
                <a:spcPts val="300"/>
              </a:spcAft>
            </a:pPr>
            <a:r>
              <a:rPr lang="el-GR" sz="1900" dirty="0" smtClean="0">
                <a:solidFill>
                  <a:schemeClr val="tx2"/>
                </a:solidFill>
                <a:latin typeface="Candara" panose="020E0502030303020204" pitchFamily="34" charset="0"/>
              </a:rPr>
              <a:t>Πρακτικά</a:t>
            </a:r>
            <a:r>
              <a:rPr lang="el-GR" sz="1900" dirty="0">
                <a:solidFill>
                  <a:schemeClr val="tx2"/>
                </a:solidFill>
                <a:latin typeface="Candara" panose="020E0502030303020204" pitchFamily="34" charset="0"/>
              </a:rPr>
              <a:t>, </a:t>
            </a:r>
            <a:r>
              <a:rPr lang="el-GR" sz="1900" dirty="0" smtClean="0">
                <a:solidFill>
                  <a:schemeClr val="tx2"/>
                </a:solidFill>
                <a:latin typeface="Candara" panose="020E0502030303020204" pitchFamily="34" charset="0"/>
              </a:rPr>
              <a:t>κατά </a:t>
            </a:r>
            <a:r>
              <a:rPr lang="el-GR" sz="1900" dirty="0">
                <a:solidFill>
                  <a:schemeClr val="tx2"/>
                </a:solidFill>
                <a:latin typeface="Candara" panose="020E0502030303020204" pitchFamily="34" charset="0"/>
              </a:rPr>
              <a:t>την καταχώρηση της Σύνοψης στην Ειδική Φόρμα, η Επιχείρηση </a:t>
            </a:r>
            <a:r>
              <a:rPr lang="el-GR" sz="1900" dirty="0" smtClean="0">
                <a:solidFill>
                  <a:schemeClr val="tx2"/>
                </a:solidFill>
                <a:latin typeface="Candara" panose="020E0502030303020204" pitchFamily="34" charset="0"/>
              </a:rPr>
              <a:t>θα μπορεί επιπλέον:</a:t>
            </a:r>
            <a:endParaRPr lang="el-GR" sz="1900" dirty="0">
              <a:solidFill>
                <a:schemeClr val="tx2"/>
              </a:solidFill>
              <a:latin typeface="Candara" panose="020E0502030303020204" pitchFamily="34" charset="0"/>
            </a:endParaRPr>
          </a:p>
          <a:p>
            <a:pPr marL="800100" lvl="1" indent="-342900">
              <a:spcBef>
                <a:spcPts val="300"/>
              </a:spcBef>
              <a:spcAft>
                <a:spcPts val="300"/>
              </a:spcAft>
              <a:buFontTx/>
              <a:buChar char="-"/>
            </a:pPr>
            <a:r>
              <a:rPr lang="el-GR" sz="1900" dirty="0">
                <a:solidFill>
                  <a:schemeClr val="tx2"/>
                </a:solidFill>
                <a:latin typeface="Candara" panose="020E0502030303020204" pitchFamily="34" charset="0"/>
              </a:rPr>
              <a:t>να συμπληρώσει σε ειδικό πεδίο (</a:t>
            </a:r>
            <a:r>
              <a:rPr lang="en-US" sz="1900" dirty="0">
                <a:solidFill>
                  <a:schemeClr val="tx2"/>
                </a:solidFill>
                <a:latin typeface="Candara" panose="020E0502030303020204" pitchFamily="34" charset="0"/>
              </a:rPr>
              <a:t>free text</a:t>
            </a:r>
            <a:r>
              <a:rPr lang="el-GR" sz="1900" dirty="0">
                <a:solidFill>
                  <a:schemeClr val="tx2"/>
                </a:solidFill>
                <a:latin typeface="Candara" panose="020E0502030303020204" pitchFamily="34" charset="0"/>
              </a:rPr>
              <a:t>) τις αναλυτικές πληροφορίες που αφορούν τη συγκεκριμένη </a:t>
            </a:r>
            <a:r>
              <a:rPr lang="el-GR" sz="1900" dirty="0" smtClean="0">
                <a:solidFill>
                  <a:schemeClr val="tx2"/>
                </a:solidFill>
                <a:latin typeface="Candara" panose="020E0502030303020204" pitchFamily="34" charset="0"/>
              </a:rPr>
              <a:t>συναλλαγή (είδη αγαθών – υπηρεσιών)</a:t>
            </a:r>
            <a:endParaRPr lang="el-GR" sz="1900" dirty="0">
              <a:solidFill>
                <a:schemeClr val="tx2"/>
              </a:solidFill>
              <a:latin typeface="Candara" panose="020E0502030303020204" pitchFamily="34" charset="0"/>
            </a:endParaRPr>
          </a:p>
          <a:p>
            <a:pPr marL="800100" lvl="1" indent="-342900">
              <a:spcBef>
                <a:spcPts val="300"/>
              </a:spcBef>
              <a:spcAft>
                <a:spcPts val="300"/>
              </a:spcAft>
              <a:buFontTx/>
              <a:buChar char="-"/>
            </a:pPr>
            <a:r>
              <a:rPr lang="el-GR" sz="1900" dirty="0">
                <a:solidFill>
                  <a:schemeClr val="tx2"/>
                </a:solidFill>
                <a:latin typeface="Candara" panose="020E0502030303020204" pitchFamily="34" charset="0"/>
              </a:rPr>
              <a:t>να λάβει το Παραστατικό σε ψηφιακή μορφή (λ.χ. </a:t>
            </a:r>
            <a:r>
              <a:rPr lang="en-US" sz="1900" dirty="0">
                <a:solidFill>
                  <a:schemeClr val="tx2"/>
                </a:solidFill>
                <a:latin typeface="Candara" panose="020E0502030303020204" pitchFamily="34" charset="0"/>
              </a:rPr>
              <a:t>pdf)</a:t>
            </a:r>
            <a:r>
              <a:rPr lang="el-GR" sz="1900" dirty="0">
                <a:solidFill>
                  <a:schemeClr val="tx2"/>
                </a:solidFill>
                <a:latin typeface="Candara" panose="020E0502030303020204" pitchFamily="34" charset="0"/>
              </a:rPr>
              <a:t>, </a:t>
            </a:r>
          </a:p>
          <a:p>
            <a:pPr marL="800100" lvl="1" indent="-342900">
              <a:spcBef>
                <a:spcPts val="300"/>
              </a:spcBef>
              <a:spcAft>
                <a:spcPts val="300"/>
              </a:spcAft>
              <a:buFontTx/>
              <a:buChar char="-"/>
            </a:pPr>
            <a:r>
              <a:rPr lang="el-GR" sz="1900" dirty="0">
                <a:solidFill>
                  <a:schemeClr val="tx2"/>
                </a:solidFill>
                <a:latin typeface="Candara" panose="020E0502030303020204" pitchFamily="34" charset="0"/>
              </a:rPr>
              <a:t>να το αποστείλει στον αντισυμβαλλόμενό του, είτε μέσω ηλεκτρονικής αλληλογραφίας είτε σε </a:t>
            </a:r>
            <a:r>
              <a:rPr lang="el-GR" sz="1900" dirty="0" err="1" smtClean="0">
                <a:solidFill>
                  <a:schemeClr val="tx2"/>
                </a:solidFill>
                <a:latin typeface="Candara" panose="020E0502030303020204" pitchFamily="34" charset="0"/>
              </a:rPr>
              <a:t>έγχαρτη</a:t>
            </a:r>
            <a:r>
              <a:rPr lang="el-GR" sz="1900" dirty="0" smtClean="0">
                <a:solidFill>
                  <a:schemeClr val="tx2"/>
                </a:solidFill>
                <a:latin typeface="Candara" panose="020E0502030303020204" pitchFamily="34" charset="0"/>
              </a:rPr>
              <a:t> </a:t>
            </a:r>
            <a:r>
              <a:rPr lang="el-GR" sz="1900" dirty="0">
                <a:solidFill>
                  <a:schemeClr val="tx2"/>
                </a:solidFill>
                <a:latin typeface="Candara" panose="020E0502030303020204" pitchFamily="34" charset="0"/>
              </a:rPr>
              <a:t>μορφή, κατόπιν εκτύπωσης.</a:t>
            </a:r>
          </a:p>
          <a:p>
            <a:pPr lvl="1">
              <a:spcBef>
                <a:spcPts val="300"/>
              </a:spcBef>
              <a:spcAft>
                <a:spcPts val="300"/>
              </a:spcAft>
            </a:pPr>
            <a:r>
              <a:rPr lang="el-GR" sz="1900" b="1" dirty="0">
                <a:solidFill>
                  <a:srgbClr val="FF0000"/>
                </a:solidFill>
                <a:latin typeface="Candara" panose="020E0502030303020204" pitchFamily="34" charset="0"/>
              </a:rPr>
              <a:t>Προσοχή: Η ευχέρεια αυτή δεν θα συνιστά εφαρμογή ηλεκτρονικής </a:t>
            </a:r>
            <a:r>
              <a:rPr lang="el-GR" sz="1900" b="1" dirty="0" smtClean="0">
                <a:solidFill>
                  <a:srgbClr val="FF0000"/>
                </a:solidFill>
                <a:latin typeface="Candara" panose="020E0502030303020204" pitchFamily="34" charset="0"/>
              </a:rPr>
              <a:t>τιμολόγησης</a:t>
            </a:r>
            <a:r>
              <a:rPr lang="en-US" sz="1900" dirty="0" smtClean="0">
                <a:solidFill>
                  <a:srgbClr val="FF0000"/>
                </a:solidFill>
                <a:latin typeface="Candara" panose="020E0502030303020204" pitchFamily="34" charset="0"/>
              </a:rPr>
              <a:t>,</a:t>
            </a:r>
            <a:r>
              <a:rPr lang="el-GR" sz="1900" dirty="0">
                <a:solidFill>
                  <a:srgbClr val="FF0000"/>
                </a:solidFill>
                <a:latin typeface="Candara" panose="020E0502030303020204" pitchFamily="34" charset="0"/>
              </a:rPr>
              <a:t> </a:t>
            </a:r>
            <a:r>
              <a:rPr lang="el-GR" sz="1900" dirty="0" smtClean="0">
                <a:solidFill>
                  <a:srgbClr val="FF0000"/>
                </a:solidFill>
                <a:latin typeface="Candara" panose="020E0502030303020204" pitchFamily="34" charset="0"/>
              </a:rPr>
              <a:t>δηλ. δεν θα διαβιβάζει το παραστατικό στον λήπτη.</a:t>
            </a:r>
            <a:endParaRPr lang="el-GR" sz="1900" dirty="0">
              <a:solidFill>
                <a:srgbClr val="FF0000"/>
              </a:solidFill>
              <a:latin typeface="Candara" panose="020E0502030303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752184" y="392212"/>
            <a:ext cx="388843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err="1" smtClean="0">
                <a:solidFill>
                  <a:srgbClr val="0070C0"/>
                </a:solidFill>
                <a:latin typeface="Candara" panose="020E0502030303020204" pitchFamily="34" charset="0"/>
              </a:rPr>
              <a:t>myDATA</a:t>
            </a:r>
            <a:r>
              <a:rPr lang="en-US" sz="2000" b="1" dirty="0" smtClean="0">
                <a:solidFill>
                  <a:srgbClr val="0070C0"/>
                </a:solidFill>
                <a:latin typeface="Candara" panose="020E0502030303020204" pitchFamily="34" charset="0"/>
              </a:rPr>
              <a:t> </a:t>
            </a:r>
            <a:r>
              <a:rPr lang="en-US" b="1" dirty="0" smtClean="0">
                <a:solidFill>
                  <a:srgbClr val="00B0F0"/>
                </a:solidFill>
                <a:latin typeface="Candara" panose="020E0502030303020204" pitchFamily="34" charset="0"/>
              </a:rPr>
              <a:t>- </a:t>
            </a:r>
            <a:r>
              <a:rPr lang="el-GR" b="1" dirty="0" smtClean="0">
                <a:solidFill>
                  <a:srgbClr val="00B0F0"/>
                </a:solidFill>
                <a:latin typeface="Candara" panose="020E0502030303020204" pitchFamily="34" charset="0"/>
              </a:rPr>
              <a:t>Ηλεκτρονικά </a:t>
            </a:r>
            <a:r>
              <a:rPr lang="el-GR" b="1" dirty="0">
                <a:solidFill>
                  <a:srgbClr val="00B0F0"/>
                </a:solidFill>
                <a:latin typeface="Candara" panose="020E0502030303020204" pitchFamily="34" charset="0"/>
              </a:rPr>
              <a:t>Βιβλία ΑΑΔΕ</a:t>
            </a:r>
          </a:p>
        </p:txBody>
      </p:sp>
    </p:spTree>
    <p:extLst>
      <p:ext uri="{BB962C8B-B14F-4D97-AF65-F5344CB8AC3E}">
        <p14:creationId xmlns:p14="http://schemas.microsoft.com/office/powerpoint/2010/main" val="666229284"/>
      </p:ext>
    </p:extLst>
  </p:cSld>
  <p:clrMapOvr>
    <a:masterClrMapping/>
  </p:clrMapOvr>
  <p:transition spd="slow">
    <p:strip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500"/>
                                        <p:tgtEl>
                                          <p:spTgt spid="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5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500"/>
                                        <p:tgtEl>
                                          <p:spTgt spid="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5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500"/>
                                        <p:tgtEl>
                                          <p:spTgt spid="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6500"/>
                            </p:stCondLst>
                            <p:childTnLst>
                              <p:par>
                                <p:cTn id="21" presetID="10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500"/>
                                        <p:tgtEl>
                                          <p:spTgt spid="5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8500"/>
                            </p:stCondLst>
                            <p:childTnLst>
                              <p:par>
                                <p:cTn id="25" presetID="10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500"/>
                                        <p:tgtEl>
                                          <p:spTgt spid="5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0500"/>
                            </p:stCondLst>
                            <p:childTnLst>
                              <p:par>
                                <p:cTn id="29" presetID="10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500"/>
                                        <p:tgtEl>
                                          <p:spTgt spid="5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2500"/>
                            </p:stCondLst>
                            <p:childTnLst>
                              <p:par>
                                <p:cTn id="33" presetID="10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500"/>
                                        <p:tgtEl>
                                          <p:spTgt spid="5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" grpId="0" animBg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TextBox 50"/>
          <p:cNvSpPr txBox="1"/>
          <p:nvPr/>
        </p:nvSpPr>
        <p:spPr>
          <a:xfrm>
            <a:off x="413341" y="836712"/>
            <a:ext cx="11227273" cy="40011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/>
        </p:spPr>
        <p:txBody>
          <a:bodyPr wrap="square" rtlCol="0">
            <a:spAutoFit/>
          </a:bodyPr>
          <a:lstStyle/>
          <a:p>
            <a:r>
              <a:rPr lang="el-GR" sz="2000" dirty="0">
                <a:solidFill>
                  <a:schemeClr val="tx2"/>
                </a:solidFill>
                <a:latin typeface="Candara" panose="020E0502030303020204" pitchFamily="34" charset="0"/>
              </a:rPr>
              <a:t> </a:t>
            </a:r>
            <a:r>
              <a:rPr lang="el-GR" sz="2000" b="1" dirty="0">
                <a:solidFill>
                  <a:schemeClr val="tx2"/>
                </a:solidFill>
                <a:latin typeface="Candara" panose="020E0502030303020204" pitchFamily="34" charset="0"/>
              </a:rPr>
              <a:t>Χρόνος ηλεκτρονικής διαβίβασης Λογιστικών Εγγραφών Τακτοποίησης</a:t>
            </a:r>
            <a:endParaRPr lang="el-GR" sz="2000" dirty="0">
              <a:solidFill>
                <a:schemeClr val="tx2"/>
              </a:solidFill>
              <a:latin typeface="Candara" panose="020E0502030303020204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4079776" y="1533069"/>
            <a:ext cx="4032448" cy="338554"/>
          </a:xfrm>
          <a:prstGeom prst="rect">
            <a:avLst/>
          </a:prstGeom>
          <a:solidFill>
            <a:srgbClr val="0020A3"/>
          </a:solidFill>
          <a:ln w="12700">
            <a:solidFill>
              <a:schemeClr val="accent5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l-GR" sz="1600" dirty="0">
                <a:solidFill>
                  <a:schemeClr val="bg1"/>
                </a:solidFill>
                <a:latin typeface="Candara" panose="020E0502030303020204" pitchFamily="34" charset="0"/>
              </a:rPr>
              <a:t>Εγγραφές Τακτοποίησης Εσόδων</a:t>
            </a:r>
            <a:r>
              <a:rPr lang="en-US" sz="1600" dirty="0">
                <a:solidFill>
                  <a:schemeClr val="bg1"/>
                </a:solidFill>
                <a:latin typeface="Candara" panose="020E0502030303020204" pitchFamily="34" charset="0"/>
              </a:rPr>
              <a:t> /  </a:t>
            </a:r>
            <a:r>
              <a:rPr lang="el-GR" sz="1600" dirty="0">
                <a:solidFill>
                  <a:schemeClr val="bg1"/>
                </a:solidFill>
                <a:latin typeface="Candara" panose="020E0502030303020204" pitchFamily="34" charset="0"/>
              </a:rPr>
              <a:t>Εξόδων</a:t>
            </a:r>
            <a:endParaRPr lang="el-GR" sz="1600" u="sng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ndara" panose="020E0502030303020204" pitchFamily="34" charset="0"/>
            </a:endParaRPr>
          </a:p>
        </p:txBody>
      </p:sp>
      <p:sp>
        <p:nvSpPr>
          <p:cNvPr id="32" name="Ορθογώνιο 31"/>
          <p:cNvSpPr/>
          <p:nvPr/>
        </p:nvSpPr>
        <p:spPr>
          <a:xfrm>
            <a:off x="5048314" y="2209486"/>
            <a:ext cx="2088231" cy="276999"/>
          </a:xfrm>
          <a:prstGeom prst="rect">
            <a:avLst/>
          </a:prstGeom>
          <a:solidFill>
            <a:schemeClr val="bg2"/>
          </a:solidFill>
          <a:ln w="12700">
            <a:solidFill>
              <a:srgbClr val="002060"/>
            </a:solidFill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el-GR" sz="1200" dirty="0">
                <a:solidFill>
                  <a:schemeClr val="tx2"/>
                </a:solidFill>
                <a:latin typeface="Candara" panose="020E0502030303020204" pitchFamily="34" charset="0"/>
              </a:rPr>
              <a:t>Διαβιβάζονται είτε μέσω</a:t>
            </a:r>
            <a:r>
              <a:rPr lang="en-US" sz="1200" dirty="0">
                <a:solidFill>
                  <a:schemeClr val="tx2"/>
                </a:solidFill>
                <a:latin typeface="Candara" panose="020E0502030303020204" pitchFamily="34" charset="0"/>
              </a:rPr>
              <a:t>:</a:t>
            </a:r>
            <a:endParaRPr lang="el-GR" sz="1200" dirty="0">
              <a:solidFill>
                <a:schemeClr val="tx2"/>
              </a:solidFill>
              <a:latin typeface="Candara" panose="020E0502030303020204" pitchFamily="34" charset="0"/>
            </a:endParaRPr>
          </a:p>
        </p:txBody>
      </p:sp>
      <p:sp>
        <p:nvSpPr>
          <p:cNvPr id="33" name="Ορθογώνιο 32"/>
          <p:cNvSpPr/>
          <p:nvPr/>
        </p:nvSpPr>
        <p:spPr>
          <a:xfrm>
            <a:off x="3212078" y="2564904"/>
            <a:ext cx="212224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1200" dirty="0">
                <a:solidFill>
                  <a:schemeClr val="tx2"/>
                </a:solidFill>
                <a:latin typeface="Candara" panose="020E0502030303020204" pitchFamily="34" charset="0"/>
              </a:rPr>
              <a:t>Λογιστικού Προγράμματος της Επιχείρησης</a:t>
            </a:r>
          </a:p>
        </p:txBody>
      </p:sp>
      <p:sp>
        <p:nvSpPr>
          <p:cNvPr id="34" name="Ορθογώνιο 33"/>
          <p:cNvSpPr/>
          <p:nvPr/>
        </p:nvSpPr>
        <p:spPr>
          <a:xfrm>
            <a:off x="6385215" y="2564904"/>
            <a:ext cx="2648017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l-GR" sz="1200" dirty="0">
                <a:solidFill>
                  <a:schemeClr val="tx2"/>
                </a:solidFill>
                <a:latin typeface="Candara" panose="020E0502030303020204" pitchFamily="34" charset="0"/>
              </a:rPr>
              <a:t>Ειδικής Φόρμας Καταχώρησης </a:t>
            </a:r>
            <a:r>
              <a:rPr lang="el-GR" sz="1200" dirty="0" smtClean="0">
                <a:solidFill>
                  <a:schemeClr val="tx2"/>
                </a:solidFill>
                <a:latin typeface="Candara" panose="020E0502030303020204" pitchFamily="34" charset="0"/>
              </a:rPr>
              <a:t>στο www.</a:t>
            </a:r>
            <a:r>
              <a:rPr lang="en-US" sz="1200" dirty="0" smtClean="0">
                <a:solidFill>
                  <a:schemeClr val="tx2"/>
                </a:solidFill>
                <a:latin typeface="Candara" panose="020E0502030303020204" pitchFamily="34" charset="0"/>
              </a:rPr>
              <a:t>aade.gr/</a:t>
            </a:r>
            <a:r>
              <a:rPr lang="en-US" sz="1200" dirty="0" err="1" smtClean="0">
                <a:solidFill>
                  <a:schemeClr val="tx2"/>
                </a:solidFill>
                <a:latin typeface="Candara" panose="020E0502030303020204" pitchFamily="34" charset="0"/>
              </a:rPr>
              <a:t>myDATA</a:t>
            </a:r>
            <a:endParaRPr lang="el-GR" sz="1200" dirty="0">
              <a:solidFill>
                <a:schemeClr val="tx2"/>
              </a:solidFill>
              <a:latin typeface="Candara" panose="020E0502030303020204" pitchFamily="34" charset="0"/>
            </a:endParaRPr>
          </a:p>
        </p:txBody>
      </p:sp>
      <p:cxnSp>
        <p:nvCxnSpPr>
          <p:cNvPr id="41" name="Ευθεία γραμμή σύνδεσης 40"/>
          <p:cNvCxnSpPr/>
          <p:nvPr/>
        </p:nvCxnSpPr>
        <p:spPr>
          <a:xfrm>
            <a:off x="3356371" y="3141421"/>
            <a:ext cx="5486400" cy="6885"/>
          </a:xfrm>
          <a:prstGeom prst="line">
            <a:avLst/>
          </a:prstGeom>
          <a:ln w="28575">
            <a:solidFill>
              <a:schemeClr val="accent5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Ευθεία γραμμή σύνδεσης 41"/>
          <p:cNvCxnSpPr/>
          <p:nvPr/>
        </p:nvCxnSpPr>
        <p:spPr>
          <a:xfrm>
            <a:off x="6096000" y="2589156"/>
            <a:ext cx="3571" cy="571188"/>
          </a:xfrm>
          <a:prstGeom prst="line">
            <a:avLst/>
          </a:prstGeom>
          <a:ln w="28575">
            <a:solidFill>
              <a:schemeClr val="accent5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Ορθογώνιο 46"/>
          <p:cNvSpPr/>
          <p:nvPr/>
        </p:nvSpPr>
        <p:spPr>
          <a:xfrm>
            <a:off x="1982956" y="3337304"/>
            <a:ext cx="1357670" cy="523220"/>
          </a:xfrm>
          <a:prstGeom prst="rect">
            <a:avLst/>
          </a:prstGeom>
          <a:ln>
            <a:solidFill>
              <a:schemeClr val="bg1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l-GR" sz="1400" b="1" dirty="0">
                <a:solidFill>
                  <a:schemeClr val="tx2"/>
                </a:solidFill>
                <a:latin typeface="Candara" panose="020E0502030303020204" pitchFamily="34" charset="0"/>
              </a:rPr>
              <a:t>Συγκεντρωτικές Εγγραφές</a:t>
            </a:r>
          </a:p>
        </p:txBody>
      </p:sp>
      <p:sp>
        <p:nvSpPr>
          <p:cNvPr id="48" name="Ορθογώνιο 47"/>
          <p:cNvSpPr/>
          <p:nvPr/>
        </p:nvSpPr>
        <p:spPr>
          <a:xfrm>
            <a:off x="1983118" y="4197656"/>
            <a:ext cx="1354260" cy="738664"/>
          </a:xfrm>
          <a:prstGeom prst="rect">
            <a:avLst/>
          </a:prstGeom>
          <a:ln>
            <a:solidFill>
              <a:schemeClr val="bg1">
                <a:lumMod val="65000"/>
              </a:schemeClr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l-GR" sz="1400" b="1" dirty="0">
                <a:solidFill>
                  <a:schemeClr val="tx2"/>
                </a:solidFill>
                <a:latin typeface="Candara" panose="020E0502030303020204" pitchFamily="34" charset="0"/>
              </a:rPr>
              <a:t>Καταληκτική Ημερομηνία Διαβίβασης</a:t>
            </a:r>
          </a:p>
        </p:txBody>
      </p:sp>
      <p:cxnSp>
        <p:nvCxnSpPr>
          <p:cNvPr id="60" name="Ευθύγραμμο βέλος σύνδεσης 59"/>
          <p:cNvCxnSpPr/>
          <p:nvPr/>
        </p:nvCxnSpPr>
        <p:spPr>
          <a:xfrm>
            <a:off x="2658887" y="3933056"/>
            <a:ext cx="0" cy="274320"/>
          </a:xfrm>
          <a:prstGeom prst="straightConnector1">
            <a:avLst/>
          </a:prstGeom>
          <a:ln w="28575">
            <a:solidFill>
              <a:schemeClr val="accent5">
                <a:lumMod val="75000"/>
              </a:schemeClr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Ορθογώνιο 61"/>
          <p:cNvSpPr/>
          <p:nvPr/>
        </p:nvSpPr>
        <p:spPr>
          <a:xfrm>
            <a:off x="1985918" y="5292497"/>
            <a:ext cx="1351470" cy="523220"/>
          </a:xfrm>
          <a:prstGeom prst="rect">
            <a:avLst/>
          </a:prstGeom>
          <a:ln>
            <a:solidFill>
              <a:schemeClr val="bg1">
                <a:lumMod val="65000"/>
              </a:schemeClr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l-GR" sz="1400" b="1" dirty="0">
                <a:solidFill>
                  <a:schemeClr val="tx2"/>
                </a:solidFill>
                <a:latin typeface="Candara" panose="020E0502030303020204" pitchFamily="34" charset="0"/>
              </a:rPr>
              <a:t>Μία Εγγραφή Ετήσια</a:t>
            </a:r>
          </a:p>
        </p:txBody>
      </p:sp>
      <p:cxnSp>
        <p:nvCxnSpPr>
          <p:cNvPr id="77" name="Ευθύγραμμο βέλος σύνδεσης 76"/>
          <p:cNvCxnSpPr/>
          <p:nvPr/>
        </p:nvCxnSpPr>
        <p:spPr>
          <a:xfrm>
            <a:off x="2664645" y="5026888"/>
            <a:ext cx="0" cy="274320"/>
          </a:xfrm>
          <a:prstGeom prst="straightConnector1">
            <a:avLst/>
          </a:prstGeom>
          <a:ln w="28575">
            <a:solidFill>
              <a:schemeClr val="accent5">
                <a:lumMod val="75000"/>
              </a:schemeClr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0" name="Ορθογώνιο 89"/>
          <p:cNvSpPr/>
          <p:nvPr/>
        </p:nvSpPr>
        <p:spPr>
          <a:xfrm>
            <a:off x="6215352" y="3349375"/>
            <a:ext cx="2018010" cy="307777"/>
          </a:xfrm>
          <a:prstGeom prst="rect">
            <a:avLst/>
          </a:prstGeom>
          <a:ln>
            <a:solidFill>
              <a:schemeClr val="bg1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l-GR" sz="1400" b="1" dirty="0">
                <a:solidFill>
                  <a:schemeClr val="tx2"/>
                </a:solidFill>
                <a:latin typeface="Candara" panose="020E0502030303020204" pitchFamily="34" charset="0"/>
              </a:rPr>
              <a:t>Διακριτές Εγγραφές</a:t>
            </a:r>
          </a:p>
        </p:txBody>
      </p:sp>
      <p:sp>
        <p:nvSpPr>
          <p:cNvPr id="96" name="Ορθογώνιο 95"/>
          <p:cNvSpPr/>
          <p:nvPr/>
        </p:nvSpPr>
        <p:spPr>
          <a:xfrm>
            <a:off x="8377378" y="3349041"/>
            <a:ext cx="2018010" cy="523220"/>
          </a:xfrm>
          <a:prstGeom prst="rect">
            <a:avLst/>
          </a:prstGeom>
          <a:ln>
            <a:solidFill>
              <a:schemeClr val="bg1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l-GR" sz="1400" b="1" dirty="0">
                <a:solidFill>
                  <a:schemeClr val="tx2"/>
                </a:solidFill>
                <a:latin typeface="Candara" panose="020E0502030303020204" pitchFamily="34" charset="0"/>
              </a:rPr>
              <a:t>Συγκεντρωτικές Εγγραφές</a:t>
            </a:r>
          </a:p>
        </p:txBody>
      </p:sp>
      <p:sp>
        <p:nvSpPr>
          <p:cNvPr id="97" name="Ορθογώνιο 96"/>
          <p:cNvSpPr/>
          <p:nvPr/>
        </p:nvSpPr>
        <p:spPr>
          <a:xfrm>
            <a:off x="6759451" y="4005064"/>
            <a:ext cx="3096345" cy="307777"/>
          </a:xfrm>
          <a:prstGeom prst="rect">
            <a:avLst/>
          </a:prstGeom>
          <a:ln>
            <a:solidFill>
              <a:schemeClr val="bg1">
                <a:lumMod val="65000"/>
              </a:schemeClr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l-GR" sz="1400" b="1" dirty="0">
                <a:solidFill>
                  <a:schemeClr val="tx2"/>
                </a:solidFill>
                <a:latin typeface="Candara" panose="020E0502030303020204" pitchFamily="34" charset="0"/>
              </a:rPr>
              <a:t>Καταληκτική Ημερομηνία Διαβίβασης</a:t>
            </a:r>
          </a:p>
        </p:txBody>
      </p:sp>
      <p:sp>
        <p:nvSpPr>
          <p:cNvPr id="107" name="Ορθογώνιο 106"/>
          <p:cNvSpPr/>
          <p:nvPr/>
        </p:nvSpPr>
        <p:spPr>
          <a:xfrm>
            <a:off x="9065010" y="4644425"/>
            <a:ext cx="1351470" cy="523220"/>
          </a:xfrm>
          <a:prstGeom prst="rect">
            <a:avLst/>
          </a:prstGeom>
          <a:ln>
            <a:solidFill>
              <a:schemeClr val="bg1">
                <a:lumMod val="65000"/>
              </a:schemeClr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l-GR" sz="1400" b="1" dirty="0">
                <a:solidFill>
                  <a:schemeClr val="tx2"/>
                </a:solidFill>
                <a:latin typeface="Candara" panose="020E0502030303020204" pitchFamily="34" charset="0"/>
              </a:rPr>
              <a:t>Μία Εγγραφή Ετήσια</a:t>
            </a:r>
          </a:p>
        </p:txBody>
      </p:sp>
      <p:cxnSp>
        <p:nvCxnSpPr>
          <p:cNvPr id="108" name="Ευθύγραμμο βέλος σύνδεσης 107"/>
          <p:cNvCxnSpPr/>
          <p:nvPr/>
        </p:nvCxnSpPr>
        <p:spPr>
          <a:xfrm>
            <a:off x="9716519" y="4339704"/>
            <a:ext cx="0" cy="274320"/>
          </a:xfrm>
          <a:prstGeom prst="straightConnector1">
            <a:avLst/>
          </a:prstGeom>
          <a:ln w="28575">
            <a:solidFill>
              <a:schemeClr val="accent5">
                <a:lumMod val="75000"/>
              </a:schemeClr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" name="Ευθύγραμμο βέλος σύνδεσης 110"/>
          <p:cNvCxnSpPr/>
          <p:nvPr/>
        </p:nvCxnSpPr>
        <p:spPr>
          <a:xfrm flipH="1">
            <a:off x="6750917" y="4333096"/>
            <a:ext cx="553988" cy="320040"/>
          </a:xfrm>
          <a:prstGeom prst="straightConnector1">
            <a:avLst/>
          </a:prstGeom>
          <a:ln w="28575">
            <a:solidFill>
              <a:schemeClr val="accent5">
                <a:lumMod val="75000"/>
              </a:schemeClr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Ευθύγραμμο βέλος σύνδεσης 111"/>
          <p:cNvCxnSpPr/>
          <p:nvPr/>
        </p:nvCxnSpPr>
        <p:spPr>
          <a:xfrm>
            <a:off x="7333487" y="4344528"/>
            <a:ext cx="557784" cy="320040"/>
          </a:xfrm>
          <a:prstGeom prst="straightConnector1">
            <a:avLst/>
          </a:prstGeom>
          <a:ln w="28575">
            <a:solidFill>
              <a:schemeClr val="accent5">
                <a:lumMod val="75000"/>
              </a:schemeClr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3" name="Ορθογώνιο 112"/>
          <p:cNvSpPr/>
          <p:nvPr/>
        </p:nvSpPr>
        <p:spPr>
          <a:xfrm>
            <a:off x="6225298" y="4668899"/>
            <a:ext cx="1051237" cy="523220"/>
          </a:xfrm>
          <a:prstGeom prst="rect">
            <a:avLst/>
          </a:prstGeom>
          <a:ln>
            <a:solidFill>
              <a:schemeClr val="bg1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l-GR" sz="1400" b="1" dirty="0">
                <a:solidFill>
                  <a:schemeClr val="tx2"/>
                </a:solidFill>
                <a:latin typeface="Candara" panose="020E0502030303020204" pitchFamily="34" charset="0"/>
              </a:rPr>
              <a:t>Μισθοδοσία</a:t>
            </a:r>
          </a:p>
        </p:txBody>
      </p:sp>
      <p:sp>
        <p:nvSpPr>
          <p:cNvPr id="114" name="Ορθογώνιο 113"/>
          <p:cNvSpPr/>
          <p:nvPr/>
        </p:nvSpPr>
        <p:spPr>
          <a:xfrm>
            <a:off x="7339232" y="4674622"/>
            <a:ext cx="1051237" cy="523220"/>
          </a:xfrm>
          <a:prstGeom prst="rect">
            <a:avLst/>
          </a:prstGeom>
          <a:ln>
            <a:solidFill>
              <a:schemeClr val="bg1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l-GR" sz="1400" b="1" dirty="0">
                <a:solidFill>
                  <a:schemeClr val="tx2"/>
                </a:solidFill>
                <a:latin typeface="Candara" panose="020E0502030303020204" pitchFamily="34" charset="0"/>
              </a:rPr>
              <a:t>Αποσβέσεις</a:t>
            </a:r>
          </a:p>
        </p:txBody>
      </p:sp>
      <p:sp>
        <p:nvSpPr>
          <p:cNvPr id="115" name="Ορθογώνιο 114"/>
          <p:cNvSpPr/>
          <p:nvPr/>
        </p:nvSpPr>
        <p:spPr>
          <a:xfrm>
            <a:off x="6179389" y="5292497"/>
            <a:ext cx="1097147" cy="738664"/>
          </a:xfrm>
          <a:prstGeom prst="rect">
            <a:avLst/>
          </a:prstGeom>
          <a:ln>
            <a:solidFill>
              <a:schemeClr val="bg1">
                <a:lumMod val="65000"/>
              </a:schemeClr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l-GR" sz="1400" b="1" dirty="0">
                <a:solidFill>
                  <a:schemeClr val="tx2"/>
                </a:solidFill>
                <a:latin typeface="Candara" panose="020E0502030303020204" pitchFamily="34" charset="0"/>
              </a:rPr>
              <a:t>Μία Εγγραφή Μηνιαία</a:t>
            </a:r>
          </a:p>
        </p:txBody>
      </p:sp>
      <p:cxnSp>
        <p:nvCxnSpPr>
          <p:cNvPr id="116" name="Ευθύγραμμο βέλος σύνδεσης 115"/>
          <p:cNvCxnSpPr/>
          <p:nvPr/>
        </p:nvCxnSpPr>
        <p:spPr>
          <a:xfrm>
            <a:off x="6786121" y="5026888"/>
            <a:ext cx="0" cy="274320"/>
          </a:xfrm>
          <a:prstGeom prst="straightConnector1">
            <a:avLst/>
          </a:prstGeom>
          <a:ln w="28575">
            <a:solidFill>
              <a:schemeClr val="accent5">
                <a:lumMod val="75000"/>
              </a:schemeClr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1" name="Ορθογώνιο 120"/>
          <p:cNvSpPr/>
          <p:nvPr/>
        </p:nvSpPr>
        <p:spPr>
          <a:xfrm>
            <a:off x="7339232" y="5292496"/>
            <a:ext cx="1093027" cy="738664"/>
          </a:xfrm>
          <a:prstGeom prst="rect">
            <a:avLst/>
          </a:prstGeom>
          <a:ln>
            <a:solidFill>
              <a:schemeClr val="bg1">
                <a:lumMod val="65000"/>
              </a:schemeClr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l-GR" sz="1400" b="1" dirty="0">
                <a:solidFill>
                  <a:schemeClr val="tx2"/>
                </a:solidFill>
                <a:latin typeface="Candara" panose="020E0502030303020204" pitchFamily="34" charset="0"/>
              </a:rPr>
              <a:t>Μία Εγγραφή Ετήσια</a:t>
            </a:r>
          </a:p>
        </p:txBody>
      </p:sp>
      <p:cxnSp>
        <p:nvCxnSpPr>
          <p:cNvPr id="122" name="Ευθύγραμμο βέλος σύνδεσης 121"/>
          <p:cNvCxnSpPr/>
          <p:nvPr/>
        </p:nvCxnSpPr>
        <p:spPr>
          <a:xfrm>
            <a:off x="7881250" y="5026887"/>
            <a:ext cx="0" cy="274320"/>
          </a:xfrm>
          <a:prstGeom prst="straightConnector1">
            <a:avLst/>
          </a:prstGeom>
          <a:ln w="28575">
            <a:solidFill>
              <a:schemeClr val="accent5">
                <a:lumMod val="75000"/>
              </a:schemeClr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Ευθεία γραμμή σύνδεσης 64"/>
          <p:cNvCxnSpPr/>
          <p:nvPr/>
        </p:nvCxnSpPr>
        <p:spPr>
          <a:xfrm>
            <a:off x="1847533" y="3266467"/>
            <a:ext cx="1605121" cy="0"/>
          </a:xfrm>
          <a:prstGeom prst="line">
            <a:avLst/>
          </a:prstGeom>
          <a:ln>
            <a:solidFill>
              <a:schemeClr val="accent5">
                <a:lumMod val="75000"/>
              </a:schemeClr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9" name="Ευθεία γραμμή σύνδεσης 128"/>
          <p:cNvCxnSpPr/>
          <p:nvPr/>
        </p:nvCxnSpPr>
        <p:spPr>
          <a:xfrm flipV="1">
            <a:off x="3452649" y="3266467"/>
            <a:ext cx="0" cy="2693310"/>
          </a:xfrm>
          <a:prstGeom prst="line">
            <a:avLst/>
          </a:prstGeom>
          <a:ln>
            <a:solidFill>
              <a:schemeClr val="accent5">
                <a:lumMod val="75000"/>
              </a:schemeClr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7" name="Ευθεία γραμμή σύνδεσης 136"/>
          <p:cNvCxnSpPr/>
          <p:nvPr/>
        </p:nvCxnSpPr>
        <p:spPr>
          <a:xfrm>
            <a:off x="6100184" y="3258413"/>
            <a:ext cx="4332208" cy="8054"/>
          </a:xfrm>
          <a:prstGeom prst="line">
            <a:avLst/>
          </a:prstGeom>
          <a:ln>
            <a:solidFill>
              <a:schemeClr val="accent5">
                <a:lumMod val="75000"/>
              </a:schemeClr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9" name="Ευθεία γραμμή σύνδεσης 138"/>
          <p:cNvCxnSpPr/>
          <p:nvPr/>
        </p:nvCxnSpPr>
        <p:spPr>
          <a:xfrm flipV="1">
            <a:off x="6096001" y="3253472"/>
            <a:ext cx="0" cy="2693310"/>
          </a:xfrm>
          <a:prstGeom prst="line">
            <a:avLst/>
          </a:prstGeom>
          <a:ln>
            <a:solidFill>
              <a:schemeClr val="accent5">
                <a:lumMod val="75000"/>
              </a:schemeClr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8" name="Ευθεία γραμμή σύνδεσης 147"/>
          <p:cNvCxnSpPr/>
          <p:nvPr/>
        </p:nvCxnSpPr>
        <p:spPr>
          <a:xfrm flipV="1">
            <a:off x="8544272" y="4331172"/>
            <a:ext cx="6000" cy="1628605"/>
          </a:xfrm>
          <a:prstGeom prst="line">
            <a:avLst/>
          </a:prstGeom>
          <a:ln>
            <a:solidFill>
              <a:schemeClr val="accent5">
                <a:lumMod val="75000"/>
              </a:schemeClr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3729644" y="6073551"/>
            <a:ext cx="4940841" cy="276999"/>
          </a:xfrm>
          <a:prstGeom prst="rect">
            <a:avLst/>
          </a:prstGeom>
          <a:noFill/>
          <a:ln>
            <a:solidFill>
              <a:schemeClr val="bg1">
                <a:lumMod val="6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l-GR" sz="1200" dirty="0">
                <a:solidFill>
                  <a:schemeClr val="tx2"/>
                </a:solidFill>
                <a:latin typeface="Candara" panose="020E0502030303020204" pitchFamily="34" charset="0"/>
              </a:rPr>
              <a:t>Λογιστική – Φορολογική Βάση / Μόνιμες –Προσωρινές Διαφορές </a:t>
            </a:r>
          </a:p>
        </p:txBody>
      </p:sp>
      <p:cxnSp>
        <p:nvCxnSpPr>
          <p:cNvPr id="19" name="Γωνιακή σύνδεση 18"/>
          <p:cNvCxnSpPr>
            <a:stCxn id="7" idx="1"/>
          </p:cNvCxnSpPr>
          <p:nvPr/>
        </p:nvCxnSpPr>
        <p:spPr>
          <a:xfrm rot="10800000">
            <a:off x="1988554" y="6031785"/>
            <a:ext cx="1741091" cy="180266"/>
          </a:xfrm>
          <a:prstGeom prst="bentConnector3">
            <a:avLst>
              <a:gd name="adj1" fmla="val 50000"/>
            </a:avLst>
          </a:prstGeom>
          <a:ln w="28575">
            <a:solidFill>
              <a:schemeClr val="accent5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Γωνιακή σύνδεση 82"/>
          <p:cNvCxnSpPr/>
          <p:nvPr/>
        </p:nvCxnSpPr>
        <p:spPr>
          <a:xfrm flipV="1">
            <a:off x="8662188" y="6031785"/>
            <a:ext cx="1839212" cy="187074"/>
          </a:xfrm>
          <a:prstGeom prst="bentConnector3">
            <a:avLst>
              <a:gd name="adj1" fmla="val 99717"/>
            </a:avLst>
          </a:prstGeom>
          <a:ln w="28575">
            <a:solidFill>
              <a:schemeClr val="accent5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Ευθύγραμμο βέλος σύνδεσης 2"/>
          <p:cNvCxnSpPr/>
          <p:nvPr/>
        </p:nvCxnSpPr>
        <p:spPr>
          <a:xfrm>
            <a:off x="6096000" y="1916832"/>
            <a:ext cx="0" cy="258499"/>
          </a:xfrm>
          <a:prstGeom prst="straightConnector1">
            <a:avLst/>
          </a:prstGeom>
          <a:ln w="28575">
            <a:solidFill>
              <a:schemeClr val="accent5">
                <a:lumMod val="75000"/>
              </a:schemeClr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6" name="Picture 2" descr="Αποτέλεσμα εικόνας για λογοτυπο ααδε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3341" y="392212"/>
            <a:ext cx="1434187" cy="3962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0" name="Oval 69"/>
          <p:cNvSpPr/>
          <p:nvPr/>
        </p:nvSpPr>
        <p:spPr>
          <a:xfrm>
            <a:off x="2389514" y="2468880"/>
            <a:ext cx="624112" cy="624112"/>
          </a:xfrm>
          <a:prstGeom prst="ellipse">
            <a:avLst/>
          </a:prstGeom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91440" bIns="91440" rtlCol="0" anchor="ctr"/>
          <a:lstStyle/>
          <a:p>
            <a:pPr algn="ctr"/>
            <a:r>
              <a:rPr lang="el-GR" sz="2800" b="1" dirty="0">
                <a:latin typeface="Bahnschrift SemiCondensed" panose="020B0502040204020203" pitchFamily="34" charset="0"/>
              </a:rPr>
              <a:t>1</a:t>
            </a:r>
            <a:endParaRPr lang="en-US" sz="2800" b="1" dirty="0">
              <a:latin typeface="Bahnschrift SemiCondensed" panose="020B0502040204020203" pitchFamily="34" charset="0"/>
            </a:endParaRPr>
          </a:p>
        </p:txBody>
      </p:sp>
      <p:sp>
        <p:nvSpPr>
          <p:cNvPr id="71" name="Oval 70"/>
          <p:cNvSpPr/>
          <p:nvPr/>
        </p:nvSpPr>
        <p:spPr>
          <a:xfrm>
            <a:off x="9231684" y="2468880"/>
            <a:ext cx="624112" cy="624112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91440" bIns="91440" rtlCol="0" anchor="ctr"/>
          <a:lstStyle/>
          <a:p>
            <a:pPr algn="ctr"/>
            <a:r>
              <a:rPr lang="el-GR" sz="2800" b="1" dirty="0">
                <a:latin typeface="Bahnschrift SemiCondensed" panose="020B0502040204020203" pitchFamily="34" charset="0"/>
              </a:rPr>
              <a:t>2</a:t>
            </a:r>
            <a:endParaRPr lang="en-US" sz="2800" b="1" dirty="0">
              <a:latin typeface="Bahnschrift SemiCondensed" panose="020B0502040204020203" pitchFamily="34" charset="0"/>
            </a:endParaRPr>
          </a:p>
        </p:txBody>
      </p:sp>
      <p:cxnSp>
        <p:nvCxnSpPr>
          <p:cNvPr id="74" name="Ευθύγραμμο βέλος σύνδεσης 107"/>
          <p:cNvCxnSpPr/>
          <p:nvPr/>
        </p:nvCxnSpPr>
        <p:spPr>
          <a:xfrm>
            <a:off x="9716519" y="3705344"/>
            <a:ext cx="0" cy="274320"/>
          </a:xfrm>
          <a:prstGeom prst="straightConnector1">
            <a:avLst/>
          </a:prstGeom>
          <a:ln w="28575">
            <a:solidFill>
              <a:schemeClr val="accent5">
                <a:lumMod val="75000"/>
              </a:schemeClr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Ευθύγραμμο βέλος σύνδεσης 107"/>
          <p:cNvCxnSpPr/>
          <p:nvPr/>
        </p:nvCxnSpPr>
        <p:spPr>
          <a:xfrm>
            <a:off x="7320136" y="3704029"/>
            <a:ext cx="0" cy="274320"/>
          </a:xfrm>
          <a:prstGeom prst="straightConnector1">
            <a:avLst/>
          </a:prstGeom>
          <a:ln w="28575">
            <a:solidFill>
              <a:schemeClr val="accent5">
                <a:lumMod val="75000"/>
              </a:schemeClr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TextBox 42"/>
          <p:cNvSpPr txBox="1"/>
          <p:nvPr/>
        </p:nvSpPr>
        <p:spPr>
          <a:xfrm>
            <a:off x="7752184" y="392212"/>
            <a:ext cx="388843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err="1" smtClean="0">
                <a:solidFill>
                  <a:srgbClr val="0070C0"/>
                </a:solidFill>
                <a:latin typeface="Candara" panose="020E0502030303020204" pitchFamily="34" charset="0"/>
              </a:rPr>
              <a:t>myDATA</a:t>
            </a:r>
            <a:r>
              <a:rPr lang="en-US" sz="2000" b="1" dirty="0" smtClean="0">
                <a:solidFill>
                  <a:srgbClr val="0070C0"/>
                </a:solidFill>
                <a:latin typeface="Candara" panose="020E0502030303020204" pitchFamily="34" charset="0"/>
              </a:rPr>
              <a:t> </a:t>
            </a:r>
            <a:r>
              <a:rPr lang="en-US" b="1" dirty="0" smtClean="0">
                <a:solidFill>
                  <a:srgbClr val="00B0F0"/>
                </a:solidFill>
                <a:latin typeface="Candara" panose="020E0502030303020204" pitchFamily="34" charset="0"/>
              </a:rPr>
              <a:t>- </a:t>
            </a:r>
            <a:r>
              <a:rPr lang="el-GR" b="1" dirty="0" smtClean="0">
                <a:solidFill>
                  <a:srgbClr val="00B0F0"/>
                </a:solidFill>
                <a:latin typeface="Candara" panose="020E0502030303020204" pitchFamily="34" charset="0"/>
              </a:rPr>
              <a:t>Ηλεκτρονικά </a:t>
            </a:r>
            <a:r>
              <a:rPr lang="el-GR" b="1" dirty="0">
                <a:solidFill>
                  <a:srgbClr val="00B0F0"/>
                </a:solidFill>
                <a:latin typeface="Candara" panose="020E0502030303020204" pitchFamily="34" charset="0"/>
              </a:rPr>
              <a:t>Βιβλία ΑΑΔΕ</a:t>
            </a:r>
          </a:p>
        </p:txBody>
      </p:sp>
    </p:spTree>
    <p:extLst>
      <p:ext uri="{BB962C8B-B14F-4D97-AF65-F5344CB8AC3E}">
        <p14:creationId xmlns:p14="http://schemas.microsoft.com/office/powerpoint/2010/main" val="24213492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500"/>
                            </p:stCondLst>
                            <p:childTnLst>
                              <p:par>
                                <p:cTn id="21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3500"/>
                            </p:stCondLst>
                            <p:childTnLst>
                              <p:par>
                                <p:cTn id="32" presetID="21" presetClass="entr" presetSubtype="1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4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4500"/>
                            </p:stCondLst>
                            <p:childTnLst>
                              <p:par>
                                <p:cTn id="39" presetID="21" presetClass="entr" presetSubtype="1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1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5500"/>
                            </p:stCondLst>
                            <p:childTnLst>
                              <p:par>
                                <p:cTn id="6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6000"/>
                            </p:stCondLst>
                            <p:childTnLst>
                              <p:par>
                                <p:cTn id="6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7" dur="50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6500"/>
                            </p:stCondLst>
                            <p:childTnLst>
                              <p:par>
                                <p:cTn id="6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1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7500"/>
                            </p:stCondLst>
                            <p:childTnLst>
                              <p:par>
                                <p:cTn id="73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5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8000"/>
                            </p:stCondLst>
                            <p:childTnLst>
                              <p:par>
                                <p:cTn id="77" presetID="22" presetClass="entr" presetSubtype="1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9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9500"/>
                            </p:stCondLst>
                            <p:childTnLst>
                              <p:par>
                                <p:cTn id="81" presetID="22" presetClass="entr" presetSubtype="1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3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10500"/>
                            </p:stCondLst>
                            <p:childTnLst>
                              <p:par>
                                <p:cTn id="85" presetID="22" presetClass="entr" presetSubtype="1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7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11500"/>
                            </p:stCondLst>
                            <p:childTnLst>
                              <p:par>
                                <p:cTn id="89" presetID="22" presetClass="entr" presetSubtype="2" fill="hold" nodeType="after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91" dur="500"/>
                                        <p:tgtEl>
                                          <p:spTgt spid="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12750"/>
                            </p:stCondLst>
                            <p:childTnLst>
                              <p:par>
                                <p:cTn id="93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5" dur="500"/>
                                        <p:tgtEl>
                                          <p:spTgt spid="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>
                            <p:stCondLst>
                              <p:cond delay="13250"/>
                            </p:stCondLst>
                            <p:childTnLst>
                              <p:par>
                                <p:cTn id="9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9" dur="10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>
                            <p:stCondLst>
                              <p:cond delay="14250"/>
                            </p:stCondLst>
                            <p:childTnLst>
                              <p:par>
                                <p:cTn id="101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3" dur="10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5" dur="10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>
                            <p:stCondLst>
                              <p:cond delay="15250"/>
                            </p:stCondLst>
                            <p:childTnLst>
                              <p:par>
                                <p:cTn id="10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9" dur="10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>
                            <p:stCondLst>
                              <p:cond delay="16250"/>
                            </p:stCondLst>
                            <p:childTnLst>
                              <p:par>
                                <p:cTn id="111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3" dur="1000" fill="hold"/>
                                        <p:tgtEl>
                                          <p:spTgt spid="1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1000" fill="hold"/>
                                        <p:tgtEl>
                                          <p:spTgt spid="1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5" dur="1000"/>
                                        <p:tgtEl>
                                          <p:spTgt spid="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6" fill="hold">
                            <p:stCondLst>
                              <p:cond delay="17250"/>
                            </p:stCondLst>
                            <p:childTnLst>
                              <p:par>
                                <p:cTn id="117" presetID="22" presetClass="entr" presetSubtype="1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9" dur="5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0" presetID="22" presetClass="entr" presetSubtype="1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2" dur="5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3" fill="hold">
                            <p:stCondLst>
                              <p:cond delay="18000"/>
                            </p:stCondLst>
                            <p:childTnLst>
                              <p:par>
                                <p:cTn id="124" presetID="22" presetClass="entr" presetSubtype="1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6" dur="10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7" presetID="22" presetClass="entr" presetSubtype="1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9" dur="10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0" fill="hold">
                            <p:stCondLst>
                              <p:cond delay="19500"/>
                            </p:stCondLst>
                            <p:childTnLst>
                              <p:par>
                                <p:cTn id="131" presetID="55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3" dur="1000" fill="hold"/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1000" fill="hold"/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5" dur="10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6" presetID="55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8" dur="10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9" dur="10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0" dur="10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1" fill="hold">
                            <p:stCondLst>
                              <p:cond delay="21000"/>
                            </p:stCondLst>
                            <p:childTnLst>
                              <p:par>
                                <p:cTn id="14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4" dur="10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7" dur="10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8" fill="hold">
                            <p:stCondLst>
                              <p:cond delay="22000"/>
                            </p:stCondLst>
                            <p:childTnLst>
                              <p:par>
                                <p:cTn id="149" presetID="22" presetClass="entr" presetSubtype="1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1" dur="10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2" fill="hold">
                            <p:stCondLst>
                              <p:cond delay="23500"/>
                            </p:stCondLst>
                            <p:childTnLst>
                              <p:par>
                                <p:cTn id="153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5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6" fill="hold">
                            <p:stCondLst>
                              <p:cond delay="24000"/>
                            </p:stCondLst>
                            <p:childTnLst>
                              <p:par>
                                <p:cTn id="157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9" dur="5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0" fill="hold">
                            <p:stCondLst>
                              <p:cond delay="24500"/>
                            </p:stCondLst>
                            <p:childTnLst>
                              <p:par>
                                <p:cTn id="161" presetID="22" presetClass="entr" presetSubtype="1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3" dur="10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" grpId="0" animBg="1"/>
      <p:bldP spid="16" grpId="0" animBg="1"/>
      <p:bldP spid="32" grpId="0" animBg="1"/>
      <p:bldP spid="33" grpId="0"/>
      <p:bldP spid="34" grpId="0"/>
      <p:bldP spid="47" grpId="0" animBg="1"/>
      <p:bldP spid="48" grpId="0" animBg="1"/>
      <p:bldP spid="62" grpId="0" animBg="1"/>
      <p:bldP spid="90" grpId="0" animBg="1"/>
      <p:bldP spid="96" grpId="0" animBg="1"/>
      <p:bldP spid="97" grpId="0" animBg="1"/>
      <p:bldP spid="107" grpId="0" animBg="1"/>
      <p:bldP spid="113" grpId="0" animBg="1"/>
      <p:bldP spid="114" grpId="0" animBg="1"/>
      <p:bldP spid="115" grpId="0" animBg="1"/>
      <p:bldP spid="121" grpId="0" animBg="1"/>
      <p:bldP spid="7" grpId="0" animBg="1"/>
      <p:bldP spid="70" grpId="0" animBg="1"/>
      <p:bldP spid="71" grpId="0" animBg="1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8" name="Ευθεία γραμμή σύνδεσης 3"/>
          <p:cNvCxnSpPr>
            <a:cxnSpLocks/>
          </p:cNvCxnSpPr>
          <p:nvPr/>
        </p:nvCxnSpPr>
        <p:spPr>
          <a:xfrm flipV="1">
            <a:off x="1991544" y="4149081"/>
            <a:ext cx="1600200" cy="181"/>
          </a:xfrm>
          <a:prstGeom prst="line">
            <a:avLst/>
          </a:prstGeom>
          <a:ln w="28575">
            <a:solidFill>
              <a:schemeClr val="accent5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9" name="Ευθεία γραμμή σύνδεσης 3"/>
          <p:cNvCxnSpPr>
            <a:cxnSpLocks/>
          </p:cNvCxnSpPr>
          <p:nvPr/>
        </p:nvCxnSpPr>
        <p:spPr>
          <a:xfrm flipV="1">
            <a:off x="3603994" y="4149081"/>
            <a:ext cx="1600200" cy="181"/>
          </a:xfrm>
          <a:prstGeom prst="line">
            <a:avLst/>
          </a:prstGeom>
          <a:ln w="28575">
            <a:solidFill>
              <a:schemeClr val="accent5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0" name="Ευθεία γραμμή σύνδεσης 3"/>
          <p:cNvCxnSpPr>
            <a:cxnSpLocks/>
          </p:cNvCxnSpPr>
          <p:nvPr/>
        </p:nvCxnSpPr>
        <p:spPr>
          <a:xfrm flipV="1">
            <a:off x="5215880" y="4149081"/>
            <a:ext cx="1600200" cy="181"/>
          </a:xfrm>
          <a:prstGeom prst="line">
            <a:avLst/>
          </a:prstGeom>
          <a:ln w="28575">
            <a:solidFill>
              <a:schemeClr val="accent5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1" name="Ευθεία γραμμή σύνδεσης 3"/>
          <p:cNvCxnSpPr>
            <a:cxnSpLocks/>
          </p:cNvCxnSpPr>
          <p:nvPr/>
        </p:nvCxnSpPr>
        <p:spPr>
          <a:xfrm flipV="1">
            <a:off x="6800056" y="4149081"/>
            <a:ext cx="1600200" cy="181"/>
          </a:xfrm>
          <a:prstGeom prst="line">
            <a:avLst/>
          </a:prstGeom>
          <a:ln w="28575">
            <a:solidFill>
              <a:schemeClr val="accent5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2" name="Ευθεία γραμμή σύνδεσης 3"/>
          <p:cNvCxnSpPr>
            <a:cxnSpLocks/>
          </p:cNvCxnSpPr>
          <p:nvPr/>
        </p:nvCxnSpPr>
        <p:spPr>
          <a:xfrm flipV="1">
            <a:off x="8384232" y="4149081"/>
            <a:ext cx="1600200" cy="181"/>
          </a:xfrm>
          <a:prstGeom prst="line">
            <a:avLst/>
          </a:prstGeom>
          <a:ln w="28575">
            <a:solidFill>
              <a:schemeClr val="accent5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4" name="Ευθεία γραμμή σύνδεσης 3"/>
          <p:cNvCxnSpPr>
            <a:cxnSpLocks/>
          </p:cNvCxnSpPr>
          <p:nvPr/>
        </p:nvCxnSpPr>
        <p:spPr>
          <a:xfrm flipV="1">
            <a:off x="894264" y="4149081"/>
            <a:ext cx="1097280" cy="3423"/>
          </a:xfrm>
          <a:prstGeom prst="line">
            <a:avLst/>
          </a:prstGeom>
          <a:ln w="28575">
            <a:solidFill>
              <a:schemeClr val="accent5">
                <a:lumMod val="75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Box 50"/>
          <p:cNvSpPr txBox="1"/>
          <p:nvPr/>
        </p:nvSpPr>
        <p:spPr>
          <a:xfrm>
            <a:off x="413341" y="899428"/>
            <a:ext cx="11227273" cy="369332"/>
          </a:xfrm>
          <a:prstGeom prst="rect">
            <a:avLst/>
          </a:prstGeom>
          <a:solidFill>
            <a:srgbClr val="EAF1FA"/>
          </a:solidFill>
          <a:ln>
            <a:noFill/>
          </a:ln>
          <a:effectLst/>
        </p:spPr>
        <p:txBody>
          <a:bodyPr wrap="square" rtlCol="0">
            <a:spAutoFit/>
          </a:bodyPr>
          <a:lstStyle/>
          <a:p>
            <a:r>
              <a:rPr lang="el-GR" b="1" dirty="0">
                <a:solidFill>
                  <a:schemeClr val="tx2"/>
                </a:solidFill>
                <a:latin typeface="Candara" panose="020E0502030303020204" pitchFamily="34" charset="0"/>
              </a:rPr>
              <a:t>Ροή Διαδικασίας</a:t>
            </a:r>
            <a:r>
              <a:rPr lang="en-US" b="1" dirty="0">
                <a:solidFill>
                  <a:schemeClr val="tx2"/>
                </a:solidFill>
                <a:latin typeface="Candara" panose="020E0502030303020204" pitchFamily="34" charset="0"/>
              </a:rPr>
              <a:t>:</a:t>
            </a:r>
            <a:r>
              <a:rPr lang="el-GR" b="1" dirty="0">
                <a:solidFill>
                  <a:schemeClr val="tx2"/>
                </a:solidFill>
                <a:latin typeface="Candara" panose="020E0502030303020204" pitchFamily="34" charset="0"/>
              </a:rPr>
              <a:t> Έκδοση Παραστατικών – Λογιστικές Εγγραφές - Συμφωνία</a:t>
            </a:r>
            <a:endParaRPr lang="el-GR" dirty="0">
              <a:solidFill>
                <a:schemeClr val="tx2"/>
              </a:solidFill>
              <a:latin typeface="Candara" panose="020E0502030303020204" pitchFamily="34" charset="0"/>
            </a:endParaRPr>
          </a:p>
        </p:txBody>
      </p:sp>
      <p:pic>
        <p:nvPicPr>
          <p:cNvPr id="52" name="Picture 2" descr="Αποτέλεσμα εικόνας για λογοτυπο ααδε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3341" y="392212"/>
            <a:ext cx="1434187" cy="3962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89" name="Group 88"/>
          <p:cNvGrpSpPr/>
          <p:nvPr/>
        </p:nvGrpSpPr>
        <p:grpSpPr>
          <a:xfrm>
            <a:off x="8291678" y="4078224"/>
            <a:ext cx="185879" cy="277755"/>
            <a:chOff x="1141865" y="1935115"/>
            <a:chExt cx="185879" cy="277755"/>
          </a:xfrm>
        </p:grpSpPr>
        <p:sp>
          <p:nvSpPr>
            <p:cNvPr id="94" name="Έλλειψη 4"/>
            <p:cNvSpPr/>
            <p:nvPr/>
          </p:nvSpPr>
          <p:spPr>
            <a:xfrm>
              <a:off x="1141865" y="1935115"/>
              <a:ext cx="185879" cy="162390"/>
            </a:xfrm>
            <a:prstGeom prst="ellipse">
              <a:avLst/>
            </a:prstGeom>
            <a:solidFill>
              <a:srgbClr val="002060"/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 sz="1400" dirty="0">
                <a:latin typeface="Candara" panose="020E0502030303020204" pitchFamily="34" charset="0"/>
              </a:endParaRPr>
            </a:p>
          </p:txBody>
        </p:sp>
        <p:cxnSp>
          <p:nvCxnSpPr>
            <p:cNvPr id="103" name="Straight Arrow Connector 102"/>
            <p:cNvCxnSpPr/>
            <p:nvPr/>
          </p:nvCxnSpPr>
          <p:spPr>
            <a:xfrm>
              <a:off x="1234805" y="2029990"/>
              <a:ext cx="0" cy="182880"/>
            </a:xfrm>
            <a:prstGeom prst="straightConnector1">
              <a:avLst/>
            </a:prstGeom>
            <a:ln w="34925">
              <a:solidFill>
                <a:srgbClr val="002060"/>
              </a:solidFill>
              <a:tailEnd type="oval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5" name="Group 24"/>
          <p:cNvGrpSpPr/>
          <p:nvPr/>
        </p:nvGrpSpPr>
        <p:grpSpPr>
          <a:xfrm>
            <a:off x="7360112" y="4348579"/>
            <a:ext cx="2048256" cy="2295144"/>
            <a:chOff x="7209167" y="4348579"/>
            <a:chExt cx="2048256" cy="2295144"/>
          </a:xfrm>
        </p:grpSpPr>
        <p:sp>
          <p:nvSpPr>
            <p:cNvPr id="87" name="Ορθογώνιο 65"/>
            <p:cNvSpPr/>
            <p:nvPr/>
          </p:nvSpPr>
          <p:spPr>
            <a:xfrm>
              <a:off x="7213298" y="4348579"/>
              <a:ext cx="2044125" cy="329162"/>
            </a:xfrm>
            <a:prstGeom prst="rect">
              <a:avLst/>
            </a:prstGeom>
            <a:solidFill>
              <a:srgbClr val="0000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l-GR" sz="1200" dirty="0">
                  <a:solidFill>
                    <a:schemeClr val="bg2"/>
                  </a:solidFill>
                  <a:latin typeface="Candara" panose="020E0502030303020204" pitchFamily="34" charset="0"/>
                </a:rPr>
                <a:t>Χαρακτηρισμός</a:t>
              </a:r>
              <a:endParaRPr lang="el-GR" sz="1050" dirty="0">
                <a:solidFill>
                  <a:schemeClr val="bg2"/>
                </a:solidFill>
                <a:latin typeface="Candara" panose="020E0502030303020204" pitchFamily="34" charset="0"/>
              </a:endParaRPr>
            </a:p>
          </p:txBody>
        </p:sp>
        <p:pic>
          <p:nvPicPr>
            <p:cNvPr id="90" name="Picture 5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310753" y="4442362"/>
              <a:ext cx="183217" cy="18348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85" name="Ορθογώνιο 67"/>
            <p:cNvSpPr/>
            <p:nvPr/>
          </p:nvSpPr>
          <p:spPr>
            <a:xfrm>
              <a:off x="7209167" y="4677741"/>
              <a:ext cx="2048256" cy="1965982"/>
            </a:xfrm>
            <a:prstGeom prst="rect">
              <a:avLst/>
            </a:prstGeom>
            <a:solidFill>
              <a:srgbClr val="D5D5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/>
              <a:r>
                <a:rPr lang="el-GR" sz="1100" dirty="0">
                  <a:solidFill>
                    <a:srgbClr val="0000FF"/>
                  </a:solidFill>
                  <a:latin typeface="Candara" panose="020E0502030303020204" pitchFamily="34" charset="0"/>
                </a:rPr>
                <a:t>Με βάση τους </a:t>
              </a:r>
              <a:r>
                <a:rPr lang="el-GR" sz="1100" dirty="0" smtClean="0">
                  <a:solidFill>
                    <a:srgbClr val="0000FF"/>
                  </a:solidFill>
                  <a:latin typeface="Candara" panose="020E0502030303020204" pitchFamily="34" charset="0"/>
                </a:rPr>
                <a:t>ΜΑΡΚ, </a:t>
              </a:r>
              <a:r>
                <a:rPr lang="el-GR" sz="1100" dirty="0">
                  <a:solidFill>
                    <a:srgbClr val="0000FF"/>
                  </a:solidFill>
                  <a:latin typeface="Candara" panose="020E0502030303020204" pitchFamily="34" charset="0"/>
                </a:rPr>
                <a:t>το Αναλυτικό Βιβλίο ενημερώνεται με το χαρακτηρισμό των συσχετιζόμενων λογιστικών εγγραφών (αγορές, έξοδα, πάγια / πωλήσεις αγαθών – υπηρεσιών – παγίων, πωλήσεις για λογαριασμό  τρίτων κ.ά.)</a:t>
              </a:r>
            </a:p>
          </p:txBody>
        </p:sp>
      </p:grpSp>
      <p:sp>
        <p:nvSpPr>
          <p:cNvPr id="76" name="TextBox 75"/>
          <p:cNvSpPr txBox="1"/>
          <p:nvPr/>
        </p:nvSpPr>
        <p:spPr>
          <a:xfrm>
            <a:off x="8155640" y="3521695"/>
            <a:ext cx="457200" cy="461665"/>
          </a:xfrm>
          <a:prstGeom prst="rect">
            <a:avLst/>
          </a:prstGeom>
          <a:solidFill>
            <a:srgbClr val="2D4612"/>
          </a:solidFill>
          <a:ln>
            <a:noFill/>
          </a:ln>
        </p:spPr>
        <p:txBody>
          <a:bodyPr wrap="square" tIns="91440" bIns="91440" rtlCol="0">
            <a:spAutoFit/>
          </a:bodyPr>
          <a:lstStyle/>
          <a:p>
            <a:pPr algn="ctr"/>
            <a:r>
              <a:rPr lang="el-GR" b="1" dirty="0">
                <a:solidFill>
                  <a:schemeClr val="bg1"/>
                </a:solidFill>
                <a:latin typeface="Bahnschrift SemiBold" panose="020B0502040204020203" pitchFamily="34" charset="0"/>
              </a:rPr>
              <a:t>5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781471" y="3517527"/>
            <a:ext cx="457200" cy="457200"/>
          </a:xfrm>
          <a:prstGeom prst="rect">
            <a:avLst/>
          </a:prstGeom>
          <a:solidFill>
            <a:srgbClr val="A0D565"/>
          </a:solidFill>
          <a:ln>
            <a:noFill/>
          </a:ln>
        </p:spPr>
        <p:txBody>
          <a:bodyPr wrap="square" tIns="91440" bIns="91440" rtlCol="0">
            <a:spAutoFit/>
          </a:bodyPr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Bahnschrift SemiBold" panose="020B0502040204020203" pitchFamily="34" charset="0"/>
              </a:rPr>
              <a:t>1</a:t>
            </a:r>
            <a:endParaRPr lang="el-GR" b="1" dirty="0">
              <a:solidFill>
                <a:schemeClr val="bg1"/>
              </a:solidFill>
              <a:latin typeface="Bahnschrift SemiBold" panose="020B0502040204020203" pitchFamily="34" charset="0"/>
            </a:endParaRPr>
          </a:p>
        </p:txBody>
      </p:sp>
      <p:grpSp>
        <p:nvGrpSpPr>
          <p:cNvPr id="6" name="Group 5"/>
          <p:cNvGrpSpPr/>
          <p:nvPr/>
        </p:nvGrpSpPr>
        <p:grpSpPr>
          <a:xfrm>
            <a:off x="1909659" y="4077072"/>
            <a:ext cx="185879" cy="277755"/>
            <a:chOff x="1141865" y="1935115"/>
            <a:chExt cx="185879" cy="277755"/>
          </a:xfrm>
        </p:grpSpPr>
        <p:sp>
          <p:nvSpPr>
            <p:cNvPr id="75" name="Έλλειψη 4"/>
            <p:cNvSpPr/>
            <p:nvPr/>
          </p:nvSpPr>
          <p:spPr>
            <a:xfrm>
              <a:off x="1141865" y="1935115"/>
              <a:ext cx="185879" cy="162390"/>
            </a:xfrm>
            <a:prstGeom prst="ellipse">
              <a:avLst/>
            </a:prstGeom>
            <a:solidFill>
              <a:srgbClr val="002060"/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 sz="1400" dirty="0">
                <a:latin typeface="Candara" panose="020E0502030303020204" pitchFamily="34" charset="0"/>
              </a:endParaRPr>
            </a:p>
          </p:txBody>
        </p:sp>
        <p:cxnSp>
          <p:nvCxnSpPr>
            <p:cNvPr id="3" name="Straight Arrow Connector 2"/>
            <p:cNvCxnSpPr/>
            <p:nvPr/>
          </p:nvCxnSpPr>
          <p:spPr>
            <a:xfrm>
              <a:off x="1234805" y="2029990"/>
              <a:ext cx="0" cy="182880"/>
            </a:xfrm>
            <a:prstGeom prst="straightConnector1">
              <a:avLst/>
            </a:prstGeom>
            <a:ln w="34925">
              <a:solidFill>
                <a:srgbClr val="002060"/>
              </a:solidFill>
              <a:tailEnd type="oval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3" name="Group 12"/>
          <p:cNvGrpSpPr/>
          <p:nvPr/>
        </p:nvGrpSpPr>
        <p:grpSpPr>
          <a:xfrm>
            <a:off x="983432" y="4352544"/>
            <a:ext cx="2048256" cy="2295144"/>
            <a:chOff x="503191" y="4217046"/>
            <a:chExt cx="2049228" cy="1826518"/>
          </a:xfrm>
        </p:grpSpPr>
        <p:sp>
          <p:nvSpPr>
            <p:cNvPr id="68" name="Ορθογώνιο 67"/>
            <p:cNvSpPr/>
            <p:nvPr/>
          </p:nvSpPr>
          <p:spPr>
            <a:xfrm>
              <a:off x="503191" y="4217046"/>
              <a:ext cx="2049228" cy="1826518"/>
            </a:xfrm>
            <a:prstGeom prst="rect">
              <a:avLst/>
            </a:prstGeom>
            <a:solidFill>
              <a:srgbClr val="D5D5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/>
              <a:r>
                <a:rPr lang="el-GR" sz="1100" dirty="0">
                  <a:solidFill>
                    <a:srgbClr val="0000FF"/>
                  </a:solidFill>
                  <a:latin typeface="Candara" panose="020E0502030303020204" pitchFamily="34" charset="0"/>
                </a:rPr>
                <a:t>Οι Επιχειρήσεις διαβιβάζουν ηλεκτρονικά τη Σύνοψη των Παραστατικών </a:t>
              </a:r>
              <a:r>
                <a:rPr lang="el-GR" sz="1100" dirty="0" smtClean="0">
                  <a:solidFill>
                    <a:srgbClr val="0000FF"/>
                  </a:solidFill>
                  <a:latin typeface="Candara" panose="020E0502030303020204" pitchFamily="34" charset="0"/>
                </a:rPr>
                <a:t>στο </a:t>
              </a:r>
              <a:r>
                <a:rPr lang="en-US" sz="1100" b="1" dirty="0" err="1" smtClean="0">
                  <a:solidFill>
                    <a:srgbClr val="0000FF"/>
                  </a:solidFill>
                  <a:latin typeface="Candara" panose="020E0502030303020204" pitchFamily="34" charset="0"/>
                </a:rPr>
                <a:t>myDATA</a:t>
              </a:r>
              <a:r>
                <a:rPr lang="el-GR" sz="1100" dirty="0" smtClean="0">
                  <a:solidFill>
                    <a:srgbClr val="0000FF"/>
                  </a:solidFill>
                  <a:latin typeface="Candara" panose="020E0502030303020204" pitchFamily="34" charset="0"/>
                </a:rPr>
                <a:t>, </a:t>
              </a:r>
              <a:r>
                <a:rPr lang="el-GR" sz="1100" dirty="0">
                  <a:solidFill>
                    <a:srgbClr val="0000FF"/>
                  </a:solidFill>
                  <a:latin typeface="Candara" panose="020E0502030303020204" pitchFamily="34" charset="0"/>
                </a:rPr>
                <a:t>με βάση τη σχετική τυποποίηση για κάθε είδος παραστατικού.</a:t>
              </a:r>
            </a:p>
          </p:txBody>
        </p:sp>
        <p:sp>
          <p:nvSpPr>
            <p:cNvPr id="66" name="Ορθογώνιο 65"/>
            <p:cNvSpPr/>
            <p:nvPr/>
          </p:nvSpPr>
          <p:spPr>
            <a:xfrm>
              <a:off x="507323" y="4221808"/>
              <a:ext cx="2045095" cy="261270"/>
            </a:xfrm>
            <a:prstGeom prst="rect">
              <a:avLst/>
            </a:prstGeom>
            <a:solidFill>
              <a:srgbClr val="0000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l-GR" sz="1200" dirty="0">
                  <a:solidFill>
                    <a:schemeClr val="bg2"/>
                  </a:solidFill>
                  <a:latin typeface="Candara" panose="020E0502030303020204" pitchFamily="34" charset="0"/>
                </a:rPr>
                <a:t>Διαβίβαση Σύνοψης</a:t>
              </a:r>
              <a:endParaRPr lang="el-GR" sz="1050" dirty="0">
                <a:solidFill>
                  <a:schemeClr val="bg2"/>
                </a:solidFill>
                <a:latin typeface="Candara" panose="020E0502030303020204" pitchFamily="34" charset="0"/>
              </a:endParaRPr>
            </a:p>
          </p:txBody>
        </p:sp>
      </p:grpSp>
      <p:sp>
        <p:nvSpPr>
          <p:cNvPr id="23" name="TextBox 22"/>
          <p:cNvSpPr txBox="1"/>
          <p:nvPr/>
        </p:nvSpPr>
        <p:spPr>
          <a:xfrm>
            <a:off x="4983634" y="3517755"/>
            <a:ext cx="457200" cy="457200"/>
          </a:xfrm>
          <a:prstGeom prst="rect">
            <a:avLst/>
          </a:prstGeom>
          <a:solidFill>
            <a:srgbClr val="5A8B25"/>
          </a:solidFill>
          <a:ln>
            <a:noFill/>
          </a:ln>
        </p:spPr>
        <p:txBody>
          <a:bodyPr wrap="square" tIns="91440" bIns="91440" rtlCol="0">
            <a:spAutoFit/>
          </a:bodyPr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Bahnschrift SemiBold" panose="020B0502040204020203" pitchFamily="34" charset="0"/>
              </a:rPr>
              <a:t>3</a:t>
            </a:r>
            <a:endParaRPr lang="el-GR" b="1" dirty="0">
              <a:solidFill>
                <a:schemeClr val="bg1"/>
              </a:solidFill>
              <a:latin typeface="Bahnschrift SemiBold" panose="020B0502040204020203" pitchFamily="34" charset="0"/>
            </a:endParaRPr>
          </a:p>
        </p:txBody>
      </p:sp>
      <p:grpSp>
        <p:nvGrpSpPr>
          <p:cNvPr id="104" name="Group 103"/>
          <p:cNvGrpSpPr/>
          <p:nvPr/>
        </p:nvGrpSpPr>
        <p:grpSpPr>
          <a:xfrm>
            <a:off x="5119295" y="4078224"/>
            <a:ext cx="185879" cy="277755"/>
            <a:chOff x="1141865" y="1935115"/>
            <a:chExt cx="185879" cy="277755"/>
          </a:xfrm>
        </p:grpSpPr>
        <p:sp>
          <p:nvSpPr>
            <p:cNvPr id="105" name="Έλλειψη 4"/>
            <p:cNvSpPr/>
            <p:nvPr/>
          </p:nvSpPr>
          <p:spPr>
            <a:xfrm>
              <a:off x="1141865" y="1935115"/>
              <a:ext cx="185879" cy="162390"/>
            </a:xfrm>
            <a:prstGeom prst="ellipse">
              <a:avLst/>
            </a:prstGeom>
            <a:solidFill>
              <a:srgbClr val="002060"/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 sz="1400" dirty="0">
                <a:latin typeface="Candara" panose="020E0502030303020204" pitchFamily="34" charset="0"/>
              </a:endParaRPr>
            </a:p>
          </p:txBody>
        </p:sp>
        <p:cxnSp>
          <p:nvCxnSpPr>
            <p:cNvPr id="106" name="Straight Arrow Connector 105"/>
            <p:cNvCxnSpPr/>
            <p:nvPr/>
          </p:nvCxnSpPr>
          <p:spPr>
            <a:xfrm>
              <a:off x="1234805" y="2029990"/>
              <a:ext cx="0" cy="182880"/>
            </a:xfrm>
            <a:prstGeom prst="straightConnector1">
              <a:avLst/>
            </a:prstGeom>
            <a:ln w="34925">
              <a:solidFill>
                <a:srgbClr val="002060"/>
              </a:solidFill>
              <a:tailEnd type="oval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2" name="Group 11"/>
          <p:cNvGrpSpPr/>
          <p:nvPr/>
        </p:nvGrpSpPr>
        <p:grpSpPr>
          <a:xfrm>
            <a:off x="4188138" y="4349322"/>
            <a:ext cx="2048256" cy="2295144"/>
            <a:chOff x="3351103" y="4205306"/>
            <a:chExt cx="2049234" cy="2300015"/>
          </a:xfrm>
        </p:grpSpPr>
        <p:sp>
          <p:nvSpPr>
            <p:cNvPr id="69" name="Ορθογώνιο 68"/>
            <p:cNvSpPr/>
            <p:nvPr/>
          </p:nvSpPr>
          <p:spPr>
            <a:xfrm>
              <a:off x="3351109" y="4214186"/>
              <a:ext cx="2049228" cy="2291135"/>
            </a:xfrm>
            <a:prstGeom prst="rect">
              <a:avLst/>
            </a:prstGeom>
            <a:solidFill>
              <a:srgbClr val="0000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/>
              <a:endParaRPr lang="el-GR" sz="1100" dirty="0">
                <a:solidFill>
                  <a:prstClr val="white"/>
                </a:solidFill>
                <a:latin typeface="Candara" panose="020E0502030303020204" pitchFamily="34" charset="0"/>
              </a:endParaRPr>
            </a:p>
            <a:p>
              <a:pPr lvl="0"/>
              <a:r>
                <a:rPr lang="el-GR" sz="1100" dirty="0">
                  <a:solidFill>
                    <a:prstClr val="white"/>
                  </a:solidFill>
                  <a:latin typeface="Candara" panose="020E0502030303020204" pitchFamily="34" charset="0"/>
                </a:rPr>
                <a:t>Τα Λογιστικά Προγράμματα των Επιχειρήσεων αντλούν αυτοματοποιημένα σε τακτά χρονικά διαστήματα τις εγγραφές του Αναλυτικού Βιβλίου από την </a:t>
              </a:r>
              <a:r>
                <a:rPr lang="en-US" sz="1100" dirty="0" err="1" smtClean="0">
                  <a:solidFill>
                    <a:prstClr val="white"/>
                  </a:solidFill>
                  <a:latin typeface="Candara" panose="020E0502030303020204" pitchFamily="34" charset="0"/>
                </a:rPr>
                <a:t>myDATA</a:t>
              </a:r>
              <a:r>
                <a:rPr lang="en-US" sz="1100" dirty="0" smtClean="0">
                  <a:solidFill>
                    <a:prstClr val="white"/>
                  </a:solidFill>
                  <a:latin typeface="Candara" panose="020E0502030303020204" pitchFamily="34" charset="0"/>
                </a:rPr>
                <a:t> </a:t>
              </a:r>
              <a:r>
                <a:rPr lang="el-GR" sz="1100" dirty="0" smtClean="0">
                  <a:solidFill>
                    <a:prstClr val="white"/>
                  </a:solidFill>
                  <a:latin typeface="Candara" panose="020E0502030303020204" pitchFamily="34" charset="0"/>
                </a:rPr>
                <a:t>για </a:t>
              </a:r>
              <a:r>
                <a:rPr lang="el-GR" sz="1100" dirty="0">
                  <a:solidFill>
                    <a:prstClr val="white"/>
                  </a:solidFill>
                  <a:latin typeface="Candara" panose="020E0502030303020204" pitchFamily="34" charset="0"/>
                </a:rPr>
                <a:t>να τα συσχετίζουν με τις λογιστικές εγγραφές που έχουν διενεργηθεί σε αυτά </a:t>
              </a:r>
            </a:p>
          </p:txBody>
        </p:sp>
        <p:sp>
          <p:nvSpPr>
            <p:cNvPr id="78" name="Ορθογώνιο 77"/>
            <p:cNvSpPr/>
            <p:nvPr/>
          </p:nvSpPr>
          <p:spPr>
            <a:xfrm>
              <a:off x="3351103" y="4205306"/>
              <a:ext cx="2049233" cy="329883"/>
            </a:xfrm>
            <a:prstGeom prst="rect">
              <a:avLst/>
            </a:prstGeom>
            <a:solidFill>
              <a:srgbClr val="D5D5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l-GR" sz="1200" dirty="0">
                  <a:solidFill>
                    <a:srgbClr val="0000FF"/>
                  </a:solidFill>
                  <a:latin typeface="Candara" panose="020E0502030303020204" pitchFamily="34" charset="0"/>
                </a:rPr>
                <a:t>Λογιστικά Προγράμματα</a:t>
              </a:r>
            </a:p>
          </p:txBody>
        </p:sp>
      </p:grpSp>
      <p:sp>
        <p:nvSpPr>
          <p:cNvPr id="20" name="TextBox 19"/>
          <p:cNvSpPr txBox="1"/>
          <p:nvPr/>
        </p:nvSpPr>
        <p:spPr>
          <a:xfrm>
            <a:off x="3363136" y="4339952"/>
            <a:ext cx="457200" cy="457200"/>
          </a:xfrm>
          <a:prstGeom prst="rect">
            <a:avLst/>
          </a:prstGeom>
          <a:solidFill>
            <a:srgbClr val="7ABC32"/>
          </a:solidFill>
          <a:ln>
            <a:noFill/>
          </a:ln>
        </p:spPr>
        <p:txBody>
          <a:bodyPr wrap="square" tIns="91440" bIns="91440" rtlCol="0">
            <a:spAutoFit/>
          </a:bodyPr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Bahnschrift SemiBold" panose="020B0502040204020203" pitchFamily="34" charset="0"/>
              </a:rPr>
              <a:t>2</a:t>
            </a:r>
            <a:endParaRPr lang="el-GR" b="1" dirty="0">
              <a:solidFill>
                <a:schemeClr val="bg1"/>
              </a:solidFill>
              <a:latin typeface="Bahnschrift SemiBold" panose="020B0502040204020203" pitchFamily="34" charset="0"/>
            </a:endParaRPr>
          </a:p>
        </p:txBody>
      </p:sp>
      <p:grpSp>
        <p:nvGrpSpPr>
          <p:cNvPr id="115" name="Group 114"/>
          <p:cNvGrpSpPr/>
          <p:nvPr/>
        </p:nvGrpSpPr>
        <p:grpSpPr>
          <a:xfrm rot="10800000">
            <a:off x="3498861" y="3928188"/>
            <a:ext cx="185879" cy="277755"/>
            <a:chOff x="1141865" y="1935115"/>
            <a:chExt cx="185879" cy="277755"/>
          </a:xfrm>
        </p:grpSpPr>
        <p:sp>
          <p:nvSpPr>
            <p:cNvPr id="116" name="Έλλειψη 4"/>
            <p:cNvSpPr/>
            <p:nvPr/>
          </p:nvSpPr>
          <p:spPr>
            <a:xfrm>
              <a:off x="1141865" y="1935115"/>
              <a:ext cx="185879" cy="162390"/>
            </a:xfrm>
            <a:prstGeom prst="ellipse">
              <a:avLst/>
            </a:prstGeom>
            <a:solidFill>
              <a:srgbClr val="002060"/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 sz="1400" dirty="0">
                <a:latin typeface="Candara" panose="020E0502030303020204" pitchFamily="34" charset="0"/>
              </a:endParaRPr>
            </a:p>
          </p:txBody>
        </p:sp>
        <p:cxnSp>
          <p:nvCxnSpPr>
            <p:cNvPr id="117" name="Straight Arrow Connector 116"/>
            <p:cNvCxnSpPr/>
            <p:nvPr/>
          </p:nvCxnSpPr>
          <p:spPr>
            <a:xfrm>
              <a:off x="1234805" y="2029990"/>
              <a:ext cx="0" cy="182880"/>
            </a:xfrm>
            <a:prstGeom prst="straightConnector1">
              <a:avLst/>
            </a:prstGeom>
            <a:ln w="34925">
              <a:solidFill>
                <a:srgbClr val="002060"/>
              </a:solidFill>
              <a:tailEnd type="oval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" name="Group 7"/>
          <p:cNvGrpSpPr/>
          <p:nvPr/>
        </p:nvGrpSpPr>
        <p:grpSpPr>
          <a:xfrm>
            <a:off x="2567608" y="1664208"/>
            <a:ext cx="2048256" cy="2295145"/>
            <a:chOff x="3234732" y="1416817"/>
            <a:chExt cx="2049228" cy="2292844"/>
          </a:xfrm>
        </p:grpSpPr>
        <p:sp>
          <p:nvSpPr>
            <p:cNvPr id="63" name="Ορθογώνιο 62"/>
            <p:cNvSpPr/>
            <p:nvPr/>
          </p:nvSpPr>
          <p:spPr>
            <a:xfrm>
              <a:off x="3234732" y="1649263"/>
              <a:ext cx="2049228" cy="2060398"/>
            </a:xfrm>
            <a:prstGeom prst="rect">
              <a:avLst/>
            </a:prstGeom>
            <a:solidFill>
              <a:srgbClr val="0000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/>
              <a:r>
                <a:rPr lang="el-GR" sz="1100" dirty="0">
                  <a:solidFill>
                    <a:schemeClr val="bg1"/>
                  </a:solidFill>
                  <a:latin typeface="Candara" panose="020E0502030303020204" pitchFamily="34" charset="0"/>
                </a:rPr>
                <a:t>Εφόσον τα δεδομένα έχουν διαβιβαστεί σύμφωνα με τους κανόνες τυποποίησης της ΑΑΔΕ:</a:t>
              </a:r>
            </a:p>
            <a:p>
              <a:pPr marL="91440" lvl="0" indent="-91440">
                <a:buFontTx/>
                <a:buChar char="-"/>
              </a:pPr>
              <a:r>
                <a:rPr lang="el-GR" sz="1100" dirty="0">
                  <a:solidFill>
                    <a:schemeClr val="bg1"/>
                  </a:solidFill>
                  <a:latin typeface="Candara" panose="020E0502030303020204" pitchFamily="34" charset="0"/>
                </a:rPr>
                <a:t>η Σύνοψη λαμβάνει </a:t>
              </a:r>
              <a:r>
                <a:rPr lang="el-GR" sz="1100" dirty="0" smtClean="0">
                  <a:solidFill>
                    <a:schemeClr val="bg1"/>
                  </a:solidFill>
                  <a:latin typeface="Candara" panose="020E0502030303020204" pitchFamily="34" charset="0"/>
                </a:rPr>
                <a:t>ΜΑΡΚ</a:t>
              </a:r>
              <a:endParaRPr lang="el-GR" sz="1100" dirty="0">
                <a:solidFill>
                  <a:schemeClr val="bg1"/>
                </a:solidFill>
                <a:latin typeface="Candara" panose="020E0502030303020204" pitchFamily="34" charset="0"/>
              </a:endParaRPr>
            </a:p>
            <a:p>
              <a:pPr marL="91440" lvl="0" indent="-91440">
                <a:buFontTx/>
                <a:buChar char="-"/>
              </a:pPr>
              <a:r>
                <a:rPr lang="el-GR" sz="1100" dirty="0">
                  <a:solidFill>
                    <a:schemeClr val="bg1"/>
                  </a:solidFill>
                  <a:latin typeface="Candara" panose="020E0502030303020204" pitchFamily="34" charset="0"/>
                </a:rPr>
                <a:t>ενημερώνονται αυτόματα τα Ηλεκτρονικά Βιβλία (Αναλυτικό και Συνοπτικό) του Εκδότη και του Λήπτη ημεδαπής του παραστατικού, </a:t>
              </a:r>
            </a:p>
          </p:txBody>
        </p:sp>
        <p:sp>
          <p:nvSpPr>
            <p:cNvPr id="73" name="Ορθογώνιο 72"/>
            <p:cNvSpPr/>
            <p:nvPr/>
          </p:nvSpPr>
          <p:spPr>
            <a:xfrm>
              <a:off x="3234732" y="1416817"/>
              <a:ext cx="2049228" cy="328854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l-GR" sz="1200" dirty="0">
                  <a:solidFill>
                    <a:srgbClr val="0000FF"/>
                  </a:solidFill>
                  <a:latin typeface="Candara" panose="020E0502030303020204" pitchFamily="34" charset="0"/>
                </a:rPr>
                <a:t>Ενημέρωση </a:t>
              </a:r>
              <a:r>
                <a:rPr lang="en-US" sz="1200" dirty="0" err="1" smtClean="0">
                  <a:solidFill>
                    <a:srgbClr val="0000FF"/>
                  </a:solidFill>
                  <a:latin typeface="Candara" panose="020E0502030303020204" pitchFamily="34" charset="0"/>
                </a:rPr>
                <a:t>myDATA</a:t>
              </a:r>
              <a:endParaRPr lang="el-GR" sz="1200" dirty="0">
                <a:solidFill>
                  <a:srgbClr val="0000FF"/>
                </a:solidFill>
                <a:latin typeface="Candara" panose="020E0502030303020204" pitchFamily="34" charset="0"/>
              </a:endParaRPr>
            </a:p>
          </p:txBody>
        </p:sp>
        <p:pic>
          <p:nvPicPr>
            <p:cNvPr id="61" name="Picture 5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335929" y="1500815"/>
              <a:ext cx="183304" cy="18330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  <p:sp>
        <p:nvSpPr>
          <p:cNvPr id="30" name="TextBox 29"/>
          <p:cNvSpPr txBox="1"/>
          <p:nvPr/>
        </p:nvSpPr>
        <p:spPr>
          <a:xfrm>
            <a:off x="6571464" y="4339952"/>
            <a:ext cx="457200" cy="457200"/>
          </a:xfrm>
          <a:prstGeom prst="rect">
            <a:avLst/>
          </a:prstGeom>
          <a:solidFill>
            <a:srgbClr val="43671B"/>
          </a:solidFill>
          <a:ln>
            <a:noFill/>
          </a:ln>
        </p:spPr>
        <p:txBody>
          <a:bodyPr wrap="square" tIns="91440" bIns="91440" rtlCol="0">
            <a:spAutoFit/>
          </a:bodyPr>
          <a:lstStyle/>
          <a:p>
            <a:pPr algn="ctr"/>
            <a:r>
              <a:rPr lang="en-US" b="1" dirty="0">
                <a:solidFill>
                  <a:schemeClr val="bg1"/>
                </a:solidFill>
              </a:rPr>
              <a:t>4</a:t>
            </a:r>
            <a:endParaRPr lang="el-GR" b="1" dirty="0">
              <a:solidFill>
                <a:schemeClr val="bg1"/>
              </a:solidFill>
            </a:endParaRPr>
          </a:p>
        </p:txBody>
      </p:sp>
      <p:grpSp>
        <p:nvGrpSpPr>
          <p:cNvPr id="112" name="Group 111"/>
          <p:cNvGrpSpPr/>
          <p:nvPr/>
        </p:nvGrpSpPr>
        <p:grpSpPr>
          <a:xfrm rot="10800000">
            <a:off x="6710386" y="3931920"/>
            <a:ext cx="185879" cy="277755"/>
            <a:chOff x="1141865" y="1935115"/>
            <a:chExt cx="185879" cy="277755"/>
          </a:xfrm>
        </p:grpSpPr>
        <p:sp>
          <p:nvSpPr>
            <p:cNvPr id="113" name="Έλλειψη 4"/>
            <p:cNvSpPr/>
            <p:nvPr/>
          </p:nvSpPr>
          <p:spPr>
            <a:xfrm>
              <a:off x="1141865" y="1935115"/>
              <a:ext cx="185879" cy="162390"/>
            </a:xfrm>
            <a:prstGeom prst="ellipse">
              <a:avLst/>
            </a:prstGeom>
            <a:solidFill>
              <a:srgbClr val="002060"/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 sz="1400" dirty="0">
                <a:latin typeface="Candara" panose="020E0502030303020204" pitchFamily="34" charset="0"/>
              </a:endParaRPr>
            </a:p>
          </p:txBody>
        </p:sp>
        <p:cxnSp>
          <p:nvCxnSpPr>
            <p:cNvPr id="114" name="Straight Arrow Connector 113"/>
            <p:cNvCxnSpPr/>
            <p:nvPr/>
          </p:nvCxnSpPr>
          <p:spPr>
            <a:xfrm>
              <a:off x="1234805" y="2029990"/>
              <a:ext cx="0" cy="182880"/>
            </a:xfrm>
            <a:prstGeom prst="straightConnector1">
              <a:avLst/>
            </a:prstGeom>
            <a:ln w="34925">
              <a:solidFill>
                <a:srgbClr val="002060"/>
              </a:solidFill>
              <a:tailEnd type="oval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" name="Group 9"/>
          <p:cNvGrpSpPr/>
          <p:nvPr/>
        </p:nvGrpSpPr>
        <p:grpSpPr>
          <a:xfrm>
            <a:off x="5775936" y="1666476"/>
            <a:ext cx="2048256" cy="2295145"/>
            <a:chOff x="6078155" y="1661061"/>
            <a:chExt cx="2090502" cy="2013683"/>
          </a:xfrm>
        </p:grpSpPr>
        <p:sp>
          <p:nvSpPr>
            <p:cNvPr id="70" name="Ορθογώνιο 69"/>
            <p:cNvSpPr/>
            <p:nvPr/>
          </p:nvSpPr>
          <p:spPr>
            <a:xfrm>
              <a:off x="6078155" y="1840363"/>
              <a:ext cx="2090502" cy="1834381"/>
            </a:xfrm>
            <a:prstGeom prst="rect">
              <a:avLst/>
            </a:prstGeom>
            <a:solidFill>
              <a:srgbClr val="D5D5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/>
              <a:r>
                <a:rPr lang="el-GR" sz="1100" dirty="0">
                  <a:solidFill>
                    <a:srgbClr val="0000FF"/>
                  </a:solidFill>
                  <a:latin typeface="Candara" panose="020E0502030303020204" pitchFamily="34" charset="0"/>
                </a:rPr>
                <a:t>Συσχετίζονται οι εγγραφές στο Αναλυτικό Βιβλίο, που έχουν αντληθεί από την </a:t>
              </a:r>
              <a:r>
                <a:rPr lang="en-US" sz="1100" dirty="0" err="1" smtClean="0">
                  <a:solidFill>
                    <a:srgbClr val="0000FF"/>
                  </a:solidFill>
                  <a:latin typeface="Candara" panose="020E0502030303020204" pitchFamily="34" charset="0"/>
                </a:rPr>
                <a:t>myDATA</a:t>
              </a:r>
              <a:r>
                <a:rPr lang="el-GR" sz="1100" dirty="0" smtClean="0">
                  <a:solidFill>
                    <a:srgbClr val="0000FF"/>
                  </a:solidFill>
                  <a:latin typeface="Candara" panose="020E0502030303020204" pitchFamily="34" charset="0"/>
                </a:rPr>
                <a:t>, </a:t>
              </a:r>
              <a:r>
                <a:rPr lang="el-GR" sz="1100" dirty="0">
                  <a:solidFill>
                    <a:srgbClr val="0000FF"/>
                  </a:solidFill>
                  <a:latin typeface="Candara" panose="020E0502030303020204" pitchFamily="34" charset="0"/>
                </a:rPr>
                <a:t>με τις λογιστικές εγγραφές των Επιχειρήσεων στα  Λογιστικά Προγράμματα τους, και μεταφέρονται σε αυτά οι </a:t>
              </a:r>
              <a:r>
                <a:rPr lang="el-GR" sz="1100" dirty="0" smtClean="0">
                  <a:solidFill>
                    <a:srgbClr val="0000FF"/>
                  </a:solidFill>
                  <a:latin typeface="Candara" panose="020E0502030303020204" pitchFamily="34" charset="0"/>
                </a:rPr>
                <a:t>ΜΑΡΚ </a:t>
              </a:r>
              <a:r>
                <a:rPr lang="el-GR" sz="1100" dirty="0">
                  <a:solidFill>
                    <a:srgbClr val="0000FF"/>
                  </a:solidFill>
                  <a:latin typeface="Candara" panose="020E0502030303020204" pitchFamily="34" charset="0"/>
                </a:rPr>
                <a:t>των εγγραφών που έχουν συσχετιστεί </a:t>
              </a:r>
            </a:p>
          </p:txBody>
        </p:sp>
        <p:sp>
          <p:nvSpPr>
            <p:cNvPr id="77" name="Ορθογώνιο 76"/>
            <p:cNvSpPr/>
            <p:nvPr/>
          </p:nvSpPr>
          <p:spPr>
            <a:xfrm>
              <a:off x="6078155" y="1661061"/>
              <a:ext cx="2090502" cy="288815"/>
            </a:xfrm>
            <a:prstGeom prst="rect">
              <a:avLst/>
            </a:prstGeom>
            <a:solidFill>
              <a:srgbClr val="0000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l-GR" sz="1200" dirty="0">
                  <a:solidFill>
                    <a:schemeClr val="bg2"/>
                  </a:solidFill>
                  <a:latin typeface="Candara" panose="020E0502030303020204" pitchFamily="34" charset="0"/>
                </a:rPr>
                <a:t>Συσχετισμός  Εγγραφών </a:t>
              </a:r>
            </a:p>
          </p:txBody>
        </p:sp>
      </p:grpSp>
      <p:sp>
        <p:nvSpPr>
          <p:cNvPr id="80" name="TextBox 79"/>
          <p:cNvSpPr txBox="1"/>
          <p:nvPr/>
        </p:nvSpPr>
        <p:spPr>
          <a:xfrm>
            <a:off x="9782731" y="4335487"/>
            <a:ext cx="457200" cy="461665"/>
          </a:xfrm>
          <a:prstGeom prst="rect">
            <a:avLst/>
          </a:prstGeom>
          <a:solidFill>
            <a:srgbClr val="1C2B0B"/>
          </a:solidFill>
          <a:ln>
            <a:noFill/>
          </a:ln>
        </p:spPr>
        <p:txBody>
          <a:bodyPr wrap="square" tIns="91440" bIns="91440" rtlCol="0">
            <a:spAutoFit/>
          </a:bodyPr>
          <a:lstStyle/>
          <a:p>
            <a:pPr algn="ctr"/>
            <a:r>
              <a:rPr lang="el-GR" b="1" dirty="0">
                <a:solidFill>
                  <a:schemeClr val="bg1"/>
                </a:solidFill>
                <a:latin typeface="Bahnschrift SemiBold" panose="020B0502040204020203" pitchFamily="34" charset="0"/>
              </a:rPr>
              <a:t>6</a:t>
            </a:r>
          </a:p>
        </p:txBody>
      </p:sp>
      <p:grpSp>
        <p:nvGrpSpPr>
          <p:cNvPr id="107" name="Group 106"/>
          <p:cNvGrpSpPr/>
          <p:nvPr/>
        </p:nvGrpSpPr>
        <p:grpSpPr>
          <a:xfrm rot="10800000">
            <a:off x="9918392" y="3931920"/>
            <a:ext cx="185879" cy="277755"/>
            <a:chOff x="1141865" y="1935115"/>
            <a:chExt cx="185879" cy="277755"/>
          </a:xfrm>
        </p:grpSpPr>
        <p:sp>
          <p:nvSpPr>
            <p:cNvPr id="108" name="Έλλειψη 4"/>
            <p:cNvSpPr/>
            <p:nvPr/>
          </p:nvSpPr>
          <p:spPr>
            <a:xfrm>
              <a:off x="1141865" y="1935115"/>
              <a:ext cx="185879" cy="162390"/>
            </a:xfrm>
            <a:prstGeom prst="ellipse">
              <a:avLst/>
            </a:prstGeom>
            <a:solidFill>
              <a:srgbClr val="002060"/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 sz="1400" dirty="0">
                <a:latin typeface="Candara" panose="020E0502030303020204" pitchFamily="34" charset="0"/>
              </a:endParaRPr>
            </a:p>
          </p:txBody>
        </p:sp>
        <p:cxnSp>
          <p:nvCxnSpPr>
            <p:cNvPr id="109" name="Straight Arrow Connector 108"/>
            <p:cNvCxnSpPr/>
            <p:nvPr/>
          </p:nvCxnSpPr>
          <p:spPr>
            <a:xfrm>
              <a:off x="1234805" y="2029990"/>
              <a:ext cx="0" cy="182880"/>
            </a:xfrm>
            <a:prstGeom prst="straightConnector1">
              <a:avLst/>
            </a:prstGeom>
            <a:ln w="34925">
              <a:solidFill>
                <a:srgbClr val="002060"/>
              </a:solidFill>
              <a:tailEnd type="oval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6" name="Group 15"/>
          <p:cNvGrpSpPr/>
          <p:nvPr/>
        </p:nvGrpSpPr>
        <p:grpSpPr>
          <a:xfrm>
            <a:off x="8944288" y="1664208"/>
            <a:ext cx="2048256" cy="2295144"/>
            <a:chOff x="8629355" y="1673692"/>
            <a:chExt cx="2048256" cy="2295144"/>
          </a:xfrm>
        </p:grpSpPr>
        <p:grpSp>
          <p:nvGrpSpPr>
            <p:cNvPr id="67" name="Group 66"/>
            <p:cNvGrpSpPr/>
            <p:nvPr/>
          </p:nvGrpSpPr>
          <p:grpSpPr>
            <a:xfrm>
              <a:off x="8629355" y="1673692"/>
              <a:ext cx="2048256" cy="2295144"/>
              <a:chOff x="3351103" y="4205306"/>
              <a:chExt cx="2049234" cy="2300015"/>
            </a:xfrm>
          </p:grpSpPr>
          <p:sp>
            <p:nvSpPr>
              <p:cNvPr id="72" name="Ορθογώνιο 68"/>
              <p:cNvSpPr/>
              <p:nvPr/>
            </p:nvSpPr>
            <p:spPr>
              <a:xfrm>
                <a:off x="3351109" y="4214186"/>
                <a:ext cx="2049228" cy="2291135"/>
              </a:xfrm>
              <a:prstGeom prst="rect">
                <a:avLst/>
              </a:prstGeom>
              <a:solidFill>
                <a:srgbClr val="0000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lvl="0"/>
                <a:endParaRPr lang="el-GR" sz="1100" dirty="0">
                  <a:solidFill>
                    <a:prstClr val="white"/>
                  </a:solidFill>
                  <a:latin typeface="Candara" panose="020E0502030303020204" pitchFamily="34" charset="0"/>
                </a:endParaRPr>
              </a:p>
              <a:p>
                <a:pPr lvl="0"/>
                <a:r>
                  <a:rPr lang="el-GR" sz="1100" dirty="0">
                    <a:solidFill>
                      <a:prstClr val="white"/>
                    </a:solidFill>
                    <a:latin typeface="Candara" panose="020E0502030303020204" pitchFamily="34" charset="0"/>
                  </a:rPr>
                  <a:t>Μετά την υποβολή των δηλώσεων  (ΦΠΑ, Παρακρατούμενοι Φόροι, Χαρτόσημο, Φόρος Εισοδήματος, λοιποί φόροι) , τα δεδομένα τους αντιπαραβάλλονται με τα  Ηλεκτρονικά Βιβλία  και διαπιστώνεται αν υπάρχει Συμφωνία</a:t>
                </a:r>
              </a:p>
            </p:txBody>
          </p:sp>
          <p:sp>
            <p:nvSpPr>
              <p:cNvPr id="74" name="Ορθογώνιο 77"/>
              <p:cNvSpPr/>
              <p:nvPr/>
            </p:nvSpPr>
            <p:spPr>
              <a:xfrm>
                <a:off x="3351103" y="4205306"/>
                <a:ext cx="2049233" cy="329883"/>
              </a:xfrm>
              <a:prstGeom prst="rect">
                <a:avLst/>
              </a:prstGeom>
              <a:solidFill>
                <a:srgbClr val="D5D5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l-GR" sz="1200" dirty="0">
                    <a:solidFill>
                      <a:srgbClr val="0000FF"/>
                    </a:solidFill>
                    <a:latin typeface="Candara" panose="020E0502030303020204" pitchFamily="34" charset="0"/>
                  </a:rPr>
                  <a:t>Συμφωνία</a:t>
                </a:r>
              </a:p>
            </p:txBody>
          </p:sp>
        </p:grpSp>
        <p:pic>
          <p:nvPicPr>
            <p:cNvPr id="102" name="Picture 5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760296" y="1746541"/>
              <a:ext cx="183217" cy="18348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  <p:sp>
        <p:nvSpPr>
          <p:cNvPr id="57" name="TextBox 56"/>
          <p:cNvSpPr txBox="1"/>
          <p:nvPr/>
        </p:nvSpPr>
        <p:spPr>
          <a:xfrm>
            <a:off x="7752184" y="392212"/>
            <a:ext cx="388843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err="1" smtClean="0">
                <a:solidFill>
                  <a:srgbClr val="0070C0"/>
                </a:solidFill>
                <a:latin typeface="Candara" panose="020E0502030303020204" pitchFamily="34" charset="0"/>
              </a:rPr>
              <a:t>myDATA</a:t>
            </a:r>
            <a:r>
              <a:rPr lang="en-US" sz="2000" b="1" dirty="0" smtClean="0">
                <a:solidFill>
                  <a:srgbClr val="0070C0"/>
                </a:solidFill>
                <a:latin typeface="Candara" panose="020E0502030303020204" pitchFamily="34" charset="0"/>
              </a:rPr>
              <a:t> </a:t>
            </a:r>
            <a:r>
              <a:rPr lang="en-US" b="1" dirty="0" smtClean="0">
                <a:solidFill>
                  <a:srgbClr val="00B0F0"/>
                </a:solidFill>
                <a:latin typeface="Candara" panose="020E0502030303020204" pitchFamily="34" charset="0"/>
              </a:rPr>
              <a:t>- </a:t>
            </a:r>
            <a:r>
              <a:rPr lang="el-GR" b="1" dirty="0" smtClean="0">
                <a:solidFill>
                  <a:srgbClr val="00B0F0"/>
                </a:solidFill>
                <a:latin typeface="Candara" panose="020E0502030303020204" pitchFamily="34" charset="0"/>
              </a:rPr>
              <a:t>Ηλεκτρονικά </a:t>
            </a:r>
            <a:r>
              <a:rPr lang="el-GR" b="1" dirty="0">
                <a:solidFill>
                  <a:srgbClr val="00B0F0"/>
                </a:solidFill>
                <a:latin typeface="Candara" panose="020E0502030303020204" pitchFamily="34" charset="0"/>
              </a:rPr>
              <a:t>Βιβλία ΑΑΔΕ</a:t>
            </a:r>
          </a:p>
        </p:txBody>
      </p:sp>
    </p:spTree>
    <p:extLst>
      <p:ext uri="{BB962C8B-B14F-4D97-AF65-F5344CB8AC3E}">
        <p14:creationId xmlns:p14="http://schemas.microsoft.com/office/powerpoint/2010/main" val="32042524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10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500"/>
                            </p:stCondLst>
                            <p:childTnLst>
                              <p:par>
                                <p:cTn id="23" presetID="22" presetClass="entr" presetSubtype="8" fill="hold" nodeType="after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3750"/>
                            </p:stCondLst>
                            <p:childTnLst>
                              <p:par>
                                <p:cTn id="27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4250"/>
                            </p:stCondLst>
                            <p:childTnLst>
                              <p:par>
                                <p:cTn id="33" presetID="10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250"/>
                            </p:stCondLst>
                            <p:childTnLst>
                              <p:par>
                                <p:cTn id="37" presetID="22" presetClass="entr" presetSubtype="8" fill="hold" nodeType="after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6500"/>
                            </p:stCondLst>
                            <p:childTnLst>
                              <p:par>
                                <p:cTn id="4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7000"/>
                            </p:stCondLst>
                            <p:childTnLst>
                              <p:par>
                                <p:cTn id="47" presetID="10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8000"/>
                            </p:stCondLst>
                            <p:childTnLst>
                              <p:par>
                                <p:cTn id="51" presetID="22" presetClass="entr" presetSubtype="8" fill="hold" nodeType="after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5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9250"/>
                            </p:stCondLst>
                            <p:childTnLst>
                              <p:par>
                                <p:cTn id="5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9750"/>
                            </p:stCondLst>
                            <p:childTnLst>
                              <p:par>
                                <p:cTn id="61" presetID="10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10750"/>
                            </p:stCondLst>
                            <p:childTnLst>
                              <p:par>
                                <p:cTn id="65" presetID="22" presetClass="entr" presetSubtype="8" fill="hold" nodeType="after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12000"/>
                            </p:stCondLst>
                            <p:childTnLst>
                              <p:par>
                                <p:cTn id="69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12500"/>
                            </p:stCondLst>
                            <p:childTnLst>
                              <p:par>
                                <p:cTn id="75" presetID="10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13500"/>
                            </p:stCondLst>
                            <p:childTnLst>
                              <p:par>
                                <p:cTn id="79" presetID="22" presetClass="entr" presetSubtype="8" fill="hold" nodeType="after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1" dur="5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14750"/>
                            </p:stCondLst>
                            <p:childTnLst>
                              <p:par>
                                <p:cTn id="83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15750"/>
                            </p:stCondLst>
                            <p:childTnLst>
                              <p:par>
                                <p:cTn id="8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" grpId="0" animBg="1"/>
      <p:bldP spid="76" grpId="0" animBg="1"/>
      <p:bldP spid="9" grpId="0" animBg="1"/>
      <p:bldP spid="23" grpId="0" animBg="1"/>
      <p:bldP spid="20" grpId="0" animBg="1"/>
      <p:bldP spid="30" grpId="0" animBg="1"/>
      <p:bldP spid="80" grpId="0" animBg="1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4092573" y="4207233"/>
            <a:ext cx="6264695" cy="2422996"/>
          </a:xfrm>
          <a:prstGeom prst="roundRect">
            <a:avLst>
              <a:gd name="adj" fmla="val 7364"/>
            </a:avLst>
          </a:prstGeom>
          <a:solidFill>
            <a:srgbClr val="00B050">
              <a:alpha val="63000"/>
            </a:srgb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t"/>
          <a:lstStyle/>
          <a:p>
            <a:pPr algn="ctr"/>
            <a:r>
              <a:rPr lang="el-GR" sz="2400" b="1" dirty="0">
                <a:solidFill>
                  <a:srgbClr val="00421E"/>
                </a:solidFill>
                <a:latin typeface="Candara" panose="020E0502030303020204" pitchFamily="34" charset="0"/>
              </a:rPr>
              <a:t>Λογιστική Εκδότη</a:t>
            </a:r>
          </a:p>
        </p:txBody>
      </p:sp>
      <p:sp>
        <p:nvSpPr>
          <p:cNvPr id="28" name="Rounded Rectangle 27"/>
          <p:cNvSpPr/>
          <p:nvPr/>
        </p:nvSpPr>
        <p:spPr>
          <a:xfrm>
            <a:off x="4907611" y="4212839"/>
            <a:ext cx="6279236" cy="2422996"/>
          </a:xfrm>
          <a:prstGeom prst="roundRect">
            <a:avLst>
              <a:gd name="adj" fmla="val 7364"/>
            </a:avLst>
          </a:prstGeom>
          <a:solidFill>
            <a:srgbClr val="FFFF00">
              <a:alpha val="48000"/>
            </a:srgb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" rtlCol="0" anchor="t"/>
          <a:lstStyle/>
          <a:p>
            <a:pPr algn="ctr"/>
            <a:r>
              <a:rPr lang="el-GR" sz="2400" b="1" dirty="0">
                <a:solidFill>
                  <a:srgbClr val="00421E"/>
                </a:solidFill>
                <a:latin typeface="Candara" panose="020E0502030303020204" pitchFamily="34" charset="0"/>
              </a:rPr>
              <a:t>Λογιστική Λήπτη</a:t>
            </a:r>
          </a:p>
        </p:txBody>
      </p:sp>
      <p:grpSp>
        <p:nvGrpSpPr>
          <p:cNvPr id="16" name="Group 15"/>
          <p:cNvGrpSpPr/>
          <p:nvPr/>
        </p:nvGrpSpPr>
        <p:grpSpPr>
          <a:xfrm>
            <a:off x="1083148" y="1462651"/>
            <a:ext cx="10197428" cy="2301603"/>
            <a:chOff x="1083148" y="1462651"/>
            <a:chExt cx="10197428" cy="2301603"/>
          </a:xfrm>
        </p:grpSpPr>
        <p:sp>
          <p:nvSpPr>
            <p:cNvPr id="40" name="Rounded Rectangle 39"/>
            <p:cNvSpPr/>
            <p:nvPr/>
          </p:nvSpPr>
          <p:spPr>
            <a:xfrm>
              <a:off x="1083148" y="1462651"/>
              <a:ext cx="10197428" cy="2301603"/>
            </a:xfrm>
            <a:prstGeom prst="roundRect">
              <a:avLst>
                <a:gd name="adj" fmla="val 7364"/>
              </a:avLst>
            </a:prstGeom>
            <a:solidFill>
              <a:srgbClr val="CADCF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r>
                <a:rPr lang="en-US" sz="2800" b="1" dirty="0" err="1" smtClean="0">
                  <a:solidFill>
                    <a:srgbClr val="002060"/>
                  </a:solidFill>
                  <a:latin typeface="Candara" panose="020E0502030303020204" pitchFamily="34" charset="0"/>
                </a:rPr>
                <a:t>myDATA</a:t>
              </a:r>
              <a:endParaRPr lang="en-US" sz="2400" b="1" dirty="0">
                <a:solidFill>
                  <a:srgbClr val="002060"/>
                </a:solidFill>
                <a:latin typeface="Candara" panose="020E0502030303020204" pitchFamily="34" charset="0"/>
              </a:endParaRPr>
            </a:p>
            <a:p>
              <a:endParaRPr lang="el-GR" sz="1600" b="1" dirty="0">
                <a:solidFill>
                  <a:srgbClr val="00421E"/>
                </a:solidFill>
                <a:latin typeface="Candara" panose="020E0502030303020204" pitchFamily="34" charset="0"/>
              </a:endParaRPr>
            </a:p>
          </p:txBody>
        </p:sp>
        <p:pic>
          <p:nvPicPr>
            <p:cNvPr id="71" name="Picture 5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217193" y="2136047"/>
              <a:ext cx="508943" cy="50968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  <p:pic>
        <p:nvPicPr>
          <p:cNvPr id="53" name="Picture 2" descr="Αποτέλεσμα εικόνας για λογοτυπο ααδε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3341" y="392212"/>
            <a:ext cx="1434187" cy="3962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0" name="TextBox 50"/>
          <p:cNvSpPr txBox="1"/>
          <p:nvPr/>
        </p:nvSpPr>
        <p:spPr>
          <a:xfrm>
            <a:off x="413341" y="836712"/>
            <a:ext cx="11227273" cy="400110"/>
          </a:xfrm>
          <a:prstGeom prst="rect">
            <a:avLst/>
          </a:prstGeom>
          <a:solidFill>
            <a:srgbClr val="EAF1FA"/>
          </a:solidFill>
          <a:ln>
            <a:noFill/>
          </a:ln>
          <a:effectLst/>
        </p:spPr>
        <p:txBody>
          <a:bodyPr wrap="square" rtlCol="0">
            <a:spAutoFit/>
          </a:bodyPr>
          <a:lstStyle/>
          <a:p>
            <a:r>
              <a:rPr lang="el-GR" sz="2000" dirty="0">
                <a:solidFill>
                  <a:schemeClr val="tx2"/>
                </a:solidFill>
                <a:latin typeface="Candara" panose="020E0502030303020204" pitchFamily="34" charset="0"/>
              </a:rPr>
              <a:t> </a:t>
            </a:r>
            <a:r>
              <a:rPr lang="el-GR" sz="2000" b="1" dirty="0">
                <a:solidFill>
                  <a:schemeClr val="tx2"/>
                </a:solidFill>
                <a:latin typeface="Candara" panose="020E0502030303020204" pitchFamily="34" charset="0"/>
              </a:rPr>
              <a:t>Προσομοίωση συσχετισμού Παραστατικών με την Λογιστική των επιχειρήσεων</a:t>
            </a:r>
            <a:endParaRPr lang="el-GR" sz="2000" dirty="0">
              <a:solidFill>
                <a:schemeClr val="tx2"/>
              </a:solidFill>
              <a:latin typeface="Candara" panose="020E0502030303020204" pitchFamily="34" charset="0"/>
            </a:endParaRPr>
          </a:p>
        </p:txBody>
      </p:sp>
      <p:sp>
        <p:nvSpPr>
          <p:cNvPr id="41" name="Oval 40"/>
          <p:cNvSpPr/>
          <p:nvPr/>
        </p:nvSpPr>
        <p:spPr>
          <a:xfrm>
            <a:off x="839416" y="5776033"/>
            <a:ext cx="506459" cy="506459"/>
          </a:xfrm>
          <a:prstGeom prst="ellipse">
            <a:avLst/>
          </a:prstGeom>
          <a:solidFill>
            <a:srgbClr val="00421E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91440" bIns="91440" rtlCol="0" anchor="ctr">
            <a:noAutofit/>
          </a:bodyPr>
          <a:lstStyle/>
          <a:p>
            <a:pPr algn="ctr"/>
            <a:r>
              <a:rPr lang="el-GR" sz="2400" b="1" dirty="0">
                <a:latin typeface="Bahnschrift Light SemiCondensed" panose="020B0502040204020203" pitchFamily="34" charset="0"/>
              </a:rPr>
              <a:t>1</a:t>
            </a:r>
            <a:endParaRPr lang="en-US" sz="2400" b="1" dirty="0">
              <a:latin typeface="Bahnschrift Light SemiCondensed" panose="020B0502040204020203" pitchFamily="34" charset="0"/>
            </a:endParaRPr>
          </a:p>
        </p:txBody>
      </p:sp>
      <p:sp>
        <p:nvSpPr>
          <p:cNvPr id="43" name="Oval 42"/>
          <p:cNvSpPr/>
          <p:nvPr/>
        </p:nvSpPr>
        <p:spPr>
          <a:xfrm>
            <a:off x="1998323" y="2791266"/>
            <a:ext cx="506459" cy="506459"/>
          </a:xfrm>
          <a:prstGeom prst="ellipse">
            <a:avLst/>
          </a:prstGeom>
          <a:solidFill>
            <a:srgbClr val="2B4C73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91440" bIns="91440" rtlCol="0" anchor="ctr">
            <a:noAutofit/>
          </a:bodyPr>
          <a:lstStyle/>
          <a:p>
            <a:pPr algn="ctr"/>
            <a:r>
              <a:rPr lang="el-GR" sz="2400" b="1" dirty="0">
                <a:latin typeface="Bahnschrift Light SemiCondensed" panose="020B0502040204020203" pitchFamily="34" charset="0"/>
              </a:rPr>
              <a:t>2</a:t>
            </a:r>
            <a:endParaRPr lang="en-US" sz="2400" b="1" dirty="0">
              <a:latin typeface="Bahnschrift Light SemiCondensed" panose="020B0502040204020203" pitchFamily="34" charset="0"/>
            </a:endParaRPr>
          </a:p>
        </p:txBody>
      </p:sp>
      <p:sp>
        <p:nvSpPr>
          <p:cNvPr id="3" name="Rounded Rectangle 2"/>
          <p:cNvSpPr/>
          <p:nvPr/>
        </p:nvSpPr>
        <p:spPr>
          <a:xfrm>
            <a:off x="2577878" y="2649653"/>
            <a:ext cx="2427442" cy="797151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lvl="1" algn="ctr"/>
            <a:r>
              <a:rPr lang="el-GR" sz="1400" b="1" dirty="0">
                <a:solidFill>
                  <a:srgbClr val="002060"/>
                </a:solidFill>
                <a:latin typeface="Candara" panose="020E0502030303020204" pitchFamily="34" charset="0"/>
              </a:rPr>
              <a:t>Διαβίβαση Τυποποιημένων Δεδομένων Παραστατικού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1438431" y="5615473"/>
            <a:ext cx="2427724" cy="837863"/>
          </a:xfrm>
          <a:prstGeom prst="roundRect">
            <a:avLst/>
          </a:prstGeom>
          <a:solidFill>
            <a:srgbClr val="00964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b="1" dirty="0">
                <a:solidFill>
                  <a:schemeClr val="bg1"/>
                </a:solidFill>
                <a:latin typeface="Candara" panose="020E0502030303020204" pitchFamily="34" charset="0"/>
              </a:rPr>
              <a:t>Έκδοση Παραστατικού</a:t>
            </a:r>
          </a:p>
        </p:txBody>
      </p:sp>
      <p:sp>
        <p:nvSpPr>
          <p:cNvPr id="57" name="Oval 56"/>
          <p:cNvSpPr/>
          <p:nvPr/>
        </p:nvSpPr>
        <p:spPr>
          <a:xfrm>
            <a:off x="2583443" y="1825087"/>
            <a:ext cx="506459" cy="506459"/>
          </a:xfrm>
          <a:prstGeom prst="ellipse">
            <a:avLst/>
          </a:prstGeom>
          <a:solidFill>
            <a:srgbClr val="2B4C73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91440" bIns="91440" rtlCol="0" anchor="ctr">
            <a:noAutofit/>
          </a:bodyPr>
          <a:lstStyle/>
          <a:p>
            <a:pPr algn="ctr"/>
            <a:r>
              <a:rPr lang="el-GR" sz="2400" b="1" dirty="0">
                <a:latin typeface="Bahnschrift Light SemiCondensed" panose="020B0502040204020203" pitchFamily="34" charset="0"/>
              </a:rPr>
              <a:t>3</a:t>
            </a:r>
            <a:endParaRPr lang="en-US" sz="2400" b="1" dirty="0">
              <a:latin typeface="Bahnschrift Light SemiCondensed" panose="020B0502040204020203" pitchFamily="34" charset="0"/>
            </a:endParaRPr>
          </a:p>
        </p:txBody>
      </p:sp>
      <p:sp>
        <p:nvSpPr>
          <p:cNvPr id="59" name="Rounded Rectangle 58"/>
          <p:cNvSpPr/>
          <p:nvPr/>
        </p:nvSpPr>
        <p:spPr>
          <a:xfrm>
            <a:off x="3215680" y="1643938"/>
            <a:ext cx="6408712" cy="700895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lvl="1" algn="ctr"/>
            <a:r>
              <a:rPr lang="el-GR" b="1" dirty="0">
                <a:solidFill>
                  <a:srgbClr val="002060"/>
                </a:solidFill>
                <a:latin typeface="Candara" panose="020E0502030303020204" pitchFamily="34" charset="0"/>
              </a:rPr>
              <a:t>Εγγραφή στα Αναλυτικά Βιβλία Εκδότη και Λήπτη</a:t>
            </a:r>
            <a:endParaRPr lang="en-US" b="1" dirty="0">
              <a:solidFill>
                <a:srgbClr val="002060"/>
              </a:solidFill>
              <a:latin typeface="Candara" panose="020E0502030303020204" pitchFamily="34" charset="0"/>
            </a:endParaRPr>
          </a:p>
          <a:p>
            <a:pPr marL="0" lvl="1" algn="ctr"/>
            <a:r>
              <a:rPr lang="el-GR" sz="1600" b="1" dirty="0">
                <a:solidFill>
                  <a:srgbClr val="002060"/>
                </a:solidFill>
                <a:latin typeface="Candara" panose="020E0502030303020204" pitchFamily="34" charset="0"/>
              </a:rPr>
              <a:t>Λήψη </a:t>
            </a:r>
            <a:r>
              <a:rPr lang="el-GR" sz="1600" b="1" dirty="0" smtClean="0">
                <a:solidFill>
                  <a:srgbClr val="002060"/>
                </a:solidFill>
                <a:latin typeface="Candara" panose="020E0502030303020204" pitchFamily="34" charset="0"/>
              </a:rPr>
              <a:t>ΜΑΡΚ</a:t>
            </a:r>
            <a:endParaRPr lang="el-GR" sz="1600" b="1" dirty="0">
              <a:solidFill>
                <a:srgbClr val="002060"/>
              </a:solidFill>
              <a:latin typeface="Candara" panose="020E0502030303020204" pitchFamily="34" charset="0"/>
            </a:endParaRPr>
          </a:p>
        </p:txBody>
      </p:sp>
      <p:sp>
        <p:nvSpPr>
          <p:cNvPr id="62" name="Rounded Rectangle 61"/>
          <p:cNvSpPr/>
          <p:nvPr/>
        </p:nvSpPr>
        <p:spPr>
          <a:xfrm>
            <a:off x="5620803" y="4364563"/>
            <a:ext cx="4485202" cy="997781"/>
          </a:xfrm>
          <a:prstGeom prst="roundRect">
            <a:avLst/>
          </a:prstGeom>
          <a:solidFill>
            <a:srgbClr val="00964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600"/>
              </a:spcAft>
            </a:pPr>
            <a:r>
              <a:rPr lang="el-GR" sz="1600" b="1" dirty="0">
                <a:solidFill>
                  <a:srgbClr val="FFFFFF"/>
                </a:solidFill>
                <a:latin typeface="Candara" panose="020E0502030303020204" pitchFamily="34" charset="0"/>
              </a:rPr>
              <a:t>Λογιστικές Εγγραφές Επιχείρησης</a:t>
            </a:r>
          </a:p>
          <a:p>
            <a:pPr algn="ctr"/>
            <a:r>
              <a:rPr lang="el-GR" sz="1100" dirty="0">
                <a:solidFill>
                  <a:srgbClr val="FFFFFF"/>
                </a:solidFill>
                <a:latin typeface="Candara" panose="020E0502030303020204" pitchFamily="34" charset="0"/>
              </a:rPr>
              <a:t>[</a:t>
            </a:r>
            <a:r>
              <a:rPr lang="el-GR" sz="1100" dirty="0" err="1">
                <a:solidFill>
                  <a:srgbClr val="FFFFFF"/>
                </a:solidFill>
                <a:latin typeface="Candara" panose="020E0502030303020204" pitchFamily="34" charset="0"/>
              </a:rPr>
              <a:t>Ημ</a:t>
            </a:r>
            <a:r>
              <a:rPr lang="el-GR" sz="1100" dirty="0">
                <a:solidFill>
                  <a:srgbClr val="FFFFFF"/>
                </a:solidFill>
                <a:latin typeface="Candara" panose="020E0502030303020204" pitchFamily="34" charset="0"/>
              </a:rPr>
              <a:t>/</a:t>
            </a:r>
            <a:r>
              <a:rPr lang="el-GR" sz="1100" dirty="0" err="1">
                <a:solidFill>
                  <a:srgbClr val="FFFFFF"/>
                </a:solidFill>
                <a:latin typeface="Candara" panose="020E0502030303020204" pitchFamily="34" charset="0"/>
              </a:rPr>
              <a:t>νία</a:t>
            </a:r>
            <a:r>
              <a:rPr lang="el-GR" sz="1100" dirty="0">
                <a:solidFill>
                  <a:srgbClr val="FFFFFF"/>
                </a:solidFill>
                <a:latin typeface="Candara" panose="020E0502030303020204" pitchFamily="34" charset="0"/>
              </a:rPr>
              <a:t>]*[Είδος Τυποποιημένου Παραστατικού.]*[ΑΦΜ Εκδότη]*[ΑΦΜ Λήπτη]* [Σειρά /Αριθμός Παραστατικού ]* [Καθαρή Αξία Συναλλαγής ] *[Συνολική Αξία Παραστατικού ]</a:t>
            </a:r>
          </a:p>
        </p:txBody>
      </p:sp>
      <p:sp>
        <p:nvSpPr>
          <p:cNvPr id="63" name="Oval 62"/>
          <p:cNvSpPr/>
          <p:nvPr/>
        </p:nvSpPr>
        <p:spPr>
          <a:xfrm>
            <a:off x="5028677" y="4605329"/>
            <a:ext cx="506459" cy="506459"/>
          </a:xfrm>
          <a:prstGeom prst="ellipse">
            <a:avLst/>
          </a:prstGeom>
          <a:solidFill>
            <a:srgbClr val="00421E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91440" bIns="91440" rtlCol="0" anchor="ctr">
            <a:noAutofit/>
          </a:bodyPr>
          <a:lstStyle/>
          <a:p>
            <a:pPr algn="ctr"/>
            <a:r>
              <a:rPr lang="en-US" sz="2400" b="1" dirty="0">
                <a:latin typeface="Bahnschrift Light SemiCondensed" panose="020B0502040204020203" pitchFamily="34" charset="0"/>
              </a:rPr>
              <a:t>4</a:t>
            </a:r>
          </a:p>
        </p:txBody>
      </p:sp>
      <p:sp>
        <p:nvSpPr>
          <p:cNvPr id="64" name="Rounded Rectangle 63"/>
          <p:cNvSpPr/>
          <p:nvPr/>
        </p:nvSpPr>
        <p:spPr>
          <a:xfrm>
            <a:off x="5618328" y="5492888"/>
            <a:ext cx="4490153" cy="997781"/>
          </a:xfrm>
          <a:prstGeom prst="roundRect">
            <a:avLst/>
          </a:prstGeom>
          <a:solidFill>
            <a:srgbClr val="00964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600"/>
              </a:spcAft>
            </a:pPr>
            <a:r>
              <a:rPr lang="el-GR" sz="1600" b="1" dirty="0">
                <a:solidFill>
                  <a:srgbClr val="FFFFFF"/>
                </a:solidFill>
                <a:latin typeface="Candara" panose="020E0502030303020204" pitchFamily="34" charset="0"/>
              </a:rPr>
              <a:t>Καταχώρηση Υπόλοιπων Πεδίων Εγγραφής</a:t>
            </a:r>
          </a:p>
          <a:p>
            <a:pPr algn="ctr"/>
            <a:r>
              <a:rPr lang="el-GR" sz="1100" dirty="0">
                <a:solidFill>
                  <a:srgbClr val="FFFFFF"/>
                </a:solidFill>
                <a:latin typeface="Candara" panose="020E0502030303020204" pitchFamily="34" charset="0"/>
              </a:rPr>
              <a:t>Κατάταξη σε λογαριασμό/</a:t>
            </a:r>
            <a:r>
              <a:rPr lang="el-GR" sz="1100" dirty="0" err="1">
                <a:solidFill>
                  <a:srgbClr val="FFFFFF"/>
                </a:solidFill>
                <a:latin typeface="Candara" panose="020E0502030303020204" pitchFamily="34" charset="0"/>
              </a:rPr>
              <a:t>ούς</a:t>
            </a:r>
            <a:r>
              <a:rPr lang="el-GR" sz="1100" dirty="0">
                <a:solidFill>
                  <a:srgbClr val="FFFFFF"/>
                </a:solidFill>
                <a:latin typeface="Candara" panose="020E0502030303020204" pitchFamily="34" charset="0"/>
              </a:rPr>
              <a:t>  π.χ. Έσοδα </a:t>
            </a:r>
            <a:r>
              <a:rPr lang="en-US" sz="1100" dirty="0">
                <a:solidFill>
                  <a:srgbClr val="FFFFFF"/>
                </a:solidFill>
                <a:latin typeface="Candara" panose="020E0502030303020204" pitchFamily="34" charset="0"/>
              </a:rPr>
              <a:t>,</a:t>
            </a:r>
            <a:r>
              <a:rPr lang="el-GR" sz="1100" dirty="0">
                <a:solidFill>
                  <a:srgbClr val="FFFFFF"/>
                </a:solidFill>
                <a:latin typeface="Candara" panose="020E0502030303020204" pitchFamily="34" charset="0"/>
              </a:rPr>
              <a:t>Πωλ. Παγίων</a:t>
            </a:r>
            <a:r>
              <a:rPr lang="en-US" sz="1100" dirty="0">
                <a:solidFill>
                  <a:srgbClr val="FFFFFF"/>
                </a:solidFill>
                <a:latin typeface="Candara" panose="020E0502030303020204" pitchFamily="34" charset="0"/>
              </a:rPr>
              <a:t>,</a:t>
            </a:r>
            <a:r>
              <a:rPr lang="el-GR" sz="1100" dirty="0">
                <a:solidFill>
                  <a:srgbClr val="FFFFFF"/>
                </a:solidFill>
                <a:latin typeface="Candara" panose="020E0502030303020204" pitchFamily="34" charset="0"/>
              </a:rPr>
              <a:t>Αγορές</a:t>
            </a:r>
            <a:r>
              <a:rPr lang="en-US" sz="1100" dirty="0">
                <a:solidFill>
                  <a:srgbClr val="FFFFFF"/>
                </a:solidFill>
                <a:latin typeface="Candara" panose="020E0502030303020204" pitchFamily="34" charset="0"/>
              </a:rPr>
              <a:t>,</a:t>
            </a:r>
            <a:r>
              <a:rPr lang="el-GR" sz="1100" dirty="0">
                <a:solidFill>
                  <a:srgbClr val="FFFFFF"/>
                </a:solidFill>
                <a:latin typeface="Candara" panose="020E0502030303020204" pitchFamily="34" charset="0"/>
              </a:rPr>
              <a:t> Έξοδα</a:t>
            </a:r>
            <a:r>
              <a:rPr lang="en-US" sz="1100" dirty="0">
                <a:solidFill>
                  <a:srgbClr val="FFFFFF"/>
                </a:solidFill>
                <a:latin typeface="Candara" panose="020E0502030303020204" pitchFamily="34" charset="0"/>
              </a:rPr>
              <a:t>,</a:t>
            </a:r>
            <a:r>
              <a:rPr lang="el-GR" sz="1100" dirty="0">
                <a:solidFill>
                  <a:srgbClr val="FFFFFF"/>
                </a:solidFill>
                <a:latin typeface="Candara" panose="020E0502030303020204" pitchFamily="34" charset="0"/>
              </a:rPr>
              <a:t> Αγορά Παγίων – με/άνευ ΦΠΑ – Παρακρατήσεις </a:t>
            </a:r>
            <a:r>
              <a:rPr lang="en-US" sz="1100" dirty="0">
                <a:solidFill>
                  <a:srgbClr val="FFFFFF"/>
                </a:solidFill>
                <a:latin typeface="Candara" panose="020E0502030303020204" pitchFamily="34" charset="0"/>
              </a:rPr>
              <a:t>,</a:t>
            </a:r>
            <a:r>
              <a:rPr lang="el-GR" sz="1100" dirty="0">
                <a:solidFill>
                  <a:srgbClr val="FFFFFF"/>
                </a:solidFill>
                <a:latin typeface="Candara" panose="020E0502030303020204" pitchFamily="34" charset="0"/>
              </a:rPr>
              <a:t> Λοιποί Φόροι</a:t>
            </a:r>
            <a:r>
              <a:rPr lang="en-US" sz="1100" dirty="0">
                <a:solidFill>
                  <a:srgbClr val="FFFFFF"/>
                </a:solidFill>
                <a:latin typeface="Candara" panose="020E0502030303020204" pitchFamily="34" charset="0"/>
              </a:rPr>
              <a:t>,</a:t>
            </a:r>
            <a:r>
              <a:rPr lang="el-GR" sz="1100" dirty="0">
                <a:solidFill>
                  <a:srgbClr val="FFFFFF"/>
                </a:solidFill>
                <a:latin typeface="Candara" panose="020E0502030303020204" pitchFamily="34" charset="0"/>
              </a:rPr>
              <a:t> Χαρτόσημο</a:t>
            </a:r>
            <a:r>
              <a:rPr lang="en-US" sz="1100" dirty="0">
                <a:solidFill>
                  <a:srgbClr val="FFFFFF"/>
                </a:solidFill>
                <a:latin typeface="Candara" panose="020E0502030303020204" pitchFamily="34" charset="0"/>
              </a:rPr>
              <a:t>, </a:t>
            </a:r>
            <a:r>
              <a:rPr lang="el-GR" sz="1100" dirty="0">
                <a:solidFill>
                  <a:srgbClr val="FFFFFF"/>
                </a:solidFill>
                <a:latin typeface="Candara" panose="020E0502030303020204" pitchFamily="34" charset="0"/>
              </a:rPr>
              <a:t>Τέλη</a:t>
            </a:r>
          </a:p>
        </p:txBody>
      </p:sp>
      <p:sp>
        <p:nvSpPr>
          <p:cNvPr id="65" name="Oval 64"/>
          <p:cNvSpPr/>
          <p:nvPr/>
        </p:nvSpPr>
        <p:spPr>
          <a:xfrm>
            <a:off x="5028677" y="5738548"/>
            <a:ext cx="506459" cy="506459"/>
          </a:xfrm>
          <a:prstGeom prst="ellipse">
            <a:avLst/>
          </a:prstGeom>
          <a:solidFill>
            <a:srgbClr val="00421E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91440" bIns="91440" rtlCol="0" anchor="ctr">
            <a:noAutofit/>
          </a:bodyPr>
          <a:lstStyle/>
          <a:p>
            <a:pPr algn="ctr"/>
            <a:r>
              <a:rPr lang="en-US" sz="2400" b="1" dirty="0">
                <a:latin typeface="Bahnschrift Light SemiCondensed" panose="020B0502040204020203" pitchFamily="34" charset="0"/>
              </a:rPr>
              <a:t>5</a:t>
            </a:r>
          </a:p>
        </p:txBody>
      </p:sp>
      <p:sp>
        <p:nvSpPr>
          <p:cNvPr id="66" name="Rounded Rectangle 65"/>
          <p:cNvSpPr/>
          <p:nvPr/>
        </p:nvSpPr>
        <p:spPr>
          <a:xfrm>
            <a:off x="7578889" y="3153424"/>
            <a:ext cx="2952328" cy="448381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1400" b="1" dirty="0">
                <a:solidFill>
                  <a:srgbClr val="002060"/>
                </a:solidFill>
                <a:latin typeface="Candara" panose="020E0502030303020204" pitchFamily="34" charset="0"/>
              </a:rPr>
              <a:t>Εντοπισμός μέσω </a:t>
            </a:r>
            <a:r>
              <a:rPr lang="el-GR" sz="1400" b="1" dirty="0" smtClean="0">
                <a:solidFill>
                  <a:srgbClr val="002060"/>
                </a:solidFill>
                <a:latin typeface="Candara" panose="020E0502030303020204" pitchFamily="34" charset="0"/>
              </a:rPr>
              <a:t>ΜΑΡΚ</a:t>
            </a:r>
            <a:endParaRPr lang="el-GR" sz="1400" b="1" dirty="0">
              <a:solidFill>
                <a:srgbClr val="002060"/>
              </a:solidFill>
              <a:latin typeface="Candara" panose="020E0502030303020204" pitchFamily="34" charset="0"/>
            </a:endParaRPr>
          </a:p>
        </p:txBody>
      </p:sp>
      <p:sp>
        <p:nvSpPr>
          <p:cNvPr id="67" name="Oval 66"/>
          <p:cNvSpPr/>
          <p:nvPr/>
        </p:nvSpPr>
        <p:spPr>
          <a:xfrm>
            <a:off x="10619708" y="3101742"/>
            <a:ext cx="506459" cy="506459"/>
          </a:xfrm>
          <a:prstGeom prst="ellipse">
            <a:avLst/>
          </a:prstGeom>
          <a:solidFill>
            <a:srgbClr val="2B4C73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91440" bIns="91440" rtlCol="0" anchor="ctr">
            <a:noAutofit/>
          </a:bodyPr>
          <a:lstStyle/>
          <a:p>
            <a:pPr algn="ctr"/>
            <a:r>
              <a:rPr lang="en-US" sz="2400" b="1" dirty="0">
                <a:latin typeface="Bahnschrift Light SemiCondensed" panose="020B0502040204020203" pitchFamily="34" charset="0"/>
              </a:rPr>
              <a:t>6</a:t>
            </a:r>
          </a:p>
        </p:txBody>
      </p:sp>
      <p:sp>
        <p:nvSpPr>
          <p:cNvPr id="68" name="Rounded Rectangle 67"/>
          <p:cNvSpPr/>
          <p:nvPr/>
        </p:nvSpPr>
        <p:spPr>
          <a:xfrm>
            <a:off x="6816080" y="2515842"/>
            <a:ext cx="3715137" cy="493219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1400" b="1" dirty="0">
                <a:solidFill>
                  <a:srgbClr val="002060"/>
                </a:solidFill>
                <a:latin typeface="Candara" panose="020E0502030303020204" pitchFamily="34" charset="0"/>
              </a:rPr>
              <a:t>Χαρακτηρισμός Εγγραφών με βάση</a:t>
            </a:r>
            <a:r>
              <a:rPr lang="en-US" sz="1400" b="1" dirty="0">
                <a:solidFill>
                  <a:srgbClr val="002060"/>
                </a:solidFill>
                <a:latin typeface="Candara" panose="020E0502030303020204" pitchFamily="34" charset="0"/>
              </a:rPr>
              <a:t> </a:t>
            </a:r>
            <a:r>
              <a:rPr lang="el-GR" sz="1400" b="1" dirty="0">
                <a:solidFill>
                  <a:srgbClr val="002060"/>
                </a:solidFill>
                <a:latin typeface="Candara" panose="020E0502030303020204" pitchFamily="34" charset="0"/>
              </a:rPr>
              <a:t>το </a:t>
            </a:r>
            <a:r>
              <a:rPr lang="el-GR" sz="1400" b="1" dirty="0" smtClean="0">
                <a:solidFill>
                  <a:srgbClr val="002060"/>
                </a:solidFill>
                <a:latin typeface="Candara" panose="020E0502030303020204" pitchFamily="34" charset="0"/>
              </a:rPr>
              <a:t>ΜΑΡΚ</a:t>
            </a:r>
            <a:endParaRPr lang="el-GR" sz="1400" b="1" dirty="0">
              <a:solidFill>
                <a:srgbClr val="002060"/>
              </a:solidFill>
              <a:latin typeface="Candara" panose="020E0502030303020204" pitchFamily="34" charset="0"/>
            </a:endParaRPr>
          </a:p>
        </p:txBody>
      </p:sp>
      <p:sp>
        <p:nvSpPr>
          <p:cNvPr id="69" name="Oval 68"/>
          <p:cNvSpPr/>
          <p:nvPr/>
        </p:nvSpPr>
        <p:spPr>
          <a:xfrm>
            <a:off x="10619707" y="2490772"/>
            <a:ext cx="506459" cy="506459"/>
          </a:xfrm>
          <a:prstGeom prst="ellipse">
            <a:avLst/>
          </a:prstGeom>
          <a:solidFill>
            <a:srgbClr val="2B4C73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91440" bIns="91440" rtlCol="0" anchor="ctr">
            <a:noAutofit/>
          </a:bodyPr>
          <a:lstStyle/>
          <a:p>
            <a:pPr algn="ctr"/>
            <a:r>
              <a:rPr lang="en-US" sz="2400" b="1" dirty="0">
                <a:latin typeface="Bahnschrift Light SemiCondensed" panose="020B0502040204020203" pitchFamily="34" charset="0"/>
              </a:rPr>
              <a:t>7</a:t>
            </a:r>
          </a:p>
        </p:txBody>
      </p:sp>
      <p:sp>
        <p:nvSpPr>
          <p:cNvPr id="13" name="Up Arrow 12"/>
          <p:cNvSpPr/>
          <p:nvPr/>
        </p:nvSpPr>
        <p:spPr>
          <a:xfrm>
            <a:off x="3049704" y="3514432"/>
            <a:ext cx="213290" cy="2051662"/>
          </a:xfrm>
          <a:prstGeom prst="upArrow">
            <a:avLst>
              <a:gd name="adj1" fmla="val 28491"/>
              <a:gd name="adj2" fmla="val 91666"/>
            </a:avLst>
          </a:prstGeom>
          <a:solidFill>
            <a:srgbClr val="00421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>
              <a:latin typeface="Candara" panose="020E0502030303020204" pitchFamily="34" charset="0"/>
            </a:endParaRPr>
          </a:p>
        </p:txBody>
      </p:sp>
      <p:sp>
        <p:nvSpPr>
          <p:cNvPr id="14" name="Up-Down Arrow 13"/>
          <p:cNvSpPr/>
          <p:nvPr/>
        </p:nvSpPr>
        <p:spPr>
          <a:xfrm>
            <a:off x="6426762" y="2371808"/>
            <a:ext cx="300385" cy="1958928"/>
          </a:xfrm>
          <a:prstGeom prst="upDownArrow">
            <a:avLst>
              <a:gd name="adj1" fmla="val 47794"/>
              <a:gd name="adj2" fmla="val 63801"/>
            </a:avLst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>
              <a:latin typeface="Candara" panose="020E0502030303020204" pitchFamily="34" charset="0"/>
            </a:endParaRPr>
          </a:p>
        </p:txBody>
      </p:sp>
      <p:sp>
        <p:nvSpPr>
          <p:cNvPr id="15" name="Rounded Rectangle 14"/>
          <p:cNvSpPr/>
          <p:nvPr/>
        </p:nvSpPr>
        <p:spPr>
          <a:xfrm>
            <a:off x="5093811" y="3153424"/>
            <a:ext cx="2396587" cy="908828"/>
          </a:xfrm>
          <a:prstGeom prst="roundRect">
            <a:avLst>
              <a:gd name="adj" fmla="val 8966"/>
            </a:avLst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2880" tIns="91440" rIns="182880" bIns="91440" rtlCol="0" anchor="ctr"/>
          <a:lstStyle/>
          <a:p>
            <a:pPr algn="ctr"/>
            <a:r>
              <a:rPr lang="el-GR" sz="1600" b="1" dirty="0">
                <a:solidFill>
                  <a:schemeClr val="bg1"/>
                </a:solidFill>
                <a:latin typeface="Candara" panose="020E0502030303020204" pitchFamily="34" charset="0"/>
              </a:rPr>
              <a:t>Συσχέτιση</a:t>
            </a:r>
            <a:r>
              <a:rPr lang="en-US" sz="16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l-GR" sz="1600" b="1" dirty="0">
                <a:solidFill>
                  <a:schemeClr val="bg1"/>
                </a:solidFill>
                <a:latin typeface="Candara" panose="020E0502030303020204" pitchFamily="34" charset="0"/>
              </a:rPr>
              <a:t> Εγγραφών</a:t>
            </a:r>
          </a:p>
          <a:p>
            <a:pPr algn="ctr"/>
            <a:r>
              <a:rPr lang="el-GR" sz="1600" b="1" dirty="0">
                <a:solidFill>
                  <a:schemeClr val="bg1"/>
                </a:solidFill>
                <a:latin typeface="Candara" panose="020E0502030303020204" pitchFamily="34" charset="0"/>
              </a:rPr>
              <a:t>με Λογιστική Εκδότη και Λήπτη</a:t>
            </a:r>
          </a:p>
        </p:txBody>
      </p:sp>
      <p:sp>
        <p:nvSpPr>
          <p:cNvPr id="17" name="Bent-Up Arrow 16"/>
          <p:cNvSpPr/>
          <p:nvPr/>
        </p:nvSpPr>
        <p:spPr>
          <a:xfrm rot="16200000">
            <a:off x="9667048" y="1982432"/>
            <a:ext cx="454994" cy="467810"/>
          </a:xfrm>
          <a:prstGeom prst="bentUpArrow">
            <a:avLst>
              <a:gd name="adj1" fmla="val 11010"/>
              <a:gd name="adj2" fmla="val 15674"/>
              <a:gd name="adj3" fmla="val 24287"/>
            </a:avLst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>
              <a:latin typeface="Candara" panose="020E0502030303020204" pitchFamily="34" charset="0"/>
            </a:endParaRPr>
          </a:p>
        </p:txBody>
      </p:sp>
      <p:grpSp>
        <p:nvGrpSpPr>
          <p:cNvPr id="8" name="Group 7"/>
          <p:cNvGrpSpPr/>
          <p:nvPr/>
        </p:nvGrpSpPr>
        <p:grpSpPr>
          <a:xfrm>
            <a:off x="11214657" y="3239636"/>
            <a:ext cx="369313" cy="2709644"/>
            <a:chOff x="11116161" y="3239636"/>
            <a:chExt cx="467810" cy="2709644"/>
          </a:xfrm>
        </p:grpSpPr>
        <p:sp>
          <p:nvSpPr>
            <p:cNvPr id="29" name="Bent-Up Arrow 28"/>
            <p:cNvSpPr/>
            <p:nvPr/>
          </p:nvSpPr>
          <p:spPr>
            <a:xfrm rot="16200000">
              <a:off x="9995244" y="4360553"/>
              <a:ext cx="2709644" cy="467810"/>
            </a:xfrm>
            <a:prstGeom prst="bentUpArrow">
              <a:avLst>
                <a:gd name="adj1" fmla="val 11010"/>
                <a:gd name="adj2" fmla="val 15674"/>
                <a:gd name="adj3" fmla="val 24287"/>
              </a:avLst>
            </a:prstGeom>
            <a:solidFill>
              <a:srgbClr val="0020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>
                <a:latin typeface="Candara" panose="020E0502030303020204" pitchFamily="34" charset="0"/>
              </a:endParaRPr>
            </a:p>
          </p:txBody>
        </p:sp>
        <p:cxnSp>
          <p:nvCxnSpPr>
            <p:cNvPr id="5" name="Straight Connector 4"/>
            <p:cNvCxnSpPr/>
            <p:nvPr/>
          </p:nvCxnSpPr>
          <p:spPr>
            <a:xfrm flipH="1">
              <a:off x="11123856" y="5923880"/>
              <a:ext cx="432052" cy="0"/>
            </a:xfrm>
            <a:prstGeom prst="line">
              <a:avLst/>
            </a:prstGeom>
            <a:ln w="50800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1" name="TextBox 30"/>
          <p:cNvSpPr txBox="1"/>
          <p:nvPr/>
        </p:nvSpPr>
        <p:spPr>
          <a:xfrm>
            <a:off x="7752184" y="392212"/>
            <a:ext cx="388843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err="1" smtClean="0">
                <a:solidFill>
                  <a:srgbClr val="0070C0"/>
                </a:solidFill>
                <a:latin typeface="Candara" panose="020E0502030303020204" pitchFamily="34" charset="0"/>
              </a:rPr>
              <a:t>myDATA</a:t>
            </a:r>
            <a:r>
              <a:rPr lang="en-US" sz="2000" b="1" dirty="0" smtClean="0">
                <a:solidFill>
                  <a:srgbClr val="0070C0"/>
                </a:solidFill>
                <a:latin typeface="Candara" panose="020E0502030303020204" pitchFamily="34" charset="0"/>
              </a:rPr>
              <a:t> </a:t>
            </a:r>
            <a:r>
              <a:rPr lang="en-US" b="1" dirty="0" smtClean="0">
                <a:solidFill>
                  <a:srgbClr val="00B0F0"/>
                </a:solidFill>
                <a:latin typeface="Candara" panose="020E0502030303020204" pitchFamily="34" charset="0"/>
              </a:rPr>
              <a:t>- </a:t>
            </a:r>
            <a:r>
              <a:rPr lang="el-GR" b="1" dirty="0" smtClean="0">
                <a:solidFill>
                  <a:srgbClr val="00B0F0"/>
                </a:solidFill>
                <a:latin typeface="Candara" panose="020E0502030303020204" pitchFamily="34" charset="0"/>
              </a:rPr>
              <a:t>Ηλεκτρονικά </a:t>
            </a:r>
            <a:r>
              <a:rPr lang="el-GR" b="1" dirty="0">
                <a:solidFill>
                  <a:srgbClr val="00B0F0"/>
                </a:solidFill>
                <a:latin typeface="Candara" panose="020E0502030303020204" pitchFamily="34" charset="0"/>
              </a:rPr>
              <a:t>Βιβλία ΑΑΔΕ</a:t>
            </a:r>
          </a:p>
        </p:txBody>
      </p:sp>
    </p:spTree>
    <p:extLst>
      <p:ext uri="{BB962C8B-B14F-4D97-AF65-F5344CB8AC3E}">
        <p14:creationId xmlns:p14="http://schemas.microsoft.com/office/powerpoint/2010/main" val="30056846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2" presetClass="entr" presetSubtype="8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250"/>
                            </p:stCondLst>
                            <p:childTnLst>
                              <p:par>
                                <p:cTn id="16" presetID="21" presetClass="entr" presetSubtype="1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8" dur="25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3000"/>
                            </p:stCondLst>
                            <p:childTnLst>
                              <p:par>
                                <p:cTn id="2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7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3750"/>
                            </p:stCondLst>
                            <p:childTnLst>
                              <p:par>
                                <p:cTn id="24" presetID="22" presetClass="entr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4750"/>
                            </p:stCondLst>
                            <p:childTnLst>
                              <p:par>
                                <p:cTn id="28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0" dur="25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75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750"/>
                            </p:stCondLst>
                            <p:childTnLst>
                              <p:par>
                                <p:cTn id="35" presetID="21" presetClass="entr" presetSubtype="1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7" dur="25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6500"/>
                            </p:stCondLst>
                            <p:childTnLst>
                              <p:par>
                                <p:cTn id="3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75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7250"/>
                            </p:stCondLst>
                            <p:childTnLst>
                              <p:par>
                                <p:cTn id="43" presetID="22" presetClass="entr" presetSubtype="2" fill="hold" grpId="0" nodeType="after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5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9000"/>
                            </p:stCondLst>
                            <p:childTnLst>
                              <p:par>
                                <p:cTn id="47" presetID="16" presetClass="entr" presetSubtype="42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4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9750"/>
                            </p:stCondLst>
                            <p:childTnLst>
                              <p:par>
                                <p:cTn id="51" presetID="16" presetClass="entr" presetSubtype="4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5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10250"/>
                            </p:stCondLst>
                            <p:childTnLst>
                              <p:par>
                                <p:cTn id="55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7" dur="25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10500"/>
                            </p:stCondLst>
                            <p:childTnLst>
                              <p:par>
                                <p:cTn id="5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75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11250"/>
                            </p:stCondLst>
                            <p:childTnLst>
                              <p:par>
                                <p:cTn id="63" presetID="21" presetClass="entr" presetSubtype="1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65" dur="25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12000"/>
                            </p:stCondLst>
                            <p:childTnLst>
                              <p:par>
                                <p:cTn id="6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75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12750"/>
                            </p:stCondLst>
                            <p:childTnLst>
                              <p:par>
                                <p:cTn id="71" presetID="22" presetClass="entr" presetSubtype="4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13750"/>
                            </p:stCondLst>
                            <p:childTnLst>
                              <p:par>
                                <p:cTn id="75" presetID="21" presetClass="entr" presetSubtype="1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7" dur="25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14500"/>
                            </p:stCondLst>
                            <p:childTnLst>
                              <p:par>
                                <p:cTn id="7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75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15250"/>
                            </p:stCondLst>
                            <p:childTnLst>
                              <p:par>
                                <p:cTn id="83" presetID="21" presetClass="entr" presetSubtype="1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85" dur="25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16000"/>
                            </p:stCondLst>
                            <p:childTnLst>
                              <p:par>
                                <p:cTn id="8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75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16750"/>
                            </p:stCondLst>
                            <p:childTnLst>
                              <p:par>
                                <p:cTn id="91" presetID="22" presetClass="entr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3" dur="25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28" grpId="0" animBg="1"/>
      <p:bldP spid="50" grpId="0" animBg="1"/>
      <p:bldP spid="41" grpId="0" animBg="1"/>
      <p:bldP spid="43" grpId="0" animBg="1"/>
      <p:bldP spid="3" grpId="0" animBg="1"/>
      <p:bldP spid="6" grpId="0" animBg="1"/>
      <p:bldP spid="57" grpId="0" animBg="1"/>
      <p:bldP spid="59" grpId="0" animBg="1"/>
      <p:bldP spid="62" grpId="0" animBg="1"/>
      <p:bldP spid="63" grpId="0" animBg="1"/>
      <p:bldP spid="64" grpId="0" animBg="1"/>
      <p:bldP spid="65" grpId="0" animBg="1"/>
      <p:bldP spid="66" grpId="0" animBg="1"/>
      <p:bldP spid="67" grpId="0" animBg="1"/>
      <p:bldP spid="68" grpId="0" animBg="1"/>
      <p:bldP spid="69" grpId="0" animBg="1"/>
      <p:bldP spid="13" grpId="0" animBg="1"/>
      <p:bldP spid="14" grpId="0" animBg="1"/>
      <p:bldP spid="15" grpId="0" animBg="1"/>
      <p:bldP spid="17" grpId="0" animBg="1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ounded Rectangle 12"/>
          <p:cNvSpPr/>
          <p:nvPr/>
        </p:nvSpPr>
        <p:spPr>
          <a:xfrm>
            <a:off x="9141829" y="2204864"/>
            <a:ext cx="2352502" cy="648072"/>
          </a:xfrm>
          <a:prstGeom prst="round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latin typeface="Candara" panose="020E0502030303020204" pitchFamily="34" charset="0"/>
              </a:rPr>
              <a:t>TAX DATA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413341" y="908720"/>
            <a:ext cx="11227273" cy="400110"/>
          </a:xfrm>
          <a:prstGeom prst="rect">
            <a:avLst/>
          </a:prstGeom>
          <a:solidFill>
            <a:srgbClr val="EAF1FA"/>
          </a:solidFill>
          <a:ln>
            <a:noFill/>
          </a:ln>
          <a:effectLst/>
        </p:spPr>
        <p:txBody>
          <a:bodyPr wrap="square" rtlCol="0">
            <a:spAutoFit/>
          </a:bodyPr>
          <a:lstStyle/>
          <a:p>
            <a:r>
              <a:rPr lang="el-GR" sz="2000" b="1" dirty="0">
                <a:solidFill>
                  <a:schemeClr val="tx2"/>
                </a:solidFill>
                <a:latin typeface="Candara" panose="020E0502030303020204" pitchFamily="34" charset="0"/>
              </a:rPr>
              <a:t>Συμφωνία Δηλώσεων και Ηλεκτρονικών Βιβλίων:   Πρώτη Αντιπαραβολή</a:t>
            </a:r>
          </a:p>
        </p:txBody>
      </p:sp>
      <p:sp>
        <p:nvSpPr>
          <p:cNvPr id="2" name="Ορθογώνιο 1"/>
          <p:cNvSpPr/>
          <p:nvPr/>
        </p:nvSpPr>
        <p:spPr>
          <a:xfrm>
            <a:off x="583623" y="1630470"/>
            <a:ext cx="5120399" cy="51398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500"/>
              </a:spcBef>
              <a:spcAft>
                <a:spcPts val="500"/>
              </a:spcAft>
            </a:pPr>
            <a:r>
              <a:rPr lang="el-GR" dirty="0">
                <a:solidFill>
                  <a:srgbClr val="002060"/>
                </a:solidFill>
                <a:latin typeface="Candara" panose="020E0502030303020204" pitchFamily="34" charset="0"/>
              </a:rPr>
              <a:t>Μέσω της </a:t>
            </a:r>
            <a:r>
              <a:rPr lang="en-US" dirty="0" err="1" smtClean="0">
                <a:solidFill>
                  <a:srgbClr val="002060"/>
                </a:solidFill>
                <a:latin typeface="Candara" panose="020E0502030303020204" pitchFamily="34" charset="0"/>
              </a:rPr>
              <a:t>myDATA</a:t>
            </a:r>
            <a:r>
              <a:rPr lang="el-GR" dirty="0" smtClean="0">
                <a:solidFill>
                  <a:srgbClr val="002060"/>
                </a:solidFill>
                <a:latin typeface="Candara" panose="020E0502030303020204" pitchFamily="34" charset="0"/>
              </a:rPr>
              <a:t>, </a:t>
            </a:r>
            <a:r>
              <a:rPr lang="el-GR" dirty="0">
                <a:solidFill>
                  <a:srgbClr val="002060"/>
                </a:solidFill>
                <a:latin typeface="Candara" panose="020E0502030303020204" pitchFamily="34" charset="0"/>
              </a:rPr>
              <a:t>τα δεδομένα των </a:t>
            </a:r>
            <a:r>
              <a:rPr lang="el-GR" b="1" dirty="0">
                <a:solidFill>
                  <a:srgbClr val="002060"/>
                </a:solidFill>
                <a:latin typeface="Candara" panose="020E0502030303020204" pitchFamily="34" charset="0"/>
              </a:rPr>
              <a:t>Φορολογικών Δηλώσεων</a:t>
            </a:r>
            <a:r>
              <a:rPr lang="el-GR" dirty="0">
                <a:solidFill>
                  <a:srgbClr val="002060"/>
                </a:solidFill>
                <a:latin typeface="Candara" panose="020E0502030303020204" pitchFamily="34" charset="0"/>
              </a:rPr>
              <a:t> των Επιχειρήσεων αντιπαραβάλλονται με τα δεδομένα των </a:t>
            </a:r>
            <a:r>
              <a:rPr lang="el-GR" b="1" dirty="0">
                <a:solidFill>
                  <a:srgbClr val="002060"/>
                </a:solidFill>
                <a:latin typeface="Candara" panose="020E0502030303020204" pitchFamily="34" charset="0"/>
              </a:rPr>
              <a:t>Ηλεκτρονικών Βιβλίων </a:t>
            </a:r>
            <a:r>
              <a:rPr lang="el-GR" dirty="0">
                <a:solidFill>
                  <a:srgbClr val="002060"/>
                </a:solidFill>
                <a:latin typeface="Candara" panose="020E0502030303020204" pitchFamily="34" charset="0"/>
              </a:rPr>
              <a:t>τους.</a:t>
            </a:r>
          </a:p>
          <a:p>
            <a:pPr>
              <a:spcBef>
                <a:spcPts val="500"/>
              </a:spcBef>
              <a:spcAft>
                <a:spcPts val="500"/>
              </a:spcAft>
            </a:pPr>
            <a:r>
              <a:rPr lang="el-GR" dirty="0">
                <a:solidFill>
                  <a:srgbClr val="002060"/>
                </a:solidFill>
                <a:latin typeface="Candara" panose="020E0502030303020204" pitchFamily="34" charset="0"/>
              </a:rPr>
              <a:t>Η </a:t>
            </a:r>
            <a:r>
              <a:rPr lang="el-GR" b="1" dirty="0">
                <a:solidFill>
                  <a:srgbClr val="002060"/>
                </a:solidFill>
                <a:latin typeface="Candara" panose="020E0502030303020204" pitchFamily="34" charset="0"/>
              </a:rPr>
              <a:t>Πρώτη Αντιπαραβολή </a:t>
            </a:r>
            <a:r>
              <a:rPr lang="el-GR" dirty="0">
                <a:solidFill>
                  <a:srgbClr val="002060"/>
                </a:solidFill>
                <a:latin typeface="Candara" panose="020E0502030303020204" pitchFamily="34" charset="0"/>
              </a:rPr>
              <a:t>γίνεται  την επομένη της λήξης της προθεσμίας υποβολής των κάθε είδους δηλώσεων</a:t>
            </a:r>
            <a:r>
              <a:rPr lang="el-GR" b="1" dirty="0">
                <a:solidFill>
                  <a:srgbClr val="002060"/>
                </a:solidFill>
                <a:latin typeface="Candara" panose="020E0502030303020204" pitchFamily="34" charset="0"/>
              </a:rPr>
              <a:t>.</a:t>
            </a:r>
          </a:p>
          <a:p>
            <a:pPr marL="457200" indent="-457200">
              <a:spcBef>
                <a:spcPts val="500"/>
              </a:spcBef>
              <a:spcAft>
                <a:spcPts val="500"/>
              </a:spcAft>
              <a:buAutoNum type="arabicPeriod"/>
            </a:pPr>
            <a:r>
              <a:rPr lang="el-GR" b="1" dirty="0">
                <a:solidFill>
                  <a:srgbClr val="002060"/>
                </a:solidFill>
                <a:latin typeface="Candara" panose="020E0502030303020204" pitchFamily="34" charset="0"/>
              </a:rPr>
              <a:t>Συμφωνία</a:t>
            </a:r>
          </a:p>
          <a:p>
            <a:pPr marL="457200" indent="-457200">
              <a:spcBef>
                <a:spcPts val="500"/>
              </a:spcBef>
              <a:spcAft>
                <a:spcPts val="500"/>
              </a:spcAft>
              <a:buAutoNum type="arabicPeriod"/>
            </a:pPr>
            <a:r>
              <a:rPr lang="el-GR" b="1" dirty="0">
                <a:solidFill>
                  <a:srgbClr val="002060"/>
                </a:solidFill>
                <a:latin typeface="Candara" panose="020E0502030303020204" pitchFamily="34" charset="0"/>
              </a:rPr>
              <a:t>Κατ’ αρχήν Ασυμφωνία</a:t>
            </a:r>
            <a:r>
              <a:rPr lang="el-GR" dirty="0">
                <a:solidFill>
                  <a:srgbClr val="002060"/>
                </a:solidFill>
                <a:latin typeface="Candara" panose="020E0502030303020204" pitchFamily="34" charset="0"/>
              </a:rPr>
              <a:t>. </a:t>
            </a:r>
          </a:p>
          <a:p>
            <a:pPr>
              <a:spcBef>
                <a:spcPts val="500"/>
              </a:spcBef>
              <a:spcAft>
                <a:spcPts val="500"/>
              </a:spcAft>
            </a:pPr>
            <a:r>
              <a:rPr lang="el-GR" dirty="0">
                <a:solidFill>
                  <a:srgbClr val="002060"/>
                </a:solidFill>
                <a:latin typeface="Candara" panose="020E0502030303020204" pitchFamily="34" charset="0"/>
              </a:rPr>
              <a:t>Σε περίπτωση Κατ’ αρχήν Ασυμφωνίας, η </a:t>
            </a:r>
            <a:r>
              <a:rPr lang="el-GR" b="1" dirty="0">
                <a:solidFill>
                  <a:srgbClr val="002060"/>
                </a:solidFill>
                <a:latin typeface="Candara" panose="020E0502030303020204" pitchFamily="34" charset="0"/>
              </a:rPr>
              <a:t>ΑΑΔΕ</a:t>
            </a:r>
            <a:r>
              <a:rPr lang="el-GR" dirty="0">
                <a:solidFill>
                  <a:srgbClr val="002060"/>
                </a:solidFill>
                <a:latin typeface="Candara" panose="020E0502030303020204" pitchFamily="34" charset="0"/>
              </a:rPr>
              <a:t> θα αποστέλλει σχετικά </a:t>
            </a:r>
            <a:r>
              <a:rPr lang="el-GR" b="1" dirty="0">
                <a:solidFill>
                  <a:srgbClr val="002060"/>
                </a:solidFill>
                <a:latin typeface="Candara" panose="020E0502030303020204" pitchFamily="34" charset="0"/>
              </a:rPr>
              <a:t>αυτοματοποιημένα μηνύματα στις Επιχειρήσεις</a:t>
            </a:r>
            <a:r>
              <a:rPr lang="el-GR" dirty="0">
                <a:solidFill>
                  <a:srgbClr val="002060"/>
                </a:solidFill>
                <a:latin typeface="Candara" panose="020E0502030303020204" pitchFamily="34" charset="0"/>
              </a:rPr>
              <a:t>, ώστε αυτές να προβούν, </a:t>
            </a:r>
            <a:r>
              <a:rPr lang="el-GR" b="1" dirty="0">
                <a:solidFill>
                  <a:srgbClr val="002060"/>
                </a:solidFill>
                <a:latin typeface="Candara" panose="020E0502030303020204" pitchFamily="34" charset="0"/>
              </a:rPr>
              <a:t>εντός διμήνου</a:t>
            </a:r>
            <a:r>
              <a:rPr lang="el-GR" dirty="0">
                <a:solidFill>
                  <a:srgbClr val="002060"/>
                </a:solidFill>
                <a:latin typeface="Candara" panose="020E0502030303020204" pitchFamily="34" charset="0"/>
              </a:rPr>
              <a:t>, στις αναγκαίες </a:t>
            </a:r>
            <a:r>
              <a:rPr lang="el-GR" b="1" dirty="0">
                <a:solidFill>
                  <a:srgbClr val="002060"/>
                </a:solidFill>
                <a:latin typeface="Candara" panose="020E0502030303020204" pitchFamily="34" charset="0"/>
              </a:rPr>
              <a:t>διορθωτικές ενέργειες </a:t>
            </a:r>
            <a:r>
              <a:rPr lang="el-GR" dirty="0">
                <a:solidFill>
                  <a:srgbClr val="002060"/>
                </a:solidFill>
                <a:latin typeface="Candara" panose="020E0502030303020204" pitchFamily="34" charset="0"/>
              </a:rPr>
              <a:t>(λχ διαβίβαση Παραστατικού από τον Λήπτη, τροποποιητική δήλωση </a:t>
            </a:r>
            <a:r>
              <a:rPr lang="el-GR" dirty="0" err="1">
                <a:solidFill>
                  <a:srgbClr val="002060"/>
                </a:solidFill>
                <a:latin typeface="Candara" panose="020E0502030303020204" pitchFamily="34" charset="0"/>
              </a:rPr>
              <a:t>κλπ</a:t>
            </a:r>
            <a:r>
              <a:rPr lang="el-GR" dirty="0">
                <a:solidFill>
                  <a:srgbClr val="002060"/>
                </a:solidFill>
                <a:latin typeface="Candara" panose="020E0502030303020204" pitchFamily="34" charset="0"/>
              </a:rPr>
              <a:t>). </a:t>
            </a:r>
            <a:r>
              <a:rPr lang="el-GR" b="1" dirty="0">
                <a:solidFill>
                  <a:srgbClr val="002060"/>
                </a:solidFill>
                <a:latin typeface="Candara" panose="020E0502030303020204" pitchFamily="34" charset="0"/>
              </a:rPr>
              <a:t>[Δίμηνο Εναρμόνισης]</a:t>
            </a:r>
          </a:p>
        </p:txBody>
      </p:sp>
      <p:pic>
        <p:nvPicPr>
          <p:cNvPr id="10" name="Picture 2" descr="Αποτέλεσμα εικόνας για λογοτυπο ααδε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3341" y="392212"/>
            <a:ext cx="1434187" cy="3962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ounded Rectangle 2"/>
          <p:cNvSpPr/>
          <p:nvPr/>
        </p:nvSpPr>
        <p:spPr>
          <a:xfrm>
            <a:off x="6069609" y="2204864"/>
            <a:ext cx="2352502" cy="648072"/>
          </a:xfrm>
          <a:prstGeom prst="roundRect">
            <a:avLst/>
          </a:prstGeom>
          <a:solidFill>
            <a:schemeClr val="accent1">
              <a:alpha val="78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latin typeface="Candara" panose="020E0502030303020204" pitchFamily="34" charset="0"/>
              </a:rPr>
              <a:t>TAX DATA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6069609" y="1680455"/>
            <a:ext cx="2352502" cy="442641"/>
          </a:xfrm>
          <a:prstGeom prst="roundRect">
            <a:avLst>
              <a:gd name="adj" fmla="val 12912"/>
            </a:avLst>
          </a:prstGeom>
          <a:solidFill>
            <a:srgbClr val="2E507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1600" b="1" dirty="0">
                <a:latin typeface="Candara" panose="020E0502030303020204" pitchFamily="34" charset="0"/>
              </a:rPr>
              <a:t>Φορολογικές Δηλώσεις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9141829" y="1682496"/>
            <a:ext cx="2352502" cy="442641"/>
          </a:xfrm>
          <a:prstGeom prst="roundRect">
            <a:avLst>
              <a:gd name="adj" fmla="val 19366"/>
            </a:avLst>
          </a:prstGeom>
          <a:solidFill>
            <a:srgbClr val="43542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1600" b="1" dirty="0">
                <a:latin typeface="Candara" panose="020E0502030303020204" pitchFamily="34" charset="0"/>
              </a:rPr>
              <a:t>Ηλεκτρονικά Βιβλία</a:t>
            </a:r>
          </a:p>
        </p:txBody>
      </p:sp>
      <p:sp>
        <p:nvSpPr>
          <p:cNvPr id="20" name="Rounded Rectangle 19"/>
          <p:cNvSpPr/>
          <p:nvPr/>
        </p:nvSpPr>
        <p:spPr>
          <a:xfrm>
            <a:off x="9117707" y="3573016"/>
            <a:ext cx="2352502" cy="948842"/>
          </a:xfrm>
          <a:prstGeom prst="roundRect">
            <a:avLst>
              <a:gd name="adj" fmla="val 12956"/>
            </a:avLst>
          </a:prstGeom>
          <a:solidFill>
            <a:srgbClr val="2F2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b="1" dirty="0">
                <a:latin typeface="Candara" panose="020E0502030303020204" pitchFamily="34" charset="0"/>
              </a:rPr>
              <a:t>Συμφωνία</a:t>
            </a:r>
            <a:endParaRPr lang="el-GR" sz="2400" b="1" dirty="0">
              <a:latin typeface="Candara" panose="020E0502030303020204" pitchFamily="34" charset="0"/>
            </a:endParaRPr>
          </a:p>
        </p:txBody>
      </p:sp>
      <p:sp>
        <p:nvSpPr>
          <p:cNvPr id="5" name="Left-Right Arrow 4"/>
          <p:cNvSpPr/>
          <p:nvPr/>
        </p:nvSpPr>
        <p:spPr>
          <a:xfrm>
            <a:off x="8499361" y="2353840"/>
            <a:ext cx="576064" cy="360040"/>
          </a:xfrm>
          <a:prstGeom prst="leftRightArrow">
            <a:avLst>
              <a:gd name="adj1" fmla="val 52240"/>
              <a:gd name="adj2" fmla="val 45767"/>
            </a:avLst>
          </a:prstGeom>
          <a:solidFill>
            <a:srgbClr val="002B8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>
              <a:latin typeface="Candara" panose="020E0502030303020204" pitchFamily="34" charset="0"/>
            </a:endParaRPr>
          </a:p>
        </p:txBody>
      </p:sp>
      <p:sp>
        <p:nvSpPr>
          <p:cNvPr id="6" name="Right Bracket 5"/>
          <p:cNvSpPr/>
          <p:nvPr/>
        </p:nvSpPr>
        <p:spPr>
          <a:xfrm rot="5400000">
            <a:off x="8682749" y="1417207"/>
            <a:ext cx="225993" cy="3241468"/>
          </a:xfrm>
          <a:prstGeom prst="rightBracket">
            <a:avLst/>
          </a:prstGeom>
          <a:ln w="317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sz="1400">
              <a:latin typeface="Candara" panose="020E0502030303020204" pitchFamily="34" charset="0"/>
            </a:endParaRPr>
          </a:p>
        </p:txBody>
      </p:sp>
      <p:cxnSp>
        <p:nvCxnSpPr>
          <p:cNvPr id="26" name="Straight Connector 25"/>
          <p:cNvCxnSpPr>
            <a:stCxn id="6" idx="2"/>
          </p:cNvCxnSpPr>
          <p:nvPr/>
        </p:nvCxnSpPr>
        <p:spPr>
          <a:xfrm flipH="1">
            <a:off x="8795745" y="3150938"/>
            <a:ext cx="1" cy="990415"/>
          </a:xfrm>
          <a:prstGeom prst="line">
            <a:avLst/>
          </a:prstGeom>
          <a:ln w="317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Rounded Rectangle 27"/>
          <p:cNvSpPr/>
          <p:nvPr/>
        </p:nvSpPr>
        <p:spPr>
          <a:xfrm>
            <a:off x="9075425" y="5126200"/>
            <a:ext cx="2388608" cy="862275"/>
          </a:xfrm>
          <a:prstGeom prst="roundRect">
            <a:avLst>
              <a:gd name="adj" fmla="val 14679"/>
            </a:avLst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b="1" dirty="0">
                <a:solidFill>
                  <a:schemeClr val="bg1"/>
                </a:solidFill>
                <a:latin typeface="Candara" panose="020E0502030303020204" pitchFamily="34" charset="0"/>
              </a:rPr>
              <a:t>Δίμηνο Εναρμόνισης</a:t>
            </a:r>
          </a:p>
        </p:txBody>
      </p:sp>
      <p:sp>
        <p:nvSpPr>
          <p:cNvPr id="29" name="Rounded Rectangle 28"/>
          <p:cNvSpPr/>
          <p:nvPr/>
        </p:nvSpPr>
        <p:spPr>
          <a:xfrm>
            <a:off x="6069609" y="5126200"/>
            <a:ext cx="2352502" cy="862275"/>
          </a:xfrm>
          <a:prstGeom prst="roundRect">
            <a:avLst>
              <a:gd name="adj" fmla="val 12956"/>
            </a:avLst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lvl="1" algn="ctr"/>
            <a:r>
              <a:rPr lang="el-GR" b="1" dirty="0">
                <a:solidFill>
                  <a:schemeClr val="bg1"/>
                </a:solidFill>
                <a:latin typeface="Candara" panose="020E0502030303020204" pitchFamily="34" charset="0"/>
              </a:rPr>
              <a:t>Αποστολή μηνυμάτων από ΑΑΔΕ</a:t>
            </a:r>
          </a:p>
        </p:txBody>
      </p:sp>
      <p:grpSp>
        <p:nvGrpSpPr>
          <p:cNvPr id="8" name="Group 7"/>
          <p:cNvGrpSpPr/>
          <p:nvPr/>
        </p:nvGrpSpPr>
        <p:grpSpPr>
          <a:xfrm>
            <a:off x="6069609" y="3576440"/>
            <a:ext cx="2352502" cy="948842"/>
            <a:chOff x="6069609" y="3504432"/>
            <a:chExt cx="2352502" cy="948842"/>
          </a:xfrm>
        </p:grpSpPr>
        <p:sp>
          <p:nvSpPr>
            <p:cNvPr id="21" name="Rounded Rectangle 20"/>
            <p:cNvSpPr/>
            <p:nvPr/>
          </p:nvSpPr>
          <p:spPr>
            <a:xfrm>
              <a:off x="6069609" y="3504432"/>
              <a:ext cx="2352502" cy="948842"/>
            </a:xfrm>
            <a:prstGeom prst="roundRect">
              <a:avLst>
                <a:gd name="adj" fmla="val 11337"/>
              </a:avLst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2" algn="ctr"/>
              <a:r>
                <a:rPr lang="el-GR" b="1" dirty="0">
                  <a:latin typeface="Candara" panose="020E0502030303020204" pitchFamily="34" charset="0"/>
                </a:rPr>
                <a:t>Κατ’ αρχήν</a:t>
              </a:r>
            </a:p>
            <a:p>
              <a:pPr lvl="2" algn="ctr"/>
              <a:r>
                <a:rPr lang="el-GR" b="1" dirty="0">
                  <a:latin typeface="Candara" panose="020E0502030303020204" pitchFamily="34" charset="0"/>
                </a:rPr>
                <a:t>Ασυμφωνία</a:t>
              </a:r>
            </a:p>
          </p:txBody>
        </p:sp>
        <p:sp>
          <p:nvSpPr>
            <p:cNvPr id="4" name="Isosceles Triangle 3"/>
            <p:cNvSpPr/>
            <p:nvPr/>
          </p:nvSpPr>
          <p:spPr>
            <a:xfrm>
              <a:off x="6240016" y="3645024"/>
              <a:ext cx="803318" cy="692516"/>
            </a:xfrm>
            <a:prstGeom prst="triangl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  <a:effectLst>
              <a:softEdge rad="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45720" tIns="45720" rIns="45720" bIns="320040" rtlCol="0" anchor="ctr">
              <a:noAutofit/>
              <a:sp3d extrusionH="57150">
                <a:bevelT w="38100" h="38100"/>
              </a:sp3d>
            </a:bodyPr>
            <a:lstStyle/>
            <a:p>
              <a:pPr algn="ctr"/>
              <a:r>
                <a:rPr lang="en-US" sz="3600" b="1" dirty="0">
                  <a:solidFill>
                    <a:schemeClr val="tx1"/>
                  </a:solidFill>
                  <a:latin typeface="Candara" panose="020E0502030303020204" pitchFamily="34" charset="0"/>
                </a:rPr>
                <a:t>!</a:t>
              </a:r>
            </a:p>
          </p:txBody>
        </p:sp>
      </p:grpSp>
      <p:cxnSp>
        <p:nvCxnSpPr>
          <p:cNvPr id="17" name="Straight Arrow Connector 16"/>
          <p:cNvCxnSpPr/>
          <p:nvPr/>
        </p:nvCxnSpPr>
        <p:spPr>
          <a:xfrm>
            <a:off x="8787698" y="4135633"/>
            <a:ext cx="320040" cy="0"/>
          </a:xfrm>
          <a:prstGeom prst="straightConnector1">
            <a:avLst/>
          </a:prstGeom>
          <a:ln w="31750">
            <a:solidFill>
              <a:srgbClr val="00206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/>
          <p:nvPr/>
        </p:nvCxnSpPr>
        <p:spPr>
          <a:xfrm rot="10800000">
            <a:off x="8480616" y="4135633"/>
            <a:ext cx="320040" cy="0"/>
          </a:xfrm>
          <a:prstGeom prst="straightConnector1">
            <a:avLst/>
          </a:prstGeom>
          <a:ln w="31750">
            <a:solidFill>
              <a:srgbClr val="00206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>
            <a:endCxn id="29" idx="0"/>
          </p:cNvCxnSpPr>
          <p:nvPr/>
        </p:nvCxnSpPr>
        <p:spPr>
          <a:xfrm flipH="1">
            <a:off x="7245860" y="4521858"/>
            <a:ext cx="2268" cy="548640"/>
          </a:xfrm>
          <a:prstGeom prst="straightConnector1">
            <a:avLst/>
          </a:prstGeom>
          <a:ln w="31750">
            <a:solidFill>
              <a:srgbClr val="00206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/>
          <p:nvPr/>
        </p:nvCxnSpPr>
        <p:spPr>
          <a:xfrm rot="10800000" flipH="1">
            <a:off x="10267461" y="4577560"/>
            <a:ext cx="2268" cy="548640"/>
          </a:xfrm>
          <a:prstGeom prst="straightConnector1">
            <a:avLst/>
          </a:prstGeom>
          <a:ln w="31750">
            <a:solidFill>
              <a:srgbClr val="00206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/>
          <p:nvPr/>
        </p:nvCxnSpPr>
        <p:spPr>
          <a:xfrm rot="16200000" flipH="1">
            <a:off x="8695297" y="5281883"/>
            <a:ext cx="2268" cy="548640"/>
          </a:xfrm>
          <a:prstGeom prst="straightConnector1">
            <a:avLst/>
          </a:prstGeom>
          <a:ln w="31750">
            <a:solidFill>
              <a:srgbClr val="00206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7752184" y="392212"/>
            <a:ext cx="388843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err="1" smtClean="0">
                <a:solidFill>
                  <a:srgbClr val="0070C0"/>
                </a:solidFill>
                <a:latin typeface="Candara" panose="020E0502030303020204" pitchFamily="34" charset="0"/>
              </a:rPr>
              <a:t>myDATA</a:t>
            </a:r>
            <a:r>
              <a:rPr lang="en-US" sz="2000" b="1" dirty="0" smtClean="0">
                <a:solidFill>
                  <a:srgbClr val="0070C0"/>
                </a:solidFill>
                <a:latin typeface="Candara" panose="020E0502030303020204" pitchFamily="34" charset="0"/>
              </a:rPr>
              <a:t> </a:t>
            </a:r>
            <a:r>
              <a:rPr lang="en-US" b="1" dirty="0" smtClean="0">
                <a:solidFill>
                  <a:srgbClr val="00B0F0"/>
                </a:solidFill>
                <a:latin typeface="Candara" panose="020E0502030303020204" pitchFamily="34" charset="0"/>
              </a:rPr>
              <a:t>- </a:t>
            </a:r>
            <a:r>
              <a:rPr lang="el-GR" b="1" dirty="0" smtClean="0">
                <a:solidFill>
                  <a:srgbClr val="00B0F0"/>
                </a:solidFill>
                <a:latin typeface="Candara" panose="020E0502030303020204" pitchFamily="34" charset="0"/>
              </a:rPr>
              <a:t>Ηλεκτρονικά </a:t>
            </a:r>
            <a:r>
              <a:rPr lang="el-GR" b="1" dirty="0">
                <a:solidFill>
                  <a:srgbClr val="00B0F0"/>
                </a:solidFill>
                <a:latin typeface="Candara" panose="020E0502030303020204" pitchFamily="34" charset="0"/>
              </a:rPr>
              <a:t>Βιβλία ΑΑΔΕ</a:t>
            </a:r>
          </a:p>
        </p:txBody>
      </p:sp>
    </p:spTree>
    <p:extLst>
      <p:ext uri="{BB962C8B-B14F-4D97-AF65-F5344CB8AC3E}">
        <p14:creationId xmlns:p14="http://schemas.microsoft.com/office/powerpoint/2010/main" val="2830257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1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750"/>
                            </p:stCondLst>
                            <p:childTnLst>
                              <p:par>
                                <p:cTn id="26" presetID="10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6" presetClass="entr" presetSubtype="37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3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63" presetClass="path" presetSubtype="0" accel="50000" decel="50000" autoRev="1" fill="hold" grpId="0" nodeType="withEffect">
                                  <p:stCondLst>
                                    <p:cond delay="2250"/>
                                  </p:stCondLst>
                                  <p:childTnLst>
                                    <p:animMotion origin="layout" path="M -8.33333E-7 0 L 0.25 0 " pathEditMode="relative" rAng="0" ptsTypes="AA">
                                      <p:cBhvr>
                                        <p:cTn id="33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50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9000"/>
                            </p:stCondLst>
                            <p:childTnLst>
                              <p:par>
                                <p:cTn id="35" presetID="16" presetClass="entr" presetSubtype="21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10000"/>
                            </p:stCondLst>
                            <p:childTnLst>
                              <p:par>
                                <p:cTn id="3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10500"/>
                            </p:stCondLst>
                            <p:childTnLst>
                              <p:par>
                                <p:cTn id="4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11500"/>
                            </p:stCondLst>
                            <p:childTnLst>
                              <p:par>
                                <p:cTn id="53" presetID="22" presetClass="entr" presetSubtype="2" fill="hold" nodeType="after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12750"/>
                            </p:stCondLst>
                            <p:childTnLst>
                              <p:par>
                                <p:cTn id="5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13750"/>
                            </p:stCondLst>
                            <p:childTnLst>
                              <p:par>
                                <p:cTn id="64" presetID="10" presetClass="entr" presetSubtype="0" fill="hold" nodeType="after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175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22" presetClass="entr" presetSubtype="1" fill="hold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9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10" presetClass="entr" presetSubtype="0" fill="hold" grpId="0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22" presetClass="entr" presetSubtype="8" fill="hold" nodeType="withEffect">
                                  <p:stCondLst>
                                    <p:cond delay="225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5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10" presetClass="entr" presetSubtype="0" fill="hold" grpId="0" nodeType="withEffect">
                                  <p:stCondLst>
                                    <p:cond delay="275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17500"/>
                            </p:stCondLst>
                            <p:childTnLst>
                              <p:par>
                                <p:cTn id="80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51" grpId="0" animBg="1"/>
      <p:bldP spid="3" grpId="0" animBg="1"/>
      <p:bldP spid="3" grpId="1" animBg="1"/>
      <p:bldP spid="14" grpId="0" animBg="1"/>
      <p:bldP spid="15" grpId="0" animBg="1"/>
      <p:bldP spid="20" grpId="0" animBg="1"/>
      <p:bldP spid="5" grpId="0" animBg="1"/>
      <p:bldP spid="6" grpId="0" animBg="1"/>
      <p:bldP spid="28" grpId="0" animBg="1"/>
      <p:bldP spid="29" grpId="0" animBg="1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TextBox 50"/>
          <p:cNvSpPr txBox="1"/>
          <p:nvPr/>
        </p:nvSpPr>
        <p:spPr>
          <a:xfrm>
            <a:off x="413341" y="908720"/>
            <a:ext cx="11227273" cy="400110"/>
          </a:xfrm>
          <a:prstGeom prst="rect">
            <a:avLst/>
          </a:prstGeom>
          <a:solidFill>
            <a:srgbClr val="EAF1FA"/>
          </a:solidFill>
          <a:ln>
            <a:noFill/>
          </a:ln>
          <a:effectLst/>
        </p:spPr>
        <p:txBody>
          <a:bodyPr wrap="square" rtlCol="0">
            <a:spAutoFit/>
          </a:bodyPr>
          <a:lstStyle/>
          <a:p>
            <a:r>
              <a:rPr lang="el-GR" sz="2000" b="1" dirty="0">
                <a:solidFill>
                  <a:schemeClr val="tx2"/>
                </a:solidFill>
                <a:latin typeface="Candara" panose="020E0502030303020204" pitchFamily="34" charset="0"/>
              </a:rPr>
              <a:t>Συμφωνία Δηλώσεων και Ηλεκτρονικών Βιβλίων:   Δεύτερη Αντιπαραβολή</a:t>
            </a:r>
          </a:p>
        </p:txBody>
      </p:sp>
      <p:sp>
        <p:nvSpPr>
          <p:cNvPr id="2" name="Ορθογώνιο 1"/>
          <p:cNvSpPr/>
          <p:nvPr/>
        </p:nvSpPr>
        <p:spPr>
          <a:xfrm>
            <a:off x="1130434" y="1628800"/>
            <a:ext cx="4432257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l-GR" sz="2000" dirty="0">
                <a:solidFill>
                  <a:srgbClr val="002060"/>
                </a:solidFill>
                <a:latin typeface="Candara" panose="020E0502030303020204" pitchFamily="34" charset="0"/>
              </a:rPr>
              <a:t>Αμέσως μετά την πάροδο του Διμήνου Εναρμόνισης, τα δεδομένα των </a:t>
            </a:r>
            <a:r>
              <a:rPr lang="el-GR" sz="2000" b="1" dirty="0">
                <a:solidFill>
                  <a:srgbClr val="002060"/>
                </a:solidFill>
                <a:latin typeface="Candara" panose="020E0502030303020204" pitchFamily="34" charset="0"/>
              </a:rPr>
              <a:t>Φορολογικών Δηλώσεων</a:t>
            </a:r>
            <a:r>
              <a:rPr lang="el-GR" sz="2000" dirty="0">
                <a:solidFill>
                  <a:srgbClr val="002060"/>
                </a:solidFill>
                <a:latin typeface="Candara" panose="020E0502030303020204" pitchFamily="34" charset="0"/>
              </a:rPr>
              <a:t> των Επιχειρήσεων αντιπαραβάλλονται εκ νέου με τα δεδομένα των </a:t>
            </a:r>
            <a:r>
              <a:rPr lang="el-GR" sz="2000" b="1" dirty="0">
                <a:solidFill>
                  <a:srgbClr val="002060"/>
                </a:solidFill>
                <a:latin typeface="Candara" panose="020E0502030303020204" pitchFamily="34" charset="0"/>
              </a:rPr>
              <a:t>Ηλεκτρονικών Βιβλίων </a:t>
            </a:r>
            <a:r>
              <a:rPr lang="el-GR" sz="2000" dirty="0">
                <a:solidFill>
                  <a:srgbClr val="002060"/>
                </a:solidFill>
                <a:latin typeface="Candara" panose="020E0502030303020204" pitchFamily="34" charset="0"/>
              </a:rPr>
              <a:t>τους.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l-GR" sz="2000" dirty="0">
                <a:solidFill>
                  <a:srgbClr val="002060"/>
                </a:solidFill>
                <a:latin typeface="Candara" panose="020E0502030303020204" pitchFamily="34" charset="0"/>
              </a:rPr>
              <a:t>Από τη </a:t>
            </a:r>
            <a:r>
              <a:rPr lang="el-GR" sz="2000" b="1" dirty="0">
                <a:solidFill>
                  <a:srgbClr val="002060"/>
                </a:solidFill>
                <a:latin typeface="Candara" panose="020E0502030303020204" pitchFamily="34" charset="0"/>
              </a:rPr>
              <a:t>Δεύτερη Αντιπαραβολή </a:t>
            </a:r>
            <a:r>
              <a:rPr lang="el-GR" sz="2000" dirty="0">
                <a:solidFill>
                  <a:srgbClr val="002060"/>
                </a:solidFill>
                <a:latin typeface="Candara" panose="020E0502030303020204" pitchFamily="34" charset="0"/>
              </a:rPr>
              <a:t>μπορεί να προκύψει:</a:t>
            </a:r>
          </a:p>
          <a:p>
            <a:pPr marL="457200" indent="-457200">
              <a:spcBef>
                <a:spcPts val="600"/>
              </a:spcBef>
              <a:spcAft>
                <a:spcPts val="600"/>
              </a:spcAft>
              <a:buAutoNum type="arabicPeriod"/>
            </a:pPr>
            <a:r>
              <a:rPr lang="el-GR" sz="2000" b="1" dirty="0">
                <a:solidFill>
                  <a:srgbClr val="002060"/>
                </a:solidFill>
                <a:latin typeface="Candara" panose="020E0502030303020204" pitchFamily="34" charset="0"/>
              </a:rPr>
              <a:t>Συμφωνία</a:t>
            </a:r>
          </a:p>
          <a:p>
            <a:pPr marL="457200" indent="-457200">
              <a:spcBef>
                <a:spcPts val="600"/>
              </a:spcBef>
              <a:spcAft>
                <a:spcPts val="600"/>
              </a:spcAft>
              <a:buAutoNum type="arabicPeriod"/>
            </a:pPr>
            <a:r>
              <a:rPr lang="el-GR" sz="2000" b="1" dirty="0">
                <a:solidFill>
                  <a:srgbClr val="002060"/>
                </a:solidFill>
                <a:latin typeface="Candara" panose="020E0502030303020204" pitchFamily="34" charset="0"/>
              </a:rPr>
              <a:t>Δικαιολογημένη Ασυμφωνία</a:t>
            </a:r>
          </a:p>
          <a:p>
            <a:pPr marL="457200" indent="-457200">
              <a:spcBef>
                <a:spcPts val="600"/>
              </a:spcBef>
              <a:spcAft>
                <a:spcPts val="600"/>
              </a:spcAft>
              <a:buAutoNum type="arabicPeriod"/>
            </a:pPr>
            <a:r>
              <a:rPr lang="el-GR" sz="2000" b="1" dirty="0">
                <a:solidFill>
                  <a:srgbClr val="002060"/>
                </a:solidFill>
                <a:latin typeface="Candara" panose="020E0502030303020204" pitchFamily="34" charset="0"/>
              </a:rPr>
              <a:t>Αδικαιολόγητη Ασυμφωνία</a:t>
            </a:r>
            <a:r>
              <a:rPr lang="el-GR" sz="2000" dirty="0">
                <a:solidFill>
                  <a:srgbClr val="002060"/>
                </a:solidFill>
                <a:latin typeface="Candara" panose="020E0502030303020204" pitchFamily="34" charset="0"/>
              </a:rPr>
              <a:t>. </a:t>
            </a:r>
          </a:p>
        </p:txBody>
      </p:sp>
      <p:pic>
        <p:nvPicPr>
          <p:cNvPr id="10" name="Picture 2" descr="Αποτέλεσμα εικόνας για λογοτυπο ααδε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3341" y="392212"/>
            <a:ext cx="1434187" cy="3962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4" name="Ορθογώνιο 1"/>
          <p:cNvSpPr/>
          <p:nvPr/>
        </p:nvSpPr>
        <p:spPr>
          <a:xfrm>
            <a:off x="5879977" y="1628800"/>
            <a:ext cx="5760638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2000" b="1" dirty="0">
                <a:solidFill>
                  <a:srgbClr val="002060"/>
                </a:solidFill>
                <a:latin typeface="Candara" panose="020E0502030303020204" pitchFamily="34" charset="0"/>
              </a:rPr>
              <a:t>Δικαιολογημένη Ασυμφωνία</a:t>
            </a:r>
            <a:r>
              <a:rPr lang="el-GR" sz="2000" dirty="0">
                <a:solidFill>
                  <a:srgbClr val="002060"/>
                </a:solidFill>
                <a:latin typeface="Candara" panose="020E0502030303020204" pitchFamily="34" charset="0"/>
              </a:rPr>
              <a:t> μπορεί να υπάρξει στις περιπτώσεις ειδικών εξαιρέσεων που προβλέπονται από τις διατάξεις (π.χ. 39Β ΦΠΑ</a:t>
            </a:r>
            <a:r>
              <a:rPr lang="el-GR" sz="2000" dirty="0" smtClean="0">
                <a:solidFill>
                  <a:srgbClr val="002060"/>
                </a:solidFill>
                <a:latin typeface="Candara" panose="020E0502030303020204" pitchFamily="34" charset="0"/>
              </a:rPr>
              <a:t>)</a:t>
            </a:r>
            <a:endParaRPr lang="el-GR" sz="2000" dirty="0">
              <a:solidFill>
                <a:srgbClr val="002060"/>
              </a:solidFill>
              <a:latin typeface="Candara" panose="020E0502030303020204" pitchFamily="34" charset="0"/>
            </a:endParaRPr>
          </a:p>
          <a:p>
            <a:endParaRPr lang="el-GR" sz="2000" dirty="0">
              <a:solidFill>
                <a:schemeClr val="tx2"/>
              </a:solidFill>
              <a:latin typeface="Candara" panose="020E0502030303020204" pitchFamily="34" charset="0"/>
            </a:endParaRPr>
          </a:p>
          <a:p>
            <a:r>
              <a:rPr lang="el-GR" sz="2000" dirty="0">
                <a:solidFill>
                  <a:srgbClr val="002060"/>
                </a:solidFill>
                <a:latin typeface="Candara" panose="020E0502030303020204" pitchFamily="34" charset="0"/>
              </a:rPr>
              <a:t>Στην περίπτωση της </a:t>
            </a:r>
            <a:r>
              <a:rPr lang="el-GR" sz="2000" b="1" dirty="0">
                <a:solidFill>
                  <a:srgbClr val="002060"/>
                </a:solidFill>
                <a:latin typeface="Candara" panose="020E0502030303020204" pitchFamily="34" charset="0"/>
              </a:rPr>
              <a:t>Δικαιολογημένης Ασυμφωνίας </a:t>
            </a:r>
            <a:r>
              <a:rPr lang="el-GR" sz="2000" dirty="0">
                <a:solidFill>
                  <a:srgbClr val="002060"/>
                </a:solidFill>
                <a:latin typeface="Candara" panose="020E0502030303020204" pitchFamily="34" charset="0"/>
              </a:rPr>
              <a:t>δεν </a:t>
            </a:r>
            <a:r>
              <a:rPr lang="el-GR" sz="2000" b="1" dirty="0" smtClean="0">
                <a:solidFill>
                  <a:srgbClr val="002060"/>
                </a:solidFill>
                <a:latin typeface="Candara" panose="020E0502030303020204" pitchFamily="34" charset="0"/>
              </a:rPr>
              <a:t>ενεργοποιούνται διαδικασίες ελέγχου και επιβολής κυρώσεων</a:t>
            </a:r>
            <a:endParaRPr lang="el-GR" sz="2000" b="1" dirty="0">
              <a:solidFill>
                <a:srgbClr val="002060"/>
              </a:solidFill>
              <a:latin typeface="Candara" panose="020E0502030303020204" pitchFamily="34" charset="0"/>
            </a:endParaRPr>
          </a:p>
          <a:p>
            <a:endParaRPr lang="el-GR" sz="2000" b="1" dirty="0">
              <a:solidFill>
                <a:srgbClr val="002060"/>
              </a:solidFill>
              <a:latin typeface="Candara" panose="020E0502030303020204" pitchFamily="34" charset="0"/>
            </a:endParaRPr>
          </a:p>
          <a:p>
            <a:r>
              <a:rPr lang="el-GR" sz="2000" dirty="0">
                <a:solidFill>
                  <a:srgbClr val="002060"/>
                </a:solidFill>
                <a:latin typeface="Candara" panose="020E0502030303020204" pitchFamily="34" charset="0"/>
              </a:rPr>
              <a:t>Στην περίπτωση της </a:t>
            </a:r>
            <a:r>
              <a:rPr lang="el-GR" sz="2000" b="1" dirty="0">
                <a:solidFill>
                  <a:srgbClr val="002060"/>
                </a:solidFill>
                <a:latin typeface="Candara" panose="020E0502030303020204" pitchFamily="34" charset="0"/>
              </a:rPr>
              <a:t>Αδικαιολόγητης Ασυμφωνίας </a:t>
            </a:r>
            <a:r>
              <a:rPr lang="el-GR" sz="2000" dirty="0">
                <a:solidFill>
                  <a:srgbClr val="002060"/>
                </a:solidFill>
                <a:latin typeface="Candara" panose="020E0502030303020204" pitchFamily="34" charset="0"/>
              </a:rPr>
              <a:t>και ανάλογα με την αξιολόγηση της σοβαρότητας των αποκλίσεων</a:t>
            </a:r>
            <a:r>
              <a:rPr lang="el-GR" sz="2000" b="1" dirty="0">
                <a:solidFill>
                  <a:srgbClr val="002060"/>
                </a:solidFill>
                <a:latin typeface="Candara" panose="020E0502030303020204" pitchFamily="34" charset="0"/>
              </a:rPr>
              <a:t>, </a:t>
            </a:r>
            <a:r>
              <a:rPr lang="el-GR" sz="2000" dirty="0">
                <a:solidFill>
                  <a:srgbClr val="002060"/>
                </a:solidFill>
                <a:latin typeface="Candara" panose="020E0502030303020204" pitchFamily="34" charset="0"/>
              </a:rPr>
              <a:t>η Επιχείρηση  θα οδηγείται σε </a:t>
            </a:r>
            <a:r>
              <a:rPr lang="el-GR" sz="2000" b="1" dirty="0">
                <a:solidFill>
                  <a:srgbClr val="002060"/>
                </a:solidFill>
                <a:latin typeface="Candara" panose="020E0502030303020204" pitchFamily="34" charset="0"/>
              </a:rPr>
              <a:t> φορολογικό έλεγχο και επιβολή </a:t>
            </a:r>
            <a:r>
              <a:rPr lang="el-GR" sz="2000" b="1" dirty="0" smtClean="0">
                <a:solidFill>
                  <a:srgbClr val="002060"/>
                </a:solidFill>
                <a:latin typeface="Candara" panose="020E0502030303020204" pitchFamily="34" charset="0"/>
              </a:rPr>
              <a:t>κυρώσεων</a:t>
            </a:r>
            <a:endParaRPr lang="el-GR" sz="2000" b="1" dirty="0">
              <a:solidFill>
                <a:srgbClr val="FF0000"/>
              </a:solidFill>
              <a:latin typeface="Candara" panose="020E050203030302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752184" y="392212"/>
            <a:ext cx="388843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err="1" smtClean="0">
                <a:solidFill>
                  <a:srgbClr val="0070C0"/>
                </a:solidFill>
                <a:latin typeface="Candara" panose="020E0502030303020204" pitchFamily="34" charset="0"/>
              </a:rPr>
              <a:t>myDATA</a:t>
            </a:r>
            <a:r>
              <a:rPr lang="en-US" sz="2000" b="1" dirty="0" smtClean="0">
                <a:solidFill>
                  <a:srgbClr val="0070C0"/>
                </a:solidFill>
                <a:latin typeface="Candara" panose="020E0502030303020204" pitchFamily="34" charset="0"/>
              </a:rPr>
              <a:t> </a:t>
            </a:r>
            <a:r>
              <a:rPr lang="en-US" b="1" dirty="0" smtClean="0">
                <a:solidFill>
                  <a:srgbClr val="00B0F0"/>
                </a:solidFill>
                <a:latin typeface="Candara" panose="020E0502030303020204" pitchFamily="34" charset="0"/>
              </a:rPr>
              <a:t>- </a:t>
            </a:r>
            <a:r>
              <a:rPr lang="el-GR" b="1" dirty="0" smtClean="0">
                <a:solidFill>
                  <a:srgbClr val="00B0F0"/>
                </a:solidFill>
                <a:latin typeface="Candara" panose="020E0502030303020204" pitchFamily="34" charset="0"/>
              </a:rPr>
              <a:t>Ηλεκτρονικά </a:t>
            </a:r>
            <a:r>
              <a:rPr lang="el-GR" b="1" dirty="0">
                <a:solidFill>
                  <a:srgbClr val="00B0F0"/>
                </a:solidFill>
                <a:latin typeface="Candara" panose="020E0502030303020204" pitchFamily="34" charset="0"/>
              </a:rPr>
              <a:t>Βιβλία ΑΑΔΕ</a:t>
            </a:r>
          </a:p>
        </p:txBody>
      </p:sp>
    </p:spTree>
    <p:extLst>
      <p:ext uri="{BB962C8B-B14F-4D97-AF65-F5344CB8AC3E}">
        <p14:creationId xmlns:p14="http://schemas.microsoft.com/office/powerpoint/2010/main" val="1120949908"/>
      </p:ext>
    </p:extLst>
  </p:cSld>
  <p:clrMapOvr>
    <a:masterClrMapping/>
  </p:clrMapOvr>
  <p:transition spd="slow"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0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0"/>
                            </p:stCondLst>
                            <p:childTnLst>
                              <p:par>
                                <p:cTn id="2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6000"/>
                            </p:stCondLst>
                            <p:childTnLst>
                              <p:par>
                                <p:cTn id="2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7000"/>
                            </p:stCondLst>
                            <p:childTnLst>
                              <p:par>
                                <p:cTn id="2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7500"/>
                            </p:stCondLst>
                            <p:childTnLst>
                              <p:par>
                                <p:cTn id="3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8000"/>
                            </p:stCondLst>
                            <p:childTnLst>
                              <p:par>
                                <p:cTn id="3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2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" grpId="0" animBg="1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TextBox 67"/>
          <p:cNvSpPr txBox="1"/>
          <p:nvPr/>
        </p:nvSpPr>
        <p:spPr>
          <a:xfrm>
            <a:off x="413341" y="908720"/>
            <a:ext cx="11227273" cy="400110"/>
          </a:xfrm>
          <a:prstGeom prst="rect">
            <a:avLst/>
          </a:prstGeom>
          <a:solidFill>
            <a:srgbClr val="EAF1FA"/>
          </a:solidFill>
          <a:ln>
            <a:noFill/>
          </a:ln>
          <a:effectLst/>
        </p:spPr>
        <p:txBody>
          <a:bodyPr wrap="square" rtlCol="0">
            <a:spAutoFit/>
          </a:bodyPr>
          <a:lstStyle/>
          <a:p>
            <a:r>
              <a:rPr lang="el-GR" sz="2000" b="1" dirty="0">
                <a:solidFill>
                  <a:schemeClr val="tx2"/>
                </a:solidFill>
                <a:latin typeface="Candara" panose="020E0502030303020204" pitchFamily="34" charset="0"/>
              </a:rPr>
              <a:t>Δίμηνο Εναρμόνισης Δηλώσεων και Λογιστικής Επιχειρήσεων με τα Ηλεκτρονικά Βιβλία</a:t>
            </a:r>
          </a:p>
        </p:txBody>
      </p:sp>
      <p:pic>
        <p:nvPicPr>
          <p:cNvPr id="41" name="Picture 2" descr="Αποτέλεσμα εικόνας για λογοτυπο ααδε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3341" y="392212"/>
            <a:ext cx="1434187" cy="3962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1107403" y="1700808"/>
            <a:ext cx="4760806" cy="769441"/>
          </a:xfrm>
          <a:prstGeom prst="rect">
            <a:avLst/>
          </a:prstGeom>
          <a:solidFill>
            <a:srgbClr val="002060"/>
          </a:solidFill>
        </p:spPr>
        <p:txBody>
          <a:bodyPr wrap="square">
            <a:noAutofit/>
          </a:bodyPr>
          <a:lstStyle/>
          <a:p>
            <a:r>
              <a:rPr lang="el-GR" sz="1900" b="1" dirty="0">
                <a:solidFill>
                  <a:schemeClr val="bg1"/>
                </a:solidFill>
                <a:latin typeface="Candara" panose="020E0502030303020204" pitchFamily="34" charset="0"/>
              </a:rPr>
              <a:t>για τις Δηλώσεις ΦΠΑ, </a:t>
            </a:r>
            <a:r>
              <a:rPr lang="el-GR" sz="19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Παρακρατούμενων</a:t>
            </a:r>
            <a:r>
              <a:rPr lang="el-GR" sz="1900" b="1" dirty="0">
                <a:solidFill>
                  <a:schemeClr val="bg1"/>
                </a:solidFill>
                <a:latin typeface="Candara" panose="020E0502030303020204" pitchFamily="34" charset="0"/>
              </a:rPr>
              <a:t> Φόρων, Χαρτοσήμου, </a:t>
            </a:r>
            <a:r>
              <a:rPr lang="el-GR" sz="19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κλπ</a:t>
            </a:r>
            <a:endParaRPr lang="el-GR" sz="1900" b="1" dirty="0">
              <a:solidFill>
                <a:schemeClr val="bg1"/>
              </a:solidFill>
              <a:latin typeface="Candara" panose="020E0502030303020204" pitchFamily="34" charset="0"/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1107403" y="2717868"/>
            <a:ext cx="1612542" cy="693948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square" rtlCol="0" anchor="ctr">
            <a:noAutofit/>
          </a:bodyPr>
          <a:lstStyle/>
          <a:p>
            <a:pPr algn="ctr"/>
            <a:r>
              <a:rPr lang="el-GR" sz="2000" b="1" dirty="0">
                <a:solidFill>
                  <a:srgbClr val="002060"/>
                </a:solidFill>
                <a:latin typeface="Candara" panose="020E0502030303020204" pitchFamily="34" charset="0"/>
              </a:rPr>
              <a:t>1</a:t>
            </a:r>
            <a:r>
              <a:rPr lang="el-GR" sz="2000" b="1" baseline="30000" dirty="0">
                <a:solidFill>
                  <a:srgbClr val="002060"/>
                </a:solidFill>
                <a:latin typeface="Candara" panose="020E0502030303020204" pitchFamily="34" charset="0"/>
              </a:rPr>
              <a:t>ο</a:t>
            </a:r>
            <a:r>
              <a:rPr lang="el-GR" sz="2000" b="1" dirty="0">
                <a:solidFill>
                  <a:srgbClr val="002060"/>
                </a:solidFill>
                <a:latin typeface="Candara" panose="020E0502030303020204" pitchFamily="34" charset="0"/>
              </a:rPr>
              <a:t> Τρίμηνο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1107403" y="3663146"/>
            <a:ext cx="1612542" cy="693948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square" rtlCol="0" anchor="ctr">
            <a:noAutofit/>
          </a:bodyPr>
          <a:lstStyle/>
          <a:p>
            <a:pPr algn="ctr"/>
            <a:r>
              <a:rPr lang="el-GR" sz="2000" b="1" dirty="0">
                <a:solidFill>
                  <a:srgbClr val="002060"/>
                </a:solidFill>
                <a:latin typeface="Candara" panose="020E0502030303020204" pitchFamily="34" charset="0"/>
              </a:rPr>
              <a:t>2</a:t>
            </a:r>
            <a:r>
              <a:rPr lang="el-GR" sz="2000" b="1" baseline="30000" dirty="0">
                <a:solidFill>
                  <a:srgbClr val="002060"/>
                </a:solidFill>
                <a:latin typeface="Candara" panose="020E0502030303020204" pitchFamily="34" charset="0"/>
              </a:rPr>
              <a:t>ο</a:t>
            </a:r>
            <a:r>
              <a:rPr lang="el-GR" sz="2000" b="1" dirty="0">
                <a:solidFill>
                  <a:srgbClr val="002060"/>
                </a:solidFill>
                <a:latin typeface="Candara" panose="020E0502030303020204" pitchFamily="34" charset="0"/>
              </a:rPr>
              <a:t> Τρίμηνο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1107403" y="4599250"/>
            <a:ext cx="1612542" cy="693948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square" rtlCol="0" anchor="ctr">
            <a:noAutofit/>
          </a:bodyPr>
          <a:lstStyle/>
          <a:p>
            <a:pPr algn="ctr"/>
            <a:r>
              <a:rPr lang="el-GR" sz="2000" b="1" dirty="0">
                <a:solidFill>
                  <a:srgbClr val="002060"/>
                </a:solidFill>
                <a:latin typeface="Candara" panose="020E0502030303020204" pitchFamily="34" charset="0"/>
              </a:rPr>
              <a:t>3</a:t>
            </a:r>
            <a:r>
              <a:rPr lang="el-GR" sz="2000" b="1" baseline="30000" dirty="0">
                <a:solidFill>
                  <a:srgbClr val="002060"/>
                </a:solidFill>
                <a:latin typeface="Candara" panose="020E0502030303020204" pitchFamily="34" charset="0"/>
              </a:rPr>
              <a:t>ο</a:t>
            </a:r>
            <a:r>
              <a:rPr lang="el-GR" sz="2000" b="1" dirty="0">
                <a:solidFill>
                  <a:srgbClr val="002060"/>
                </a:solidFill>
                <a:latin typeface="Candara" panose="020E0502030303020204" pitchFamily="34" charset="0"/>
              </a:rPr>
              <a:t> Τρίμηνο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1107403" y="5543364"/>
            <a:ext cx="1612542" cy="693948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square" rtlCol="0" anchor="ctr">
            <a:noAutofit/>
          </a:bodyPr>
          <a:lstStyle/>
          <a:p>
            <a:pPr algn="ctr"/>
            <a:r>
              <a:rPr lang="el-GR" sz="2000" b="1" dirty="0">
                <a:solidFill>
                  <a:srgbClr val="002060"/>
                </a:solidFill>
                <a:latin typeface="Candara" panose="020E0502030303020204" pitchFamily="34" charset="0"/>
              </a:rPr>
              <a:t>4</a:t>
            </a:r>
            <a:r>
              <a:rPr lang="el-GR" sz="2000" b="1" baseline="30000" dirty="0">
                <a:solidFill>
                  <a:srgbClr val="002060"/>
                </a:solidFill>
                <a:latin typeface="Candara" panose="020E0502030303020204" pitchFamily="34" charset="0"/>
              </a:rPr>
              <a:t>ο</a:t>
            </a:r>
            <a:r>
              <a:rPr lang="el-GR" sz="2000" b="1" dirty="0">
                <a:solidFill>
                  <a:srgbClr val="002060"/>
                </a:solidFill>
                <a:latin typeface="Candara" panose="020E0502030303020204" pitchFamily="34" charset="0"/>
              </a:rPr>
              <a:t> Τρίμηνο</a:t>
            </a:r>
          </a:p>
        </p:txBody>
      </p:sp>
      <p:sp>
        <p:nvSpPr>
          <p:cNvPr id="50" name="Ορθογώνιο 65"/>
          <p:cNvSpPr/>
          <p:nvPr/>
        </p:nvSpPr>
        <p:spPr>
          <a:xfrm>
            <a:off x="3074013" y="2718025"/>
            <a:ext cx="2796545" cy="69214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anchor="ctr">
            <a:noAutofit/>
          </a:bodyPr>
          <a:lstStyle/>
          <a:p>
            <a:pPr algn="ctr"/>
            <a:r>
              <a:rPr lang="el-GR" sz="1600" b="1" dirty="0">
                <a:solidFill>
                  <a:srgbClr val="002060"/>
                </a:solidFill>
                <a:latin typeface="Candara" panose="020E0502030303020204" pitchFamily="34" charset="0"/>
              </a:rPr>
              <a:t>από 1/5 έως 30/06 </a:t>
            </a:r>
          </a:p>
        </p:txBody>
      </p:sp>
      <p:sp>
        <p:nvSpPr>
          <p:cNvPr id="51" name="Ορθογώνιο 72"/>
          <p:cNvSpPr/>
          <p:nvPr/>
        </p:nvSpPr>
        <p:spPr>
          <a:xfrm>
            <a:off x="3074013" y="3661882"/>
            <a:ext cx="2796545" cy="69214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anchor="ctr">
            <a:noAutofit/>
          </a:bodyPr>
          <a:lstStyle/>
          <a:p>
            <a:pPr algn="ctr"/>
            <a:r>
              <a:rPr lang="el-GR" sz="1600" b="1" dirty="0">
                <a:solidFill>
                  <a:srgbClr val="002060"/>
                </a:solidFill>
                <a:latin typeface="Candara" panose="020E0502030303020204" pitchFamily="34" charset="0"/>
              </a:rPr>
              <a:t>από 1/8 έως 30/09 </a:t>
            </a:r>
          </a:p>
        </p:txBody>
      </p:sp>
      <p:sp>
        <p:nvSpPr>
          <p:cNvPr id="52" name="Ορθογώνιο 73"/>
          <p:cNvSpPr/>
          <p:nvPr/>
        </p:nvSpPr>
        <p:spPr>
          <a:xfrm>
            <a:off x="3071665" y="4603714"/>
            <a:ext cx="2796545" cy="69214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anchor="ctr">
            <a:noAutofit/>
          </a:bodyPr>
          <a:lstStyle/>
          <a:p>
            <a:pPr algn="ctr"/>
            <a:r>
              <a:rPr lang="el-GR" sz="1600" b="1" dirty="0">
                <a:solidFill>
                  <a:srgbClr val="002060"/>
                </a:solidFill>
                <a:latin typeface="Candara" panose="020E0502030303020204" pitchFamily="34" charset="0"/>
              </a:rPr>
              <a:t>από 1/11 έως 31/12 </a:t>
            </a:r>
          </a:p>
        </p:txBody>
      </p:sp>
      <p:sp>
        <p:nvSpPr>
          <p:cNvPr id="53" name="Ορθογώνιο 77"/>
          <p:cNvSpPr/>
          <p:nvPr/>
        </p:nvSpPr>
        <p:spPr>
          <a:xfrm>
            <a:off x="3071664" y="5543521"/>
            <a:ext cx="2796545" cy="69214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anchor="ctr">
            <a:noAutofit/>
          </a:bodyPr>
          <a:lstStyle/>
          <a:p>
            <a:pPr algn="ctr"/>
            <a:r>
              <a:rPr lang="el-GR" sz="1600" b="1" dirty="0">
                <a:solidFill>
                  <a:srgbClr val="002060"/>
                </a:solidFill>
                <a:latin typeface="Candara" panose="020E0502030303020204" pitchFamily="34" charset="0"/>
              </a:rPr>
              <a:t>από 1/02 έως 31/03 επόμενου Φορολογικού  Έτους </a:t>
            </a:r>
          </a:p>
        </p:txBody>
      </p:sp>
      <p:sp>
        <p:nvSpPr>
          <p:cNvPr id="54" name="Rectangle 53"/>
          <p:cNvSpPr/>
          <p:nvPr/>
        </p:nvSpPr>
        <p:spPr>
          <a:xfrm>
            <a:off x="6744072" y="1702154"/>
            <a:ext cx="4350084" cy="768096"/>
          </a:xfrm>
          <a:prstGeom prst="rect">
            <a:avLst/>
          </a:prstGeom>
          <a:solidFill>
            <a:srgbClr val="3A5818"/>
          </a:solidFill>
        </p:spPr>
        <p:txBody>
          <a:bodyPr wrap="none" anchor="ctr">
            <a:noAutofit/>
          </a:bodyPr>
          <a:lstStyle/>
          <a:p>
            <a:pPr algn="ctr"/>
            <a:r>
              <a:rPr lang="el-GR" sz="1900" b="1" dirty="0" smtClean="0">
                <a:solidFill>
                  <a:schemeClr val="bg1"/>
                </a:solidFill>
                <a:latin typeface="Candara" panose="020E0502030303020204" pitchFamily="34" charset="0"/>
              </a:rPr>
              <a:t>για τις Δηλώσεις Φόρου Εισοδήματος</a:t>
            </a:r>
            <a:endParaRPr lang="el-GR" sz="1900" b="1" dirty="0">
              <a:solidFill>
                <a:schemeClr val="bg1"/>
              </a:solidFill>
              <a:latin typeface="Candara" panose="020E0502030303020204" pitchFamily="34" charset="0"/>
            </a:endParaRPr>
          </a:p>
        </p:txBody>
      </p:sp>
      <p:sp>
        <p:nvSpPr>
          <p:cNvPr id="55" name="Ορθογώνιο 29"/>
          <p:cNvSpPr/>
          <p:nvPr/>
        </p:nvSpPr>
        <p:spPr>
          <a:xfrm>
            <a:off x="6755904" y="2924944"/>
            <a:ext cx="4338252" cy="783140"/>
          </a:xfrm>
          <a:prstGeom prst="rect">
            <a:avLst/>
          </a:prstGeom>
          <a:solidFill>
            <a:srgbClr val="92D050"/>
          </a:solidFill>
        </p:spPr>
        <p:txBody>
          <a:bodyPr wrap="square" anchor="ctr">
            <a:noAutofit/>
          </a:bodyPr>
          <a:lstStyle/>
          <a:p>
            <a:r>
              <a:rPr lang="el-GR" sz="1600" dirty="0">
                <a:solidFill>
                  <a:srgbClr val="002060"/>
                </a:solidFill>
                <a:latin typeface="Candara" panose="020E0502030303020204" pitchFamily="34" charset="0"/>
              </a:rPr>
              <a:t>εντός των επόμενων 2 μηνών από τη λήξη της προθεσμίας υποβολής της δήλωσης</a:t>
            </a:r>
          </a:p>
        </p:txBody>
      </p:sp>
      <p:sp>
        <p:nvSpPr>
          <p:cNvPr id="56" name="Ορθογώνιο 29"/>
          <p:cNvSpPr/>
          <p:nvPr/>
        </p:nvSpPr>
        <p:spPr>
          <a:xfrm>
            <a:off x="6755904" y="4154304"/>
            <a:ext cx="4338252" cy="1938992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r>
              <a:rPr lang="el-GR" sz="2000" b="1" dirty="0">
                <a:solidFill>
                  <a:srgbClr val="C00000"/>
                </a:solidFill>
                <a:latin typeface="Candara" panose="020E0502030303020204" pitchFamily="34" charset="0"/>
              </a:rPr>
              <a:t>ΠΡΟΣΟΧΗ: </a:t>
            </a:r>
            <a:r>
              <a:rPr lang="el-GR" sz="2000" dirty="0">
                <a:solidFill>
                  <a:srgbClr val="C00000"/>
                </a:solidFill>
                <a:latin typeface="Candara" panose="020E0502030303020204" pitchFamily="34" charset="0"/>
              </a:rPr>
              <a:t>Ενέργειες που θα γίνουν εντός του Διμήνου Εναρμόνισης </a:t>
            </a:r>
            <a:r>
              <a:rPr lang="el-GR" sz="2000" b="1" dirty="0">
                <a:solidFill>
                  <a:srgbClr val="C00000"/>
                </a:solidFill>
                <a:latin typeface="Candara" panose="020E0502030303020204" pitchFamily="34" charset="0"/>
              </a:rPr>
              <a:t>δεν απαλλάσσονται από τις κυρώσεις</a:t>
            </a:r>
            <a:r>
              <a:rPr lang="el-GR" sz="2000" dirty="0">
                <a:solidFill>
                  <a:srgbClr val="C00000"/>
                </a:solidFill>
                <a:latin typeface="Candara" panose="020E0502030303020204" pitchFamily="34" charset="0"/>
              </a:rPr>
              <a:t> του Κώδικα Φορολογικής Διαδικασίας, εφόσον είναι εκπρόθεσμες κατά το νόμο.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752184" y="392212"/>
            <a:ext cx="388843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err="1" smtClean="0">
                <a:solidFill>
                  <a:srgbClr val="0070C0"/>
                </a:solidFill>
                <a:latin typeface="Candara" panose="020E0502030303020204" pitchFamily="34" charset="0"/>
              </a:rPr>
              <a:t>myDATA</a:t>
            </a:r>
            <a:r>
              <a:rPr lang="en-US" sz="2000" b="1" dirty="0" smtClean="0">
                <a:solidFill>
                  <a:srgbClr val="0070C0"/>
                </a:solidFill>
                <a:latin typeface="Candara" panose="020E0502030303020204" pitchFamily="34" charset="0"/>
              </a:rPr>
              <a:t> </a:t>
            </a:r>
            <a:r>
              <a:rPr lang="en-US" b="1" dirty="0" smtClean="0">
                <a:solidFill>
                  <a:srgbClr val="00B0F0"/>
                </a:solidFill>
                <a:latin typeface="Candara" panose="020E0502030303020204" pitchFamily="34" charset="0"/>
              </a:rPr>
              <a:t>- </a:t>
            </a:r>
            <a:r>
              <a:rPr lang="el-GR" b="1" dirty="0" smtClean="0">
                <a:solidFill>
                  <a:srgbClr val="00B0F0"/>
                </a:solidFill>
                <a:latin typeface="Candara" panose="020E0502030303020204" pitchFamily="34" charset="0"/>
              </a:rPr>
              <a:t>Ηλεκτρονικά </a:t>
            </a:r>
            <a:r>
              <a:rPr lang="el-GR" b="1" dirty="0">
                <a:solidFill>
                  <a:srgbClr val="00B0F0"/>
                </a:solidFill>
                <a:latin typeface="Candara" panose="020E0502030303020204" pitchFamily="34" charset="0"/>
              </a:rPr>
              <a:t>Βιβλία ΑΑΔΕ</a:t>
            </a:r>
          </a:p>
        </p:txBody>
      </p:sp>
    </p:spTree>
    <p:extLst>
      <p:ext uri="{BB962C8B-B14F-4D97-AF65-F5344CB8AC3E}">
        <p14:creationId xmlns:p14="http://schemas.microsoft.com/office/powerpoint/2010/main" val="3199668482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5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8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8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3000"/>
                            </p:stCondLst>
                            <p:childTnLst>
                              <p:par>
                                <p:cTn id="26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8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8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8" fill="hold" grpId="0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4750"/>
                            </p:stCondLst>
                            <p:childTnLst>
                              <p:par>
                                <p:cTn id="39" presetID="10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6250"/>
                            </p:stCondLst>
                            <p:childTnLst>
                              <p:par>
                                <p:cTn id="43" presetID="22" presetClass="entr" presetSubtype="1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5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7250"/>
                            </p:stCondLst>
                            <p:childTnLst>
                              <p:par>
                                <p:cTn id="47" presetID="10" presetClass="entr" presetSubtype="0" fill="hold" grpId="0" nodeType="after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8" grpId="0" animBg="1"/>
      <p:bldP spid="4" grpId="0" animBg="1"/>
      <p:bldP spid="45" grpId="0" animBg="1"/>
      <p:bldP spid="46" grpId="0" animBg="1"/>
      <p:bldP spid="48" grpId="0" animBg="1"/>
      <p:bldP spid="49" grpId="0" animBg="1"/>
      <p:bldP spid="50" grpId="0" animBg="1"/>
      <p:bldP spid="51" grpId="0" animBg="1"/>
      <p:bldP spid="52" grpId="0" animBg="1"/>
      <p:bldP spid="53" grpId="0" animBg="1"/>
      <p:bldP spid="54" grpId="0" animBg="1"/>
      <p:bldP spid="55" grpId="0" animBg="1"/>
      <p:bldP spid="56" grpId="0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TextBox 58">
            <a:extLst>
              <a:ext uri="{FF2B5EF4-FFF2-40B4-BE49-F238E27FC236}">
                <a16:creationId xmlns:a16="http://schemas.microsoft.com/office/drawing/2014/main" xmlns="" id="{CFC40F91-88EA-4DE5-8F80-3B5C7AAAEC48}"/>
              </a:ext>
            </a:extLst>
          </p:cNvPr>
          <p:cNvSpPr txBox="1"/>
          <p:nvPr/>
        </p:nvSpPr>
        <p:spPr>
          <a:xfrm>
            <a:off x="413341" y="908720"/>
            <a:ext cx="11227273" cy="400110"/>
          </a:xfrm>
          <a:prstGeom prst="rect">
            <a:avLst/>
          </a:prstGeom>
          <a:solidFill>
            <a:srgbClr val="EAF1FA"/>
          </a:solidFill>
          <a:ln>
            <a:noFill/>
          </a:ln>
          <a:effectLst/>
        </p:spPr>
        <p:txBody>
          <a:bodyPr wrap="square" rtlCol="0">
            <a:spAutoFit/>
          </a:bodyPr>
          <a:lstStyle/>
          <a:p>
            <a:r>
              <a:rPr lang="el-GR" sz="2000" b="1" dirty="0">
                <a:solidFill>
                  <a:schemeClr val="tx2"/>
                </a:solidFill>
                <a:latin typeface="Candara" panose="020E0502030303020204" pitchFamily="34" charset="0"/>
              </a:rPr>
              <a:t>Συμφωνία / </a:t>
            </a:r>
            <a:r>
              <a:rPr lang="el-GR" sz="2000" b="1" dirty="0" smtClean="0">
                <a:solidFill>
                  <a:schemeClr val="tx2"/>
                </a:solidFill>
                <a:latin typeface="Candara" panose="020E0502030303020204" pitchFamily="34" charset="0"/>
              </a:rPr>
              <a:t>Δικαιολογημένη - Αδικαιολόγητη </a:t>
            </a:r>
            <a:r>
              <a:rPr lang="el-GR" sz="2000" b="1" dirty="0">
                <a:solidFill>
                  <a:schemeClr val="tx2"/>
                </a:solidFill>
                <a:latin typeface="Candara" panose="020E0502030303020204" pitchFamily="34" charset="0"/>
              </a:rPr>
              <a:t>Ασυμφωνία, μετά την πάροδο της δίμηνης προθεσμίας</a:t>
            </a:r>
            <a:endParaRPr lang="el-GR" sz="2000" dirty="0">
              <a:solidFill>
                <a:schemeClr val="tx2"/>
              </a:solidFill>
              <a:latin typeface="Candara" panose="020E0502030303020204" pitchFamily="34" charset="0"/>
            </a:endParaRPr>
          </a:p>
        </p:txBody>
      </p:sp>
      <p:sp>
        <p:nvSpPr>
          <p:cNvPr id="78" name="TextBox 77">
            <a:extLst>
              <a:ext uri="{FF2B5EF4-FFF2-40B4-BE49-F238E27FC236}">
                <a16:creationId xmlns:a16="http://schemas.microsoft.com/office/drawing/2014/main" xmlns="" id="{BD978307-0DC9-4075-A377-2DD19B982916}"/>
              </a:ext>
            </a:extLst>
          </p:cNvPr>
          <p:cNvSpPr txBox="1"/>
          <p:nvPr/>
        </p:nvSpPr>
        <p:spPr>
          <a:xfrm>
            <a:off x="1152938" y="4365104"/>
            <a:ext cx="201339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1200" dirty="0">
                <a:solidFill>
                  <a:schemeClr val="tx2"/>
                </a:solidFill>
                <a:latin typeface="Candara" panose="020E0502030303020204" pitchFamily="34" charset="0"/>
              </a:rPr>
              <a:t>ανάλογα με την απόκλιση</a:t>
            </a:r>
          </a:p>
        </p:txBody>
      </p:sp>
      <p:sp>
        <p:nvSpPr>
          <p:cNvPr id="79" name="Στρογγυλεμένο ορθογώνιο 63">
            <a:extLst>
              <a:ext uri="{FF2B5EF4-FFF2-40B4-BE49-F238E27FC236}">
                <a16:creationId xmlns:a16="http://schemas.microsoft.com/office/drawing/2014/main" xmlns="" id="{509E58CD-78C0-4C20-832F-93DC9A76F80F}"/>
              </a:ext>
            </a:extLst>
          </p:cNvPr>
          <p:cNvSpPr/>
          <p:nvPr/>
        </p:nvSpPr>
        <p:spPr>
          <a:xfrm>
            <a:off x="1149240" y="4797152"/>
            <a:ext cx="2020792" cy="414203"/>
          </a:xfrm>
          <a:prstGeom prst="roundRect">
            <a:avLst>
              <a:gd name="adj" fmla="val 0"/>
            </a:avLst>
          </a:prstGeom>
          <a:solidFill>
            <a:srgbClr val="FF0000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1600" b="1" dirty="0">
                <a:solidFill>
                  <a:schemeClr val="tx1"/>
                </a:solidFill>
                <a:latin typeface="Candara" panose="020E0502030303020204" pitchFamily="34" charset="0"/>
              </a:rPr>
              <a:t>Υψηλού Κινδύνου</a:t>
            </a:r>
          </a:p>
        </p:txBody>
      </p:sp>
      <p:sp>
        <p:nvSpPr>
          <p:cNvPr id="80" name="Στρογγυλεμένο ορθογώνιο 64">
            <a:extLst>
              <a:ext uri="{FF2B5EF4-FFF2-40B4-BE49-F238E27FC236}">
                <a16:creationId xmlns:a16="http://schemas.microsoft.com/office/drawing/2014/main" xmlns="" id="{AC729A66-9A4F-4681-8D84-AC135C6E061D}"/>
              </a:ext>
            </a:extLst>
          </p:cNvPr>
          <p:cNvSpPr/>
          <p:nvPr/>
        </p:nvSpPr>
        <p:spPr>
          <a:xfrm>
            <a:off x="1146372" y="5331601"/>
            <a:ext cx="2020792" cy="414203"/>
          </a:xfrm>
          <a:prstGeom prst="roundRect">
            <a:avLst>
              <a:gd name="adj" fmla="val 0"/>
            </a:avLst>
          </a:prstGeom>
          <a:solidFill>
            <a:srgbClr val="FFC000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1600" b="1" dirty="0">
                <a:solidFill>
                  <a:schemeClr val="tx1"/>
                </a:solidFill>
                <a:latin typeface="Candara" panose="020E0502030303020204" pitchFamily="34" charset="0"/>
              </a:rPr>
              <a:t>Μεσαίου Κινδύνου</a:t>
            </a:r>
          </a:p>
        </p:txBody>
      </p:sp>
      <p:cxnSp>
        <p:nvCxnSpPr>
          <p:cNvPr id="83" name="Γωνιακή σύνδεση 67">
            <a:extLst>
              <a:ext uri="{FF2B5EF4-FFF2-40B4-BE49-F238E27FC236}">
                <a16:creationId xmlns:a16="http://schemas.microsoft.com/office/drawing/2014/main" xmlns="" id="{2F273894-343D-4FFF-B4FD-186D7EC71121}"/>
              </a:ext>
            </a:extLst>
          </p:cNvPr>
          <p:cNvCxnSpPr/>
          <p:nvPr/>
        </p:nvCxnSpPr>
        <p:spPr>
          <a:xfrm>
            <a:off x="3400243" y="5589240"/>
            <a:ext cx="1113623" cy="440145"/>
          </a:xfrm>
          <a:prstGeom prst="bentConnector3">
            <a:avLst>
              <a:gd name="adj1" fmla="val 50000"/>
            </a:avLst>
          </a:prstGeom>
          <a:ln>
            <a:solidFill>
              <a:schemeClr val="accent1">
                <a:lumMod val="75000"/>
              </a:schemeClr>
            </a:solidFill>
            <a:tailEnd type="triangle" w="lg" len="lg"/>
          </a:ln>
          <a:effectLst/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85" name="Στρογγυλεμένο ορθογώνιο 68">
            <a:extLst>
              <a:ext uri="{FF2B5EF4-FFF2-40B4-BE49-F238E27FC236}">
                <a16:creationId xmlns:a16="http://schemas.microsoft.com/office/drawing/2014/main" xmlns="" id="{DFDC8536-5D62-4B9D-AE63-9CB79CD8F29A}"/>
              </a:ext>
            </a:extLst>
          </p:cNvPr>
          <p:cNvSpPr/>
          <p:nvPr/>
        </p:nvSpPr>
        <p:spPr>
          <a:xfrm>
            <a:off x="4727848" y="5756123"/>
            <a:ext cx="1714286" cy="512064"/>
          </a:xfrm>
          <a:prstGeom prst="roundRect">
            <a:avLst>
              <a:gd name="adj" fmla="val 0"/>
            </a:avLst>
          </a:prstGeom>
          <a:solidFill>
            <a:schemeClr val="accent3">
              <a:lumMod val="75000"/>
            </a:schemeClr>
          </a:solidFill>
          <a:effectLst/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r>
              <a:rPr lang="el-GR" sz="2000" b="1" dirty="0">
                <a:latin typeface="Candara" panose="020E0502030303020204" pitchFamily="34" charset="0"/>
              </a:rPr>
              <a:t>Συμμόρφωση</a:t>
            </a:r>
          </a:p>
        </p:txBody>
      </p:sp>
      <p:sp>
        <p:nvSpPr>
          <p:cNvPr id="86" name="Στρογγυλεμένο ορθογώνιο 69">
            <a:extLst>
              <a:ext uri="{FF2B5EF4-FFF2-40B4-BE49-F238E27FC236}">
                <a16:creationId xmlns:a16="http://schemas.microsoft.com/office/drawing/2014/main" xmlns="" id="{EF1275D9-2100-4855-BE0A-ADA3D9A91AC0}"/>
              </a:ext>
            </a:extLst>
          </p:cNvPr>
          <p:cNvSpPr/>
          <p:nvPr/>
        </p:nvSpPr>
        <p:spPr>
          <a:xfrm>
            <a:off x="7101033" y="5733256"/>
            <a:ext cx="3171431" cy="512064"/>
          </a:xfrm>
          <a:prstGeom prst="roundRect">
            <a:avLst>
              <a:gd name="adj" fmla="val 0"/>
            </a:avLst>
          </a:prstGeom>
          <a:solidFill>
            <a:schemeClr val="accent3">
              <a:lumMod val="50000"/>
            </a:schemeClr>
          </a:solidFill>
          <a:effectLst/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r>
              <a:rPr lang="el-GR" sz="2000" b="1" dirty="0">
                <a:latin typeface="Candara" panose="020E0502030303020204" pitchFamily="34" charset="0"/>
              </a:rPr>
              <a:t>Έλεγχος</a:t>
            </a:r>
          </a:p>
        </p:txBody>
      </p:sp>
      <p:cxnSp>
        <p:nvCxnSpPr>
          <p:cNvPr id="87" name="Ευθύγραμμο βέλος σύνδεσης 86">
            <a:extLst>
              <a:ext uri="{FF2B5EF4-FFF2-40B4-BE49-F238E27FC236}">
                <a16:creationId xmlns:a16="http://schemas.microsoft.com/office/drawing/2014/main" xmlns="" id="{F82DDC8B-6E39-407E-B4EE-3640AF076264}"/>
              </a:ext>
            </a:extLst>
          </p:cNvPr>
          <p:cNvCxnSpPr/>
          <p:nvPr/>
        </p:nvCxnSpPr>
        <p:spPr>
          <a:xfrm>
            <a:off x="6528048" y="6022510"/>
            <a:ext cx="338328" cy="0"/>
          </a:xfrm>
          <a:prstGeom prst="straightConnector1">
            <a:avLst/>
          </a:prstGeom>
          <a:ln>
            <a:solidFill>
              <a:schemeClr val="accent1">
                <a:lumMod val="75000"/>
              </a:schemeClr>
            </a:solidFill>
            <a:tailEnd type="triangle" w="lg" len="lg"/>
          </a:ln>
          <a:effectLst/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90" name="Ευθύγραμμο βέλος σύνδεσης 89">
            <a:extLst>
              <a:ext uri="{FF2B5EF4-FFF2-40B4-BE49-F238E27FC236}">
                <a16:creationId xmlns:a16="http://schemas.microsoft.com/office/drawing/2014/main" xmlns="" id="{41647DB6-603E-4A9D-8C59-7800ED8D54E7}"/>
              </a:ext>
            </a:extLst>
          </p:cNvPr>
          <p:cNvCxnSpPr/>
          <p:nvPr/>
        </p:nvCxnSpPr>
        <p:spPr>
          <a:xfrm>
            <a:off x="7176120" y="2030448"/>
            <a:ext cx="538988" cy="0"/>
          </a:xfrm>
          <a:prstGeom prst="straightConnector1">
            <a:avLst/>
          </a:prstGeom>
          <a:ln>
            <a:solidFill>
              <a:schemeClr val="accent1">
                <a:lumMod val="75000"/>
              </a:schemeClr>
            </a:solidFill>
            <a:tailEnd type="triangle" w="lg" len="lg"/>
          </a:ln>
          <a:effectLst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97" name="Επεξήγηση με γραμμή 1 (γραμμή έμφασης και περιγράμματος) 33">
            <a:extLst>
              <a:ext uri="{FF2B5EF4-FFF2-40B4-BE49-F238E27FC236}">
                <a16:creationId xmlns:a16="http://schemas.microsoft.com/office/drawing/2014/main" xmlns="" id="{0A824BC1-0117-464F-A38D-64439AB57EEE}"/>
              </a:ext>
            </a:extLst>
          </p:cNvPr>
          <p:cNvSpPr/>
          <p:nvPr/>
        </p:nvSpPr>
        <p:spPr>
          <a:xfrm>
            <a:off x="9065747" y="3181712"/>
            <a:ext cx="2070813" cy="1036409"/>
          </a:xfrm>
          <a:prstGeom prst="accentBorderCallout1">
            <a:avLst>
              <a:gd name="adj1" fmla="val 46498"/>
              <a:gd name="adj2" fmla="val -7524"/>
              <a:gd name="adj3" fmla="val 112500"/>
              <a:gd name="adj4" fmla="val -38333"/>
            </a:avLst>
          </a:prstGeom>
          <a:solidFill>
            <a:srgbClr val="2F2FFF"/>
          </a:solidFill>
          <a:ln cap="flat">
            <a:noFill/>
            <a:prstDash val="solid"/>
            <a:round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2000" b="1" dirty="0">
                <a:latin typeface="Candara" panose="020E0502030303020204" pitchFamily="34" charset="0"/>
              </a:rPr>
              <a:t>Συμφωνία</a:t>
            </a:r>
          </a:p>
        </p:txBody>
      </p:sp>
      <p:sp>
        <p:nvSpPr>
          <p:cNvPr id="100" name="TextBox 99">
            <a:extLst>
              <a:ext uri="{FF2B5EF4-FFF2-40B4-BE49-F238E27FC236}">
                <a16:creationId xmlns:a16="http://schemas.microsoft.com/office/drawing/2014/main" xmlns="" id="{302092CA-08F3-4B89-BD11-372458614173}"/>
              </a:ext>
            </a:extLst>
          </p:cNvPr>
          <p:cNvSpPr txBox="1"/>
          <p:nvPr/>
        </p:nvSpPr>
        <p:spPr>
          <a:xfrm>
            <a:off x="7811794" y="1586392"/>
            <a:ext cx="3828820" cy="88743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txBody>
          <a:bodyPr wrap="square" lIns="182880" tIns="182880" rIns="182880" bIns="182880" rtlCol="0" anchor="ctr" anchorCtr="0">
            <a:noAutofit/>
          </a:bodyPr>
          <a:lstStyle/>
          <a:p>
            <a:r>
              <a:rPr lang="el-GR" dirty="0">
                <a:solidFill>
                  <a:schemeClr val="tx2"/>
                </a:solidFill>
                <a:latin typeface="Candara" panose="020E0502030303020204" pitchFamily="34" charset="0"/>
              </a:rPr>
              <a:t>Ενέργειες εξομάλυνσης διαφορών και τελικής Συμφωνίας </a:t>
            </a:r>
          </a:p>
        </p:txBody>
      </p:sp>
      <p:pic>
        <p:nvPicPr>
          <p:cNvPr id="25" name="Picture 2" descr="Αποτέλεσμα εικόνας για λογοτυπο ααδε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3341" y="392212"/>
            <a:ext cx="1434187" cy="3962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1" name="Στρογγυλεμένο ορθογώνιο 65">
            <a:extLst>
              <a:ext uri="{FF2B5EF4-FFF2-40B4-BE49-F238E27FC236}">
                <a16:creationId xmlns:a16="http://schemas.microsoft.com/office/drawing/2014/main" xmlns="" id="{8209BAA3-F19F-4EF9-8E63-CC77672F231C}"/>
              </a:ext>
            </a:extLst>
          </p:cNvPr>
          <p:cNvSpPr/>
          <p:nvPr/>
        </p:nvSpPr>
        <p:spPr>
          <a:xfrm>
            <a:off x="1143504" y="5895117"/>
            <a:ext cx="2020792" cy="414203"/>
          </a:xfrm>
          <a:prstGeom prst="roundRect">
            <a:avLst>
              <a:gd name="adj" fmla="val 0"/>
            </a:avLst>
          </a:prstGeom>
          <a:solidFill>
            <a:srgbClr val="FFFF00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1600" b="1" dirty="0">
                <a:solidFill>
                  <a:schemeClr val="tx1"/>
                </a:solidFill>
                <a:latin typeface="Candara" panose="020E0502030303020204" pitchFamily="34" charset="0"/>
              </a:rPr>
              <a:t>Χαμηλού Κινδύνου</a:t>
            </a:r>
          </a:p>
        </p:txBody>
      </p:sp>
      <p:sp>
        <p:nvSpPr>
          <p:cNvPr id="95" name="Επεξήγηση με γραμμή 1 (γραμμή έμφασης και περιγράμματος) 93">
            <a:extLst>
              <a:ext uri="{FF2B5EF4-FFF2-40B4-BE49-F238E27FC236}">
                <a16:creationId xmlns:a16="http://schemas.microsoft.com/office/drawing/2014/main" xmlns="" id="{5E6AAC46-FB21-432A-9CA2-8111BD064772}"/>
              </a:ext>
            </a:extLst>
          </p:cNvPr>
          <p:cNvSpPr/>
          <p:nvPr/>
        </p:nvSpPr>
        <p:spPr>
          <a:xfrm>
            <a:off x="5159896" y="1587071"/>
            <a:ext cx="1993689" cy="886755"/>
          </a:xfrm>
          <a:prstGeom prst="accentBorderCallout1">
            <a:avLst>
              <a:gd name="adj1" fmla="val 53732"/>
              <a:gd name="adj2" fmla="val -5666"/>
              <a:gd name="adj3" fmla="val 170221"/>
              <a:gd name="adj4" fmla="val -23221"/>
            </a:avLst>
          </a:prstGeom>
          <a:solidFill>
            <a:srgbClr val="B1AB7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2880" tIns="182880" rIns="182880" bIns="182880" rtlCol="0" anchor="ctr"/>
          <a:lstStyle/>
          <a:p>
            <a:pPr algn="ctr"/>
            <a:r>
              <a:rPr lang="el-GR" b="1" dirty="0">
                <a:solidFill>
                  <a:srgbClr val="002060"/>
                </a:solidFill>
                <a:latin typeface="Candara" panose="020E0502030303020204" pitchFamily="34" charset="0"/>
              </a:rPr>
              <a:t>Δικαιολογημένη Ασυμφωνία</a:t>
            </a:r>
          </a:p>
        </p:txBody>
      </p:sp>
      <p:sp>
        <p:nvSpPr>
          <p:cNvPr id="76" name="Επεξήγηση με γραμμή 1 (γραμμή έμφασης) 60">
            <a:extLst>
              <a:ext uri="{FF2B5EF4-FFF2-40B4-BE49-F238E27FC236}">
                <a16:creationId xmlns:a16="http://schemas.microsoft.com/office/drawing/2014/main" xmlns="" id="{82DB4083-6796-4703-85C2-DC2D6BE3B8DE}"/>
              </a:ext>
            </a:extLst>
          </p:cNvPr>
          <p:cNvSpPr/>
          <p:nvPr/>
        </p:nvSpPr>
        <p:spPr>
          <a:xfrm>
            <a:off x="1139992" y="3182112"/>
            <a:ext cx="2075688" cy="1033272"/>
          </a:xfrm>
          <a:prstGeom prst="accentCallout1">
            <a:avLst>
              <a:gd name="adj1" fmla="val 35086"/>
              <a:gd name="adj2" fmla="val 104518"/>
              <a:gd name="adj3" fmla="val 133192"/>
              <a:gd name="adj4" fmla="val 152991"/>
            </a:avLst>
          </a:prstGeom>
          <a:solidFill>
            <a:srgbClr val="C00000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2000" b="1" dirty="0">
                <a:latin typeface="Candara" panose="020E0502030303020204" pitchFamily="34" charset="0"/>
              </a:rPr>
              <a:t>Αδικαιολόγητη Ασυμφωνία</a:t>
            </a:r>
          </a:p>
        </p:txBody>
      </p:sp>
      <p:cxnSp>
        <p:nvCxnSpPr>
          <p:cNvPr id="44" name="Ευθύγραμμο βέλος σύνδεσης 89">
            <a:extLst>
              <a:ext uri="{FF2B5EF4-FFF2-40B4-BE49-F238E27FC236}">
                <a16:creationId xmlns:a16="http://schemas.microsoft.com/office/drawing/2014/main" xmlns="" id="{41647DB6-603E-4A9D-8C59-7800ED8D54E7}"/>
              </a:ext>
            </a:extLst>
          </p:cNvPr>
          <p:cNvCxnSpPr/>
          <p:nvPr/>
        </p:nvCxnSpPr>
        <p:spPr>
          <a:xfrm rot="5400000">
            <a:off x="9831660" y="2771030"/>
            <a:ext cx="538988" cy="0"/>
          </a:xfrm>
          <a:prstGeom prst="straightConnector1">
            <a:avLst/>
          </a:prstGeom>
          <a:ln>
            <a:solidFill>
              <a:schemeClr val="accent1">
                <a:lumMod val="75000"/>
              </a:schemeClr>
            </a:solidFill>
            <a:tailEnd type="triangle" w="lg" len="lg"/>
          </a:ln>
          <a:effectLst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3" name="Right Bracket 2"/>
          <p:cNvSpPr/>
          <p:nvPr/>
        </p:nvSpPr>
        <p:spPr>
          <a:xfrm>
            <a:off x="3259994" y="4932375"/>
            <a:ext cx="143117" cy="1287696"/>
          </a:xfrm>
          <a:prstGeom prst="rightBracket">
            <a:avLst/>
          </a:prstGeom>
          <a:ln w="381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sz="1400">
              <a:latin typeface="Candara" panose="020E0502030303020204" pitchFamily="34" charset="0"/>
            </a:endParaRPr>
          </a:p>
        </p:txBody>
      </p:sp>
      <p:graphicFrame>
        <p:nvGraphicFramePr>
          <p:cNvPr id="21" name="Chart 20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37070929"/>
              </p:ext>
            </p:extLst>
          </p:nvPr>
        </p:nvGraphicFramePr>
        <p:xfrm>
          <a:off x="3400243" y="2485693"/>
          <a:ext cx="6042012" cy="336269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22" name="TextBox 21"/>
          <p:cNvSpPr txBox="1"/>
          <p:nvPr/>
        </p:nvSpPr>
        <p:spPr>
          <a:xfrm>
            <a:off x="7752184" y="392212"/>
            <a:ext cx="388843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err="1" smtClean="0">
                <a:solidFill>
                  <a:srgbClr val="0070C0"/>
                </a:solidFill>
                <a:latin typeface="Candara" panose="020E0502030303020204" pitchFamily="34" charset="0"/>
              </a:rPr>
              <a:t>myDATA</a:t>
            </a:r>
            <a:r>
              <a:rPr lang="en-US" sz="2000" b="1" dirty="0" smtClean="0">
                <a:solidFill>
                  <a:srgbClr val="0070C0"/>
                </a:solidFill>
                <a:latin typeface="Candara" panose="020E0502030303020204" pitchFamily="34" charset="0"/>
              </a:rPr>
              <a:t> </a:t>
            </a:r>
            <a:r>
              <a:rPr lang="en-US" b="1" dirty="0" smtClean="0">
                <a:solidFill>
                  <a:srgbClr val="00B0F0"/>
                </a:solidFill>
                <a:latin typeface="Candara" panose="020E0502030303020204" pitchFamily="34" charset="0"/>
              </a:rPr>
              <a:t>- </a:t>
            </a:r>
            <a:r>
              <a:rPr lang="el-GR" b="1" dirty="0" smtClean="0">
                <a:solidFill>
                  <a:srgbClr val="00B0F0"/>
                </a:solidFill>
                <a:latin typeface="Candara" panose="020E0502030303020204" pitchFamily="34" charset="0"/>
              </a:rPr>
              <a:t>Ηλεκτρονικά </a:t>
            </a:r>
            <a:r>
              <a:rPr lang="el-GR" b="1" dirty="0">
                <a:solidFill>
                  <a:srgbClr val="00B0F0"/>
                </a:solidFill>
                <a:latin typeface="Candara" panose="020E0502030303020204" pitchFamily="34" charset="0"/>
              </a:rPr>
              <a:t>Βιβλία ΑΑΔΕ</a:t>
            </a:r>
          </a:p>
        </p:txBody>
      </p:sp>
    </p:spTree>
    <p:extLst>
      <p:ext uri="{BB962C8B-B14F-4D97-AF65-F5344CB8AC3E}">
        <p14:creationId xmlns:p14="http://schemas.microsoft.com/office/powerpoint/2010/main" val="23322933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75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175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4500"/>
                            </p:stCondLst>
                            <p:childTnLst>
                              <p:par>
                                <p:cTn id="23" presetID="22" presetClass="entr" presetSubtype="8" fill="hold" nodeType="after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750"/>
                            </p:stCondLst>
                            <p:childTnLst>
                              <p:par>
                                <p:cTn id="27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75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7000"/>
                            </p:stCondLst>
                            <p:childTnLst>
                              <p:par>
                                <p:cTn id="31" presetID="22" presetClass="entr" presetSubtype="1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3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8000"/>
                            </p:stCondLst>
                            <p:childTnLst>
                              <p:par>
                                <p:cTn id="35" presetID="3" presetClass="entr" presetSubtype="1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10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9500"/>
                            </p:stCondLst>
                            <p:childTnLst>
                              <p:par>
                                <p:cTn id="39" presetID="3" presetClass="entr" presetSubtype="1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10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3" presetClass="entr" presetSubtype="1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" dur="10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3" presetClass="entr" presetSubtype="10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10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12000"/>
                            </p:stCondLst>
                            <p:childTnLst>
                              <p:par>
                                <p:cTn id="49" presetID="16" presetClass="entr" presetSubtype="26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5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13000"/>
                            </p:stCondLst>
                            <p:childTnLst>
                              <p:par>
                                <p:cTn id="5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13500"/>
                            </p:stCondLst>
                            <p:childTnLst>
                              <p:par>
                                <p:cTn id="57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10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15000"/>
                            </p:stCondLst>
                            <p:childTnLst>
                              <p:par>
                                <p:cTn id="61" presetID="22" presetClass="entr" presetSubtype="8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16000"/>
                            </p:stCondLst>
                            <p:childTnLst>
                              <p:par>
                                <p:cTn id="65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10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" grpId="0" animBg="1"/>
      <p:bldP spid="78" grpId="0"/>
      <p:bldP spid="79" grpId="0" animBg="1"/>
      <p:bldP spid="80" grpId="0" animBg="1"/>
      <p:bldP spid="85" grpId="0" animBg="1"/>
      <p:bldP spid="86" grpId="0" animBg="1"/>
      <p:bldP spid="97" grpId="0" animBg="1"/>
      <p:bldP spid="100" grpId="0" animBg="1"/>
      <p:bldP spid="81" grpId="0" animBg="1"/>
      <p:bldP spid="95" grpId="0" animBg="1"/>
      <p:bldP spid="76" grpId="0" animBg="1"/>
      <p:bldP spid="3" grpId="0" animBg="1"/>
      <p:bldGraphic spid="21" grpId="0">
        <p:bldAsOne/>
      </p:bldGraphic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TextBox 50"/>
          <p:cNvSpPr txBox="1"/>
          <p:nvPr/>
        </p:nvSpPr>
        <p:spPr>
          <a:xfrm>
            <a:off x="413341" y="908720"/>
            <a:ext cx="11227273" cy="400110"/>
          </a:xfrm>
          <a:prstGeom prst="rect">
            <a:avLst/>
          </a:prstGeom>
          <a:solidFill>
            <a:srgbClr val="EAF1FA"/>
          </a:solidFill>
          <a:ln>
            <a:noFill/>
          </a:ln>
          <a:effectLst/>
        </p:spPr>
        <p:txBody>
          <a:bodyPr wrap="square" rtlCol="0">
            <a:spAutoFit/>
          </a:bodyPr>
          <a:lstStyle/>
          <a:p>
            <a:r>
              <a:rPr lang="el-GR" sz="2000" b="1" dirty="0" smtClean="0">
                <a:solidFill>
                  <a:schemeClr val="tx2"/>
                </a:solidFill>
                <a:latin typeface="Candara" panose="020E0502030303020204" pitchFamily="34" charset="0"/>
              </a:rPr>
              <a:t>Τι κάνει η Επιχείρηση κατά την υποβολή των δηλώσεων</a:t>
            </a:r>
            <a:endParaRPr lang="el-GR" sz="2000" b="1" dirty="0">
              <a:solidFill>
                <a:schemeClr val="tx2"/>
              </a:solidFill>
              <a:latin typeface="Candara" panose="020E0502030303020204" pitchFamily="34" charset="0"/>
            </a:endParaRPr>
          </a:p>
        </p:txBody>
      </p:sp>
      <p:sp>
        <p:nvSpPr>
          <p:cNvPr id="2" name="Ορθογώνιο 1"/>
          <p:cNvSpPr/>
          <p:nvPr/>
        </p:nvSpPr>
        <p:spPr>
          <a:xfrm>
            <a:off x="1055440" y="1628800"/>
            <a:ext cx="10585174" cy="49705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el-GR" sz="1700" dirty="0" smtClean="0">
                <a:solidFill>
                  <a:srgbClr val="002060"/>
                </a:solidFill>
                <a:latin typeface="Candara" panose="020E0502030303020204" pitchFamily="34" charset="0"/>
              </a:rPr>
              <a:t>Η Επιχείρηση υποβάλλει τις δηλώσεις της </a:t>
            </a:r>
            <a:r>
              <a:rPr lang="el-GR" sz="1700" b="1" dirty="0" smtClean="0">
                <a:solidFill>
                  <a:srgbClr val="002060"/>
                </a:solidFill>
                <a:latin typeface="Candara" panose="020E0502030303020204" pitchFamily="34" charset="0"/>
              </a:rPr>
              <a:t>με βάση τα δεδομένα που τηρεί στα λογιστικά της αρχεία</a:t>
            </a:r>
            <a:r>
              <a:rPr lang="el-GR" sz="1700" dirty="0" smtClean="0">
                <a:solidFill>
                  <a:srgbClr val="002060"/>
                </a:solidFill>
                <a:latin typeface="Candara" panose="020E0502030303020204" pitchFamily="34" charset="0"/>
              </a:rPr>
              <a:t>.</a:t>
            </a:r>
          </a:p>
          <a:p>
            <a:pPr marL="457200" indent="-457200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el-GR" sz="1700" dirty="0" smtClean="0">
                <a:solidFill>
                  <a:srgbClr val="002060"/>
                </a:solidFill>
                <a:latin typeface="Candara" panose="020E0502030303020204" pitchFamily="34" charset="0"/>
              </a:rPr>
              <a:t>Ως προς τα </a:t>
            </a:r>
            <a:r>
              <a:rPr lang="el-GR" sz="1700" b="1" dirty="0" smtClean="0">
                <a:solidFill>
                  <a:srgbClr val="002060"/>
                </a:solidFill>
                <a:latin typeface="Candara" panose="020E0502030303020204" pitchFamily="34" charset="0"/>
              </a:rPr>
              <a:t>έσοδά</a:t>
            </a:r>
            <a:r>
              <a:rPr lang="el-GR" sz="1700" dirty="0" smtClean="0">
                <a:solidFill>
                  <a:srgbClr val="002060"/>
                </a:solidFill>
                <a:latin typeface="Candara" panose="020E0502030303020204" pitchFamily="34" charset="0"/>
              </a:rPr>
              <a:t> της, </a:t>
            </a:r>
            <a:r>
              <a:rPr lang="el-GR" sz="1700" b="1" dirty="0" smtClean="0">
                <a:solidFill>
                  <a:srgbClr val="002060"/>
                </a:solidFill>
                <a:latin typeface="Candara" panose="020E0502030303020204" pitchFamily="34" charset="0"/>
              </a:rPr>
              <a:t>είναι αναγκαίο να έχει διαβιβάσει </a:t>
            </a:r>
            <a:r>
              <a:rPr lang="el-GR" sz="1700" dirty="0" smtClean="0">
                <a:solidFill>
                  <a:srgbClr val="002060"/>
                </a:solidFill>
                <a:latin typeface="Candara" panose="020E0502030303020204" pitchFamily="34" charset="0"/>
              </a:rPr>
              <a:t>στην πλατφόρμα </a:t>
            </a:r>
            <a:r>
              <a:rPr lang="en-US" sz="1700" dirty="0" err="1" smtClean="0">
                <a:solidFill>
                  <a:srgbClr val="002060"/>
                </a:solidFill>
                <a:latin typeface="Candara" panose="020E0502030303020204" pitchFamily="34" charset="0"/>
              </a:rPr>
              <a:t>myDATA</a:t>
            </a:r>
            <a:r>
              <a:rPr lang="en-US" sz="1700" dirty="0" smtClean="0">
                <a:solidFill>
                  <a:srgbClr val="002060"/>
                </a:solidFill>
                <a:latin typeface="Candara" panose="020E0502030303020204" pitchFamily="34" charset="0"/>
              </a:rPr>
              <a:t> </a:t>
            </a:r>
            <a:r>
              <a:rPr lang="el-GR" sz="1700" dirty="0" smtClean="0">
                <a:solidFill>
                  <a:srgbClr val="002060"/>
                </a:solidFill>
                <a:latin typeface="Candara" panose="020E0502030303020204" pitchFamily="34" charset="0"/>
              </a:rPr>
              <a:t>τις συνόψεις όλων των Παραστατικών που έχει εκδώσει, ώστε να υπάρχει </a:t>
            </a:r>
            <a:r>
              <a:rPr lang="el-GR" sz="1700" b="1" dirty="0" smtClean="0">
                <a:solidFill>
                  <a:srgbClr val="002060"/>
                </a:solidFill>
                <a:latin typeface="Candara" panose="020E0502030303020204" pitchFamily="34" charset="0"/>
              </a:rPr>
              <a:t>συμφωνία μεταξύ των Ηλεκτρονικών Βιβλίων ΑΑΔΕ και των δηλώσεων</a:t>
            </a:r>
          </a:p>
          <a:p>
            <a:pPr marL="457200" indent="-457200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el-GR" sz="1700" dirty="0" smtClean="0">
                <a:solidFill>
                  <a:srgbClr val="002060"/>
                </a:solidFill>
                <a:latin typeface="Candara" panose="020E0502030303020204" pitchFamily="34" charset="0"/>
              </a:rPr>
              <a:t>Ως προς τα </a:t>
            </a:r>
            <a:r>
              <a:rPr lang="el-GR" sz="1700" b="1" dirty="0" smtClean="0">
                <a:solidFill>
                  <a:srgbClr val="002060"/>
                </a:solidFill>
                <a:latin typeface="Candara" panose="020E0502030303020204" pitchFamily="34" charset="0"/>
              </a:rPr>
              <a:t>έξοδά</a:t>
            </a:r>
            <a:r>
              <a:rPr lang="el-GR" sz="1700" dirty="0" smtClean="0">
                <a:solidFill>
                  <a:srgbClr val="002060"/>
                </a:solidFill>
                <a:latin typeface="Candara" panose="020E0502030303020204" pitchFamily="34" charset="0"/>
              </a:rPr>
              <a:t> της, η Επιχείρηση </a:t>
            </a:r>
            <a:r>
              <a:rPr lang="el-GR" sz="1700" b="1" dirty="0" smtClean="0">
                <a:solidFill>
                  <a:srgbClr val="002060"/>
                </a:solidFill>
                <a:latin typeface="Candara" panose="020E0502030303020204" pitchFamily="34" charset="0"/>
              </a:rPr>
              <a:t>δηλώνει τα ποσά που τηρεί στη δική της λογιστική. </a:t>
            </a:r>
            <a:r>
              <a:rPr lang="el-GR" sz="1700" dirty="0" smtClean="0">
                <a:solidFill>
                  <a:srgbClr val="002060"/>
                </a:solidFill>
                <a:latin typeface="Candara" panose="020E0502030303020204" pitchFamily="34" charset="0"/>
              </a:rPr>
              <a:t>Μετά τη λήξη της προθεσμίας υποβολής των δηλώσεων, τα ποσά αυτά αντιπαραβάλλονται με τα δεδομένα των Ηλεκτρονικών Βιβλίων ΑΑΔΕ.</a:t>
            </a:r>
          </a:p>
          <a:p>
            <a:pPr marL="457200" indent="-457200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el-GR" sz="1700" dirty="0" smtClean="0">
                <a:solidFill>
                  <a:srgbClr val="002060"/>
                </a:solidFill>
                <a:latin typeface="Candara" panose="020E0502030303020204" pitchFamily="34" charset="0"/>
              </a:rPr>
              <a:t>Πρακτικά, αν η Επιχείρηση έχει </a:t>
            </a:r>
            <a:r>
              <a:rPr lang="el-GR" sz="1700" b="1" dirty="0" smtClean="0">
                <a:solidFill>
                  <a:srgbClr val="002060"/>
                </a:solidFill>
                <a:latin typeface="Candara" panose="020E0502030303020204" pitchFamily="34" charset="0"/>
              </a:rPr>
              <a:t>παραλάβει παραστατικό εξόδου που δεν εμφανίζεται</a:t>
            </a:r>
            <a:r>
              <a:rPr lang="el-GR" sz="1700" dirty="0" smtClean="0">
                <a:solidFill>
                  <a:srgbClr val="002060"/>
                </a:solidFill>
                <a:latin typeface="Candara" panose="020E0502030303020204" pitchFamily="34" charset="0"/>
              </a:rPr>
              <a:t> στο Αναλυτικό Βιβλίο, </a:t>
            </a:r>
            <a:r>
              <a:rPr lang="el-GR" sz="1700" b="1" dirty="0" smtClean="0">
                <a:solidFill>
                  <a:srgbClr val="002060"/>
                </a:solidFill>
                <a:latin typeface="Candara" panose="020E0502030303020204" pitchFamily="34" charset="0"/>
              </a:rPr>
              <a:t>δεν εμποδίζεται να συμπεριλάβει το ποσό εξόδου στη δήλωσή της</a:t>
            </a:r>
            <a:r>
              <a:rPr lang="el-GR" sz="1700" dirty="0" smtClean="0">
                <a:solidFill>
                  <a:srgbClr val="002060"/>
                </a:solidFill>
                <a:latin typeface="Candara" panose="020E0502030303020204" pitchFamily="34" charset="0"/>
              </a:rPr>
              <a:t>. Η εναρμόνιση των δεδομένων των δηλώσεων με τα Ηλεκτρονικά Βιβλία ΑΑΔΕ θα γίνει με τη διαδικασία που </a:t>
            </a:r>
            <a:r>
              <a:rPr lang="el-GR" sz="1700" dirty="0" err="1" smtClean="0">
                <a:solidFill>
                  <a:srgbClr val="002060"/>
                </a:solidFill>
                <a:latin typeface="Candara" panose="020E0502030303020204" pitchFamily="34" charset="0"/>
              </a:rPr>
              <a:t>περιγράφηκε</a:t>
            </a:r>
            <a:r>
              <a:rPr lang="el-GR" sz="1700" dirty="0" smtClean="0">
                <a:solidFill>
                  <a:srgbClr val="002060"/>
                </a:solidFill>
                <a:latin typeface="Candara" panose="020E0502030303020204" pitchFamily="34" charset="0"/>
              </a:rPr>
              <a:t> παραπάνω.</a:t>
            </a:r>
            <a:endParaRPr lang="en-US" sz="1700" dirty="0" smtClean="0">
              <a:solidFill>
                <a:srgbClr val="002060"/>
              </a:solidFill>
              <a:latin typeface="Candara" panose="020E0502030303020204" pitchFamily="34" charset="0"/>
            </a:endParaRPr>
          </a:p>
          <a:p>
            <a:pPr marL="457200" indent="-457200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el-GR" sz="1700" dirty="0">
                <a:solidFill>
                  <a:srgbClr val="002060"/>
                </a:solidFill>
                <a:latin typeface="Candara" panose="020E0502030303020204" pitchFamily="34" charset="0"/>
              </a:rPr>
              <a:t>Με τη διασύνδεση που σχεδιάζεται να έχουν τα λογισμικά </a:t>
            </a:r>
            <a:r>
              <a:rPr lang="el-GR" sz="1700" dirty="0" smtClean="0">
                <a:solidFill>
                  <a:srgbClr val="002060"/>
                </a:solidFill>
                <a:latin typeface="Candara" panose="020E0502030303020204" pitchFamily="34" charset="0"/>
              </a:rPr>
              <a:t>των </a:t>
            </a:r>
            <a:r>
              <a:rPr lang="el-GR" sz="1700" dirty="0">
                <a:solidFill>
                  <a:srgbClr val="002060"/>
                </a:solidFill>
                <a:latin typeface="Candara" panose="020E0502030303020204" pitchFamily="34" charset="0"/>
              </a:rPr>
              <a:t>επιχειρήσεων </a:t>
            </a:r>
            <a:r>
              <a:rPr lang="el-GR" sz="1700" dirty="0" smtClean="0">
                <a:solidFill>
                  <a:srgbClr val="002060"/>
                </a:solidFill>
                <a:latin typeface="Candara" panose="020E0502030303020204" pitchFamily="34" charset="0"/>
              </a:rPr>
              <a:t>με την πλατφόρμα </a:t>
            </a:r>
            <a:r>
              <a:rPr lang="en-US" sz="1700" dirty="0" err="1" smtClean="0">
                <a:solidFill>
                  <a:srgbClr val="002060"/>
                </a:solidFill>
                <a:latin typeface="Candara" panose="020E0502030303020204" pitchFamily="34" charset="0"/>
              </a:rPr>
              <a:t>myDATA</a:t>
            </a:r>
            <a:r>
              <a:rPr lang="el-GR" sz="1700" dirty="0" smtClean="0">
                <a:solidFill>
                  <a:srgbClr val="002060"/>
                </a:solidFill>
                <a:latin typeface="Candara" panose="020E0502030303020204" pitchFamily="34" charset="0"/>
              </a:rPr>
              <a:t>, </a:t>
            </a:r>
            <a:r>
              <a:rPr lang="el-GR" sz="1700" dirty="0">
                <a:solidFill>
                  <a:srgbClr val="002060"/>
                </a:solidFill>
                <a:latin typeface="Candara" panose="020E0502030303020204" pitchFamily="34" charset="0"/>
              </a:rPr>
              <a:t>οι </a:t>
            </a:r>
            <a:r>
              <a:rPr lang="en-US" sz="1700" dirty="0" smtClean="0">
                <a:solidFill>
                  <a:srgbClr val="002060"/>
                </a:solidFill>
                <a:latin typeface="Candara" panose="020E0502030303020204" pitchFamily="34" charset="0"/>
              </a:rPr>
              <a:t>E</a:t>
            </a:r>
            <a:r>
              <a:rPr lang="el-GR" sz="1700" dirty="0" err="1" smtClean="0">
                <a:solidFill>
                  <a:srgbClr val="002060"/>
                </a:solidFill>
                <a:latin typeface="Candara" panose="020E0502030303020204" pitchFamily="34" charset="0"/>
              </a:rPr>
              <a:t>πιχειρήσεις</a:t>
            </a:r>
            <a:r>
              <a:rPr lang="el-GR" sz="1700" dirty="0" smtClean="0">
                <a:solidFill>
                  <a:srgbClr val="002060"/>
                </a:solidFill>
                <a:latin typeface="Candara" panose="020E0502030303020204" pitchFamily="34" charset="0"/>
              </a:rPr>
              <a:t> </a:t>
            </a:r>
            <a:r>
              <a:rPr lang="el-GR" sz="1700" dirty="0">
                <a:solidFill>
                  <a:srgbClr val="002060"/>
                </a:solidFill>
                <a:latin typeface="Candara" panose="020E0502030303020204" pitchFamily="34" charset="0"/>
              </a:rPr>
              <a:t>θα γνωρίζουν από </a:t>
            </a:r>
            <a:r>
              <a:rPr lang="el-GR" sz="1700" dirty="0" smtClean="0">
                <a:solidFill>
                  <a:srgbClr val="002060"/>
                </a:solidFill>
                <a:latin typeface="Candara" panose="020E0502030303020204" pitchFamily="34" charset="0"/>
              </a:rPr>
              <a:t>πριν</a:t>
            </a:r>
            <a:r>
              <a:rPr lang="en-US" sz="1700" dirty="0" smtClean="0">
                <a:solidFill>
                  <a:srgbClr val="002060"/>
                </a:solidFill>
                <a:latin typeface="Candara" panose="020E0502030303020204" pitchFamily="34" charset="0"/>
              </a:rPr>
              <a:t>: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l-GR" sz="1700" dirty="0" smtClean="0">
                <a:solidFill>
                  <a:srgbClr val="002060"/>
                </a:solidFill>
                <a:latin typeface="Candara" panose="020E0502030303020204" pitchFamily="34" charset="0"/>
              </a:rPr>
              <a:t>ποια </a:t>
            </a:r>
            <a:r>
              <a:rPr lang="el-GR" sz="1700" dirty="0">
                <a:solidFill>
                  <a:srgbClr val="002060"/>
                </a:solidFill>
                <a:latin typeface="Candara" panose="020E0502030303020204" pitchFamily="34" charset="0"/>
              </a:rPr>
              <a:t>παραστατικά </a:t>
            </a:r>
            <a:r>
              <a:rPr lang="el-GR" sz="1700" dirty="0" smtClean="0">
                <a:solidFill>
                  <a:srgbClr val="002060"/>
                </a:solidFill>
                <a:latin typeface="Candara" panose="020E0502030303020204" pitchFamily="34" charset="0"/>
              </a:rPr>
              <a:t>είναι</a:t>
            </a:r>
            <a:r>
              <a:rPr lang="en-US" sz="1700" dirty="0" smtClean="0">
                <a:solidFill>
                  <a:srgbClr val="002060"/>
                </a:solidFill>
                <a:latin typeface="Candara" panose="020E0502030303020204" pitchFamily="34" charset="0"/>
              </a:rPr>
              <a:t> </a:t>
            </a:r>
            <a:r>
              <a:rPr lang="el-GR" sz="1700" dirty="0" smtClean="0">
                <a:solidFill>
                  <a:srgbClr val="002060"/>
                </a:solidFill>
                <a:latin typeface="Candara" panose="020E0502030303020204" pitchFamily="34" charset="0"/>
              </a:rPr>
              <a:t>στο </a:t>
            </a:r>
            <a:r>
              <a:rPr lang="el-GR" sz="1700" dirty="0">
                <a:solidFill>
                  <a:srgbClr val="002060"/>
                </a:solidFill>
                <a:latin typeface="Candara" panose="020E0502030303020204" pitchFamily="34" charset="0"/>
              </a:rPr>
              <a:t>Αναλυτικό Βιβλίο και δεν τα </a:t>
            </a:r>
            <a:r>
              <a:rPr lang="el-GR" sz="1700" dirty="0" smtClean="0">
                <a:solidFill>
                  <a:srgbClr val="002060"/>
                </a:solidFill>
                <a:latin typeface="Candara" panose="020E0502030303020204" pitchFamily="34" charset="0"/>
              </a:rPr>
              <a:t>έχουν</a:t>
            </a:r>
            <a:r>
              <a:rPr lang="en-US" sz="1700" dirty="0" smtClean="0">
                <a:solidFill>
                  <a:srgbClr val="002060"/>
                </a:solidFill>
                <a:latin typeface="Candara" panose="020E0502030303020204" pitchFamily="34" charset="0"/>
              </a:rPr>
              <a:t>,</a:t>
            </a:r>
            <a:r>
              <a:rPr lang="el-GR" sz="1700" dirty="0" smtClean="0">
                <a:solidFill>
                  <a:srgbClr val="002060"/>
                </a:solidFill>
                <a:latin typeface="Candara" panose="020E0502030303020204" pitchFamily="34" charset="0"/>
              </a:rPr>
              <a:t> για </a:t>
            </a:r>
            <a:r>
              <a:rPr lang="el-GR" sz="1700" dirty="0">
                <a:solidFill>
                  <a:srgbClr val="002060"/>
                </a:solidFill>
                <a:latin typeface="Candara" panose="020E0502030303020204" pitchFamily="34" charset="0"/>
              </a:rPr>
              <a:t>να τα αναζητήσουν από τους </a:t>
            </a:r>
            <a:r>
              <a:rPr lang="el-GR" sz="1700" dirty="0" smtClean="0">
                <a:solidFill>
                  <a:srgbClr val="002060"/>
                </a:solidFill>
                <a:latin typeface="Candara" panose="020E0502030303020204" pitchFamily="34" charset="0"/>
              </a:rPr>
              <a:t>εκδότες, </a:t>
            </a:r>
            <a:endParaRPr lang="en-US" sz="1700" dirty="0" smtClean="0">
              <a:solidFill>
                <a:srgbClr val="002060"/>
              </a:solidFill>
              <a:latin typeface="Candara" panose="020E0502030303020204" pitchFamily="34" charset="0"/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l-GR" sz="1700" dirty="0" smtClean="0">
                <a:solidFill>
                  <a:srgbClr val="002060"/>
                </a:solidFill>
                <a:latin typeface="Candara" panose="020E0502030303020204" pitchFamily="34" charset="0"/>
              </a:rPr>
              <a:t>ποια </a:t>
            </a:r>
            <a:r>
              <a:rPr lang="el-GR" sz="1700" dirty="0">
                <a:solidFill>
                  <a:srgbClr val="002060"/>
                </a:solidFill>
                <a:latin typeface="Candara" panose="020E0502030303020204" pitchFamily="34" charset="0"/>
              </a:rPr>
              <a:t>παραστατικά </a:t>
            </a:r>
            <a:r>
              <a:rPr lang="el-GR" sz="1700" dirty="0" smtClean="0">
                <a:solidFill>
                  <a:srgbClr val="002060"/>
                </a:solidFill>
                <a:latin typeface="Candara" panose="020E0502030303020204" pitchFamily="34" charset="0"/>
              </a:rPr>
              <a:t>έχουν </a:t>
            </a:r>
            <a:r>
              <a:rPr lang="el-GR" sz="1700" dirty="0">
                <a:solidFill>
                  <a:srgbClr val="002060"/>
                </a:solidFill>
                <a:latin typeface="Candara" panose="020E0502030303020204" pitchFamily="34" charset="0"/>
              </a:rPr>
              <a:t>αυτές και δεν βρίσκονται στο Αναλυτικό </a:t>
            </a:r>
            <a:r>
              <a:rPr lang="el-GR" sz="1700" dirty="0" smtClean="0">
                <a:solidFill>
                  <a:srgbClr val="002060"/>
                </a:solidFill>
                <a:latin typeface="Candara" panose="020E0502030303020204" pitchFamily="34" charset="0"/>
              </a:rPr>
              <a:t>Βιβλίο</a:t>
            </a:r>
            <a:r>
              <a:rPr lang="en-US" sz="1700" dirty="0" smtClean="0">
                <a:solidFill>
                  <a:srgbClr val="002060"/>
                </a:solidFill>
                <a:latin typeface="Candara" panose="020E0502030303020204" pitchFamily="34" charset="0"/>
              </a:rPr>
              <a:t>,</a:t>
            </a:r>
            <a:r>
              <a:rPr lang="el-GR" sz="1700" dirty="0" smtClean="0">
                <a:solidFill>
                  <a:srgbClr val="002060"/>
                </a:solidFill>
                <a:latin typeface="Candara" panose="020E0502030303020204" pitchFamily="34" charset="0"/>
              </a:rPr>
              <a:t> </a:t>
            </a:r>
            <a:r>
              <a:rPr lang="el-GR" sz="1700" dirty="0">
                <a:solidFill>
                  <a:srgbClr val="002060"/>
                </a:solidFill>
                <a:latin typeface="Candara" panose="020E0502030303020204" pitchFamily="34" charset="0"/>
              </a:rPr>
              <a:t>για να </a:t>
            </a:r>
            <a:r>
              <a:rPr lang="el-GR" sz="1700" dirty="0" smtClean="0">
                <a:solidFill>
                  <a:srgbClr val="002060"/>
                </a:solidFill>
                <a:latin typeface="Candara" panose="020E0502030303020204" pitchFamily="34" charset="0"/>
              </a:rPr>
              <a:t>ζητήσουν από </a:t>
            </a:r>
            <a:r>
              <a:rPr lang="el-GR" sz="1700" dirty="0">
                <a:solidFill>
                  <a:srgbClr val="002060"/>
                </a:solidFill>
                <a:latin typeface="Candara" panose="020E0502030303020204" pitchFamily="34" charset="0"/>
              </a:rPr>
              <a:t>τον </a:t>
            </a:r>
            <a:r>
              <a:rPr lang="el-GR" sz="1700" dirty="0" smtClean="0">
                <a:solidFill>
                  <a:srgbClr val="002060"/>
                </a:solidFill>
                <a:latin typeface="Candara" panose="020E0502030303020204" pitchFamily="34" charset="0"/>
              </a:rPr>
              <a:t>Εκδότη </a:t>
            </a:r>
            <a:r>
              <a:rPr lang="el-GR" sz="1700" dirty="0">
                <a:solidFill>
                  <a:srgbClr val="002060"/>
                </a:solidFill>
                <a:latin typeface="Candara" panose="020E0502030303020204" pitchFamily="34" charset="0"/>
              </a:rPr>
              <a:t>να </a:t>
            </a:r>
            <a:r>
              <a:rPr lang="el-GR" sz="1700" dirty="0" smtClean="0">
                <a:solidFill>
                  <a:srgbClr val="002060"/>
                </a:solidFill>
                <a:latin typeface="Candara" panose="020E0502030303020204" pitchFamily="34" charset="0"/>
              </a:rPr>
              <a:t>τα διαβιβάσει</a:t>
            </a:r>
            <a:r>
              <a:rPr lang="en-US" sz="1700" dirty="0" smtClean="0">
                <a:solidFill>
                  <a:srgbClr val="002060"/>
                </a:solidFill>
                <a:latin typeface="Candara" panose="020E0502030303020204" pitchFamily="34" charset="0"/>
              </a:rPr>
              <a:t> </a:t>
            </a:r>
            <a:r>
              <a:rPr lang="el-GR" sz="1700" dirty="0" smtClean="0">
                <a:solidFill>
                  <a:srgbClr val="002060"/>
                </a:solidFill>
                <a:latin typeface="Candara" panose="020E0502030303020204" pitchFamily="34" charset="0"/>
              </a:rPr>
              <a:t>στην πλατφόρμα </a:t>
            </a:r>
            <a:r>
              <a:rPr lang="en-US" sz="1700" dirty="0" err="1" smtClean="0">
                <a:solidFill>
                  <a:srgbClr val="002060"/>
                </a:solidFill>
                <a:latin typeface="Candara" panose="020E0502030303020204" pitchFamily="34" charset="0"/>
              </a:rPr>
              <a:t>myDATA</a:t>
            </a:r>
            <a:endParaRPr lang="el-GR" sz="1700" dirty="0">
              <a:solidFill>
                <a:srgbClr val="002060"/>
              </a:solidFill>
              <a:latin typeface="Candara" panose="020E0502030303020204" pitchFamily="34" charset="0"/>
            </a:endParaRPr>
          </a:p>
        </p:txBody>
      </p:sp>
      <p:pic>
        <p:nvPicPr>
          <p:cNvPr id="10" name="Picture 2" descr="Αποτέλεσμα εικόνας για λογοτυπο ααδε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3341" y="392212"/>
            <a:ext cx="1434187" cy="3962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7752184" y="392212"/>
            <a:ext cx="388843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err="1" smtClean="0">
                <a:solidFill>
                  <a:srgbClr val="0070C0"/>
                </a:solidFill>
                <a:latin typeface="Candara" panose="020E0502030303020204" pitchFamily="34" charset="0"/>
              </a:rPr>
              <a:t>myDATA</a:t>
            </a:r>
            <a:r>
              <a:rPr lang="en-US" sz="2000" b="1" dirty="0" smtClean="0">
                <a:solidFill>
                  <a:srgbClr val="0070C0"/>
                </a:solidFill>
                <a:latin typeface="Candara" panose="020E0502030303020204" pitchFamily="34" charset="0"/>
              </a:rPr>
              <a:t> </a:t>
            </a:r>
            <a:r>
              <a:rPr lang="en-US" b="1" dirty="0" smtClean="0">
                <a:solidFill>
                  <a:srgbClr val="00B0F0"/>
                </a:solidFill>
                <a:latin typeface="Candara" panose="020E0502030303020204" pitchFamily="34" charset="0"/>
              </a:rPr>
              <a:t>- </a:t>
            </a:r>
            <a:r>
              <a:rPr lang="el-GR" b="1" dirty="0" smtClean="0">
                <a:solidFill>
                  <a:srgbClr val="00B0F0"/>
                </a:solidFill>
                <a:latin typeface="Candara" panose="020E0502030303020204" pitchFamily="34" charset="0"/>
              </a:rPr>
              <a:t>Ηλεκτρονικά </a:t>
            </a:r>
            <a:r>
              <a:rPr lang="el-GR" b="1" dirty="0">
                <a:solidFill>
                  <a:srgbClr val="00B0F0"/>
                </a:solidFill>
                <a:latin typeface="Candara" panose="020E0502030303020204" pitchFamily="34" charset="0"/>
              </a:rPr>
              <a:t>Βιβλία ΑΑΔΕ</a:t>
            </a:r>
          </a:p>
        </p:txBody>
      </p:sp>
    </p:spTree>
    <p:extLst>
      <p:ext uri="{BB962C8B-B14F-4D97-AF65-F5344CB8AC3E}">
        <p14:creationId xmlns:p14="http://schemas.microsoft.com/office/powerpoint/2010/main" val="1621847435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5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0"/>
                            </p:stCondLst>
                            <p:childTnLst>
                              <p:par>
                                <p:cTn id="21" presetID="10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6500"/>
                            </p:stCondLst>
                            <p:childTnLst>
                              <p:par>
                                <p:cTn id="25" presetID="10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8000"/>
                            </p:stCondLst>
                            <p:childTnLst>
                              <p:par>
                                <p:cTn id="29" presetID="10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9500"/>
                            </p:stCondLst>
                            <p:childTnLst>
                              <p:par>
                                <p:cTn id="33" presetID="10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" grpId="0" animBg="1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TextBox 50"/>
          <p:cNvSpPr txBox="1"/>
          <p:nvPr/>
        </p:nvSpPr>
        <p:spPr>
          <a:xfrm>
            <a:off x="413341" y="908720"/>
            <a:ext cx="11227273" cy="400110"/>
          </a:xfrm>
          <a:prstGeom prst="rect">
            <a:avLst/>
          </a:prstGeom>
          <a:solidFill>
            <a:srgbClr val="EAF1FA"/>
          </a:solidFill>
          <a:ln>
            <a:noFill/>
          </a:ln>
          <a:effectLst/>
        </p:spPr>
        <p:txBody>
          <a:bodyPr wrap="square" rtlCol="0">
            <a:spAutoFit/>
          </a:bodyPr>
          <a:lstStyle/>
          <a:p>
            <a:r>
              <a:rPr lang="el-GR" sz="2000" b="1" dirty="0">
                <a:solidFill>
                  <a:schemeClr val="tx2"/>
                </a:solidFill>
                <a:latin typeface="Candara" panose="020E0502030303020204" pitchFamily="34" charset="0"/>
              </a:rPr>
              <a:t>Προσδοκώμενα Οφέλη για όλους</a:t>
            </a:r>
            <a:endParaRPr lang="el-GR" sz="2000" dirty="0">
              <a:solidFill>
                <a:schemeClr val="tx2"/>
              </a:solidFill>
              <a:latin typeface="Candara" panose="020E0502030303020204" pitchFamily="34" charset="0"/>
            </a:endParaRPr>
          </a:p>
        </p:txBody>
      </p:sp>
      <p:sp>
        <p:nvSpPr>
          <p:cNvPr id="2" name="Ορθογώνιο 1"/>
          <p:cNvSpPr/>
          <p:nvPr/>
        </p:nvSpPr>
        <p:spPr>
          <a:xfrm>
            <a:off x="4799857" y="1588296"/>
            <a:ext cx="559665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1600" dirty="0">
                <a:solidFill>
                  <a:schemeClr val="tx2"/>
                </a:solidFill>
                <a:latin typeface="Candara" panose="020E0502030303020204" pitchFamily="34" charset="0"/>
              </a:rPr>
              <a:t> </a:t>
            </a:r>
            <a:endParaRPr lang="el-GR" sz="1400" dirty="0">
              <a:solidFill>
                <a:schemeClr val="tx2"/>
              </a:solidFill>
              <a:latin typeface="Candara" panose="020E0502030303020204" pitchFamily="34" charset="0"/>
            </a:endParaRPr>
          </a:p>
        </p:txBody>
      </p:sp>
      <p:sp>
        <p:nvSpPr>
          <p:cNvPr id="18" name="Ορθογώνιο 1"/>
          <p:cNvSpPr/>
          <p:nvPr/>
        </p:nvSpPr>
        <p:spPr>
          <a:xfrm>
            <a:off x="1271464" y="1588296"/>
            <a:ext cx="9793088" cy="43165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lnSpc>
                <a:spcPct val="114000"/>
              </a:lnSpc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ü"/>
            </a:pPr>
            <a:r>
              <a:rPr lang="el-GR" sz="2000" dirty="0">
                <a:solidFill>
                  <a:schemeClr val="tx2"/>
                </a:solidFill>
                <a:latin typeface="Candara" panose="020E0502030303020204" pitchFamily="34" charset="0"/>
              </a:rPr>
              <a:t>Αυτοματοποίηση, τυποποίηση, εκσυγχρονισμός και απλοποίηση της διαδικασίας για την επισκόπηση, ανάλυση και παροχή στοιχείων των οικονομικών δεδομένων των Επιχειρήσεων</a:t>
            </a:r>
          </a:p>
          <a:p>
            <a:pPr marL="285750" indent="-285750">
              <a:lnSpc>
                <a:spcPct val="114000"/>
              </a:lnSpc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ü"/>
            </a:pPr>
            <a:r>
              <a:rPr lang="el-GR" sz="2000" dirty="0">
                <a:solidFill>
                  <a:srgbClr val="5353FF"/>
                </a:solidFill>
                <a:latin typeface="Candara" panose="020E0502030303020204" pitchFamily="34" charset="0"/>
              </a:rPr>
              <a:t>Μείωση του διαχειριστικού κόστους των Επιχειρήσεων</a:t>
            </a:r>
          </a:p>
          <a:p>
            <a:pPr marL="285750" indent="-285750">
              <a:lnSpc>
                <a:spcPct val="114000"/>
              </a:lnSpc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ü"/>
            </a:pPr>
            <a:r>
              <a:rPr lang="el-GR" sz="2000" dirty="0">
                <a:solidFill>
                  <a:schemeClr val="tx2"/>
                </a:solidFill>
                <a:latin typeface="Candara" panose="020E0502030303020204" pitchFamily="34" charset="0"/>
              </a:rPr>
              <a:t>Αυτοματοποίηση στη συμπλήρωση των φορολογικών δηλώσεων, με έμφαση στη σταδιακή </a:t>
            </a:r>
            <a:r>
              <a:rPr lang="el-GR" sz="2000" dirty="0" err="1">
                <a:solidFill>
                  <a:schemeClr val="tx2"/>
                </a:solidFill>
                <a:latin typeface="Candara" panose="020E0502030303020204" pitchFamily="34" charset="0"/>
              </a:rPr>
              <a:t>προσυμπλήρωση</a:t>
            </a:r>
            <a:r>
              <a:rPr lang="el-GR" sz="2000" dirty="0">
                <a:solidFill>
                  <a:schemeClr val="tx2"/>
                </a:solidFill>
                <a:latin typeface="Candara" panose="020E0502030303020204" pitchFamily="34" charset="0"/>
              </a:rPr>
              <a:t> (περιοδικές ΦΠΑ, Φορολογίας Εισοδήματος </a:t>
            </a:r>
            <a:r>
              <a:rPr lang="el-GR" sz="2000" dirty="0" err="1">
                <a:solidFill>
                  <a:schemeClr val="tx2"/>
                </a:solidFill>
                <a:latin typeface="Candara" panose="020E0502030303020204" pitchFamily="34" charset="0"/>
              </a:rPr>
              <a:t>κλπ</a:t>
            </a:r>
            <a:r>
              <a:rPr lang="el-GR" sz="2000" dirty="0">
                <a:solidFill>
                  <a:schemeClr val="tx2"/>
                </a:solidFill>
                <a:latin typeface="Candara" panose="020E0502030303020204" pitchFamily="34" charset="0"/>
              </a:rPr>
              <a:t>),</a:t>
            </a:r>
          </a:p>
          <a:p>
            <a:pPr marL="285750" indent="-285750">
              <a:lnSpc>
                <a:spcPct val="114000"/>
              </a:lnSpc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ü"/>
            </a:pPr>
            <a:r>
              <a:rPr lang="el-GR" sz="2000" dirty="0">
                <a:solidFill>
                  <a:srgbClr val="5353FF"/>
                </a:solidFill>
                <a:latin typeface="Candara" panose="020E0502030303020204" pitchFamily="34" charset="0"/>
              </a:rPr>
              <a:t>Κατάργηση Συγκεντρωτικών Καταστάσεων Πελατών – Προμηθευτών </a:t>
            </a:r>
          </a:p>
          <a:p>
            <a:pPr marL="285750" indent="-285750">
              <a:lnSpc>
                <a:spcPct val="114000"/>
              </a:lnSpc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ü"/>
            </a:pPr>
            <a:r>
              <a:rPr lang="el-GR" sz="2000" dirty="0">
                <a:solidFill>
                  <a:schemeClr val="tx2"/>
                </a:solidFill>
                <a:latin typeface="Candara" panose="020E0502030303020204" pitchFamily="34" charset="0"/>
              </a:rPr>
              <a:t>Βελτιστοποίηση της στόχευσης των υποθέσεων που επιλέγονται προς έλεγχο, με σκοπό την καταπολέμηση της φοροδιαφυγής και του λαθρεμπορίου</a:t>
            </a:r>
          </a:p>
          <a:p>
            <a:pPr marL="285750" indent="-285750">
              <a:lnSpc>
                <a:spcPct val="114000"/>
              </a:lnSpc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ü"/>
            </a:pPr>
            <a:r>
              <a:rPr lang="el-GR" sz="2000" dirty="0">
                <a:solidFill>
                  <a:srgbClr val="5353FF"/>
                </a:solidFill>
                <a:latin typeface="Candara" panose="020E0502030303020204" pitchFamily="34" charset="0"/>
              </a:rPr>
              <a:t>Απλούστευση και επιτάχυνση διαδικασίας επιστροφών Φόρου Εισοδήματος – ΦΠΑ για τις συνεπείς Επιχειρήσεις</a:t>
            </a:r>
          </a:p>
        </p:txBody>
      </p:sp>
      <p:pic>
        <p:nvPicPr>
          <p:cNvPr id="8" name="Picture 2" descr="Αποτέλεσμα εικόνας για λογοτυπο ααδε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3341" y="392212"/>
            <a:ext cx="1434187" cy="3962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7752184" y="392212"/>
            <a:ext cx="388843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err="1" smtClean="0">
                <a:solidFill>
                  <a:srgbClr val="0070C0"/>
                </a:solidFill>
                <a:latin typeface="Candara" panose="020E0502030303020204" pitchFamily="34" charset="0"/>
              </a:rPr>
              <a:t>myDATA</a:t>
            </a:r>
            <a:r>
              <a:rPr lang="en-US" sz="2000" b="1" dirty="0" smtClean="0">
                <a:solidFill>
                  <a:srgbClr val="0070C0"/>
                </a:solidFill>
                <a:latin typeface="Candara" panose="020E0502030303020204" pitchFamily="34" charset="0"/>
              </a:rPr>
              <a:t> </a:t>
            </a:r>
            <a:r>
              <a:rPr lang="en-US" b="1" dirty="0" smtClean="0">
                <a:solidFill>
                  <a:srgbClr val="00B0F0"/>
                </a:solidFill>
                <a:latin typeface="Candara" panose="020E0502030303020204" pitchFamily="34" charset="0"/>
              </a:rPr>
              <a:t>- </a:t>
            </a:r>
            <a:r>
              <a:rPr lang="el-GR" b="1" dirty="0" smtClean="0">
                <a:solidFill>
                  <a:srgbClr val="00B0F0"/>
                </a:solidFill>
                <a:latin typeface="Candara" panose="020E0502030303020204" pitchFamily="34" charset="0"/>
              </a:rPr>
              <a:t>Ηλεκτρονικά </a:t>
            </a:r>
            <a:r>
              <a:rPr lang="el-GR" b="1" dirty="0">
                <a:solidFill>
                  <a:srgbClr val="00B0F0"/>
                </a:solidFill>
                <a:latin typeface="Candara" panose="020E0502030303020204" pitchFamily="34" charset="0"/>
              </a:rPr>
              <a:t>Βιβλία ΑΑΔΕ</a:t>
            </a:r>
          </a:p>
        </p:txBody>
      </p:sp>
    </p:spTree>
    <p:extLst>
      <p:ext uri="{BB962C8B-B14F-4D97-AF65-F5344CB8AC3E}">
        <p14:creationId xmlns:p14="http://schemas.microsoft.com/office/powerpoint/2010/main" val="761588821"/>
      </p:ext>
    </p:extLst>
  </p:cSld>
  <p:clrMapOvr>
    <a:masterClrMapping/>
  </p:clrMapOvr>
  <p:transition spd="slow">
    <p:strip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25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25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1250"/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000"/>
                            </p:stCondLst>
                            <p:childTnLst>
                              <p:par>
                                <p:cTn id="17" presetID="22" presetClass="entr" presetSubtype="8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1250"/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750"/>
                            </p:stCondLst>
                            <p:childTnLst>
                              <p:par>
                                <p:cTn id="21" presetID="22" presetClass="entr" presetSubtype="8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1250"/>
                                        <p:tgtEl>
                                          <p:spTgt spid="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7500"/>
                            </p:stCondLst>
                            <p:childTnLst>
                              <p:par>
                                <p:cTn id="25" presetID="22" presetClass="entr" presetSubtype="8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1250"/>
                                        <p:tgtEl>
                                          <p:spTgt spid="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9250"/>
                            </p:stCondLst>
                            <p:childTnLst>
                              <p:par>
                                <p:cTn id="29" presetID="22" presetClass="entr" presetSubtype="8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1250"/>
                                        <p:tgtEl>
                                          <p:spTgt spid="1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Αποτέλεσμα εικόνας για λογοτυπο ααδε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3341" y="392212"/>
            <a:ext cx="1434187" cy="3962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Ορθογώνιο 1"/>
          <p:cNvSpPr/>
          <p:nvPr/>
        </p:nvSpPr>
        <p:spPr>
          <a:xfrm>
            <a:off x="2927648" y="1700808"/>
            <a:ext cx="4572000" cy="338554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el-GR" sz="1600" dirty="0">
              <a:latin typeface="Candara" panose="020E0502030303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13340" y="1024852"/>
            <a:ext cx="11227275" cy="400110"/>
          </a:xfrm>
          <a:prstGeom prst="rect">
            <a:avLst/>
          </a:prstGeom>
          <a:solidFill>
            <a:srgbClr val="EAF1FA"/>
          </a:solidFill>
          <a:ln>
            <a:noFill/>
          </a:ln>
          <a:effectLst/>
        </p:spPr>
        <p:txBody>
          <a:bodyPr wrap="square" rtlCol="0">
            <a:spAutoFit/>
          </a:bodyPr>
          <a:lstStyle/>
          <a:p>
            <a:pPr algn="just"/>
            <a:r>
              <a:rPr lang="el-GR" sz="2000" dirty="0">
                <a:solidFill>
                  <a:schemeClr val="tx2"/>
                </a:solidFill>
                <a:latin typeface="Candara" panose="020E0502030303020204" pitchFamily="34" charset="0"/>
              </a:rPr>
              <a:t> </a:t>
            </a:r>
            <a:r>
              <a:rPr lang="el-GR" sz="2000" b="1" dirty="0">
                <a:solidFill>
                  <a:schemeClr val="tx2"/>
                </a:solidFill>
                <a:latin typeface="Candara" panose="020E0502030303020204" pitchFamily="34" charset="0"/>
              </a:rPr>
              <a:t>Πόσα είναι τα ηλεκτρονικά βιβλία;</a:t>
            </a:r>
            <a:endParaRPr lang="en-US" sz="2000" b="1" dirty="0">
              <a:solidFill>
                <a:schemeClr val="tx2"/>
              </a:solidFill>
              <a:latin typeface="Candara" panose="020E0502030303020204" pitchFamily="34" charset="0"/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1847528" y="1829697"/>
            <a:ext cx="9793086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l-GR" sz="2000" dirty="0" smtClean="0">
                <a:solidFill>
                  <a:schemeClr val="tx2"/>
                </a:solidFill>
                <a:latin typeface="Candara" panose="020E0502030303020204" pitchFamily="34" charset="0"/>
              </a:rPr>
              <a:t>Η πλατφόρμα </a:t>
            </a:r>
            <a:r>
              <a:rPr lang="en-US" sz="2000" b="1" dirty="0" err="1" smtClean="0">
                <a:solidFill>
                  <a:schemeClr val="tx2"/>
                </a:solidFill>
                <a:latin typeface="Candara" panose="020E0502030303020204" pitchFamily="34" charset="0"/>
              </a:rPr>
              <a:t>myDATA</a:t>
            </a:r>
            <a:r>
              <a:rPr lang="en-US" sz="2000" dirty="0" smtClean="0">
                <a:solidFill>
                  <a:schemeClr val="tx2"/>
                </a:solidFill>
                <a:latin typeface="Candara" panose="020E0502030303020204" pitchFamily="34" charset="0"/>
              </a:rPr>
              <a:t> </a:t>
            </a:r>
            <a:r>
              <a:rPr lang="el-GR" sz="2000" dirty="0" smtClean="0">
                <a:solidFill>
                  <a:schemeClr val="tx2"/>
                </a:solidFill>
                <a:latin typeface="Candara" panose="020E0502030303020204" pitchFamily="34" charset="0"/>
              </a:rPr>
              <a:t>της ΑΑΔΕ περιλαμβάνει </a:t>
            </a:r>
            <a:r>
              <a:rPr lang="el-GR" sz="2000" b="1" dirty="0" smtClean="0">
                <a:solidFill>
                  <a:srgbClr val="002060"/>
                </a:solidFill>
                <a:latin typeface="Candara" panose="020E0502030303020204" pitchFamily="34" charset="0"/>
              </a:rPr>
              <a:t>δύο Βιβλία</a:t>
            </a:r>
            <a:r>
              <a:rPr lang="el-GR" sz="2000" dirty="0" smtClean="0">
                <a:solidFill>
                  <a:schemeClr val="tx2"/>
                </a:solidFill>
                <a:latin typeface="Candara" panose="020E0502030303020204" pitchFamily="34" charset="0"/>
              </a:rPr>
              <a:t>:</a:t>
            </a:r>
          </a:p>
          <a:p>
            <a:pPr marL="457200" indent="-457200">
              <a:spcBef>
                <a:spcPts val="1200"/>
              </a:spcBef>
              <a:spcAft>
                <a:spcPts val="1200"/>
              </a:spcAft>
              <a:buFont typeface="+mj-lt"/>
              <a:buAutoNum type="arabicPeriod"/>
            </a:pPr>
            <a:r>
              <a:rPr lang="el-GR" sz="2000" dirty="0" smtClean="0">
                <a:solidFill>
                  <a:schemeClr val="tx2"/>
                </a:solidFill>
                <a:latin typeface="Candara" panose="020E0502030303020204" pitchFamily="34" charset="0"/>
              </a:rPr>
              <a:t>Το </a:t>
            </a:r>
            <a:r>
              <a:rPr lang="el-GR" sz="2000" b="1" dirty="0">
                <a:solidFill>
                  <a:srgbClr val="002060"/>
                </a:solidFill>
                <a:latin typeface="Candara" panose="020E0502030303020204" pitchFamily="34" charset="0"/>
              </a:rPr>
              <a:t>Βιβλίο Αναλυτικών Εγγραφών</a:t>
            </a:r>
            <a:r>
              <a:rPr lang="el-GR" sz="2000" dirty="0">
                <a:solidFill>
                  <a:srgbClr val="002060"/>
                </a:solidFill>
                <a:latin typeface="Candara" panose="020E0502030303020204" pitchFamily="34" charset="0"/>
              </a:rPr>
              <a:t> </a:t>
            </a:r>
            <a:r>
              <a:rPr lang="el-GR" sz="2000" b="1" dirty="0">
                <a:solidFill>
                  <a:srgbClr val="002060"/>
                </a:solidFill>
                <a:latin typeface="Candara" panose="020E0502030303020204" pitchFamily="34" charset="0"/>
              </a:rPr>
              <a:t>(Αναλυτικό Βιβλίο)</a:t>
            </a:r>
            <a:r>
              <a:rPr lang="el-GR" sz="2000" dirty="0">
                <a:solidFill>
                  <a:schemeClr val="tx2"/>
                </a:solidFill>
                <a:latin typeface="Candara" panose="020E0502030303020204" pitchFamily="34" charset="0"/>
              </a:rPr>
              <a:t>, όπου καταχωρείται η Σύνοψη των Παραστατικών εσόδων / εξόδων των Επιχειρήσεων, γίνεται ο χαρακτηρισμός των συναλλαγών και διενεργούνται  οι αναγκαίες λογιστικές εγγραφές τακτοποίησης για τον προσδιορισμό του λογιστικού και φορολογικού αποτελέσματος κάθε έτους </a:t>
            </a:r>
          </a:p>
          <a:p>
            <a:pPr marL="457200" indent="-457200">
              <a:spcBef>
                <a:spcPts val="1200"/>
              </a:spcBef>
              <a:spcAft>
                <a:spcPts val="1200"/>
              </a:spcAft>
              <a:buFont typeface="+mj-lt"/>
              <a:buAutoNum type="arabicPeriod"/>
            </a:pPr>
            <a:r>
              <a:rPr lang="el-GR" sz="2000" dirty="0">
                <a:solidFill>
                  <a:schemeClr val="tx2"/>
                </a:solidFill>
                <a:latin typeface="Candara" panose="020E0502030303020204" pitchFamily="34" charset="0"/>
              </a:rPr>
              <a:t>Το </a:t>
            </a:r>
            <a:r>
              <a:rPr lang="el-GR" sz="2000" b="1" dirty="0">
                <a:solidFill>
                  <a:srgbClr val="002060"/>
                </a:solidFill>
                <a:latin typeface="Candara" panose="020E0502030303020204" pitchFamily="34" charset="0"/>
              </a:rPr>
              <a:t>Βιβλίο Συνοπτικής Απεικόνισης</a:t>
            </a:r>
            <a:r>
              <a:rPr lang="el-GR" sz="2000" dirty="0">
                <a:solidFill>
                  <a:srgbClr val="002060"/>
                </a:solidFill>
                <a:latin typeface="Candara" panose="020E0502030303020204" pitchFamily="34" charset="0"/>
              </a:rPr>
              <a:t> (</a:t>
            </a:r>
            <a:r>
              <a:rPr lang="el-GR" sz="2000" b="1" dirty="0">
                <a:solidFill>
                  <a:srgbClr val="002060"/>
                </a:solidFill>
                <a:latin typeface="Candara" panose="020E0502030303020204" pitchFamily="34" charset="0"/>
              </a:rPr>
              <a:t>Συνοπτικό Βιβλίο</a:t>
            </a:r>
            <a:r>
              <a:rPr lang="el-GR" sz="2000" dirty="0">
                <a:solidFill>
                  <a:srgbClr val="002060"/>
                </a:solidFill>
                <a:latin typeface="Candara" panose="020E0502030303020204" pitchFamily="34" charset="0"/>
              </a:rPr>
              <a:t>), </a:t>
            </a:r>
            <a:r>
              <a:rPr lang="el-GR" sz="2000" dirty="0">
                <a:solidFill>
                  <a:schemeClr val="tx2"/>
                </a:solidFill>
                <a:latin typeface="Candara" panose="020E0502030303020204" pitchFamily="34" charset="0"/>
              </a:rPr>
              <a:t>όπου εμφανίζονται συγκεντρωτικά τα αποτελέσματα της Επιχείρησης σε μηνιαία και ετήσια βάση </a:t>
            </a:r>
            <a:endParaRPr lang="el-GR" dirty="0">
              <a:solidFill>
                <a:schemeClr val="tx2"/>
              </a:solidFill>
              <a:latin typeface="Candara" panose="020E050203030302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752184" y="392212"/>
            <a:ext cx="388843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err="1" smtClean="0">
                <a:solidFill>
                  <a:srgbClr val="0070C0"/>
                </a:solidFill>
                <a:latin typeface="Candara" panose="020E0502030303020204" pitchFamily="34" charset="0"/>
              </a:rPr>
              <a:t>myDATA</a:t>
            </a:r>
            <a:r>
              <a:rPr lang="en-US" sz="2000" b="1" dirty="0" smtClean="0">
                <a:solidFill>
                  <a:srgbClr val="0070C0"/>
                </a:solidFill>
                <a:latin typeface="Candara" panose="020E0502030303020204" pitchFamily="34" charset="0"/>
              </a:rPr>
              <a:t> </a:t>
            </a:r>
            <a:r>
              <a:rPr lang="en-US" b="1" dirty="0" smtClean="0">
                <a:solidFill>
                  <a:srgbClr val="00B0F0"/>
                </a:solidFill>
                <a:latin typeface="Candara" panose="020E0502030303020204" pitchFamily="34" charset="0"/>
              </a:rPr>
              <a:t>- </a:t>
            </a:r>
            <a:r>
              <a:rPr lang="el-GR" b="1" dirty="0" smtClean="0">
                <a:solidFill>
                  <a:srgbClr val="00B0F0"/>
                </a:solidFill>
                <a:latin typeface="Candara" panose="020E0502030303020204" pitchFamily="34" charset="0"/>
              </a:rPr>
              <a:t>Ηλεκτρονικά </a:t>
            </a:r>
            <a:r>
              <a:rPr lang="el-GR" b="1" dirty="0">
                <a:solidFill>
                  <a:srgbClr val="00B0F0"/>
                </a:solidFill>
                <a:latin typeface="Candara" panose="020E0502030303020204" pitchFamily="34" charset="0"/>
              </a:rPr>
              <a:t>Βιβλία ΑΑΔΕ</a:t>
            </a:r>
          </a:p>
        </p:txBody>
      </p:sp>
    </p:spTree>
    <p:extLst>
      <p:ext uri="{BB962C8B-B14F-4D97-AF65-F5344CB8AC3E}">
        <p14:creationId xmlns:p14="http://schemas.microsoft.com/office/powerpoint/2010/main" val="1044957099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5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4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5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4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45" grpId="0" uiExpand="1" build="p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3719736" y="4365109"/>
            <a:ext cx="511256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4800" b="1" dirty="0">
                <a:solidFill>
                  <a:srgbClr val="0070C0"/>
                </a:solidFill>
                <a:latin typeface="Candara" panose="020E0502030303020204" pitchFamily="34" charset="0"/>
              </a:rPr>
              <a:t>ευχαριστούμε για την προσοχή σας</a:t>
            </a:r>
          </a:p>
        </p:txBody>
      </p:sp>
      <p:pic>
        <p:nvPicPr>
          <p:cNvPr id="18" name="Picture 2" descr="Αποτέλεσμα εικόνας για λογοτυπο ααδε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30612" y="2132856"/>
            <a:ext cx="6221309" cy="1718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449802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25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Αποτέλεσμα εικόνας για λογοτυπο ααδε">
            <a:extLst>
              <a:ext uri="{FF2B5EF4-FFF2-40B4-BE49-F238E27FC236}">
                <a16:creationId xmlns:a16="http://schemas.microsoft.com/office/drawing/2014/main" xmlns="" id="{8F3AAE10-39C0-484F-9CF2-7E3CAF1DBB5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3341" y="392212"/>
            <a:ext cx="1434187" cy="3962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Ορθογώνιο 7">
            <a:extLst>
              <a:ext uri="{FF2B5EF4-FFF2-40B4-BE49-F238E27FC236}">
                <a16:creationId xmlns:a16="http://schemas.microsoft.com/office/drawing/2014/main" xmlns="" id="{61C1FD98-5E8B-4A55-A9DF-947BABF8F2C6}"/>
              </a:ext>
            </a:extLst>
          </p:cNvPr>
          <p:cNvSpPr/>
          <p:nvPr/>
        </p:nvSpPr>
        <p:spPr>
          <a:xfrm>
            <a:off x="2927648" y="1700808"/>
            <a:ext cx="4572000" cy="338554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el-GR" sz="1600" dirty="0">
              <a:latin typeface="Candara" panose="020E0502030303020204" pitchFamily="34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01FD3F1F-FCEC-4DA6-A96F-80042A2F393C}"/>
              </a:ext>
            </a:extLst>
          </p:cNvPr>
          <p:cNvSpPr txBox="1"/>
          <p:nvPr/>
        </p:nvSpPr>
        <p:spPr>
          <a:xfrm>
            <a:off x="413340" y="1024852"/>
            <a:ext cx="11227275" cy="400110"/>
          </a:xfrm>
          <a:prstGeom prst="rect">
            <a:avLst/>
          </a:prstGeom>
          <a:solidFill>
            <a:srgbClr val="EAF1FA"/>
          </a:solidFill>
          <a:ln>
            <a:noFill/>
          </a:ln>
          <a:effectLst/>
        </p:spPr>
        <p:txBody>
          <a:bodyPr wrap="square" rtlCol="0">
            <a:spAutoFit/>
          </a:bodyPr>
          <a:lstStyle/>
          <a:p>
            <a:pPr algn="just"/>
            <a:r>
              <a:rPr lang="el-GR" sz="2000" dirty="0">
                <a:solidFill>
                  <a:schemeClr val="tx2"/>
                </a:solidFill>
                <a:latin typeface="Candara" panose="020E0502030303020204" pitchFamily="34" charset="0"/>
              </a:rPr>
              <a:t> </a:t>
            </a:r>
            <a:r>
              <a:rPr lang="el-GR" sz="2000" b="1" dirty="0">
                <a:solidFill>
                  <a:schemeClr val="tx2"/>
                </a:solidFill>
                <a:latin typeface="Candara" panose="020E0502030303020204" pitchFamily="34" charset="0"/>
              </a:rPr>
              <a:t>Τι εγγράφεται στα Ηλεκτρονικά Βιβλία;</a:t>
            </a:r>
            <a:endParaRPr lang="en-US" sz="2000" b="1" dirty="0">
              <a:solidFill>
                <a:schemeClr val="tx2"/>
              </a:solidFill>
              <a:latin typeface="Candara" panose="020E0502030303020204" pitchFamily="34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xmlns="" id="{BCC16B78-7B1E-4312-B335-500831D206F5}"/>
              </a:ext>
            </a:extLst>
          </p:cNvPr>
          <p:cNvSpPr txBox="1"/>
          <p:nvPr/>
        </p:nvSpPr>
        <p:spPr>
          <a:xfrm>
            <a:off x="1847528" y="1829697"/>
            <a:ext cx="9793086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000" b="1" dirty="0">
                <a:solidFill>
                  <a:schemeClr val="tx2"/>
                </a:solidFill>
                <a:latin typeface="Candara" panose="020E0502030303020204" pitchFamily="34" charset="0"/>
              </a:rPr>
              <a:t>Στα Ηλεκτρονικά Βιβλία</a:t>
            </a:r>
            <a:r>
              <a:rPr lang="el-GR" sz="2000" dirty="0">
                <a:solidFill>
                  <a:schemeClr val="tx2"/>
                </a:solidFill>
                <a:latin typeface="Candara" panose="020E0502030303020204" pitchFamily="34" charset="0"/>
              </a:rPr>
              <a:t> της ΑΑΔΕ:</a:t>
            </a:r>
          </a:p>
          <a:p>
            <a:pPr marL="457200" indent="-457200">
              <a:buFont typeface="+mj-lt"/>
              <a:buAutoNum type="arabicPeriod"/>
            </a:pPr>
            <a:r>
              <a:rPr lang="el-GR" sz="2000" dirty="0">
                <a:solidFill>
                  <a:schemeClr val="tx2"/>
                </a:solidFill>
                <a:latin typeface="Candara" panose="020E0502030303020204" pitchFamily="34" charset="0"/>
              </a:rPr>
              <a:t>Διαβιβάζεται και καταχωρείται η </a:t>
            </a:r>
            <a:r>
              <a:rPr lang="el-GR" sz="2000" b="1" dirty="0">
                <a:solidFill>
                  <a:srgbClr val="0070C0"/>
                </a:solidFill>
                <a:latin typeface="Candara" panose="020E0502030303020204" pitchFamily="34" charset="0"/>
              </a:rPr>
              <a:t>Σύνοψη</a:t>
            </a:r>
            <a:r>
              <a:rPr lang="el-GR" sz="2000" dirty="0">
                <a:solidFill>
                  <a:schemeClr val="tx2"/>
                </a:solidFill>
                <a:latin typeface="Candara" panose="020E0502030303020204" pitchFamily="34" charset="0"/>
              </a:rPr>
              <a:t> των </a:t>
            </a:r>
            <a:r>
              <a:rPr lang="el-GR" sz="2000" b="1" dirty="0">
                <a:solidFill>
                  <a:srgbClr val="0070C0"/>
                </a:solidFill>
                <a:latin typeface="Candara" panose="020E0502030303020204" pitchFamily="34" charset="0"/>
              </a:rPr>
              <a:t>Παραστατικών</a:t>
            </a:r>
            <a:r>
              <a:rPr lang="el-GR" sz="2000" dirty="0">
                <a:solidFill>
                  <a:srgbClr val="0070C0"/>
                </a:solidFill>
                <a:latin typeface="Candara" panose="020E0502030303020204" pitchFamily="34" charset="0"/>
              </a:rPr>
              <a:t> </a:t>
            </a:r>
            <a:r>
              <a:rPr lang="el-GR" sz="2000" b="1" dirty="0">
                <a:solidFill>
                  <a:srgbClr val="0070C0"/>
                </a:solidFill>
                <a:latin typeface="Candara" panose="020E0502030303020204" pitchFamily="34" charset="0"/>
              </a:rPr>
              <a:t>εσόδων / εξόδων</a:t>
            </a:r>
            <a:r>
              <a:rPr lang="el-GR" sz="2000" b="1" dirty="0">
                <a:solidFill>
                  <a:schemeClr val="tx2"/>
                </a:solidFill>
                <a:latin typeface="Candara" panose="020E0502030303020204" pitchFamily="34" charset="0"/>
              </a:rPr>
              <a:t> </a:t>
            </a:r>
            <a:r>
              <a:rPr lang="el-GR" sz="2000" dirty="0">
                <a:solidFill>
                  <a:schemeClr val="tx2"/>
                </a:solidFill>
                <a:latin typeface="Candara" panose="020E0502030303020204" pitchFamily="34" charset="0"/>
              </a:rPr>
              <a:t>των Επιχειρήσεων</a:t>
            </a:r>
          </a:p>
          <a:p>
            <a:pPr marL="457200" indent="-457200">
              <a:buFont typeface="+mj-lt"/>
              <a:buAutoNum type="arabicPeriod"/>
            </a:pPr>
            <a:r>
              <a:rPr lang="el-GR" sz="2000" dirty="0">
                <a:solidFill>
                  <a:schemeClr val="tx2"/>
                </a:solidFill>
                <a:latin typeface="Candara" panose="020E0502030303020204" pitchFamily="34" charset="0"/>
              </a:rPr>
              <a:t>Γίνεται </a:t>
            </a:r>
            <a:r>
              <a:rPr lang="el-GR" sz="2000" b="1" dirty="0">
                <a:solidFill>
                  <a:srgbClr val="0070C0"/>
                </a:solidFill>
                <a:latin typeface="Candara" panose="020E0502030303020204" pitchFamily="34" charset="0"/>
              </a:rPr>
              <a:t>Χαρακτηρισμός</a:t>
            </a:r>
            <a:r>
              <a:rPr lang="el-GR" sz="2000" dirty="0">
                <a:solidFill>
                  <a:schemeClr val="tx2"/>
                </a:solidFill>
                <a:latin typeface="Candara" panose="020E0502030303020204" pitchFamily="34" charset="0"/>
              </a:rPr>
              <a:t> των </a:t>
            </a:r>
            <a:r>
              <a:rPr lang="el-GR" sz="2000" dirty="0" err="1">
                <a:solidFill>
                  <a:schemeClr val="tx2"/>
                </a:solidFill>
                <a:latin typeface="Candara" panose="020E0502030303020204" pitchFamily="34" charset="0"/>
              </a:rPr>
              <a:t>καταχωρούμενων</a:t>
            </a:r>
            <a:r>
              <a:rPr lang="el-GR" sz="2000" dirty="0">
                <a:solidFill>
                  <a:schemeClr val="tx2"/>
                </a:solidFill>
                <a:latin typeface="Candara" panose="020E0502030303020204" pitchFamily="34" charset="0"/>
              </a:rPr>
              <a:t> </a:t>
            </a:r>
            <a:r>
              <a:rPr lang="el-GR" sz="2000" b="1" dirty="0">
                <a:solidFill>
                  <a:srgbClr val="0070C0"/>
                </a:solidFill>
                <a:latin typeface="Candara" panose="020E0502030303020204" pitchFamily="34" charset="0"/>
              </a:rPr>
              <a:t>συναλλαγών</a:t>
            </a:r>
          </a:p>
          <a:p>
            <a:pPr marL="457200" indent="-457200">
              <a:buFont typeface="+mj-lt"/>
              <a:buAutoNum type="arabicPeriod"/>
            </a:pPr>
            <a:r>
              <a:rPr lang="el-GR" sz="2000" dirty="0">
                <a:solidFill>
                  <a:schemeClr val="tx2"/>
                </a:solidFill>
                <a:latin typeface="Candara" panose="020E0502030303020204" pitchFamily="34" charset="0"/>
              </a:rPr>
              <a:t>Διενεργούνται  οι αναγκαίες </a:t>
            </a:r>
            <a:r>
              <a:rPr lang="el-GR" sz="2000" b="1" dirty="0">
                <a:solidFill>
                  <a:srgbClr val="0070C0"/>
                </a:solidFill>
                <a:latin typeface="Candara" panose="020E0502030303020204" pitchFamily="34" charset="0"/>
              </a:rPr>
              <a:t>Λογιστικές Εγγραφές Τακτοποίησης</a:t>
            </a:r>
            <a:r>
              <a:rPr lang="el-GR" sz="2000" dirty="0">
                <a:solidFill>
                  <a:schemeClr val="tx2"/>
                </a:solidFill>
                <a:latin typeface="Candara" panose="020E0502030303020204" pitchFamily="34" charset="0"/>
              </a:rPr>
              <a:t> για τον προσδιορισμό του λογιστικού και του φορολογικού</a:t>
            </a:r>
            <a:r>
              <a:rPr lang="el-GR" sz="2000" dirty="0">
                <a:solidFill>
                  <a:srgbClr val="0070C0"/>
                </a:solidFill>
                <a:latin typeface="Candara" panose="020E0502030303020204" pitchFamily="34" charset="0"/>
              </a:rPr>
              <a:t> </a:t>
            </a:r>
            <a:r>
              <a:rPr lang="el-GR" sz="2000" dirty="0">
                <a:solidFill>
                  <a:schemeClr val="tx2"/>
                </a:solidFill>
                <a:latin typeface="Candara" panose="020E0502030303020204" pitchFamily="34" charset="0"/>
              </a:rPr>
              <a:t>αποτελέσματος κάθε έτους</a:t>
            </a:r>
          </a:p>
          <a:p>
            <a:pPr marL="457200" indent="-457200">
              <a:buFont typeface="+mj-lt"/>
              <a:buAutoNum type="arabicPeriod"/>
            </a:pPr>
            <a:endParaRPr lang="el-GR" sz="2000" dirty="0">
              <a:solidFill>
                <a:schemeClr val="tx2"/>
              </a:solidFill>
              <a:latin typeface="Candara" panose="020E0502030303020204" pitchFamily="34" charset="0"/>
            </a:endParaRPr>
          </a:p>
          <a:p>
            <a:r>
              <a:rPr lang="el-GR" sz="2000" dirty="0">
                <a:solidFill>
                  <a:schemeClr val="tx2"/>
                </a:solidFill>
                <a:latin typeface="Candara" panose="020E0502030303020204" pitchFamily="34" charset="0"/>
              </a:rPr>
              <a:t>Οι παραπάνω 1 έως 3 εγγραφές </a:t>
            </a:r>
            <a:r>
              <a:rPr lang="el-GR" sz="2000" b="1" dirty="0">
                <a:solidFill>
                  <a:schemeClr val="tx2"/>
                </a:solidFill>
                <a:latin typeface="Candara" panose="020E0502030303020204" pitchFamily="34" charset="0"/>
              </a:rPr>
              <a:t>έχουν τυποποιηθεί</a:t>
            </a:r>
            <a:r>
              <a:rPr lang="el-GR" sz="2000" dirty="0">
                <a:solidFill>
                  <a:schemeClr val="tx2"/>
                </a:solidFill>
                <a:latin typeface="Candara" panose="020E0502030303020204" pitchFamily="34" charset="0"/>
              </a:rPr>
              <a:t> από την ΑΑΔΕ, ώστε να μπορούν να διαβιβάζονται ηλεκτρονικά από τις Επιχειρήσεις και να καταχωρούνται </a:t>
            </a:r>
            <a:r>
              <a:rPr lang="el-GR" sz="2000" b="1" dirty="0">
                <a:solidFill>
                  <a:schemeClr val="tx2"/>
                </a:solidFill>
                <a:latin typeface="Candara" panose="020E0502030303020204" pitchFamily="34" charset="0"/>
              </a:rPr>
              <a:t>ομοιόμορφα στην ΑΑΔΕ</a:t>
            </a:r>
            <a:r>
              <a:rPr lang="el-GR" sz="2000" dirty="0">
                <a:solidFill>
                  <a:schemeClr val="tx2"/>
                </a:solidFill>
                <a:latin typeface="Candara" panose="020E0502030303020204" pitchFamily="34" charset="0"/>
              </a:rPr>
              <a:t>. Συνολικά, ονομάζονται</a:t>
            </a:r>
            <a:r>
              <a:rPr lang="el-GR" sz="2000" b="1" dirty="0">
                <a:solidFill>
                  <a:schemeClr val="tx2"/>
                </a:solidFill>
                <a:latin typeface="Candara" panose="020E0502030303020204" pitchFamily="34" charset="0"/>
              </a:rPr>
              <a:t> </a:t>
            </a:r>
            <a:r>
              <a:rPr lang="el-GR" sz="2000" b="1" dirty="0">
                <a:solidFill>
                  <a:srgbClr val="0070C0"/>
                </a:solidFill>
                <a:latin typeface="Candara" panose="020E0502030303020204" pitchFamily="34" charset="0"/>
              </a:rPr>
              <a:t>Τυποποιήσεις Δεδομένων Παραστατικών</a:t>
            </a:r>
            <a:endParaRPr lang="el-GR" dirty="0">
              <a:solidFill>
                <a:schemeClr val="tx2"/>
              </a:solidFill>
              <a:latin typeface="Candara" panose="020E0502030303020204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7752184" y="392212"/>
            <a:ext cx="388843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err="1" smtClean="0">
                <a:solidFill>
                  <a:srgbClr val="0070C0"/>
                </a:solidFill>
                <a:latin typeface="Candara" panose="020E0502030303020204" pitchFamily="34" charset="0"/>
              </a:rPr>
              <a:t>myDATA</a:t>
            </a:r>
            <a:r>
              <a:rPr lang="en-US" sz="2000" b="1" dirty="0" smtClean="0">
                <a:solidFill>
                  <a:srgbClr val="0070C0"/>
                </a:solidFill>
                <a:latin typeface="Candara" panose="020E0502030303020204" pitchFamily="34" charset="0"/>
              </a:rPr>
              <a:t> </a:t>
            </a:r>
            <a:r>
              <a:rPr lang="en-US" b="1" dirty="0" smtClean="0">
                <a:solidFill>
                  <a:srgbClr val="00B0F0"/>
                </a:solidFill>
                <a:latin typeface="Candara" panose="020E0502030303020204" pitchFamily="34" charset="0"/>
              </a:rPr>
              <a:t>- </a:t>
            </a:r>
            <a:r>
              <a:rPr lang="el-GR" b="1" dirty="0" smtClean="0">
                <a:solidFill>
                  <a:srgbClr val="00B0F0"/>
                </a:solidFill>
                <a:latin typeface="Candara" panose="020E0502030303020204" pitchFamily="34" charset="0"/>
              </a:rPr>
              <a:t>Ηλεκτρονικά </a:t>
            </a:r>
            <a:r>
              <a:rPr lang="el-GR" b="1" dirty="0">
                <a:solidFill>
                  <a:srgbClr val="00B0F0"/>
                </a:solidFill>
                <a:latin typeface="Candara" panose="020E0502030303020204" pitchFamily="34" charset="0"/>
              </a:rPr>
              <a:t>Βιβλία ΑΑΔΕ</a:t>
            </a:r>
          </a:p>
        </p:txBody>
      </p:sp>
    </p:spTree>
    <p:extLst>
      <p:ext uri="{BB962C8B-B14F-4D97-AF65-F5344CB8AC3E}">
        <p14:creationId xmlns:p14="http://schemas.microsoft.com/office/powerpoint/2010/main" val="766655546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5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6500"/>
                            </p:stCondLst>
                            <p:childTnLst>
                              <p:par>
                                <p:cTn id="2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build="p" advAuto="50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Αποτέλεσμα εικόνας για λογοτυπο ααδε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3341" y="392212"/>
            <a:ext cx="1434187" cy="3962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Ορθογώνιο 1"/>
          <p:cNvSpPr/>
          <p:nvPr/>
        </p:nvSpPr>
        <p:spPr>
          <a:xfrm>
            <a:off x="2927648" y="1700808"/>
            <a:ext cx="4572000" cy="338554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el-GR" sz="1600" dirty="0">
              <a:latin typeface="Candara" panose="020E0502030303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13340" y="1024852"/>
            <a:ext cx="11227275" cy="400110"/>
          </a:xfrm>
          <a:prstGeom prst="rect">
            <a:avLst/>
          </a:prstGeom>
          <a:solidFill>
            <a:srgbClr val="EAF1FA"/>
          </a:solidFill>
          <a:ln>
            <a:noFill/>
          </a:ln>
          <a:effectLst/>
        </p:spPr>
        <p:txBody>
          <a:bodyPr wrap="square" rtlCol="0">
            <a:spAutoFit/>
          </a:bodyPr>
          <a:lstStyle/>
          <a:p>
            <a:pPr algn="just"/>
            <a:r>
              <a:rPr lang="el-GR" sz="2000" b="1" dirty="0">
                <a:solidFill>
                  <a:schemeClr val="tx2"/>
                </a:solidFill>
                <a:latin typeface="Candara" panose="020E0502030303020204" pitchFamily="34" charset="0"/>
              </a:rPr>
              <a:t>Τυποποιήσεις Δεδομένων Παραστατικών</a:t>
            </a:r>
            <a:endParaRPr lang="en-US" sz="2000" b="1" dirty="0">
              <a:solidFill>
                <a:schemeClr val="tx2"/>
              </a:solidFill>
              <a:latin typeface="Candara" panose="020E0502030303020204" pitchFamily="34" charset="0"/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1847528" y="1829697"/>
            <a:ext cx="9793086" cy="46782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l-GR" sz="2000" b="1" dirty="0">
                <a:solidFill>
                  <a:schemeClr val="tx2"/>
                </a:solidFill>
                <a:latin typeface="Candara" panose="020E0502030303020204" pitchFamily="34" charset="0"/>
              </a:rPr>
              <a:t>Οι Τυποποιήσεις Δεδομένων Παραστατικών</a:t>
            </a:r>
            <a:r>
              <a:rPr lang="el-GR" sz="2000" dirty="0">
                <a:solidFill>
                  <a:schemeClr val="tx2"/>
                </a:solidFill>
                <a:latin typeface="Candara" panose="020E0502030303020204" pitchFamily="34" charset="0"/>
              </a:rPr>
              <a:t> της ΑΑΔΕ περιλαμβάνουν:</a:t>
            </a:r>
          </a:p>
          <a:p>
            <a:pPr marL="457200" indent="-457200"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l-GR" sz="2000" dirty="0">
                <a:solidFill>
                  <a:schemeClr val="tx2"/>
                </a:solidFill>
                <a:latin typeface="Candara" panose="020E0502030303020204" pitchFamily="34" charset="0"/>
              </a:rPr>
              <a:t>Τυποποιήσεις δεδομένων </a:t>
            </a:r>
            <a:r>
              <a:rPr lang="el-GR" sz="2000" b="1" dirty="0">
                <a:solidFill>
                  <a:schemeClr val="tx2"/>
                </a:solidFill>
                <a:latin typeface="Candara" panose="020E0502030303020204" pitchFamily="34" charset="0"/>
              </a:rPr>
              <a:t>Σύνοψης Παραστατικών</a:t>
            </a:r>
            <a:r>
              <a:rPr lang="el-GR" sz="2000" dirty="0">
                <a:solidFill>
                  <a:schemeClr val="tx2"/>
                </a:solidFill>
                <a:latin typeface="Candara" panose="020E0502030303020204" pitchFamily="34" charset="0"/>
              </a:rPr>
              <a:t> εσόδων / εξόδων της Επιχείρησης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el-GR" sz="2000" dirty="0">
                <a:solidFill>
                  <a:schemeClr val="tx2"/>
                </a:solidFill>
                <a:latin typeface="Candara" panose="020E0502030303020204" pitchFamily="34" charset="0"/>
              </a:rPr>
              <a:t>Η Σύνοψη του Παραστατικού περιλαμβάνει δεδομένα όπως, στοιχεία αντισυμβαλλόμενων, αξίες, φόροι, χαρτόσημα, τέλη, κρατήσεις, χωρίς την αναλυτική διάκριση των ειδών (αγαθών – υπηρεσιών)</a:t>
            </a:r>
          </a:p>
          <a:p>
            <a:pPr marL="457200" indent="-457200"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l-GR" sz="2000" dirty="0">
                <a:solidFill>
                  <a:schemeClr val="tx2"/>
                </a:solidFill>
                <a:latin typeface="Candara" panose="020E0502030303020204" pitchFamily="34" charset="0"/>
              </a:rPr>
              <a:t>Τυποποιημένες </a:t>
            </a:r>
            <a:r>
              <a:rPr lang="el-GR" sz="2000" b="1" dirty="0">
                <a:solidFill>
                  <a:schemeClr val="tx2"/>
                </a:solidFill>
                <a:latin typeface="Candara" panose="020E0502030303020204" pitchFamily="34" charset="0"/>
              </a:rPr>
              <a:t>Λογιστικές Εγγραφές Τακτοποίησης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el-GR" sz="2000" dirty="0">
                <a:solidFill>
                  <a:schemeClr val="tx2"/>
                </a:solidFill>
                <a:latin typeface="Candara" panose="020E0502030303020204" pitchFamily="34" charset="0"/>
              </a:rPr>
              <a:t>Περιλαμβάνεται σύνοψη και όχι το σύνολο των διενεργούμενων λογιστικών εγγραφών κάθε φορολογικού έτους, διακριτά οι εγγραφές μισθοδοσίας και αποσβέσεων και συγκεντρωτικά τις εγγραφές τακτοποίησης εσόδων/εξόδων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l-GR" sz="2000" dirty="0">
                <a:solidFill>
                  <a:schemeClr val="tx2"/>
                </a:solidFill>
                <a:latin typeface="Candara" panose="020E0502030303020204" pitchFamily="34" charset="0"/>
              </a:rPr>
              <a:t>Έχουν δημιουργηθεί</a:t>
            </a:r>
            <a:r>
              <a:rPr lang="el-GR" sz="2000" b="1" dirty="0">
                <a:solidFill>
                  <a:schemeClr val="tx2"/>
                </a:solidFill>
                <a:latin typeface="Candara" panose="020E0502030303020204" pitchFamily="34" charset="0"/>
              </a:rPr>
              <a:t> </a:t>
            </a:r>
            <a:r>
              <a:rPr lang="el-GR" sz="2000" b="1" dirty="0">
                <a:solidFill>
                  <a:srgbClr val="0070C0"/>
                </a:solidFill>
                <a:latin typeface="Candara" panose="020E0502030303020204" pitchFamily="34" charset="0"/>
              </a:rPr>
              <a:t>Τυποποιήσεις Δεδομένων Παραστατικών</a:t>
            </a:r>
            <a:r>
              <a:rPr lang="el-GR" sz="2000" b="1" dirty="0">
                <a:solidFill>
                  <a:schemeClr val="tx2"/>
                </a:solidFill>
                <a:latin typeface="Candara" panose="020E0502030303020204" pitchFamily="34" charset="0"/>
              </a:rPr>
              <a:t>, </a:t>
            </a:r>
            <a:r>
              <a:rPr lang="el-GR" sz="2000" dirty="0">
                <a:solidFill>
                  <a:schemeClr val="tx2"/>
                </a:solidFill>
                <a:latin typeface="Candara" panose="020E0502030303020204" pitchFamily="34" charset="0"/>
              </a:rPr>
              <a:t>με ειδικές </a:t>
            </a:r>
            <a:r>
              <a:rPr lang="el-GR" sz="2000" b="1" dirty="0">
                <a:solidFill>
                  <a:srgbClr val="0070C0"/>
                </a:solidFill>
                <a:latin typeface="Candara" panose="020E0502030303020204" pitchFamily="34" charset="0"/>
              </a:rPr>
              <a:t>Στήλες</a:t>
            </a:r>
            <a:r>
              <a:rPr lang="el-GR" sz="2000" dirty="0">
                <a:solidFill>
                  <a:schemeClr val="tx2"/>
                </a:solidFill>
                <a:latin typeface="Candara" panose="020E0502030303020204" pitchFamily="34" charset="0"/>
              </a:rPr>
              <a:t> για καθεμία από αυτές</a:t>
            </a:r>
            <a:endParaRPr lang="el-GR" dirty="0">
              <a:solidFill>
                <a:schemeClr val="tx2"/>
              </a:solidFill>
              <a:latin typeface="Candara" panose="020E0502030303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752184" y="392212"/>
            <a:ext cx="388843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err="1" smtClean="0">
                <a:solidFill>
                  <a:srgbClr val="0070C0"/>
                </a:solidFill>
                <a:latin typeface="Candara" panose="020E0502030303020204" pitchFamily="34" charset="0"/>
              </a:rPr>
              <a:t>myDATA</a:t>
            </a:r>
            <a:r>
              <a:rPr lang="en-US" sz="2000" b="1" dirty="0" smtClean="0">
                <a:solidFill>
                  <a:srgbClr val="0070C0"/>
                </a:solidFill>
                <a:latin typeface="Candara" panose="020E0502030303020204" pitchFamily="34" charset="0"/>
              </a:rPr>
              <a:t> </a:t>
            </a:r>
            <a:r>
              <a:rPr lang="en-US" b="1" dirty="0" smtClean="0">
                <a:solidFill>
                  <a:srgbClr val="00B0F0"/>
                </a:solidFill>
                <a:latin typeface="Candara" panose="020E0502030303020204" pitchFamily="34" charset="0"/>
              </a:rPr>
              <a:t>- </a:t>
            </a:r>
            <a:r>
              <a:rPr lang="el-GR" b="1" dirty="0" smtClean="0">
                <a:solidFill>
                  <a:srgbClr val="00B0F0"/>
                </a:solidFill>
                <a:latin typeface="Candara" panose="020E0502030303020204" pitchFamily="34" charset="0"/>
              </a:rPr>
              <a:t>Ηλεκτρονικά </a:t>
            </a:r>
            <a:r>
              <a:rPr lang="el-GR" b="1" dirty="0">
                <a:solidFill>
                  <a:srgbClr val="00B0F0"/>
                </a:solidFill>
                <a:latin typeface="Candara" panose="020E0502030303020204" pitchFamily="34" charset="0"/>
              </a:rPr>
              <a:t>Βιβλία ΑΑΔΕ</a:t>
            </a:r>
          </a:p>
        </p:txBody>
      </p:sp>
    </p:spTree>
    <p:extLst>
      <p:ext uri="{BB962C8B-B14F-4D97-AF65-F5344CB8AC3E}">
        <p14:creationId xmlns:p14="http://schemas.microsoft.com/office/powerpoint/2010/main" val="1616553913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5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4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5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750"/>
                                        <p:tgtEl>
                                          <p:spTgt spid="4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325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4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4250"/>
                            </p:stCondLst>
                            <p:childTnLst>
                              <p:par>
                                <p:cTn id="2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750"/>
                                        <p:tgtEl>
                                          <p:spTgt spid="4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000"/>
                            </p:stCondLst>
                            <p:childTnLst>
                              <p:par>
                                <p:cTn id="2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4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45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2" descr="Αποτέλεσμα εικόνας για λογοτυπο ααδε">
            <a:extLst>
              <a:ext uri="{FF2B5EF4-FFF2-40B4-BE49-F238E27FC236}">
                <a16:creationId xmlns:a16="http://schemas.microsoft.com/office/drawing/2014/main" xmlns="" id="{D5746258-80EB-4886-8C30-50CD72FDE5C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3341" y="392212"/>
            <a:ext cx="1434187" cy="3962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xmlns="" id="{71770BC9-155E-44F7-B217-A8D69CFCE8B1}"/>
              </a:ext>
            </a:extLst>
          </p:cNvPr>
          <p:cNvSpPr txBox="1"/>
          <p:nvPr/>
        </p:nvSpPr>
        <p:spPr>
          <a:xfrm>
            <a:off x="413340" y="1024852"/>
            <a:ext cx="11227275" cy="400110"/>
          </a:xfrm>
          <a:prstGeom prst="rect">
            <a:avLst/>
          </a:prstGeom>
          <a:solidFill>
            <a:srgbClr val="EAF1FA"/>
          </a:solidFill>
          <a:ln>
            <a:noFill/>
          </a:ln>
          <a:effectLst/>
        </p:spPr>
        <p:txBody>
          <a:bodyPr wrap="square" rtlCol="0">
            <a:spAutoFit/>
          </a:bodyPr>
          <a:lstStyle/>
          <a:p>
            <a:pPr algn="just"/>
            <a:r>
              <a:rPr lang="el-GR" sz="2000" b="1" dirty="0">
                <a:solidFill>
                  <a:schemeClr val="tx2"/>
                </a:solidFill>
                <a:latin typeface="Candara" panose="020E0502030303020204" pitchFamily="34" charset="0"/>
              </a:rPr>
              <a:t>Τυποποιήσεις Δεδομένων Παραστατικών</a:t>
            </a:r>
            <a:endParaRPr lang="en-US" sz="2000" b="1" dirty="0">
              <a:solidFill>
                <a:schemeClr val="tx2"/>
              </a:solidFill>
              <a:latin typeface="Candara" panose="020E0502030303020204" pitchFamily="34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xmlns="" id="{57193F6F-3DFD-4987-91D7-195C6E0220AB}"/>
              </a:ext>
            </a:extLst>
          </p:cNvPr>
          <p:cNvSpPr txBox="1"/>
          <p:nvPr/>
        </p:nvSpPr>
        <p:spPr>
          <a:xfrm>
            <a:off x="698385" y="2416532"/>
            <a:ext cx="5040560" cy="3477875"/>
          </a:xfrm>
          <a:prstGeom prst="rect">
            <a:avLst/>
          </a:prstGeom>
          <a:noFill/>
        </p:spPr>
        <p:txBody>
          <a:bodyPr wrap="square" numCol="1" rtlCol="0" anchor="ctr">
            <a:spAutoFit/>
          </a:bodyPr>
          <a:lstStyle/>
          <a:p>
            <a:pPr marL="457200" indent="-457200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el-GR" sz="2000" dirty="0">
                <a:solidFill>
                  <a:schemeClr val="tx2"/>
                </a:solidFill>
                <a:latin typeface="Candara" panose="020E0502030303020204" pitchFamily="34" charset="0"/>
              </a:rPr>
              <a:t>Τιμολόγιο Πώλησης</a:t>
            </a:r>
            <a:endParaRPr lang="en-US" sz="2000" dirty="0">
              <a:solidFill>
                <a:schemeClr val="tx2"/>
              </a:solidFill>
              <a:latin typeface="Candara" panose="020E0502030303020204" pitchFamily="34" charset="0"/>
            </a:endParaRPr>
          </a:p>
          <a:p>
            <a:pPr marL="457200" indent="-457200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el-GR" sz="2000" dirty="0">
                <a:solidFill>
                  <a:schemeClr val="tx2"/>
                </a:solidFill>
                <a:latin typeface="Candara" panose="020E0502030303020204" pitchFamily="34" charset="0"/>
              </a:rPr>
              <a:t>Τιμολόγιο Παροχής Υπηρεσιών</a:t>
            </a:r>
            <a:endParaRPr lang="en-US" sz="2000" dirty="0">
              <a:solidFill>
                <a:schemeClr val="tx2"/>
              </a:solidFill>
              <a:latin typeface="Candara" panose="020E0502030303020204" pitchFamily="34" charset="0"/>
            </a:endParaRPr>
          </a:p>
          <a:p>
            <a:pPr marL="457200" indent="-457200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el-GR" sz="2000" dirty="0">
                <a:solidFill>
                  <a:schemeClr val="tx2"/>
                </a:solidFill>
                <a:latin typeface="Candara" panose="020E0502030303020204" pitchFamily="34" charset="0"/>
              </a:rPr>
              <a:t>Τίτλος Κτήσης</a:t>
            </a:r>
            <a:endParaRPr lang="en-US" sz="2000" dirty="0">
              <a:solidFill>
                <a:schemeClr val="tx2"/>
              </a:solidFill>
              <a:latin typeface="Candara" panose="020E0502030303020204" pitchFamily="34" charset="0"/>
            </a:endParaRPr>
          </a:p>
          <a:p>
            <a:pPr marL="457200" indent="-457200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el-GR" sz="2000" dirty="0">
                <a:solidFill>
                  <a:schemeClr val="tx2"/>
                </a:solidFill>
                <a:latin typeface="Candara" panose="020E0502030303020204" pitchFamily="34" charset="0"/>
              </a:rPr>
              <a:t>Πιστωτικό Τιμολόγιο</a:t>
            </a:r>
            <a:endParaRPr lang="en-US" sz="2000" dirty="0">
              <a:solidFill>
                <a:schemeClr val="tx2"/>
              </a:solidFill>
              <a:latin typeface="Candara" panose="020E0502030303020204" pitchFamily="34" charset="0"/>
            </a:endParaRPr>
          </a:p>
          <a:p>
            <a:pPr marL="457200" indent="-457200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el-GR" sz="2000" dirty="0">
                <a:solidFill>
                  <a:schemeClr val="tx2"/>
                </a:solidFill>
                <a:latin typeface="Candara" panose="020E0502030303020204" pitchFamily="34" charset="0"/>
              </a:rPr>
              <a:t>Στοιχείο </a:t>
            </a:r>
            <a:r>
              <a:rPr lang="el-GR" sz="2000" dirty="0" err="1">
                <a:solidFill>
                  <a:schemeClr val="tx2"/>
                </a:solidFill>
                <a:latin typeface="Candara" panose="020E0502030303020204" pitchFamily="34" charset="0"/>
              </a:rPr>
              <a:t>Αυτοπαράδοσης</a:t>
            </a:r>
            <a:r>
              <a:rPr lang="el-GR" sz="2000" dirty="0">
                <a:solidFill>
                  <a:schemeClr val="tx2"/>
                </a:solidFill>
                <a:latin typeface="Candara" panose="020E0502030303020204" pitchFamily="34" charset="0"/>
              </a:rPr>
              <a:t>  - </a:t>
            </a:r>
            <a:r>
              <a:rPr lang="el-GR" sz="2000" dirty="0" err="1">
                <a:solidFill>
                  <a:schemeClr val="tx2"/>
                </a:solidFill>
                <a:latin typeface="Candara" panose="020E0502030303020204" pitchFamily="34" charset="0"/>
              </a:rPr>
              <a:t>Ιδιοχρησιμοποίησης</a:t>
            </a:r>
            <a:endParaRPr lang="en-US" sz="2000" dirty="0">
              <a:solidFill>
                <a:schemeClr val="tx2"/>
              </a:solidFill>
              <a:latin typeface="Candara" panose="020E0502030303020204" pitchFamily="34" charset="0"/>
            </a:endParaRPr>
          </a:p>
          <a:p>
            <a:pPr marL="457200" indent="-457200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el-GR" sz="2000" dirty="0">
                <a:solidFill>
                  <a:schemeClr val="tx2"/>
                </a:solidFill>
                <a:latin typeface="Candara" panose="020E0502030303020204" pitchFamily="34" charset="0"/>
              </a:rPr>
              <a:t>Παραστατικό </a:t>
            </a:r>
            <a:r>
              <a:rPr lang="el-GR" sz="2000" dirty="0" smtClean="0">
                <a:solidFill>
                  <a:schemeClr val="tx2"/>
                </a:solidFill>
                <a:latin typeface="Candara" panose="020E0502030303020204" pitchFamily="34" charset="0"/>
              </a:rPr>
              <a:t>Διακίνησης</a:t>
            </a:r>
          </a:p>
          <a:p>
            <a:pPr marL="457200" indent="-457200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el-GR" sz="2000" dirty="0">
                <a:solidFill>
                  <a:schemeClr val="tx2"/>
                </a:solidFill>
                <a:latin typeface="Candara" panose="020E0502030303020204" pitchFamily="34" charset="0"/>
              </a:rPr>
              <a:t>Απόδειξη Παροχής </a:t>
            </a:r>
            <a:r>
              <a:rPr lang="el-GR" sz="2000" dirty="0" smtClean="0">
                <a:solidFill>
                  <a:schemeClr val="tx2"/>
                </a:solidFill>
                <a:latin typeface="Candara" panose="020E0502030303020204" pitchFamily="34" charset="0"/>
              </a:rPr>
              <a:t>Υπηρεσιών</a:t>
            </a:r>
            <a:endParaRPr lang="el-GR" sz="2000" dirty="0">
              <a:solidFill>
                <a:schemeClr val="tx2"/>
              </a:solidFill>
              <a:latin typeface="Candara" panose="020E0502030303020204" pitchFamily="34" charset="0"/>
            </a:endParaRPr>
          </a:p>
        </p:txBody>
      </p:sp>
      <p:sp>
        <p:nvSpPr>
          <p:cNvPr id="16" name="Rectangle 2">
            <a:extLst>
              <a:ext uri="{FF2B5EF4-FFF2-40B4-BE49-F238E27FC236}">
                <a16:creationId xmlns:a16="http://schemas.microsoft.com/office/drawing/2014/main" xmlns="" id="{C54BD9C4-3BB5-488A-9176-D83162F633D3}"/>
              </a:ext>
            </a:extLst>
          </p:cNvPr>
          <p:cNvSpPr/>
          <p:nvPr/>
        </p:nvSpPr>
        <p:spPr>
          <a:xfrm>
            <a:off x="6168008" y="2406230"/>
            <a:ext cx="5184576" cy="3785652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marL="457200" indent="-457200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el-GR" sz="2000" dirty="0" smtClean="0">
                <a:solidFill>
                  <a:schemeClr val="tx2"/>
                </a:solidFill>
                <a:latin typeface="Candara" panose="020E0502030303020204" pitchFamily="34" charset="0"/>
              </a:rPr>
              <a:t>Απόδειξη  </a:t>
            </a:r>
            <a:r>
              <a:rPr lang="el-GR" sz="2000" dirty="0">
                <a:solidFill>
                  <a:schemeClr val="tx2"/>
                </a:solidFill>
                <a:latin typeface="Candara" panose="020E0502030303020204" pitchFamily="34" charset="0"/>
              </a:rPr>
              <a:t>Λιανικής Πώλησης</a:t>
            </a:r>
          </a:p>
          <a:p>
            <a:pPr marL="457200" indent="-457200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el-GR" sz="2000" dirty="0">
                <a:solidFill>
                  <a:schemeClr val="tx2"/>
                </a:solidFill>
                <a:latin typeface="Candara" panose="020E0502030303020204" pitchFamily="34" charset="0"/>
              </a:rPr>
              <a:t>Πιστωτικό  Λιανικής Πώλησης</a:t>
            </a:r>
          </a:p>
          <a:p>
            <a:pPr marL="457200" indent="-457200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el-GR" sz="2000" dirty="0">
                <a:solidFill>
                  <a:schemeClr val="tx2"/>
                </a:solidFill>
                <a:latin typeface="Candara" panose="020E0502030303020204" pitchFamily="34" charset="0"/>
              </a:rPr>
              <a:t>Συμβόλαιο  (έσοδο ή έξοδο</a:t>
            </a:r>
            <a:r>
              <a:rPr lang="el-GR" sz="2000" dirty="0" smtClean="0">
                <a:solidFill>
                  <a:schemeClr val="tx2"/>
                </a:solidFill>
                <a:latin typeface="Candara" panose="020E0502030303020204" pitchFamily="34" charset="0"/>
              </a:rPr>
              <a:t>)</a:t>
            </a:r>
          </a:p>
          <a:p>
            <a:pPr marL="457200" indent="-457200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el-GR" sz="2000" dirty="0">
                <a:solidFill>
                  <a:schemeClr val="tx2"/>
                </a:solidFill>
                <a:latin typeface="Candara" panose="020E0502030303020204" pitchFamily="34" charset="0"/>
              </a:rPr>
              <a:t>Ειδικό στοιχείο (απόδειξη είσπραξης/πληρωμής)</a:t>
            </a:r>
          </a:p>
          <a:p>
            <a:pPr marL="457200" indent="-457200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el-GR" sz="2000" dirty="0" smtClean="0">
                <a:solidFill>
                  <a:schemeClr val="tx2"/>
                </a:solidFill>
                <a:latin typeface="Candara" panose="020E0502030303020204" pitchFamily="34" charset="0"/>
              </a:rPr>
              <a:t>Μισθοδοσία</a:t>
            </a:r>
            <a:endParaRPr lang="el-GR" sz="2000" dirty="0">
              <a:solidFill>
                <a:schemeClr val="tx2"/>
              </a:solidFill>
              <a:latin typeface="Candara" panose="020E0502030303020204" pitchFamily="34" charset="0"/>
            </a:endParaRPr>
          </a:p>
          <a:p>
            <a:pPr marL="457200" indent="-457200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el-GR" sz="2000" dirty="0">
                <a:solidFill>
                  <a:schemeClr val="tx2"/>
                </a:solidFill>
                <a:latin typeface="Candara" panose="020E0502030303020204" pitchFamily="34" charset="0"/>
              </a:rPr>
              <a:t>Αποσβέσεις</a:t>
            </a:r>
          </a:p>
          <a:p>
            <a:pPr marL="457200" indent="-457200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el-GR" sz="2000" dirty="0" smtClean="0">
                <a:solidFill>
                  <a:schemeClr val="tx2"/>
                </a:solidFill>
                <a:latin typeface="Candara" panose="020E0502030303020204" pitchFamily="34" charset="0"/>
              </a:rPr>
              <a:t>Λοιπές εγγραφές </a:t>
            </a:r>
            <a:r>
              <a:rPr lang="el-GR" sz="2000" dirty="0">
                <a:solidFill>
                  <a:schemeClr val="tx2"/>
                </a:solidFill>
                <a:latin typeface="Candara" panose="020E0502030303020204" pitchFamily="34" charset="0"/>
              </a:rPr>
              <a:t>τακτοποίησης εσόδων/εξόδων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752184" y="392212"/>
            <a:ext cx="388843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err="1" smtClean="0">
                <a:solidFill>
                  <a:srgbClr val="0070C0"/>
                </a:solidFill>
                <a:latin typeface="Candara" panose="020E0502030303020204" pitchFamily="34" charset="0"/>
              </a:rPr>
              <a:t>myDATA</a:t>
            </a:r>
            <a:r>
              <a:rPr lang="en-US" sz="2000" b="1" dirty="0" smtClean="0">
                <a:solidFill>
                  <a:srgbClr val="0070C0"/>
                </a:solidFill>
                <a:latin typeface="Candara" panose="020E0502030303020204" pitchFamily="34" charset="0"/>
              </a:rPr>
              <a:t> </a:t>
            </a:r>
            <a:r>
              <a:rPr lang="en-US" b="1" dirty="0" smtClean="0">
                <a:solidFill>
                  <a:srgbClr val="00B0F0"/>
                </a:solidFill>
                <a:latin typeface="Candara" panose="020E0502030303020204" pitchFamily="34" charset="0"/>
              </a:rPr>
              <a:t>- </a:t>
            </a:r>
            <a:r>
              <a:rPr lang="el-GR" b="1" dirty="0" smtClean="0">
                <a:solidFill>
                  <a:srgbClr val="00B0F0"/>
                </a:solidFill>
                <a:latin typeface="Candara" panose="020E0502030303020204" pitchFamily="34" charset="0"/>
              </a:rPr>
              <a:t>Ηλεκτρονικά </a:t>
            </a:r>
            <a:r>
              <a:rPr lang="el-GR" b="1" dirty="0">
                <a:solidFill>
                  <a:srgbClr val="00B0F0"/>
                </a:solidFill>
                <a:latin typeface="Candara" panose="020E0502030303020204" pitchFamily="34" charset="0"/>
              </a:rPr>
              <a:t>Βιβλία ΑΑΔΕ</a:t>
            </a:r>
          </a:p>
        </p:txBody>
      </p:sp>
    </p:spTree>
    <p:extLst>
      <p:ext uri="{BB962C8B-B14F-4D97-AF65-F5344CB8AC3E}">
        <p14:creationId xmlns:p14="http://schemas.microsoft.com/office/powerpoint/2010/main" val="4190037968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7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2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700"/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9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700"/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600"/>
                            </p:stCondLst>
                            <p:childTnLst>
                              <p:par>
                                <p:cTn id="2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700"/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3300"/>
                            </p:stCondLst>
                            <p:childTnLst>
                              <p:par>
                                <p:cTn id="2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700"/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4000"/>
                            </p:stCondLst>
                            <p:childTnLst>
                              <p:par>
                                <p:cTn id="2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700"/>
                                        <p:tgtEl>
                                          <p:spTgt spid="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4700"/>
                            </p:stCondLst>
                            <p:childTnLst>
                              <p:par>
                                <p:cTn id="3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700"/>
                                        <p:tgtEl>
                                          <p:spTgt spid="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400"/>
                            </p:stCondLst>
                            <p:childTnLst>
                              <p:par>
                                <p:cTn id="3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7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6100"/>
                            </p:stCondLst>
                            <p:childTnLst>
                              <p:par>
                                <p:cTn id="4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700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6800"/>
                            </p:stCondLst>
                            <p:childTnLst>
                              <p:par>
                                <p:cTn id="4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700"/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7500"/>
                            </p:stCondLst>
                            <p:childTnLst>
                              <p:par>
                                <p:cTn id="4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700"/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8200"/>
                            </p:stCondLst>
                            <p:childTnLst>
                              <p:par>
                                <p:cTn id="5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700"/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8900"/>
                            </p:stCondLst>
                            <p:childTnLst>
                              <p:par>
                                <p:cTn id="5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700"/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9600"/>
                            </p:stCondLst>
                            <p:childTnLst>
                              <p:par>
                                <p:cTn id="6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700"/>
                                        <p:tgtEl>
                                          <p:spTgt spid="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1">
            <a:extLst>
              <a:ext uri="{FF2B5EF4-FFF2-40B4-BE49-F238E27FC236}">
                <a16:creationId xmlns:a16="http://schemas.microsoft.com/office/drawing/2014/main" xmlns="" id="{2DB86638-90AD-4747-8EF4-0B604F92F52D}"/>
              </a:ext>
            </a:extLst>
          </p:cNvPr>
          <p:cNvSpPr/>
          <p:nvPr/>
        </p:nvSpPr>
        <p:spPr>
          <a:xfrm>
            <a:off x="1853146" y="1844824"/>
            <a:ext cx="9289032" cy="30922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lnSpc>
                <a:spcPct val="114000"/>
              </a:lnSpc>
              <a:buClr>
                <a:srgbClr val="002060"/>
              </a:buClr>
              <a:buSzPct val="130000"/>
            </a:pPr>
            <a:r>
              <a:rPr lang="el-GR" sz="2000" dirty="0">
                <a:solidFill>
                  <a:srgbClr val="002060"/>
                </a:solidFill>
                <a:latin typeface="Candara" panose="020E0502030303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Οι στήλες που περιλαμβάνει η Τυποποίηση Δεδομένων του Παραστατικού</a:t>
            </a:r>
            <a:r>
              <a:rPr lang="en-US" sz="2000" dirty="0">
                <a:solidFill>
                  <a:srgbClr val="002060"/>
                </a:solidFill>
                <a:latin typeface="Candara" panose="020E0502030303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000" dirty="0">
                <a:solidFill>
                  <a:srgbClr val="002060"/>
                </a:solidFill>
                <a:latin typeface="Candara" panose="020E0502030303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el-GR" sz="2000" dirty="0">
                <a:solidFill>
                  <a:srgbClr val="0070C0"/>
                </a:solidFill>
                <a:latin typeface="Candara" panose="020E0502030303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Τιμολόγιο Πώλησης»</a:t>
            </a:r>
            <a:r>
              <a:rPr lang="el-GR" sz="2000" dirty="0">
                <a:solidFill>
                  <a:srgbClr val="002060"/>
                </a:solidFill>
                <a:latin typeface="Candara" panose="020E0502030303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342900" indent="-342900">
              <a:lnSpc>
                <a:spcPct val="114000"/>
              </a:lnSpc>
              <a:buClr>
                <a:srgbClr val="002060"/>
              </a:buClr>
              <a:buSzPct val="130000"/>
            </a:pPr>
            <a:endParaRPr lang="el-GR" sz="1100" dirty="0">
              <a:solidFill>
                <a:srgbClr val="002060"/>
              </a:solidFill>
              <a:latin typeface="Candara" panose="020E0502030303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14000"/>
              </a:lnSpc>
              <a:buClr>
                <a:srgbClr val="002060"/>
              </a:buClr>
              <a:buSzPct val="130000"/>
              <a:buFont typeface="Wingdings" panose="05000000000000000000" pitchFamily="2" charset="2"/>
              <a:buChar char="ü"/>
            </a:pPr>
            <a:r>
              <a:rPr lang="el-GR" sz="2000" dirty="0">
                <a:solidFill>
                  <a:srgbClr val="44546A"/>
                </a:solidFill>
                <a:latin typeface="Candara" panose="020E0502030303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Στοιχεία αντισυμβαλλόμενων ημεδαπής / αλλοδαπής</a:t>
            </a:r>
            <a:endParaRPr lang="en-US" sz="2000" dirty="0">
              <a:latin typeface="Candara" panose="020E0502030303020204" pitchFamily="34" charset="0"/>
              <a:ea typeface="Times New Roman" panose="02020603050405020304" pitchFamily="18" charset="0"/>
            </a:endParaRPr>
          </a:p>
          <a:p>
            <a:pPr marL="342900" indent="-342900">
              <a:lnSpc>
                <a:spcPct val="114000"/>
              </a:lnSpc>
              <a:buClr>
                <a:srgbClr val="002060"/>
              </a:buClr>
              <a:buSzPct val="130000"/>
              <a:buFont typeface="Wingdings" panose="05000000000000000000" pitchFamily="2" charset="2"/>
              <a:buChar char="ü"/>
            </a:pPr>
            <a:r>
              <a:rPr lang="el-GR" sz="2000" dirty="0">
                <a:solidFill>
                  <a:srgbClr val="44546A"/>
                </a:solidFill>
                <a:latin typeface="Candara" panose="020E0502030303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Είδος Σύνοψης Παραστατικού</a:t>
            </a:r>
            <a:r>
              <a:rPr lang="en-US" sz="2000" dirty="0">
                <a:solidFill>
                  <a:srgbClr val="44546A"/>
                </a:solidFill>
                <a:latin typeface="Candara" panose="020E0502030303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l-GR" sz="2000" dirty="0">
                <a:solidFill>
                  <a:srgbClr val="44546A"/>
                </a:solidFill>
                <a:latin typeface="Candara" panose="020E0502030303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«Τιμολόγιο Πώλησης»</a:t>
            </a:r>
            <a:endParaRPr lang="en-US" sz="2000" dirty="0">
              <a:latin typeface="Candara" panose="020E0502030303020204" pitchFamily="34" charset="0"/>
              <a:ea typeface="Times New Roman" panose="02020603050405020304" pitchFamily="18" charset="0"/>
            </a:endParaRPr>
          </a:p>
          <a:p>
            <a:pPr marL="342900" indent="-342900">
              <a:lnSpc>
                <a:spcPct val="114000"/>
              </a:lnSpc>
              <a:buClr>
                <a:srgbClr val="002060"/>
              </a:buClr>
              <a:buSzPct val="130000"/>
              <a:buFont typeface="Wingdings" panose="05000000000000000000" pitchFamily="2" charset="2"/>
              <a:buChar char="ü"/>
            </a:pPr>
            <a:r>
              <a:rPr lang="el-GR" sz="2000" dirty="0">
                <a:solidFill>
                  <a:srgbClr val="44546A"/>
                </a:solidFill>
                <a:latin typeface="Candara" panose="020E0502030303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Στοιχεία Συναλλαγής (χωρίς Περιγραφή Ειδών – Υπηρεσιών)</a:t>
            </a:r>
            <a:endParaRPr lang="en-US" sz="2000" dirty="0">
              <a:latin typeface="Candara" panose="020E0502030303020204" pitchFamily="34" charset="0"/>
              <a:ea typeface="Times New Roman" panose="02020603050405020304" pitchFamily="18" charset="0"/>
            </a:endParaRPr>
          </a:p>
          <a:p>
            <a:pPr marL="342900" indent="-342900">
              <a:lnSpc>
                <a:spcPct val="114000"/>
              </a:lnSpc>
              <a:buClr>
                <a:srgbClr val="002060"/>
              </a:buClr>
              <a:buSzPct val="130000"/>
              <a:buFont typeface="Wingdings" panose="05000000000000000000" pitchFamily="2" charset="2"/>
              <a:buChar char="ü"/>
            </a:pPr>
            <a:r>
              <a:rPr lang="el-GR" sz="2000" dirty="0">
                <a:solidFill>
                  <a:srgbClr val="44546A"/>
                </a:solidFill>
                <a:latin typeface="Candara" panose="020E0502030303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Καθαρή Αξία + ΦΠΑ – Παρακρατήσεις + Λοιποί Φόροι + Χαρτόσημα + Τέλη - Κρατήσεις Λοιπών Φορέων του Δημοσίου  = Συνολική Αξία Παραστατικού</a:t>
            </a:r>
          </a:p>
          <a:p>
            <a:pPr marL="342900" indent="-342900">
              <a:lnSpc>
                <a:spcPct val="114000"/>
              </a:lnSpc>
              <a:buClr>
                <a:srgbClr val="002060"/>
              </a:buClr>
              <a:buSzPct val="130000"/>
              <a:buFont typeface="Wingdings" panose="05000000000000000000" pitchFamily="2" charset="2"/>
              <a:buChar char="ü"/>
            </a:pPr>
            <a:r>
              <a:rPr lang="el-GR" sz="2000" dirty="0">
                <a:solidFill>
                  <a:srgbClr val="44546A"/>
                </a:solidFill>
                <a:latin typeface="Candara" panose="020E0502030303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Συσχετιζόμενα Παραστατικά </a:t>
            </a:r>
            <a:r>
              <a:rPr lang="el-GR" sz="2000" dirty="0">
                <a:solidFill>
                  <a:schemeClr val="tx2"/>
                </a:solidFill>
                <a:latin typeface="Candara" panose="020E0502030303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(Πιστωτικά, Συμπληρωματικά)</a:t>
            </a:r>
            <a:endParaRPr lang="en-US" sz="2000" dirty="0">
              <a:solidFill>
                <a:schemeClr val="tx2"/>
              </a:solidFill>
              <a:latin typeface="Candara" panose="020E0502030303020204" pitchFamily="34" charset="0"/>
            </a:endParaRPr>
          </a:p>
        </p:txBody>
      </p:sp>
      <p:pic>
        <p:nvPicPr>
          <p:cNvPr id="10" name="Picture 2" descr="Αποτέλεσμα εικόνας για λογοτυπο ααδε">
            <a:extLst>
              <a:ext uri="{FF2B5EF4-FFF2-40B4-BE49-F238E27FC236}">
                <a16:creationId xmlns:a16="http://schemas.microsoft.com/office/drawing/2014/main" xmlns="" id="{EE255E4E-CF62-445A-8227-10D2777BC52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3341" y="392212"/>
            <a:ext cx="1434187" cy="3962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7F3A5D3F-EA38-438E-9366-98F2B2F6F3A5}"/>
              </a:ext>
            </a:extLst>
          </p:cNvPr>
          <p:cNvSpPr txBox="1"/>
          <p:nvPr/>
        </p:nvSpPr>
        <p:spPr>
          <a:xfrm>
            <a:off x="413340" y="1024852"/>
            <a:ext cx="11227275" cy="400110"/>
          </a:xfrm>
          <a:prstGeom prst="rect">
            <a:avLst/>
          </a:prstGeom>
          <a:solidFill>
            <a:srgbClr val="EAF1FA"/>
          </a:solidFill>
          <a:ln>
            <a:noFill/>
          </a:ln>
          <a:effectLst/>
        </p:spPr>
        <p:txBody>
          <a:bodyPr wrap="square" rtlCol="0">
            <a:spAutoFit/>
          </a:bodyPr>
          <a:lstStyle/>
          <a:p>
            <a:pPr algn="just"/>
            <a:r>
              <a:rPr lang="el-GR" sz="2000" dirty="0">
                <a:solidFill>
                  <a:schemeClr val="tx2"/>
                </a:solidFill>
                <a:latin typeface="Candara" panose="020E0502030303020204" pitchFamily="34" charset="0"/>
              </a:rPr>
              <a:t>Τυποποιήσεις Δεδομένων Παραστατικών: Παράδειγμα</a:t>
            </a:r>
            <a:endParaRPr lang="en-US" sz="2000" b="1" dirty="0">
              <a:solidFill>
                <a:schemeClr val="tx2"/>
              </a:solidFill>
              <a:latin typeface="Candara" panose="020E050203030302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752184" y="392212"/>
            <a:ext cx="388843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err="1" smtClean="0">
                <a:solidFill>
                  <a:srgbClr val="0070C0"/>
                </a:solidFill>
                <a:latin typeface="Candara" panose="020E0502030303020204" pitchFamily="34" charset="0"/>
              </a:rPr>
              <a:t>myDATA</a:t>
            </a:r>
            <a:r>
              <a:rPr lang="en-US" sz="2000" b="1" dirty="0" smtClean="0">
                <a:solidFill>
                  <a:srgbClr val="0070C0"/>
                </a:solidFill>
                <a:latin typeface="Candara" panose="020E0502030303020204" pitchFamily="34" charset="0"/>
              </a:rPr>
              <a:t> </a:t>
            </a:r>
            <a:r>
              <a:rPr lang="en-US" b="1" dirty="0" smtClean="0">
                <a:solidFill>
                  <a:srgbClr val="00B0F0"/>
                </a:solidFill>
                <a:latin typeface="Candara" panose="020E0502030303020204" pitchFamily="34" charset="0"/>
              </a:rPr>
              <a:t>- </a:t>
            </a:r>
            <a:r>
              <a:rPr lang="el-GR" b="1" dirty="0" smtClean="0">
                <a:solidFill>
                  <a:srgbClr val="00B0F0"/>
                </a:solidFill>
                <a:latin typeface="Candara" panose="020E0502030303020204" pitchFamily="34" charset="0"/>
              </a:rPr>
              <a:t>Ηλεκτρονικά </a:t>
            </a:r>
            <a:r>
              <a:rPr lang="el-GR" b="1" dirty="0">
                <a:solidFill>
                  <a:srgbClr val="00B0F0"/>
                </a:solidFill>
                <a:latin typeface="Candara" panose="020E0502030303020204" pitchFamily="34" charset="0"/>
              </a:rPr>
              <a:t>Βιβλία ΑΑΔΕ</a:t>
            </a:r>
          </a:p>
        </p:txBody>
      </p:sp>
    </p:spTree>
    <p:extLst>
      <p:ext uri="{BB962C8B-B14F-4D97-AF65-F5344CB8AC3E}">
        <p14:creationId xmlns:p14="http://schemas.microsoft.com/office/powerpoint/2010/main" val="1997170483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5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75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25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75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30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750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3750"/>
                            </p:stCondLst>
                            <p:childTnLst>
                              <p:par>
                                <p:cTn id="2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750"/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4500"/>
                            </p:stCondLst>
                            <p:childTnLst>
                              <p:par>
                                <p:cTn id="2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750"/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uiExpand="1" build="p"/>
      <p:bldP spid="12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413341" y="908720"/>
            <a:ext cx="11227274" cy="400110"/>
          </a:xfrm>
          <a:prstGeom prst="rect">
            <a:avLst/>
          </a:prstGeom>
          <a:solidFill>
            <a:srgbClr val="EAF1FA"/>
          </a:solidFill>
          <a:ln>
            <a:noFill/>
          </a:ln>
          <a:effectLst/>
        </p:spPr>
        <p:txBody>
          <a:bodyPr wrap="square" rtlCol="0">
            <a:spAutoFit/>
          </a:bodyPr>
          <a:lstStyle/>
          <a:p>
            <a:pPr lvl="0"/>
            <a:r>
              <a:rPr lang="el-GR" sz="2000" b="1" dirty="0">
                <a:solidFill>
                  <a:schemeClr val="tx2"/>
                </a:solidFill>
                <a:latin typeface="Candara" panose="020E0502030303020204" pitchFamily="34" charset="0"/>
              </a:rPr>
              <a:t>Πως μπορεί να διαβιβάζεται η Σύνοψη των Παραστατικών στην ΑΑΔΕ;</a:t>
            </a:r>
            <a:endParaRPr lang="el-GR" sz="2000" dirty="0">
              <a:solidFill>
                <a:schemeClr val="tx2"/>
              </a:solidFill>
              <a:latin typeface="Candara" panose="020E0502030303020204" pitchFamily="34" charset="0"/>
            </a:endParaRPr>
          </a:p>
        </p:txBody>
      </p:sp>
      <p:sp>
        <p:nvSpPr>
          <p:cNvPr id="4" name="Ορθογώνιο 3"/>
          <p:cNvSpPr/>
          <p:nvPr/>
        </p:nvSpPr>
        <p:spPr>
          <a:xfrm>
            <a:off x="6496678" y="4113236"/>
            <a:ext cx="237459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b="1" dirty="0">
                <a:solidFill>
                  <a:schemeClr val="tx2"/>
                </a:solidFill>
                <a:latin typeface="Candara" panose="020E0502030303020204" pitchFamily="34" charset="0"/>
              </a:rPr>
              <a:t>Ηλεκτρονική Τιμολόγηση</a:t>
            </a:r>
          </a:p>
        </p:txBody>
      </p:sp>
      <p:sp>
        <p:nvSpPr>
          <p:cNvPr id="7" name="Ορθογώνιο 6"/>
          <p:cNvSpPr/>
          <p:nvPr/>
        </p:nvSpPr>
        <p:spPr>
          <a:xfrm>
            <a:off x="2710672" y="4113236"/>
            <a:ext cx="3276364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l-GR" b="1" dirty="0">
                <a:solidFill>
                  <a:schemeClr val="tx2"/>
                </a:solidFill>
                <a:latin typeface="Candara" panose="020E0502030303020204" pitchFamily="34" charset="0"/>
              </a:rPr>
              <a:t> Συνδεδεμένοι Φορολογικοί </a:t>
            </a:r>
          </a:p>
          <a:p>
            <a:pPr algn="r"/>
            <a:r>
              <a:rPr lang="el-GR" b="1" dirty="0">
                <a:solidFill>
                  <a:schemeClr val="tx2"/>
                </a:solidFill>
                <a:latin typeface="Candara" panose="020E0502030303020204" pitchFamily="34" charset="0"/>
              </a:rPr>
              <a:t>Ηλεκτρονικοί Μηχανισμοί </a:t>
            </a:r>
          </a:p>
          <a:p>
            <a:pPr algn="r"/>
            <a:r>
              <a:rPr lang="el-GR" b="1" dirty="0">
                <a:solidFill>
                  <a:schemeClr val="tx2"/>
                </a:solidFill>
                <a:latin typeface="Candara" panose="020E0502030303020204" pitchFamily="34" charset="0"/>
              </a:rPr>
              <a:t>(ΦΗΜ) για τις</a:t>
            </a:r>
          </a:p>
          <a:p>
            <a:pPr algn="r"/>
            <a:r>
              <a:rPr lang="el-GR" b="1" dirty="0">
                <a:solidFill>
                  <a:schemeClr val="tx2"/>
                </a:solidFill>
                <a:latin typeface="Candara" panose="020E0502030303020204" pitchFamily="34" charset="0"/>
              </a:rPr>
              <a:t>συναλλαγές λιανικής</a:t>
            </a:r>
            <a:r>
              <a:rPr lang="en-US" b="1" dirty="0">
                <a:solidFill>
                  <a:schemeClr val="tx2"/>
                </a:solidFill>
                <a:latin typeface="Candara" panose="020E0502030303020204" pitchFamily="34" charset="0"/>
              </a:rPr>
              <a:t> </a:t>
            </a:r>
          </a:p>
          <a:p>
            <a:pPr algn="r"/>
            <a:r>
              <a:rPr lang="el-GR" dirty="0">
                <a:solidFill>
                  <a:schemeClr val="tx2"/>
                </a:solidFill>
                <a:latin typeface="Candara" panose="020E0502030303020204" pitchFamily="34" charset="0"/>
              </a:rPr>
              <a:t>(</a:t>
            </a:r>
            <a:r>
              <a:rPr lang="en-US" dirty="0">
                <a:solidFill>
                  <a:schemeClr val="tx2"/>
                </a:solidFill>
                <a:latin typeface="Candara" panose="020E0502030303020204" pitchFamily="34" charset="0"/>
              </a:rPr>
              <a:t>Online Cash Registers, OCR)</a:t>
            </a:r>
            <a:endParaRPr lang="el-GR" dirty="0">
              <a:solidFill>
                <a:schemeClr val="tx2"/>
              </a:solidFill>
              <a:latin typeface="Candara" panose="020E0502030303020204" pitchFamily="34" charset="0"/>
            </a:endParaRPr>
          </a:p>
          <a:p>
            <a:pPr algn="r"/>
            <a:endParaRPr lang="el-GR" b="1" dirty="0">
              <a:solidFill>
                <a:schemeClr val="tx2"/>
              </a:solidFill>
              <a:latin typeface="Candara" panose="020E0502030303020204" pitchFamily="34" charset="0"/>
            </a:endParaRPr>
          </a:p>
        </p:txBody>
      </p:sp>
      <p:sp>
        <p:nvSpPr>
          <p:cNvPr id="9" name="Ορθογώνιο 8"/>
          <p:cNvSpPr/>
          <p:nvPr/>
        </p:nvSpPr>
        <p:spPr>
          <a:xfrm>
            <a:off x="6496678" y="2621291"/>
            <a:ext cx="283968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b="1" dirty="0">
                <a:solidFill>
                  <a:schemeClr val="tx2"/>
                </a:solidFill>
                <a:latin typeface="Candara" panose="020E0502030303020204" pitchFamily="34" charset="0"/>
              </a:rPr>
              <a:t>Ειδική Φόρμα Καταχώρησης </a:t>
            </a:r>
            <a:r>
              <a:rPr lang="el-GR" b="1" dirty="0" smtClean="0">
                <a:solidFill>
                  <a:schemeClr val="tx2"/>
                </a:solidFill>
                <a:latin typeface="Candara" panose="020E0502030303020204" pitchFamily="34" charset="0"/>
              </a:rPr>
              <a:t>στο </a:t>
            </a:r>
            <a:r>
              <a:rPr lang="en-US" b="1" dirty="0" smtClean="0">
                <a:solidFill>
                  <a:schemeClr val="tx2"/>
                </a:solidFill>
                <a:latin typeface="Candara" panose="020E0502030303020204" pitchFamily="34" charset="0"/>
              </a:rPr>
              <a:t>www.aade.gr/myDATA</a:t>
            </a:r>
            <a:endParaRPr lang="el-GR" b="1" dirty="0">
              <a:solidFill>
                <a:schemeClr val="tx2"/>
              </a:solidFill>
              <a:latin typeface="Candara" panose="020E0502030303020204" pitchFamily="34" charset="0"/>
            </a:endParaRPr>
          </a:p>
        </p:txBody>
      </p:sp>
      <p:sp>
        <p:nvSpPr>
          <p:cNvPr id="32" name="Oval 31"/>
          <p:cNvSpPr/>
          <p:nvPr/>
        </p:nvSpPr>
        <p:spPr>
          <a:xfrm>
            <a:off x="1856811" y="1800789"/>
            <a:ext cx="1116845" cy="1116845"/>
          </a:xfrm>
          <a:prstGeom prst="ellipse">
            <a:avLst/>
          </a:prstGeom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l-GR" sz="5400" b="1" dirty="0">
                <a:latin typeface="Franklin Gothic Medium Cond" panose="020B0606030402020204" pitchFamily="34" charset="0"/>
              </a:rPr>
              <a:t>1</a:t>
            </a:r>
            <a:endParaRPr lang="en-US" sz="5400" b="1" dirty="0">
              <a:latin typeface="Franklin Gothic Medium Cond" panose="020B0606030402020204" pitchFamily="34" charset="0"/>
            </a:endParaRPr>
          </a:p>
        </p:txBody>
      </p:sp>
      <p:sp>
        <p:nvSpPr>
          <p:cNvPr id="33" name="Oval 32"/>
          <p:cNvSpPr/>
          <p:nvPr/>
        </p:nvSpPr>
        <p:spPr>
          <a:xfrm>
            <a:off x="9214727" y="1800790"/>
            <a:ext cx="1116845" cy="1116845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l-GR" sz="5400" b="1" dirty="0">
                <a:latin typeface="Franklin Gothic Medium Cond" panose="020B0606030402020204" pitchFamily="34" charset="0"/>
              </a:rPr>
              <a:t>2</a:t>
            </a:r>
            <a:endParaRPr lang="en-US" sz="5400" b="1" dirty="0">
              <a:latin typeface="Franklin Gothic Medium Cond" panose="020B0606030402020204" pitchFamily="34" charset="0"/>
            </a:endParaRPr>
          </a:p>
        </p:txBody>
      </p:sp>
      <p:sp>
        <p:nvSpPr>
          <p:cNvPr id="36" name="Oval 35"/>
          <p:cNvSpPr/>
          <p:nvPr/>
        </p:nvSpPr>
        <p:spPr>
          <a:xfrm>
            <a:off x="1851341" y="5024469"/>
            <a:ext cx="1116845" cy="1116845"/>
          </a:xfrm>
          <a:prstGeom prst="ellipse">
            <a:avLst/>
          </a:prstGeom>
          <a:solidFill>
            <a:srgbClr val="BCB800"/>
          </a:solidFill>
          <a:ln>
            <a:solidFill>
              <a:srgbClr val="BCB800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 anchorCtr="0"/>
          <a:lstStyle/>
          <a:p>
            <a:pPr algn="ctr"/>
            <a:r>
              <a:rPr lang="el-GR" sz="5400" b="1" dirty="0">
                <a:latin typeface="Franklin Gothic Medium Cond" panose="020B0606030402020204" pitchFamily="34" charset="0"/>
              </a:rPr>
              <a:t>3</a:t>
            </a:r>
            <a:endParaRPr lang="en-US" sz="5400" b="1" dirty="0">
              <a:latin typeface="Franklin Gothic Medium Cond" panose="020B0606030402020204" pitchFamily="34" charset="0"/>
            </a:endParaRPr>
          </a:p>
        </p:txBody>
      </p:sp>
      <p:sp>
        <p:nvSpPr>
          <p:cNvPr id="37" name="Oval 36"/>
          <p:cNvSpPr/>
          <p:nvPr/>
        </p:nvSpPr>
        <p:spPr>
          <a:xfrm>
            <a:off x="9214726" y="5024469"/>
            <a:ext cx="1116845" cy="1116845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l-GR" sz="5400" b="1" dirty="0">
                <a:latin typeface="Franklin Gothic Medium Cond" panose="020B0606030402020204" pitchFamily="34" charset="0"/>
              </a:rPr>
              <a:t>4</a:t>
            </a:r>
            <a:endParaRPr lang="en-US" sz="5400" b="1" dirty="0">
              <a:latin typeface="Franklin Gothic Medium Cond" panose="020B0606030402020204" pitchFamily="34" charset="0"/>
            </a:endParaRPr>
          </a:p>
        </p:txBody>
      </p:sp>
      <p:sp>
        <p:nvSpPr>
          <p:cNvPr id="22" name="Quad Arrow 21"/>
          <p:cNvSpPr/>
          <p:nvPr/>
        </p:nvSpPr>
        <p:spPr>
          <a:xfrm>
            <a:off x="2495600" y="1323014"/>
            <a:ext cx="7535158" cy="5202330"/>
          </a:xfrm>
          <a:prstGeom prst="quadArrow">
            <a:avLst>
              <a:gd name="adj1" fmla="val 5847"/>
              <a:gd name="adj2" fmla="val 107"/>
              <a:gd name="adj3" fmla="val 22500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>
              <a:latin typeface="Candara" panose="020E0502030303020204" pitchFamily="34" charset="0"/>
            </a:endParaRPr>
          </a:p>
        </p:txBody>
      </p:sp>
      <p:pic>
        <p:nvPicPr>
          <p:cNvPr id="14" name="Picture 2" descr="Αποτέλεσμα εικόνας για λογοτυπο ααδε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3341" y="392212"/>
            <a:ext cx="1434187" cy="3962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Ορθογώνιο 4"/>
          <p:cNvSpPr/>
          <p:nvPr/>
        </p:nvSpPr>
        <p:spPr>
          <a:xfrm>
            <a:off x="3143671" y="2917634"/>
            <a:ext cx="284336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l-GR" b="1" dirty="0">
                <a:solidFill>
                  <a:schemeClr val="tx2"/>
                </a:solidFill>
                <a:latin typeface="Candara" panose="020E0502030303020204" pitchFamily="34" charset="0"/>
              </a:rPr>
              <a:t>Λογιστικό / Εμπορικό Πρόγραμμα Επιχείρησης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752184" y="392212"/>
            <a:ext cx="388843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err="1" smtClean="0">
                <a:solidFill>
                  <a:srgbClr val="0070C0"/>
                </a:solidFill>
                <a:latin typeface="Candara" panose="020E0502030303020204" pitchFamily="34" charset="0"/>
              </a:rPr>
              <a:t>myDATA</a:t>
            </a:r>
            <a:r>
              <a:rPr lang="en-US" sz="2000" b="1" dirty="0" smtClean="0">
                <a:solidFill>
                  <a:srgbClr val="0070C0"/>
                </a:solidFill>
                <a:latin typeface="Candara" panose="020E0502030303020204" pitchFamily="34" charset="0"/>
              </a:rPr>
              <a:t> </a:t>
            </a:r>
            <a:r>
              <a:rPr lang="en-US" b="1" dirty="0" smtClean="0">
                <a:solidFill>
                  <a:srgbClr val="00B0F0"/>
                </a:solidFill>
                <a:latin typeface="Candara" panose="020E0502030303020204" pitchFamily="34" charset="0"/>
              </a:rPr>
              <a:t>- </a:t>
            </a:r>
            <a:r>
              <a:rPr lang="el-GR" b="1" dirty="0" smtClean="0">
                <a:solidFill>
                  <a:srgbClr val="00B0F0"/>
                </a:solidFill>
                <a:latin typeface="Candara" panose="020E0502030303020204" pitchFamily="34" charset="0"/>
              </a:rPr>
              <a:t>Ηλεκτρονικά </a:t>
            </a:r>
            <a:r>
              <a:rPr lang="el-GR" b="1" dirty="0">
                <a:solidFill>
                  <a:srgbClr val="00B0F0"/>
                </a:solidFill>
                <a:latin typeface="Candara" panose="020E0502030303020204" pitchFamily="34" charset="0"/>
              </a:rPr>
              <a:t>Βιβλία ΑΑΔΕ</a:t>
            </a:r>
          </a:p>
        </p:txBody>
      </p:sp>
    </p:spTree>
    <p:extLst>
      <p:ext uri="{BB962C8B-B14F-4D97-AF65-F5344CB8AC3E}">
        <p14:creationId xmlns:p14="http://schemas.microsoft.com/office/powerpoint/2010/main" val="15028358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1" presetClass="entr" presetSubtype="1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9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500"/>
                            </p:stCondLst>
                            <p:childTnLst>
                              <p:par>
                                <p:cTn id="2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3000"/>
                            </p:stCondLst>
                            <p:childTnLst>
                              <p:par>
                                <p:cTn id="25" presetID="21" presetClass="entr" presetSubtype="1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4000"/>
                            </p:stCondLst>
                            <p:childTnLst>
                              <p:par>
                                <p:cTn id="2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4500"/>
                            </p:stCondLst>
                            <p:childTnLst>
                              <p:par>
                                <p:cTn id="33" presetID="21" presetClass="entr" presetSubtype="1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5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500"/>
                            </p:stCondLst>
                            <p:childTnLst>
                              <p:par>
                                <p:cTn id="3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4" grpId="0"/>
      <p:bldP spid="7" grpId="0"/>
      <p:bldP spid="9" grpId="0"/>
      <p:bldP spid="32" grpId="0" animBg="1"/>
      <p:bldP spid="33" grpId="0" animBg="1"/>
      <p:bldP spid="36" grpId="0" animBg="1"/>
      <p:bldP spid="37" grpId="0" animBg="1"/>
      <p:bldP spid="16" grpId="0"/>
    </p:bldLst>
  </p:timing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18387</TotalTime>
  <Words>3812</Words>
  <Application>Microsoft Office PowerPoint</Application>
  <PresentationFormat>Widescreen</PresentationFormat>
  <Paragraphs>1573</Paragraphs>
  <Slides>40</Slides>
  <Notes>40</Notes>
  <HiddenSlides>0</HiddenSlides>
  <MMClips>0</MMClips>
  <ScaleCrop>false</ScaleCrop>
  <HeadingPairs>
    <vt:vector size="6" baseType="variant">
      <vt:variant>
        <vt:lpstr>Fonts Used</vt:lpstr>
      </vt:variant>
      <vt:variant>
        <vt:i4>12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40</vt:i4>
      </vt:variant>
    </vt:vector>
  </HeadingPairs>
  <TitlesOfParts>
    <vt:vector size="53" baseType="lpstr">
      <vt:lpstr>Arial</vt:lpstr>
      <vt:lpstr>Bahnschrift Light SemiCondensed</vt:lpstr>
      <vt:lpstr>Bahnschrift SemiBold</vt:lpstr>
      <vt:lpstr>Bahnschrift SemiBold Condensed</vt:lpstr>
      <vt:lpstr>Bahnschrift SemiCondensed</vt:lpstr>
      <vt:lpstr>Calibri</vt:lpstr>
      <vt:lpstr>Candara</vt:lpstr>
      <vt:lpstr>Courier New</vt:lpstr>
      <vt:lpstr>Franklin Gothic Demi</vt:lpstr>
      <vt:lpstr>Franklin Gothic Medium Cond</vt:lpstr>
      <vt:lpstr>Times New Roman</vt:lpstr>
      <vt:lpstr>Wingdings</vt:lpstr>
      <vt:lpstr>Θέμα του Office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Παρουσίαση του PowerPoint</dc:title>
  <dc:creator>Administrator</dc:creator>
  <cp:lastModifiedBy>user</cp:lastModifiedBy>
  <cp:revision>1001</cp:revision>
  <dcterms:created xsi:type="dcterms:W3CDTF">2019-02-23T22:22:56Z</dcterms:created>
  <dcterms:modified xsi:type="dcterms:W3CDTF">2019-08-01T10:11:53Z</dcterms:modified>
</cp:coreProperties>
</file>