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6" r:id="rId4"/>
    <p:sldId id="258" r:id="rId5"/>
    <p:sldId id="262" r:id="rId6"/>
    <p:sldId id="259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6" r:id="rId16"/>
    <p:sldId id="275" r:id="rId17"/>
    <p:sldId id="272" r:id="rId1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7" autoAdjust="0"/>
    <p:restoredTop sz="94660"/>
  </p:normalViewPr>
  <p:slideViewPr>
    <p:cSldViewPr snapToGrid="0">
      <p:cViewPr varScale="1">
        <p:scale>
          <a:sx n="78" d="100"/>
          <a:sy n="78" d="100"/>
        </p:scale>
        <p:origin x="578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916;&#917;&#923;&#932;&#921;&#927;%20&#932;&#933;&#928;&#927;&#933;\&#931;&#932;&#927;&#921;&#935;&#917;&#921;&#913;\&#922;&#945;&#964;&#945;&#963;&#967;&#941;&#963;&#949;&#953;&#962;%20&#933;&#960;&#951;&#961;&#949;&#963;&#953;&#974;&#957;-&#931;&#917;&#922;-&#933;&#917;&#916;&#916;&#917;-&#916;&#927;&#93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916;&#917;&#923;&#932;&#921;&#927;%20&#932;&#933;&#928;&#927;&#933;\&#931;&#932;&#927;&#921;&#935;&#917;&#921;&#913;\&#922;&#945;&#964;&#945;&#963;&#967;&#941;&#963;&#949;&#953;&#962;%20&#933;&#960;&#951;&#961;&#949;&#963;&#953;&#974;&#957;-&#931;&#917;&#922;-&#933;&#917;&#916;&#916;&#917;-&#916;&#927;&#933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916;&#917;&#923;&#932;&#921;&#927;%20&#932;&#933;&#928;&#927;&#933;\&#931;&#932;&#927;&#921;&#935;&#917;&#921;&#913;\&#922;&#945;&#964;&#945;&#963;&#967;&#941;&#963;&#949;&#953;&#962;%20&#933;&#960;&#951;&#961;&#949;&#963;&#953;&#974;&#957;-&#931;&#917;&#922;-&#933;&#917;&#916;&#916;&#917;-&#916;&#927;&#933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916;&#917;&#923;&#932;&#921;&#927;%20&#932;&#933;&#928;&#927;&#933;\&#931;&#932;&#927;&#921;&#935;&#917;&#921;&#913;\&#922;&#945;&#964;&#945;&#963;&#967;&#941;&#963;&#949;&#953;&#962;%20&#933;&#960;&#951;&#961;&#949;&#963;&#953;&#974;&#957;-&#931;&#917;&#922;-&#933;&#917;&#916;&#916;&#917;-&#916;&#927;&#933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916;&#917;&#923;&#932;&#921;&#927;%20&#932;&#933;&#928;&#927;&#933;\&#931;&#932;&#927;&#921;&#935;&#917;&#921;&#913;\&#922;&#945;&#964;&#945;&#963;&#967;&#941;&#963;&#949;&#953;&#962;%20&#933;&#960;&#951;&#961;&#949;&#963;&#953;&#974;&#957;-&#931;&#917;&#922;-&#933;&#917;&#916;&#916;&#917;-&#916;&#927;&#933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" pitchFamily="34" charset="0"/>
                <a:ea typeface="+mn-ea"/>
                <a:cs typeface="+mn-cs"/>
              </a:defRPr>
            </a:pPr>
            <a:r>
              <a:rPr lang="el-GR" sz="1800" cap="none" baseline="0" dirty="0">
                <a:solidFill>
                  <a:schemeClr val="accent3"/>
                </a:solidFill>
                <a:latin typeface="Franklin Gothic Medium" pitchFamily="34" charset="0"/>
              </a:rPr>
              <a:t>Πλήθος</a:t>
            </a:r>
            <a:r>
              <a:rPr lang="el-GR" sz="1800" dirty="0">
                <a:solidFill>
                  <a:schemeClr val="accent3"/>
                </a:solidFill>
                <a:latin typeface="Franklin Gothic Medium" pitchFamily="34" charset="0"/>
              </a:rPr>
              <a:t> </a:t>
            </a:r>
            <a:r>
              <a:rPr lang="el-GR" sz="1800" cap="none" baseline="0" dirty="0">
                <a:solidFill>
                  <a:schemeClr val="accent3"/>
                </a:solidFill>
                <a:latin typeface="Franklin Gothic Medium" pitchFamily="34" charset="0"/>
              </a:rPr>
              <a:t>κανονιστικών πράξεων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2.5920473685987839E-2"/>
          <c:y val="0.11631463512128892"/>
          <c:w val="0.94815905262802935"/>
          <c:h val="0.7639811115242236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800" dirty="0"/>
                      <a:t>13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F8D-4C39-837F-1FFB323DCC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38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10A-4A1E-AF84-5E7D7D764D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9525" cap="rnd">
                <a:solidFill>
                  <a:schemeClr val="accent1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Φύλλο1!$C$4:$D$4</c:f>
              <c:strCache>
                <c:ptCount val="2"/>
                <c:pt idx="0">
                  <c:v>2015-2019</c:v>
                </c:pt>
                <c:pt idx="1">
                  <c:v>2020-2022</c:v>
                </c:pt>
              </c:strCache>
            </c:strRef>
          </c:cat>
          <c:val>
            <c:numRef>
              <c:f>Φύλλο1!$C$5:$D$5</c:f>
              <c:numCache>
                <c:formatCode>General</c:formatCode>
                <c:ptCount val="2"/>
                <c:pt idx="0">
                  <c:v>18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8D-4C39-837F-1FFB323DCC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162140544"/>
        <c:axId val="162142080"/>
      </c:barChart>
      <c:catAx>
        <c:axId val="162140544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62142080"/>
        <c:crosses val="autoZero"/>
        <c:auto val="0"/>
        <c:lblAlgn val="ctr"/>
        <c:lblOffset val="100"/>
        <c:noMultiLvlLbl val="0"/>
      </c:catAx>
      <c:valAx>
        <c:axId val="162142080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6214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Ενεργειακά!$B$48</c:f>
              <c:strCache>
                <c:ptCount val="1"/>
                <c:pt idx="0">
                  <c:v>Έλεγχοι</c:v>
                </c:pt>
              </c:strCache>
            </c:strRef>
          </c:tx>
          <c:invertIfNegative val="0"/>
          <c:cat>
            <c:numRef>
              <c:f>Ενεργειακά!$A$49:$A$52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Ενεργειακά!$B$49:$B$52</c:f>
              <c:numCache>
                <c:formatCode>#,##0</c:formatCode>
                <c:ptCount val="4"/>
                <c:pt idx="0">
                  <c:v>12435</c:v>
                </c:pt>
                <c:pt idx="1">
                  <c:v>14233</c:v>
                </c:pt>
                <c:pt idx="2">
                  <c:v>16184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4E-450E-BBFE-CBA63B70EB52}"/>
            </c:ext>
          </c:extLst>
        </c:ser>
        <c:ser>
          <c:idx val="1"/>
          <c:order val="1"/>
          <c:tx>
            <c:strRef>
              <c:f>Ενεργειακά!$C$48</c:f>
              <c:strCache>
                <c:ptCount val="1"/>
                <c:pt idx="0">
                  <c:v>Παραβάσεις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Ενεργειακά!$A$49:$A$52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Ενεργειακά!$C$49:$C$52</c:f>
              <c:numCache>
                <c:formatCode>#,##0</c:formatCode>
                <c:ptCount val="4"/>
                <c:pt idx="0">
                  <c:v>1094</c:v>
                </c:pt>
                <c:pt idx="1">
                  <c:v>1158</c:v>
                </c:pt>
                <c:pt idx="2">
                  <c:v>1471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4E-450E-BBFE-CBA63B70EB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909696"/>
        <c:axId val="113448064"/>
      </c:barChart>
      <c:catAx>
        <c:axId val="112909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3448064"/>
        <c:crosses val="autoZero"/>
        <c:auto val="1"/>
        <c:lblAlgn val="ctr"/>
        <c:lblOffset val="100"/>
        <c:noMultiLvlLbl val="0"/>
      </c:catAx>
      <c:valAx>
        <c:axId val="11344806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290969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4472C4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Φύλλο1!$C$44</c:f>
              <c:strCache>
                <c:ptCount val="1"/>
                <c:pt idx="0">
                  <c:v>ΠΛΗΘΟΣ ΔΕΙΓΜΑΤΩΝ ΚΑΥΣΙΜΩΝ </c:v>
                </c:pt>
              </c:strCache>
            </c:strRef>
          </c:tx>
          <c:invertIfNegative val="0"/>
          <c:cat>
            <c:numRef>
              <c:f>Φύλλο1!$B$45:$B$48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Φύλλο1!$C$45:$C$48</c:f>
              <c:numCache>
                <c:formatCode>#,##0</c:formatCode>
                <c:ptCount val="4"/>
                <c:pt idx="0">
                  <c:v>2904</c:v>
                </c:pt>
                <c:pt idx="1">
                  <c:v>2862</c:v>
                </c:pt>
                <c:pt idx="2">
                  <c:v>3054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AC-496D-8E7A-BCBAD27F6B3B}"/>
            </c:ext>
          </c:extLst>
        </c:ser>
        <c:ser>
          <c:idx val="1"/>
          <c:order val="1"/>
          <c:tx>
            <c:strRef>
              <c:f>Φύλλο1!$D$44</c:f>
              <c:strCache>
                <c:ptCount val="1"/>
                <c:pt idx="0">
                  <c:v>ΔΕΙΓΜΑΤΑ ΜΗ ΚΑΝΟΝΙΚΑ ΚΑΙ ΜΗ ΚΑΝΟΝΙΚΑ –ΝΟΘΕΥΜΕΝΑ </c:v>
                </c:pt>
              </c:strCache>
            </c:strRef>
          </c:tx>
          <c:invertIfNegative val="0"/>
          <c:cat>
            <c:numRef>
              <c:f>Φύλλο1!$B$45:$B$48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Φύλλο1!$D$45:$D$48</c:f>
              <c:numCache>
                <c:formatCode>General</c:formatCode>
                <c:ptCount val="4"/>
                <c:pt idx="0">
                  <c:v>186</c:v>
                </c:pt>
                <c:pt idx="1">
                  <c:v>162</c:v>
                </c:pt>
                <c:pt idx="2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AC-496D-8E7A-BCBAD27F6B3B}"/>
            </c:ext>
          </c:extLst>
        </c:ser>
        <c:ser>
          <c:idx val="2"/>
          <c:order val="2"/>
          <c:tx>
            <c:strRef>
              <c:f>Φύλλο1!$E$44</c:f>
              <c:strCache>
                <c:ptCount val="1"/>
                <c:pt idx="0">
                  <c:v>ΣΥΝΟΛΟ ΔΕΙΓΜΑΤΩΝ ΚΑΥΣΙΜΩΝ ΜΗ ΚΑΝΟΝΙΚΩΝ - ΝΟΘΕΥΜΕΝΩΝ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Φύλλο1!$B$45:$B$48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Φύλλο1!$E$45:$E$48</c:f>
              <c:numCache>
                <c:formatCode>General</c:formatCode>
                <c:ptCount val="4"/>
                <c:pt idx="0">
                  <c:v>101</c:v>
                </c:pt>
                <c:pt idx="1">
                  <c:v>60</c:v>
                </c:pt>
                <c:pt idx="2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AC-496D-8E7A-BCBAD27F6B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14179072"/>
        <c:axId val="114189056"/>
      </c:barChart>
      <c:catAx>
        <c:axId val="114179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4189056"/>
        <c:crosses val="autoZero"/>
        <c:auto val="1"/>
        <c:lblAlgn val="ctr"/>
        <c:lblOffset val="100"/>
        <c:noMultiLvlLbl val="0"/>
      </c:catAx>
      <c:valAx>
        <c:axId val="11418905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41790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 cmpd="sng">
      <a:solidFill>
        <a:schemeClr val="accent1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556208807213234"/>
          <c:y val="6.1796953213364814E-2"/>
          <c:w val="0.51115274672940059"/>
          <c:h val="0.86125042569978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Ενεργειακά!$B$66</c:f>
              <c:strCache>
                <c:ptCount val="1"/>
                <c:pt idx="0">
                  <c:v>ΒΕΒΑΙΩΘΕΝΤΑ ΠΟΣΑ</c:v>
                </c:pt>
              </c:strCache>
            </c:strRef>
          </c:tx>
          <c:invertIfNegative val="0"/>
          <c:cat>
            <c:numRef>
              <c:f>Ενεργειακά!$A$67:$A$70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Ενεργειακά!$B$67:$B$70</c:f>
              <c:numCache>
                <c:formatCode>"€"#,##0_);[Red]\("€"#,##0\)</c:formatCode>
                <c:ptCount val="4"/>
                <c:pt idx="0">
                  <c:v>5793452</c:v>
                </c:pt>
                <c:pt idx="1">
                  <c:v>14114427</c:v>
                </c:pt>
                <c:pt idx="2">
                  <c:v>10434906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45-4541-A968-2C69572FF208}"/>
            </c:ext>
          </c:extLst>
        </c:ser>
        <c:ser>
          <c:idx val="1"/>
          <c:order val="1"/>
          <c:tx>
            <c:strRef>
              <c:f>Ενεργειακά!$C$66</c:f>
              <c:strCache>
                <c:ptCount val="1"/>
                <c:pt idx="0">
                  <c:v>ΠΛΗΘΟΣ ΥΠΟΘΕΣΕΩΝ ΠΛΗΡΩΝ ΚΑΙ ΜΕΡΙΚΩΝ ΕΛΕΓΧΩΝ 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Ενεργειακά!$A$67:$A$70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Ενεργειακά!$C$67:$C$70</c:f>
              <c:numCache>
                <c:formatCode>General</c:formatCode>
                <c:ptCount val="4"/>
                <c:pt idx="0">
                  <c:v>252</c:v>
                </c:pt>
                <c:pt idx="1">
                  <c:v>287</c:v>
                </c:pt>
                <c:pt idx="2">
                  <c:v>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45-4541-A968-2C69572FF2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346240"/>
        <c:axId val="114352128"/>
      </c:barChart>
      <c:catAx>
        <c:axId val="114346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4352128"/>
        <c:crosses val="autoZero"/>
        <c:auto val="1"/>
        <c:lblAlgn val="ctr"/>
        <c:lblOffset val="100"/>
        <c:noMultiLvlLbl val="0"/>
      </c:catAx>
      <c:valAx>
        <c:axId val="114352128"/>
        <c:scaling>
          <c:orientation val="minMax"/>
          <c:max val="15000000"/>
          <c:min val="0"/>
        </c:scaling>
        <c:delete val="0"/>
        <c:axPos val="l"/>
        <c:majorGridlines/>
        <c:numFmt formatCode="&quot;€&quot;#,##0_);[Red]\(&quot;€&quot;#,##0\)" sourceLinked="1"/>
        <c:majorTickMark val="out"/>
        <c:minorTickMark val="none"/>
        <c:tickLblPos val="nextTo"/>
        <c:crossAx val="1143462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4472C4"/>
      </a:solidFill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Καπνικά!$B$31</c:f>
              <c:strCache>
                <c:ptCount val="1"/>
                <c:pt idx="0">
                  <c:v>Έλεγχοι</c:v>
                </c:pt>
              </c:strCache>
            </c:strRef>
          </c:tx>
          <c:invertIfNegative val="0"/>
          <c:cat>
            <c:numRef>
              <c:f>Καπνικά!$A$32:$A$35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Καπνικά!$B$32:$B$35</c:f>
              <c:numCache>
                <c:formatCode>#,##0</c:formatCode>
                <c:ptCount val="4"/>
                <c:pt idx="0">
                  <c:v>10799</c:v>
                </c:pt>
                <c:pt idx="1">
                  <c:v>12493</c:v>
                </c:pt>
                <c:pt idx="2">
                  <c:v>16184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C9-4123-BE55-0817B455A285}"/>
            </c:ext>
          </c:extLst>
        </c:ser>
        <c:ser>
          <c:idx val="1"/>
          <c:order val="1"/>
          <c:tx>
            <c:strRef>
              <c:f>Καπνικά!$C$31</c:f>
              <c:strCache>
                <c:ptCount val="1"/>
                <c:pt idx="0">
                  <c:v>Παραβάσεις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Καπνικά!$A$32:$A$35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Καπνικά!$C$32:$C$35</c:f>
              <c:numCache>
                <c:formatCode>#,##0</c:formatCode>
                <c:ptCount val="4"/>
                <c:pt idx="0" formatCode="General">
                  <c:v>627</c:v>
                </c:pt>
                <c:pt idx="1">
                  <c:v>1138</c:v>
                </c:pt>
                <c:pt idx="2">
                  <c:v>1471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C9-4123-BE55-0817B455A2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741056"/>
        <c:axId val="115742592"/>
      </c:barChart>
      <c:catAx>
        <c:axId val="115741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5742592"/>
        <c:crosses val="autoZero"/>
        <c:auto val="1"/>
        <c:lblAlgn val="ctr"/>
        <c:lblOffset val="100"/>
        <c:noMultiLvlLbl val="0"/>
      </c:catAx>
      <c:valAx>
        <c:axId val="1157425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574105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4472C4"/>
      </a:solidFill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Αλκοολούχα!$B$42</c:f>
              <c:strCache>
                <c:ptCount val="1"/>
                <c:pt idx="0">
                  <c:v>Έλεγχοι</c:v>
                </c:pt>
              </c:strCache>
            </c:strRef>
          </c:tx>
          <c:invertIfNegative val="0"/>
          <c:cat>
            <c:numRef>
              <c:f>Αλκοολούχα!$A$43:$A$46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Αλκοολούχα!$B$43:$B$46</c:f>
              <c:numCache>
                <c:formatCode>#,##0</c:formatCode>
                <c:ptCount val="4"/>
                <c:pt idx="0">
                  <c:v>10959</c:v>
                </c:pt>
                <c:pt idx="1">
                  <c:v>13146</c:v>
                </c:pt>
                <c:pt idx="2">
                  <c:v>12769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23-4BB5-9379-BA4D066E4B3D}"/>
            </c:ext>
          </c:extLst>
        </c:ser>
        <c:ser>
          <c:idx val="1"/>
          <c:order val="1"/>
          <c:tx>
            <c:strRef>
              <c:f>Αλκοολούχα!$C$42</c:f>
              <c:strCache>
                <c:ptCount val="1"/>
                <c:pt idx="0">
                  <c:v>Παραβάσεις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Αλκοολούχα!$A$43:$A$46</c:f>
              <c:numCache>
                <c:formatCode>General</c:formatCod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Αλκοολούχα!$C$43:$C$46</c:f>
              <c:numCache>
                <c:formatCode>General</c:formatCode>
                <c:ptCount val="4"/>
                <c:pt idx="0">
                  <c:v>454</c:v>
                </c:pt>
                <c:pt idx="1">
                  <c:v>663</c:v>
                </c:pt>
                <c:pt idx="2">
                  <c:v>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23-4BB5-9379-BA4D066E4B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475392"/>
        <c:axId val="114364800"/>
      </c:barChart>
      <c:catAx>
        <c:axId val="118475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4364800"/>
        <c:crosses val="autoZero"/>
        <c:auto val="1"/>
        <c:lblAlgn val="ctr"/>
        <c:lblOffset val="100"/>
        <c:noMultiLvlLbl val="0"/>
      </c:catAx>
      <c:valAx>
        <c:axId val="1143648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847539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4472C4"/>
      </a:solidFill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800" baseline="0" dirty="0">
                <a:latin typeface="Franklin Gothic Medium" panose="020B0603020102020204" pitchFamily="34" charset="0"/>
              </a:rPr>
              <a:t> Ποσά σε δισ. </a:t>
            </a:r>
            <a:r>
              <a:rPr lang="el-GR" sz="1800" dirty="0">
                <a:latin typeface="Franklin Gothic Medium" panose="020B0603020102020204" pitchFamily="34" charset="0"/>
              </a:rPr>
              <a:t>ευρώ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9.0503552005205948E-2"/>
          <c:y val="0.15586620745176932"/>
          <c:w val="0.89086676499038331"/>
          <c:h val="0.5829166666666658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Φύλλο1!$P$19:$P$21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0-D04C-4CCB-8043-353A1BE086F3}"/>
            </c:ext>
          </c:extLst>
        </c:ser>
        <c:ser>
          <c:idx val="1"/>
          <c:order val="1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244314548021111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11,64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04C-4CCB-8043-353A1BE086F3}"/>
                </c:ext>
              </c:extLst>
            </c:dLbl>
            <c:dLbl>
              <c:idx val="1"/>
              <c:layout>
                <c:manualLayout>
                  <c:x val="0"/>
                  <c:y val="1.866471822031668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13,32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04C-4CCB-8043-353A1BE086F3}"/>
                </c:ext>
              </c:extLst>
            </c:dLbl>
            <c:dLbl>
              <c:idx val="2"/>
              <c:layout>
                <c:manualLayout>
                  <c:x val="-1.1901555580170863E-3"/>
                  <c:y val="1.555393185026389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15,67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04C-4CCB-8043-353A1BE086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Φύλλο1!$Q$19:$Q$21</c:f>
              <c:numCache>
                <c:formatCode>General</c:formatCode>
                <c:ptCount val="3"/>
                <c:pt idx="0">
                  <c:v>11.643559327</c:v>
                </c:pt>
                <c:pt idx="1">
                  <c:v>13.325803619000011</c:v>
                </c:pt>
                <c:pt idx="2">
                  <c:v>15.675913252000004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4C-4CCB-8043-353A1BE086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4473984"/>
        <c:axId val="174475520"/>
      </c:barChart>
      <c:catAx>
        <c:axId val="174473984"/>
        <c:scaling>
          <c:orientation val="minMax"/>
        </c:scaling>
        <c:delete val="1"/>
        <c:axPos val="b"/>
        <c:majorTickMark val="none"/>
        <c:minorTickMark val="none"/>
        <c:tickLblPos val="none"/>
        <c:crossAx val="174475520"/>
        <c:crosses val="autoZero"/>
        <c:auto val="1"/>
        <c:lblAlgn val="ctr"/>
        <c:lblOffset val="100"/>
        <c:noMultiLvlLbl val="0"/>
      </c:catAx>
      <c:valAx>
        <c:axId val="174475520"/>
        <c:scaling>
          <c:orientation val="minMax"/>
          <c:max val="1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in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" panose="020B0603020102020204" pitchFamily="34" charset="0"/>
                <a:ea typeface="+mn-ea"/>
                <a:cs typeface="+mn-cs"/>
              </a:defRPr>
            </a:pPr>
            <a:endParaRPr lang="el-GR"/>
          </a:p>
        </c:txPr>
        <c:crossAx val="174473984"/>
        <c:crosses val="autoZero"/>
        <c:crossBetween val="between"/>
        <c:majorUnit val="3"/>
        <c:minorUnit val="2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0.04574</cdr:x>
      <cdr:y>0.91673</cdr:y>
    </cdr:from>
    <cdr:to>
      <cdr:x>0.96603</cdr:x>
      <cdr:y>0.99088</cdr:y>
    </cdr:to>
    <cdr:sp macro="" textlink="">
      <cdr:nvSpPr>
        <cdr:cNvPr id="2" name="1 - TextBox"/>
        <cdr:cNvSpPr txBox="1"/>
      </cdr:nvSpPr>
      <cdr:spPr>
        <a:xfrm xmlns:a="http://schemas.openxmlformats.org/drawingml/2006/main">
          <a:off x="166365" y="3199333"/>
          <a:ext cx="3347049" cy="2587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l-GR" sz="1100" dirty="0"/>
        </a:p>
      </cdr:txBody>
    </cdr:sp>
  </cdr:relSizeAnchor>
  <cdr:relSizeAnchor xmlns:cdr="http://schemas.openxmlformats.org/drawingml/2006/chartDrawing">
    <cdr:from>
      <cdr:x>0.10267</cdr:x>
      <cdr:y>0.89695</cdr:y>
    </cdr:from>
    <cdr:to>
      <cdr:x>0.39678</cdr:x>
      <cdr:y>0.98841</cdr:y>
    </cdr:to>
    <cdr:sp macro="" textlink="">
      <cdr:nvSpPr>
        <cdr:cNvPr id="3" name="2 - TextBox"/>
        <cdr:cNvSpPr txBox="1"/>
      </cdr:nvSpPr>
      <cdr:spPr>
        <a:xfrm xmlns:a="http://schemas.openxmlformats.org/drawingml/2006/main">
          <a:off x="373399" y="3130322"/>
          <a:ext cx="1069676" cy="319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  </a:t>
          </a:r>
          <a:r>
            <a:rPr lang="en-US" sz="1200" b="1" dirty="0">
              <a:solidFill>
                <a:schemeClr val="accent6"/>
              </a:solidFill>
            </a:rPr>
            <a:t>2017 - 2019</a:t>
          </a:r>
          <a:endParaRPr lang="el-GR" sz="1200" b="1" dirty="0">
            <a:solidFill>
              <a:schemeClr val="accent6"/>
            </a:solidFill>
          </a:endParaRPr>
        </a:p>
      </cdr:txBody>
    </cdr:sp>
  </cdr:relSizeAnchor>
  <cdr:relSizeAnchor xmlns:cdr="http://schemas.openxmlformats.org/drawingml/2006/chartDrawing">
    <cdr:from>
      <cdr:x>0.56598</cdr:x>
      <cdr:y>0.9019</cdr:y>
    </cdr:from>
    <cdr:to>
      <cdr:x>0.8759</cdr:x>
      <cdr:y>0.97358</cdr:y>
    </cdr:to>
    <cdr:sp macro="" textlink="">
      <cdr:nvSpPr>
        <cdr:cNvPr id="4" name="3 - TextBox"/>
        <cdr:cNvSpPr txBox="1"/>
      </cdr:nvSpPr>
      <cdr:spPr>
        <a:xfrm xmlns:a="http://schemas.openxmlformats.org/drawingml/2006/main">
          <a:off x="2058452" y="3147581"/>
          <a:ext cx="1127163" cy="2501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 </a:t>
          </a:r>
          <a:r>
            <a:rPr lang="en-US" sz="1200" b="1" dirty="0">
              <a:solidFill>
                <a:schemeClr val="accent6"/>
              </a:solidFill>
            </a:rPr>
            <a:t>2020 – 202</a:t>
          </a:r>
          <a:r>
            <a:rPr lang="el-GR" sz="1200" b="1" dirty="0">
              <a:solidFill>
                <a:schemeClr val="accent6"/>
              </a:solidFill>
            </a:rPr>
            <a:t>2*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0.15699</cdr:x>
      <cdr:y>0.77925</cdr:y>
    </cdr:from>
    <cdr:to>
      <cdr:x>0.98644</cdr:x>
      <cdr:y>1</cdr:y>
    </cdr:to>
    <cdr:sp macro="" textlink="">
      <cdr:nvSpPr>
        <cdr:cNvPr id="2" name="Ορθογώνιο 1">
          <a:extLst xmlns:a="http://schemas.openxmlformats.org/drawingml/2006/main">
            <a:ext uri="{FF2B5EF4-FFF2-40B4-BE49-F238E27FC236}">
              <a16:creationId xmlns:a16="http://schemas.microsoft.com/office/drawing/2014/main" id="{EFC90249-8D94-4CF0-BBF6-87A22F18E82B}"/>
            </a:ext>
          </a:extLst>
        </cdr:cNvPr>
        <cdr:cNvSpPr/>
      </cdr:nvSpPr>
      <cdr:spPr>
        <a:xfrm xmlns:a="http://schemas.openxmlformats.org/drawingml/2006/main">
          <a:off x="1675214" y="3181323"/>
          <a:ext cx="8850930" cy="90124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l-GR" sz="1600" b="0" cap="none" spc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   </a:t>
          </a:r>
          <a:r>
            <a:rPr lang="el-GR" sz="1600" b="0" cap="none" spc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ranklin Gothic Medium" panose="020B0603020102020204" pitchFamily="34" charset="0"/>
            </a:rPr>
            <a:t>2020                                                      2021                                                     2022</a:t>
          </a:r>
          <a:endParaRPr lang="el-GR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Franklin Gothic Medium" panose="020B060302010202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F24E1A-CADB-45B0-9DFA-3CC324552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62983E7-F3DA-4F90-9A76-B4FCB7F3A8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EDEF01D-24EC-43F5-919C-BE966452F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A85570F-DCB8-4097-94A1-C1DC09FC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CCCA633-B6D0-455E-892E-CE52E4507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420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11425E-B103-4561-8A4F-E0D3A8999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90926FA-C7FF-4F85-8899-71C2BB9A43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DB7DB3-A09D-4F3B-9A40-6D2E9D2CC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F8E7CE-AA5B-4283-886B-47F720296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6B3E672-23FB-4E3C-959B-7DF7B30A6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045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4D10DBA-A5EE-417E-9B31-7E07BFCA00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AB48F64-484E-4E50-9A07-273100BBF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C57563C-6AE8-4351-8BBC-27EBF9AB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16E77F3-0F42-4D5E-9F1D-E893D0619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E1D88F2-DAEF-4A3D-A554-E6FCE74A1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592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E1FD86-0C57-46D1-A12E-68134E265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784AD0-362B-44B0-95BB-953DE27E3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199D36B-5B47-459B-BDB2-8C5C2A85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644A842-9B5A-4E5F-B5FD-C6B372C9A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4F45EA6-3BF7-489A-9E50-451E3101C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0140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36BF60-A46B-439E-B9CD-FA5BAD8C7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93276C1-86FF-4241-8A78-9300343DA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0D597FA-90F6-471A-9EEB-F4C24597B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B7E84BB-E9DF-4975-B4DA-49BD7B996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12DF466-00A0-4A98-A28A-DEEB97E31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904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E17F5A-CA70-413B-8AA2-DB66B3D2D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8985C0-BE57-4C53-8816-3BD4302E8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3BD3C36-83B6-4ADF-8E9E-782014E10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52A3E3E-E694-4E1C-98A4-BA0172081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8AC11F8-AB01-4315-AA89-E2BC01E8B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B50CA79-5B17-4F0D-ADDA-F7A950A4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271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DE6306-45AD-40CE-863C-A2B5B956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998DC3D-7F66-49EA-9CA0-9D84E5FE1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513C9A9-5821-4E3B-B91A-6F49A7EB6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D5336A6-A793-468A-8C95-F1E54AF63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62E1439-72A0-4EF5-A26E-F7F4209253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8E8DCBC-0F98-4BCE-A35F-EF48F597E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4E8331A-5692-4BA8-8610-3DBD6553D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4E0C106-1300-4A67-B8BE-8181EA715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564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F12834-6BA3-4486-A79C-615AFEA60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69130E2-BC48-4963-ACC2-462A53786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279D557-4D03-4046-BD02-571C6D68F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225B335-27EF-48C3-8E1C-7A18AF1D5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634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4BB4A08-9670-4597-B75A-E3F20031D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850705E-78E0-4CEF-9013-990F9EEF6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5148564-3CFF-41BB-8036-E5B5770A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8138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71C56A-D19E-4BAC-8C0E-2EB73A66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FF0561-0F10-447E-A681-91132F0AE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BF07ED4-DCCE-4C94-8135-A3C945042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BD4DF8E-5548-4A09-A9A3-BF222C276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11449D3-4408-456A-96CE-D56757599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BC689C0-8170-4439-B3C4-99A0E4EDA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329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F3E8C3-E13D-4513-B2F5-5A1DED77A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02DE5C81-4862-4832-A7BC-1793AD5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80D9576-FC0C-4856-905C-48EB26B2FC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40C61D7-5D4F-4186-9E09-A5DE419B8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A7BE2EE-680B-42E5-84D9-1DDC31D10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63EDB4F-DD02-4365-A087-2CE5B9151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808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0C1D326-5E05-48FC-BF5E-A3EFDFEA3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9B5A381-86C6-49E7-B637-46E7D0323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DC5AA3-5E74-487B-849E-AF82CF780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D03B3-D0C1-4E10-BD3E-C366D887ACCB}" type="datetimeFigureOut">
              <a:rPr lang="el-GR" smtClean="0"/>
              <a:pPr/>
              <a:t>4/5/2023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1C8658-1E3E-4040-925F-3E31092F7F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BF6CA96-B4A2-4910-8D49-BE3F4BBC24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899DF-E5C8-46D5-9789-0F0DC6D2E2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045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chart" Target="../charts/chart5.xml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chart" Target="../charts/chart6.xml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chart" Target="../charts/chart7.xml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chart" Target="../charts/chart1.xml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chart" Target="../charts/chart2.xml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chart" Target="../charts/chart3.xml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chart" Target="../charts/chart4.xml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6826" y="9862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>
                <a:solidFill>
                  <a:srgbClr val="002060"/>
                </a:solidFill>
                <a:latin typeface="Franklin Gothic Medium" pitchFamily="34" charset="0"/>
              </a:rPr>
              <a:t>ΔΡΑΣΕΙΣ ΠΕΡΙΣΤΟΛΗΣ ΤΟΥ ΛΑΘΡΕΜΠΟΡΙΟΥ ΣΤΑ ΠΡΟΪΟΝΤΑ ΕΙΔΙΚΟΥ ΦΟΡΟΥ ΚΑΤΑΝΑΛΩΣΗΣ</a:t>
            </a:r>
          </a:p>
        </p:txBody>
      </p:sp>
      <p:pic>
        <p:nvPicPr>
          <p:cNvPr id="6" name="Google Shape;50;p1"/>
          <p:cNvPicPr preferRelativeResize="0">
            <a:picLocks/>
          </p:cNvPicPr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3634388" y="3367493"/>
            <a:ext cx="5126478" cy="14211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TextBox 3">
            <a:extLst>
              <a:ext uri="{FF2B5EF4-FFF2-40B4-BE49-F238E27FC236}">
                <a16:creationId xmlns:a16="http://schemas.microsoft.com/office/drawing/2014/main" id="{9F0D1EC4-3605-6043-326C-6CF893C47C63}"/>
              </a:ext>
            </a:extLst>
          </p:cNvPr>
          <p:cNvSpPr txBox="1"/>
          <p:nvPr/>
        </p:nvSpPr>
        <p:spPr>
          <a:xfrm>
            <a:off x="793091" y="938679"/>
            <a:ext cx="10310342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ΑΠΟΤΕΛΕΣΜΑΤΑ ΕΛΕΓΚΤΙΚΩΝ ΔΡΑΣΕΩΝ 2020 - 2022</a:t>
            </a:r>
          </a:p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Β. ΚΑΠΝΙΚΑ</a:t>
            </a:r>
          </a:p>
          <a:p>
            <a:pPr algn="ctr"/>
            <a:endParaRPr lang="el-GR" sz="24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Διενεργήθηκαν από τις διωκτικές αρχές 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T</a:t>
            </a:r>
            <a:r>
              <a:rPr lang="el-GR" sz="1900" dirty="0" err="1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ελωνείων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της ΑΑΔΕ, ΕΛ.ΑΣ., Λ.Σ.-ΕΛ.ΑΚΤ., ΣΔΟΕ</a:t>
            </a:r>
          </a:p>
          <a:p>
            <a:pPr algn="ctr"/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39.476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έλεγχοι, διαπιστώθηκαν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3.236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παραβάσεις,</a:t>
            </a:r>
          </a:p>
          <a:p>
            <a:pPr algn="ctr"/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κατασχέθηκαν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844 εκατ.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τεμάχια τσιγάρα και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321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τόνοι καπνού.</a:t>
            </a:r>
          </a:p>
        </p:txBody>
      </p:sp>
      <p:graphicFrame>
        <p:nvGraphicFramePr>
          <p:cNvPr id="13" name="Πίνακας 4">
            <a:extLst>
              <a:ext uri="{FF2B5EF4-FFF2-40B4-BE49-F238E27FC236}">
                <a16:creationId xmlns:a16="http://schemas.microsoft.com/office/drawing/2014/main" id="{6AE46C74-5CB8-4E83-8B3F-D5C512C5ED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266859"/>
              </p:ext>
            </p:extLst>
          </p:nvPr>
        </p:nvGraphicFramePr>
        <p:xfrm>
          <a:off x="1043796" y="3122126"/>
          <a:ext cx="5158597" cy="1690776"/>
        </p:xfrm>
        <a:graphic>
          <a:graphicData uri="http://schemas.openxmlformats.org/drawingml/2006/table">
            <a:tbl>
              <a:tblPr firstRow="1" firstCol="1" bandRow="1"/>
              <a:tblGrid>
                <a:gridCol w="570667">
                  <a:extLst>
                    <a:ext uri="{9D8B030D-6E8A-4147-A177-3AD203B41FA5}">
                      <a16:colId xmlns:a16="http://schemas.microsoft.com/office/drawing/2014/main" val="3322848826"/>
                    </a:ext>
                  </a:extLst>
                </a:gridCol>
                <a:gridCol w="822147">
                  <a:extLst>
                    <a:ext uri="{9D8B030D-6E8A-4147-A177-3AD203B41FA5}">
                      <a16:colId xmlns:a16="http://schemas.microsoft.com/office/drawing/2014/main" val="586866484"/>
                    </a:ext>
                  </a:extLst>
                </a:gridCol>
                <a:gridCol w="929820">
                  <a:extLst>
                    <a:ext uri="{9D8B030D-6E8A-4147-A177-3AD203B41FA5}">
                      <a16:colId xmlns:a16="http://schemas.microsoft.com/office/drawing/2014/main" val="2495794629"/>
                    </a:ext>
                  </a:extLst>
                </a:gridCol>
                <a:gridCol w="1412604">
                  <a:extLst>
                    <a:ext uri="{9D8B030D-6E8A-4147-A177-3AD203B41FA5}">
                      <a16:colId xmlns:a16="http://schemas.microsoft.com/office/drawing/2014/main" val="3164173576"/>
                    </a:ext>
                  </a:extLst>
                </a:gridCol>
                <a:gridCol w="1423359">
                  <a:extLst>
                    <a:ext uri="{9D8B030D-6E8A-4147-A177-3AD203B41FA5}">
                      <a16:colId xmlns:a16="http://schemas.microsoft.com/office/drawing/2014/main" val="1942272511"/>
                    </a:ext>
                  </a:extLst>
                </a:gridCol>
              </a:tblGrid>
              <a:tr h="64245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Έτος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Έλεγχοι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Παραβάσεις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Κατασχέσεις Τσιγάρων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(σε εκατ. τεμάχια)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Κατασχέσεις Καπνού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(σε τόνους)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6351"/>
                  </a:ext>
                </a:extLst>
              </a:tr>
              <a:tr h="2077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10.799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627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8579511"/>
                  </a:ext>
                </a:extLst>
              </a:tr>
              <a:tr h="2077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12.493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1.138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7556130"/>
                  </a:ext>
                </a:extLst>
              </a:tr>
              <a:tr h="2077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16.184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1.471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188548"/>
                  </a:ext>
                </a:extLst>
              </a:tr>
              <a:tr h="42509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Σύνολο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39.476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3.236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683130"/>
                  </a:ext>
                </a:extLst>
              </a:tr>
            </a:tbl>
          </a:graphicData>
        </a:graphic>
      </p:graphicFrame>
      <p:graphicFrame>
        <p:nvGraphicFramePr>
          <p:cNvPr id="16" name="3 - Γράφημα"/>
          <p:cNvGraphicFramePr/>
          <p:nvPr>
            <p:extLst>
              <p:ext uri="{D42A27DB-BD31-4B8C-83A1-F6EECF244321}">
                <p14:modId xmlns:p14="http://schemas.microsoft.com/office/powerpoint/2010/main" val="3944132135"/>
              </p:ext>
            </p:extLst>
          </p:nvPr>
        </p:nvGraphicFramePr>
        <p:xfrm>
          <a:off x="6408147" y="3119887"/>
          <a:ext cx="4339087" cy="2406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4" name="Google Shape;50;p1"/>
          <p:cNvPicPr preferRelativeResize="0">
            <a:picLocks/>
          </p:cNvPicPr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20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1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2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3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Τίτλος 1">
            <a:extLst>
              <a:ext uri="{FF2B5EF4-FFF2-40B4-BE49-F238E27FC236}">
                <a16:creationId xmlns:a16="http://schemas.microsoft.com/office/drawing/2014/main" id="{0A3587D1-E042-4CFF-B358-757C4DFFA785}"/>
              </a:ext>
            </a:extLst>
          </p:cNvPr>
          <p:cNvSpPr txBox="1">
            <a:spLocks/>
          </p:cNvSpPr>
          <p:nvPr/>
        </p:nvSpPr>
        <p:spPr>
          <a:xfrm>
            <a:off x="816483" y="1052423"/>
            <a:ext cx="10473267" cy="552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ΑΞΙΟΣΗΜΕΙΩΤΕΣ ΕΠΙΤΥΧΙΕΣ ΣΤΟΝ ΤΟΜΕΑ ΤΩΝ ΚΑΠΝΙΚΩΝ </a:t>
            </a:r>
          </a:p>
        </p:txBody>
      </p:sp>
      <p:sp>
        <p:nvSpPr>
          <p:cNvPr id="12" name="Θέση περιεχομένου 2">
            <a:extLst>
              <a:ext uri="{FF2B5EF4-FFF2-40B4-BE49-F238E27FC236}">
                <a16:creationId xmlns:a16="http://schemas.microsoft.com/office/drawing/2014/main" id="{CF1401BC-F693-4BC9-B17F-280FBDEC349A}"/>
              </a:ext>
            </a:extLst>
          </p:cNvPr>
          <p:cNvSpPr txBox="1">
            <a:spLocks/>
          </p:cNvSpPr>
          <p:nvPr/>
        </p:nvSpPr>
        <p:spPr>
          <a:xfrm>
            <a:off x="855453" y="1470645"/>
            <a:ext cx="10312400" cy="4007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948906" y="1708030"/>
            <a:ext cx="1029131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Το 2021 κατασχέθηκαν από τους ελεγκτές της ΑΑΔΕ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348,5 εκατομμύρια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τεμάχια τσιγάρα με αναλογούντες φόρους και δασμούς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€73.963.505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, η οποία αποτελεί και τη μεγαλύτερη ποσότητα κατάσχεσης καπνικών στην Ευρώπη.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l-GR" sz="19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Επιπλέον, στο ίδιο έτος κατασχέθηκαν από την ΑΑΔΕ άλλα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47 εκατομμύρια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τεμάχια τσιγάρα με αναλογούντες φόρους και δασμούς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€9.974.992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l-GR" sz="19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Το 2022 εντοπίστηκαν και κατασχέθηκαν από την ΑΑΔΕ συνολικά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60,1 εκατομμύρια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τεμάχια τσιγάρα, με αναλογούντες φόρους και δασμούς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€12.513.401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l-GR" sz="19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Εντός του Α΄ Τριμήνου 2023 εξαρθρώθηκε από την ΕΛ.ΑΣ. εγκληματική οργάνωση παρασκευής και διακίνησης λαθραίων καπνικών προϊόντων και κατασχέθηκαν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11,5 εκατομμύρια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τεμάχια τσιγάρα και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20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τόνοι επεξεργασμένου καπνού. Οι αναλογούντες φόροι και δασμοί ανήλθαν στο ποσό των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€2,5 εκατομμυρίων.</a:t>
            </a:r>
          </a:p>
        </p:txBody>
      </p:sp>
      <p:pic>
        <p:nvPicPr>
          <p:cNvPr id="14" name="Google Shape;50;p1"/>
          <p:cNvPicPr preferRelativeResize="0">
            <a:picLocks/>
          </p:cNvPicPr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18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0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1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2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TextBox 3">
            <a:extLst>
              <a:ext uri="{FF2B5EF4-FFF2-40B4-BE49-F238E27FC236}">
                <a16:creationId xmlns:a16="http://schemas.microsoft.com/office/drawing/2014/main" id="{9F0D1EC4-3605-6043-326C-6CF893C47C63}"/>
              </a:ext>
            </a:extLst>
          </p:cNvPr>
          <p:cNvSpPr txBox="1"/>
          <p:nvPr/>
        </p:nvSpPr>
        <p:spPr>
          <a:xfrm>
            <a:off x="793091" y="938679"/>
            <a:ext cx="103103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ΑΠΟΤΕΛΕΣΜΑΤΑ ΕΛΕΓΚΤΙΚΩΝ ΔΡΑΣΕΩΝ 2020 - 2022</a:t>
            </a:r>
          </a:p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Γ. ΑΛΚΟΟΛΟΥΧΑ</a:t>
            </a:r>
          </a:p>
          <a:p>
            <a:pPr algn="ctr"/>
            <a:endParaRPr lang="el-GR" sz="24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ctr"/>
            <a:endParaRPr lang="el-GR" b="1" dirty="0">
              <a:latin typeface="Franklin Gothic Medium" pitchFamily="34" charset="0"/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550334" y="1794295"/>
            <a:ext cx="11133666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Διενεργήθηκαν, από τις διωκτικές αρχές Τελωνείων της ΑΑΔΕ, Αστυνομίας, ΛΣ-ΕΛ.ΑΚΤ., ΣΔΟΕ</a:t>
            </a:r>
          </a:p>
          <a:p>
            <a:pPr algn="ctr"/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36.874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έλεγχοι, διαπιστώθηκαν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1.945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παραβάσεις</a:t>
            </a:r>
          </a:p>
          <a:p>
            <a:pPr algn="ctr"/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και κατασχέθηκαν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554.362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λίτρα αλκοολούχων προϊόντων.</a:t>
            </a:r>
          </a:p>
        </p:txBody>
      </p:sp>
      <p:graphicFrame>
        <p:nvGraphicFramePr>
          <p:cNvPr id="18" name="Πίνακας 3">
            <a:extLst>
              <a:ext uri="{FF2B5EF4-FFF2-40B4-BE49-F238E27FC236}">
                <a16:creationId xmlns:a16="http://schemas.microsoft.com/office/drawing/2014/main" id="{CAAB0C18-CA9A-418C-8A9F-C3F6E1C8F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574912"/>
              </p:ext>
            </p:extLst>
          </p:nvPr>
        </p:nvGraphicFramePr>
        <p:xfrm>
          <a:off x="569343" y="3098162"/>
          <a:ext cx="4848046" cy="2210518"/>
        </p:xfrm>
        <a:graphic>
          <a:graphicData uri="http://schemas.openxmlformats.org/drawingml/2006/table">
            <a:tbl>
              <a:tblPr firstRow="1" firstCol="1" bandRow="1"/>
              <a:tblGrid>
                <a:gridCol w="864034">
                  <a:extLst>
                    <a:ext uri="{9D8B030D-6E8A-4147-A177-3AD203B41FA5}">
                      <a16:colId xmlns:a16="http://schemas.microsoft.com/office/drawing/2014/main" val="3228018351"/>
                    </a:ext>
                  </a:extLst>
                </a:gridCol>
                <a:gridCol w="968914">
                  <a:extLst>
                    <a:ext uri="{9D8B030D-6E8A-4147-A177-3AD203B41FA5}">
                      <a16:colId xmlns:a16="http://schemas.microsoft.com/office/drawing/2014/main" val="3091582337"/>
                    </a:ext>
                  </a:extLst>
                </a:gridCol>
                <a:gridCol w="1194923">
                  <a:extLst>
                    <a:ext uri="{9D8B030D-6E8A-4147-A177-3AD203B41FA5}">
                      <a16:colId xmlns:a16="http://schemas.microsoft.com/office/drawing/2014/main" val="4275067476"/>
                    </a:ext>
                  </a:extLst>
                </a:gridCol>
                <a:gridCol w="1820175">
                  <a:extLst>
                    <a:ext uri="{9D8B030D-6E8A-4147-A177-3AD203B41FA5}">
                      <a16:colId xmlns:a16="http://schemas.microsoft.com/office/drawing/2014/main" val="3019822021"/>
                    </a:ext>
                  </a:extLst>
                </a:gridCol>
              </a:tblGrid>
              <a:tr h="7557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Έτος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Έλεγχοι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Παραβάσεις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Κατασχέσεις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(σε </a:t>
                      </a:r>
                      <a:r>
                        <a:rPr lang="el-GR" sz="11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lt</a:t>
                      </a: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885157"/>
                  </a:ext>
                </a:extLst>
              </a:tr>
              <a:tr h="3636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10.959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454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266.845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895483"/>
                  </a:ext>
                </a:extLst>
              </a:tr>
              <a:tr h="3636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13.146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663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140.276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40269"/>
                  </a:ext>
                </a:extLst>
              </a:tr>
              <a:tr h="3636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12.769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828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147.241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7609236"/>
                  </a:ext>
                </a:extLst>
              </a:tr>
              <a:tr h="3636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Σύνολο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36.874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1.945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554.362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033113"/>
                  </a:ext>
                </a:extLst>
              </a:tr>
            </a:tbl>
          </a:graphicData>
        </a:graphic>
      </p:graphicFrame>
      <p:graphicFrame>
        <p:nvGraphicFramePr>
          <p:cNvPr id="23" name="3 - Γράφημα"/>
          <p:cNvGraphicFramePr/>
          <p:nvPr>
            <p:extLst>
              <p:ext uri="{D42A27DB-BD31-4B8C-83A1-F6EECF244321}">
                <p14:modId xmlns:p14="http://schemas.microsoft.com/office/powerpoint/2010/main" val="1604767287"/>
              </p:ext>
            </p:extLst>
          </p:nvPr>
        </p:nvGraphicFramePr>
        <p:xfrm>
          <a:off x="5883214" y="3088258"/>
          <a:ext cx="5805578" cy="2130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6" name="Google Shape;50;p1"/>
          <p:cNvPicPr preferRelativeResize="0">
            <a:picLocks/>
          </p:cNvPicPr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21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2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4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5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9 - Ορθογώνιο"/>
          <p:cNvSpPr/>
          <p:nvPr/>
        </p:nvSpPr>
        <p:spPr>
          <a:xfrm>
            <a:off x="1362973" y="940286"/>
            <a:ext cx="9083615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altLang="el-GR" sz="24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ΑΝΑΛΥΣΕΙΣ ΔΕΙΓΜΑΤΩΝ ΑΛΚΟΟΛΟΥΧΩΝ ΠΡΟΪΟΝΤΩΝ ΑΠΟ ΤΟ ΓΕΝΙΚΟ ΧΗΜΕΙΟ ΤΟΥ ΚΡΑΤΟΥΣ</a:t>
            </a:r>
            <a:endParaRPr lang="el-GR" altLang="el-GR" sz="24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ctr"/>
            <a:endParaRPr lang="el-GR" altLang="el-GR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Το χρονικό διάστημα 2020 έως 2022, οι Χημικές Υπηρεσίες του ΓΧΚ  έλαβαν και ανέλυσαν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8.212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δείγματα αλκοολούχων προϊόντων</a:t>
            </a:r>
          </a:p>
          <a:p>
            <a:pPr algn="ctr"/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και διαπιστώθηκαν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65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μη κανονικά – μη ασφαλή. </a:t>
            </a:r>
          </a:p>
        </p:txBody>
      </p:sp>
      <p:graphicFrame>
        <p:nvGraphicFramePr>
          <p:cNvPr id="18" name="17 - Πίνακας"/>
          <p:cNvGraphicFramePr>
            <a:graphicFrameLocks noGrp="1"/>
          </p:cNvGraphicFramePr>
          <p:nvPr/>
        </p:nvGraphicFramePr>
        <p:xfrm>
          <a:off x="2910310" y="3096883"/>
          <a:ext cx="5909092" cy="2199735"/>
        </p:xfrm>
        <a:graphic>
          <a:graphicData uri="http://schemas.openxmlformats.org/drawingml/2006/table">
            <a:tbl>
              <a:tblPr/>
              <a:tblGrid>
                <a:gridCol w="142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7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9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998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ΕΤΟΣ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ΣΥΝΟΛΟ ΕΞΕΤΑΣΘΕΝΤΩΝ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Μη κανονικά (ΜΚ)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Μη κανονικά – Μη ασφαλή (ΜΚ-ΜΑ)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2.603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558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2.942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372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2.667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249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Συνολικά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8.212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2" name="Google Shape;50;p1"/>
          <p:cNvPicPr preferRelativeResize="0">
            <a:picLocks/>
          </p:cNvPicPr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14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16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0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1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Τίτλος 1">
            <a:extLst>
              <a:ext uri="{FF2B5EF4-FFF2-40B4-BE49-F238E27FC236}">
                <a16:creationId xmlns:a16="http://schemas.microsoft.com/office/drawing/2014/main" id="{0A3587D1-E042-4CFF-B358-757C4DFFA785}"/>
              </a:ext>
            </a:extLst>
          </p:cNvPr>
          <p:cNvSpPr txBox="1">
            <a:spLocks/>
          </p:cNvSpPr>
          <p:nvPr/>
        </p:nvSpPr>
        <p:spPr>
          <a:xfrm>
            <a:off x="579407" y="1052423"/>
            <a:ext cx="10473267" cy="552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altLang="el-GR" sz="24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ΑΞΙΟΣΗΜΕΙΩΤΕΣ ΕΠΙΤΥΧΙΕΣ ΣΤΟΝ ΤΟΜΕΑ ΤΩΝ ΑΛΚΟΟΛΟΥΧΩΝ </a:t>
            </a:r>
          </a:p>
        </p:txBody>
      </p:sp>
      <p:sp>
        <p:nvSpPr>
          <p:cNvPr id="12" name="Θέση περιεχομένου 2">
            <a:extLst>
              <a:ext uri="{FF2B5EF4-FFF2-40B4-BE49-F238E27FC236}">
                <a16:creationId xmlns:a16="http://schemas.microsoft.com/office/drawing/2014/main" id="{CF1401BC-F693-4BC9-B17F-280FBDEC349A}"/>
              </a:ext>
            </a:extLst>
          </p:cNvPr>
          <p:cNvSpPr txBox="1">
            <a:spLocks/>
          </p:cNvSpPr>
          <p:nvPr/>
        </p:nvSpPr>
        <p:spPr>
          <a:xfrm>
            <a:off x="855453" y="1470645"/>
            <a:ext cx="10312400" cy="4007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948906" y="1708030"/>
            <a:ext cx="10291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l-GR" dirty="0">
              <a:latin typeface="Franklin Gothic Medium" pitchFamily="34" charset="0"/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500331" y="1949568"/>
            <a:ext cx="10644997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Το Δ΄ τρίμηνο του 2022 εντοπίστηκαν και κατασχέθηκαν από την ΕΛ.ΑΣ. με τη συνδρομή της ΑΑΔΕ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19.200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λίτρα αιθυλικής αλκοόλης, με αναλογούντες φόρους και δασμούς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€589.000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Clr>
                <a:srgbClr val="002060"/>
              </a:buClr>
            </a:pPr>
            <a:endParaRPr lang="el-GR" sz="19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Το ίδιο τρίμηνο εντοπίστηκε και εξαρθρώθηκε κύκλωμα από την ΑΑΔΕ, με τη συνδρομή της ΕΛ.ΑΣ., που εισήγαγε από τη Βουλγαρία αιθυλική αλκοόλη και κατασχέθηκαν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7.000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λίτρα αιθυλικής αλκοόλης με αναλογούντες φόρους και δασμούς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€223.715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και διαφυγόντες φόρους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€186.429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Clr>
                <a:srgbClr val="002060"/>
              </a:buClr>
            </a:pPr>
            <a:endParaRPr lang="el-GR" sz="19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Το Α΄ τρίμηνο του 2023 η ΕΛ.ΑΣ. εξάρθρωσε εγκληματική ομάδα η οποία εισήγαγε λαθραία αλκοολούχα ποτά από τη Βουλγαρία και κατέσχεσε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20.000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φιάλες αλκοολούχων ποτών με αναλογούντες φόρους και δασμούς €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200.000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6" name="Google Shape;50;p1"/>
          <p:cNvPicPr preferRelativeResize="0">
            <a:picLocks/>
          </p:cNvPicPr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20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1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2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3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Τίτλος 1">
            <a:extLst>
              <a:ext uri="{FF2B5EF4-FFF2-40B4-BE49-F238E27FC236}">
                <a16:creationId xmlns:a16="http://schemas.microsoft.com/office/drawing/2014/main" id="{0A3587D1-E042-4CFF-B358-757C4DFFA785}"/>
              </a:ext>
            </a:extLst>
          </p:cNvPr>
          <p:cNvSpPr txBox="1">
            <a:spLocks/>
          </p:cNvSpPr>
          <p:nvPr/>
        </p:nvSpPr>
        <p:spPr>
          <a:xfrm>
            <a:off x="579407" y="1052423"/>
            <a:ext cx="10473267" cy="3278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endParaRPr kumimoji="0" lang="el-G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Medium" pitchFamily="34" charset="0"/>
              <a:ea typeface="+mj-ea"/>
              <a:cs typeface="+mj-cs"/>
            </a:endParaRPr>
          </a:p>
        </p:txBody>
      </p:sp>
      <p:sp>
        <p:nvSpPr>
          <p:cNvPr id="12" name="Θέση περιεχομένου 2">
            <a:extLst>
              <a:ext uri="{FF2B5EF4-FFF2-40B4-BE49-F238E27FC236}">
                <a16:creationId xmlns:a16="http://schemas.microsoft.com/office/drawing/2014/main" id="{CF1401BC-F693-4BC9-B17F-280FBDEC349A}"/>
              </a:ext>
            </a:extLst>
          </p:cNvPr>
          <p:cNvSpPr txBox="1">
            <a:spLocks/>
          </p:cNvSpPr>
          <p:nvPr/>
        </p:nvSpPr>
        <p:spPr>
          <a:xfrm>
            <a:off x="855453" y="1470645"/>
            <a:ext cx="10312400" cy="4007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526211" y="2363636"/>
            <a:ext cx="10644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l-GR" dirty="0">
              <a:latin typeface="Franklin Gothic Medium" pitchFamily="34" charset="0"/>
            </a:endParaRPr>
          </a:p>
        </p:txBody>
      </p:sp>
      <p:sp>
        <p:nvSpPr>
          <p:cNvPr id="18" name="17 - Ορθογώνιο"/>
          <p:cNvSpPr/>
          <p:nvPr/>
        </p:nvSpPr>
        <p:spPr>
          <a:xfrm>
            <a:off x="560718" y="1613140"/>
            <a:ext cx="106708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tx1"/>
              </a:buClr>
              <a:buSzPct val="130000"/>
              <a:buFont typeface="Wingdings" panose="05000000000000000000" pitchFamily="2" charset="2"/>
              <a:buChar char="Ø"/>
            </a:pPr>
            <a:endParaRPr lang="el-GR" sz="1400" dirty="0">
              <a:latin typeface="Franklin Gothic Medium" pitchFamily="34" charset="0"/>
            </a:endParaRPr>
          </a:p>
          <a:p>
            <a:pPr marL="285750" indent="-285750" algn="just">
              <a:buClr>
                <a:schemeClr val="tx1"/>
              </a:buClr>
              <a:buSzPct val="130000"/>
              <a:buFont typeface="Wingdings" panose="05000000000000000000" pitchFamily="2" charset="2"/>
              <a:buChar char="Ø"/>
            </a:pPr>
            <a:endParaRPr lang="el-GR" sz="1400" dirty="0">
              <a:latin typeface="Franklin Gothic Medium" pitchFamily="34" charset="0"/>
            </a:endParaRPr>
          </a:p>
        </p:txBody>
      </p:sp>
      <p:graphicFrame>
        <p:nvGraphicFramePr>
          <p:cNvPr id="16" name="Γράφημα 15">
            <a:extLst>
              <a:ext uri="{FF2B5EF4-FFF2-40B4-BE49-F238E27FC236}">
                <a16:creationId xmlns:a16="http://schemas.microsoft.com/office/drawing/2014/main" id="{C489A490-BEAF-4E27-8CA3-8CE442966B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9803290"/>
              </p:ext>
            </p:extLst>
          </p:nvPr>
        </p:nvGraphicFramePr>
        <p:xfrm>
          <a:off x="786440" y="1868078"/>
          <a:ext cx="10670874" cy="4082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15 - Ορθογώνιο">
            <a:extLst>
              <a:ext uri="{FF2B5EF4-FFF2-40B4-BE49-F238E27FC236}">
                <a16:creationId xmlns:a16="http://schemas.microsoft.com/office/drawing/2014/main" id="{D91E7406-AAAC-4838-B3DF-EEAEF5B2E4EB}"/>
              </a:ext>
            </a:extLst>
          </p:cNvPr>
          <p:cNvSpPr/>
          <p:nvPr/>
        </p:nvSpPr>
        <p:spPr>
          <a:xfrm>
            <a:off x="2346385" y="906577"/>
            <a:ext cx="7608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ΠΟΡΕΙΑ ΤΕΛΩΝΕΙΑΚΩΝ ΕΣΟΔΩΝ  2020 - 2022</a:t>
            </a:r>
            <a:endParaRPr lang="el-GR" sz="2400" dirty="0">
              <a:latin typeface="Franklin Gothic Medium" pitchFamily="34" charset="0"/>
            </a:endParaRPr>
          </a:p>
        </p:txBody>
      </p:sp>
      <p:pic>
        <p:nvPicPr>
          <p:cNvPr id="20" name="Google Shape;50;p1"/>
          <p:cNvPicPr preferRelativeResize="0">
            <a:picLocks/>
          </p:cNvPicPr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23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4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5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6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845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Τίτλος 1">
            <a:extLst>
              <a:ext uri="{FF2B5EF4-FFF2-40B4-BE49-F238E27FC236}">
                <a16:creationId xmlns:a16="http://schemas.microsoft.com/office/drawing/2014/main" id="{0A3587D1-E042-4CFF-B358-757C4DFFA785}"/>
              </a:ext>
            </a:extLst>
          </p:cNvPr>
          <p:cNvSpPr txBox="1">
            <a:spLocks/>
          </p:cNvSpPr>
          <p:nvPr/>
        </p:nvSpPr>
        <p:spPr>
          <a:xfrm>
            <a:off x="579407" y="1052423"/>
            <a:ext cx="10473267" cy="552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endParaRPr kumimoji="0" lang="el-G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Medium" pitchFamily="34" charset="0"/>
              <a:ea typeface="+mj-ea"/>
              <a:cs typeface="+mj-cs"/>
            </a:endParaRPr>
          </a:p>
        </p:txBody>
      </p:sp>
      <p:sp>
        <p:nvSpPr>
          <p:cNvPr id="12" name="Θέση περιεχομένου 2">
            <a:extLst>
              <a:ext uri="{FF2B5EF4-FFF2-40B4-BE49-F238E27FC236}">
                <a16:creationId xmlns:a16="http://schemas.microsoft.com/office/drawing/2014/main" id="{CF1401BC-F693-4BC9-B17F-280FBDEC349A}"/>
              </a:ext>
            </a:extLst>
          </p:cNvPr>
          <p:cNvSpPr txBox="1">
            <a:spLocks/>
          </p:cNvSpPr>
          <p:nvPr/>
        </p:nvSpPr>
        <p:spPr>
          <a:xfrm>
            <a:off x="855453" y="1470645"/>
            <a:ext cx="10312400" cy="4007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526211" y="2363636"/>
            <a:ext cx="10644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l-GR" dirty="0">
              <a:latin typeface="Franklin Gothic Medium" pitchFamily="34" charset="0"/>
            </a:endParaRPr>
          </a:p>
        </p:txBody>
      </p:sp>
      <p:sp>
        <p:nvSpPr>
          <p:cNvPr id="18" name="17 - Ορθογώνιο"/>
          <p:cNvSpPr/>
          <p:nvPr/>
        </p:nvSpPr>
        <p:spPr>
          <a:xfrm>
            <a:off x="526211" y="1226203"/>
            <a:ext cx="106708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tx1"/>
              </a:buClr>
              <a:buSzPct val="130000"/>
              <a:buFont typeface="Wingdings" panose="05000000000000000000" pitchFamily="2" charset="2"/>
              <a:buChar char="Ø"/>
            </a:pPr>
            <a:endParaRPr lang="el-GR" sz="1400" dirty="0">
              <a:latin typeface="Franklin Gothic Medium" pitchFamily="34" charset="0"/>
            </a:endParaRPr>
          </a:p>
          <a:p>
            <a:pPr algn="ctr">
              <a:buClr>
                <a:schemeClr val="tx1"/>
              </a:buClr>
              <a:buSzPct val="130000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Με την εξαίρεση της αύξησης του ΦΠΑ των πετρελαιοειδών που οφείλεται στην αύξηση της τιμής τους, η επίπτωση των ελέγχων φαίνεται στον παρακάτω πίνακα:     </a:t>
            </a:r>
          </a:p>
        </p:txBody>
      </p:sp>
      <p:graphicFrame>
        <p:nvGraphicFramePr>
          <p:cNvPr id="16" name="Πίνακας 15">
            <a:extLst>
              <a:ext uri="{FF2B5EF4-FFF2-40B4-BE49-F238E27FC236}">
                <a16:creationId xmlns:a16="http://schemas.microsoft.com/office/drawing/2014/main" id="{380F5CAD-5121-4921-BEA8-BE55D7651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161543"/>
              </p:ext>
            </p:extLst>
          </p:nvPr>
        </p:nvGraphicFramePr>
        <p:xfrm>
          <a:off x="482376" y="2201138"/>
          <a:ext cx="11227275" cy="3715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3306">
                  <a:extLst>
                    <a:ext uri="{9D8B030D-6E8A-4147-A177-3AD203B41FA5}">
                      <a16:colId xmlns:a16="http://schemas.microsoft.com/office/drawing/2014/main" val="3033516661"/>
                    </a:ext>
                  </a:extLst>
                </a:gridCol>
                <a:gridCol w="2215750">
                  <a:extLst>
                    <a:ext uri="{9D8B030D-6E8A-4147-A177-3AD203B41FA5}">
                      <a16:colId xmlns:a16="http://schemas.microsoft.com/office/drawing/2014/main" val="4126399128"/>
                    </a:ext>
                  </a:extLst>
                </a:gridCol>
                <a:gridCol w="2536875">
                  <a:extLst>
                    <a:ext uri="{9D8B030D-6E8A-4147-A177-3AD203B41FA5}">
                      <a16:colId xmlns:a16="http://schemas.microsoft.com/office/drawing/2014/main" val="1394481276"/>
                    </a:ext>
                  </a:extLst>
                </a:gridCol>
                <a:gridCol w="2424481">
                  <a:extLst>
                    <a:ext uri="{9D8B030D-6E8A-4147-A177-3AD203B41FA5}">
                      <a16:colId xmlns:a16="http://schemas.microsoft.com/office/drawing/2014/main" val="3011627648"/>
                    </a:ext>
                  </a:extLst>
                </a:gridCol>
                <a:gridCol w="1211519">
                  <a:extLst>
                    <a:ext uri="{9D8B030D-6E8A-4147-A177-3AD203B41FA5}">
                      <a16:colId xmlns:a16="http://schemas.microsoft.com/office/drawing/2014/main" val="1143850618"/>
                    </a:ext>
                  </a:extLst>
                </a:gridCol>
                <a:gridCol w="2465344">
                  <a:extLst>
                    <a:ext uri="{9D8B030D-6E8A-4147-A177-3AD203B41FA5}">
                      <a16:colId xmlns:a16="http://schemas.microsoft.com/office/drawing/2014/main" val="3443042367"/>
                    </a:ext>
                  </a:extLst>
                </a:gridCol>
              </a:tblGrid>
              <a:tr h="638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400" u="none" strike="noStrike" dirty="0">
                          <a:effectLst/>
                        </a:rPr>
                        <a:t>Α/Α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400" u="none" strike="noStrike" dirty="0">
                          <a:effectLst/>
                        </a:rPr>
                        <a:t>Ονομασία Εσόδου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400" u="none" strike="noStrike" dirty="0">
                          <a:effectLst/>
                        </a:rPr>
                        <a:t>ΠΟΣΟ ΠΡΟ ΕΠΙΣΤΡΟΦΩΝ 2022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400" u="none" strike="noStrike" dirty="0">
                          <a:effectLst/>
                        </a:rPr>
                        <a:t>ΠΟΣΟ ΠΡΟ ΕΠΙΣΤΡΟΦΩΝ 2021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ΜΕΤΑΒΟΛΗ %  </a:t>
                      </a:r>
                    </a:p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 2022 </a:t>
                      </a:r>
                      <a:r>
                        <a:rPr lang="en-US" sz="1400" u="none" strike="noStrike" dirty="0" err="1">
                          <a:effectLst/>
                        </a:rPr>
                        <a:t>vs</a:t>
                      </a:r>
                      <a:r>
                        <a:rPr lang="el-GR" sz="1400" u="none" strike="noStrike" dirty="0">
                          <a:effectLst/>
                        </a:rPr>
                        <a:t>.</a:t>
                      </a:r>
                      <a:r>
                        <a:rPr lang="en-US" sz="1400" u="none" strike="noStrike" dirty="0">
                          <a:effectLst/>
                        </a:rPr>
                        <a:t> 2021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400" u="none" strike="noStrike" dirty="0">
                          <a:effectLst/>
                        </a:rPr>
                        <a:t>ΔΙΑΦΟΡΕΣ 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46095"/>
                  </a:ext>
                </a:extLst>
              </a:tr>
              <a:tr h="368524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1.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 ΦΠΑ ΠΕΤΡΕΛΑΙΟΕΙΔΩΝ </a:t>
                      </a:r>
                      <a:endParaRPr lang="el-GR" sz="1600" b="1" i="0" u="none" strike="noStrike" dirty="0">
                        <a:solidFill>
                          <a:srgbClr val="FF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2.559.899.601,45</a:t>
                      </a:r>
                      <a:endParaRPr lang="el-GR" sz="1600" b="1" i="0" u="none" strike="noStrike" dirty="0">
                        <a:solidFill>
                          <a:srgbClr val="FF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1.749.804.618,85</a:t>
                      </a:r>
                      <a:endParaRPr lang="el-GR" sz="1600" b="1" i="0" u="none" strike="noStrike" dirty="0">
                        <a:solidFill>
                          <a:srgbClr val="FF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46,30%</a:t>
                      </a:r>
                      <a:endParaRPr lang="el-GR" sz="1600" b="1" i="0" u="none" strike="noStrike" dirty="0">
                        <a:solidFill>
                          <a:srgbClr val="FF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810.094.982,60</a:t>
                      </a:r>
                      <a:endParaRPr lang="el-GR" sz="1600" b="1" i="0" u="none" strike="noStrike" dirty="0">
                        <a:solidFill>
                          <a:srgbClr val="FF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181856"/>
                  </a:ext>
                </a:extLst>
              </a:tr>
              <a:tr h="21292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2.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600" u="none" strike="noStrike" dirty="0">
                          <a:effectLst/>
                        </a:rPr>
                        <a:t> ΦΠΑ ΛΟΙΠΩΝ 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3.290.814.358,13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2.499.523.037,00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600" u="none" strike="noStrike" dirty="0">
                          <a:effectLst/>
                        </a:rPr>
                        <a:t>31,66%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791.291.321,13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780969"/>
                  </a:ext>
                </a:extLst>
              </a:tr>
              <a:tr h="21292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3.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ΕΦΚ ΕΝΕΡΓΕΙΑΚΩΝ 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4.170.972.469,90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3.959.231.244,80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5,35%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211.741.225,10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95784"/>
                  </a:ext>
                </a:extLst>
              </a:tr>
              <a:tr h="250217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4.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ΕΦΚ ΚΑΠΝΙΚΩΝ 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2.148.855.395,90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2.125.560.452,42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1,10%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23.294.943,48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129569"/>
                  </a:ext>
                </a:extLst>
              </a:tr>
              <a:tr h="21292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5.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ΕΦΚ ΑΛΚΟΟΛΟΥΧΩΝ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526.492.933,20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437.237.766,59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20,41%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89.255.166,61</a:t>
                      </a:r>
                      <a:endParaRPr lang="el-GR" sz="16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574394"/>
                  </a:ext>
                </a:extLst>
              </a:tr>
              <a:tr h="21292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6.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600" u="none" strike="noStrike" dirty="0">
                          <a:effectLst/>
                        </a:rPr>
                        <a:t> ΔΑΣΜΟΙ  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432.176.015,87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305.413.833,12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600" u="none" strike="noStrike" dirty="0">
                          <a:effectLst/>
                        </a:rPr>
                        <a:t>41,51%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126.762.182,75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4994"/>
                  </a:ext>
                </a:extLst>
              </a:tr>
              <a:tr h="21292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7.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600" u="none" strike="noStrike" dirty="0">
                          <a:effectLst/>
                        </a:rPr>
                        <a:t> ΤΕΛΟΣ ΤΑΞΙΝΟΜ. ΑΥΤ.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370.955.606,71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289.395.079,09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600" u="none" strike="noStrike" dirty="0">
                          <a:effectLst/>
                        </a:rPr>
                        <a:t>28,18%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81.560.527,62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32959"/>
                  </a:ext>
                </a:extLst>
              </a:tr>
              <a:tr h="21292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8.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600" u="none" strike="noStrike" dirty="0">
                          <a:effectLst/>
                        </a:rPr>
                        <a:t> ΛΟΙΠΑ  ΕΣΟΔΑ 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</a:t>
                      </a:r>
                      <a:r>
                        <a:rPr lang="el-G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242.099.231,10</a:t>
                      </a:r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</a:t>
                      </a:r>
                      <a:r>
                        <a:rPr lang="el-G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188.635.359,61</a:t>
                      </a:r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28,34</a:t>
                      </a:r>
                      <a:r>
                        <a:rPr lang="el-GR" sz="1600" u="none" strike="noStrike" dirty="0">
                          <a:effectLst/>
                        </a:rPr>
                        <a:t>%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u="none" strike="noStrike" dirty="0">
                          <a:effectLst/>
                        </a:rPr>
                        <a:t>53.463.872,49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021437"/>
                  </a:ext>
                </a:extLst>
              </a:tr>
              <a:tr h="21292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9.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600" u="none" strike="noStrike" dirty="0">
                          <a:effectLst/>
                        </a:rPr>
                        <a:t> ΔΕΤΕ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140.127.806,41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96.787.088,97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600" u="none" strike="noStrike" dirty="0">
                          <a:effectLst/>
                        </a:rPr>
                        <a:t>44,78%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600" u="none" strike="noStrike" dirty="0">
                          <a:effectLst/>
                        </a:rPr>
                        <a:t>43.340.717,44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729646"/>
                  </a:ext>
                </a:extLst>
              </a:tr>
              <a:tr h="21292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 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200" b="1" u="none" strike="noStrike" dirty="0">
                          <a:effectLst/>
                        </a:rPr>
                        <a:t>…………………………………………………… 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400" u="none" strike="noStrike" dirty="0">
                          <a:effectLst/>
                        </a:rPr>
                        <a:t>………………………… 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400" u="none" strike="noStrike" dirty="0">
                          <a:effectLst/>
                        </a:rPr>
                        <a:t>……………………….. 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400" u="none" strike="noStrike" dirty="0">
                          <a:effectLst/>
                        </a:rPr>
                        <a:t> …………….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1400" u="none" strike="noStrike" dirty="0">
                          <a:effectLst/>
                        </a:rPr>
                        <a:t>………………………….. 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989440"/>
                  </a:ext>
                </a:extLst>
              </a:tr>
              <a:tr h="458608"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 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ΣΥΝΟΛΙΚΑ ΕΣΟΔΑ </a:t>
                      </a:r>
                      <a:endParaRPr lang="el-GR" sz="2000" b="1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15.675.913.194,06</a:t>
                      </a:r>
                      <a:endParaRPr lang="el-GR" sz="2000" b="1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13.325.803.619,87</a:t>
                      </a:r>
                      <a:endParaRPr lang="el-GR" sz="2000" b="1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17,64%</a:t>
                      </a:r>
                      <a:endParaRPr lang="el-GR" sz="2000" b="1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l-G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2.350.109.574,19</a:t>
                      </a:r>
                      <a:endParaRPr lang="el-GR" sz="2000" b="1" i="0" u="none" strike="noStrike" dirty="0">
                        <a:solidFill>
                          <a:schemeClr val="tx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702899"/>
                  </a:ext>
                </a:extLst>
              </a:tr>
            </a:tbl>
          </a:graphicData>
        </a:graphic>
      </p:graphicFrame>
      <p:sp>
        <p:nvSpPr>
          <p:cNvPr id="23" name="15 - Ορθογώνιο">
            <a:extLst>
              <a:ext uri="{FF2B5EF4-FFF2-40B4-BE49-F238E27FC236}">
                <a16:creationId xmlns:a16="http://schemas.microsoft.com/office/drawing/2014/main" id="{5CD54BA5-AECA-4B7F-AE71-FE16B3853E52}"/>
              </a:ext>
            </a:extLst>
          </p:cNvPr>
          <p:cNvSpPr/>
          <p:nvPr/>
        </p:nvSpPr>
        <p:spPr>
          <a:xfrm>
            <a:off x="2346385" y="906577"/>
            <a:ext cx="7608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ΕΠΙΠΤΩΣΗ ΤΩΝ ΕΛΕΓΧΩΝ ΣΤΑ ΤΕΛΩΝΕΙΑΚΑ ΕΣΟΔΑ 2022</a:t>
            </a:r>
            <a:endParaRPr lang="el-GR" sz="2400" dirty="0">
              <a:latin typeface="Franklin Gothic Medium" pitchFamily="34" charset="0"/>
            </a:endParaRPr>
          </a:p>
        </p:txBody>
      </p:sp>
      <p:pic>
        <p:nvPicPr>
          <p:cNvPr id="20" name="Google Shape;50;p1"/>
          <p:cNvPicPr preferRelativeResize="0">
            <a:picLocks/>
          </p:cNvPicPr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28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9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30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31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263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Τίτλος 1">
            <a:extLst>
              <a:ext uri="{FF2B5EF4-FFF2-40B4-BE49-F238E27FC236}">
                <a16:creationId xmlns:a16="http://schemas.microsoft.com/office/drawing/2014/main" id="{0A3587D1-E042-4CFF-B358-757C4DFFA785}"/>
              </a:ext>
            </a:extLst>
          </p:cNvPr>
          <p:cNvSpPr txBox="1">
            <a:spLocks/>
          </p:cNvSpPr>
          <p:nvPr/>
        </p:nvSpPr>
        <p:spPr>
          <a:xfrm>
            <a:off x="579407" y="1052423"/>
            <a:ext cx="10473267" cy="552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endParaRPr kumimoji="0" lang="el-G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Medium" pitchFamily="34" charset="0"/>
              <a:ea typeface="+mj-ea"/>
              <a:cs typeface="+mj-cs"/>
            </a:endParaRPr>
          </a:p>
        </p:txBody>
      </p:sp>
      <p:sp>
        <p:nvSpPr>
          <p:cNvPr id="12" name="Θέση περιεχομένου 2">
            <a:extLst>
              <a:ext uri="{FF2B5EF4-FFF2-40B4-BE49-F238E27FC236}">
                <a16:creationId xmlns:a16="http://schemas.microsoft.com/office/drawing/2014/main" id="{CF1401BC-F693-4BC9-B17F-280FBDEC349A}"/>
              </a:ext>
            </a:extLst>
          </p:cNvPr>
          <p:cNvSpPr txBox="1">
            <a:spLocks/>
          </p:cNvSpPr>
          <p:nvPr/>
        </p:nvSpPr>
        <p:spPr>
          <a:xfrm>
            <a:off x="855453" y="1470645"/>
            <a:ext cx="10312400" cy="4007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948906" y="1708030"/>
            <a:ext cx="10291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l-GR" dirty="0">
              <a:latin typeface="Franklin Gothic Medium" pitchFamily="34" charset="0"/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526211" y="2363636"/>
            <a:ext cx="10644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l-GR" dirty="0">
              <a:latin typeface="Franklin Gothic Medium" pitchFamily="34" charset="0"/>
            </a:endParaRPr>
          </a:p>
        </p:txBody>
      </p:sp>
      <p:sp>
        <p:nvSpPr>
          <p:cNvPr id="16" name="15 - Ορθογώνιο"/>
          <p:cNvSpPr/>
          <p:nvPr/>
        </p:nvSpPr>
        <p:spPr>
          <a:xfrm>
            <a:off x="2346385" y="906577"/>
            <a:ext cx="7608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ΠΡΟΓΡΑΜΜΑΤΙΣΜΟΣ ΔΡΑΣΕΩΝ ΕΠΟΜΕΝΩΝ ΕΤΩΝ</a:t>
            </a:r>
            <a:endParaRPr lang="el-GR" sz="2400" dirty="0">
              <a:latin typeface="Franklin Gothic Medium" pitchFamily="34" charset="0"/>
            </a:endParaRPr>
          </a:p>
        </p:txBody>
      </p:sp>
      <p:sp>
        <p:nvSpPr>
          <p:cNvPr id="18" name="17 - Ορθογώνιο"/>
          <p:cNvSpPr/>
          <p:nvPr/>
        </p:nvSpPr>
        <p:spPr>
          <a:xfrm>
            <a:off x="560718" y="1443800"/>
            <a:ext cx="10670874" cy="47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defTabSz="2565400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SzPct val="130000"/>
              <a:buFont typeface="Wingdings" panose="05000000000000000000" pitchFamily="2" charset="2"/>
              <a:buChar char="Ø"/>
            </a:pP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Ολοκλήρωση της δευτερογενούς νομοθεσίας στον τομέα των καυσίμων, με κεντρικό προσανατολισμό τη βελτίωση των τεχνικών χαρακτηριστικών και των προδιαγραφών των συστημάτων εισροών-εκροών σε όλη την εφοδιαστική αλυσίδα υγρών καυσίμων.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SzPct val="130000"/>
              <a:buFont typeface="Wingdings" panose="05000000000000000000" pitchFamily="2" charset="2"/>
              <a:buChar char="Ø"/>
              <a:tabLst>
                <a:tab pos="2692400" algn="l"/>
                <a:tab pos="5021263" algn="l"/>
              </a:tabLst>
            </a:pP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Επαναξιολόγηση του νομοθετικού πλαισίου και λήψη νέων μέτρων, όπου χρειάζονται, για τη βέλτιστη αντιμετώπιση φαινομένων λαθρεμπορίου και τη θωράκιση του υγιούς εμπορίου. 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SzPct val="130000"/>
              <a:buFont typeface="Wingdings" panose="05000000000000000000" pitchFamily="2" charset="2"/>
              <a:buChar char="Ø"/>
            </a:pP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Ολοκλήρωση πληροφοριακού συστήματος αξιοποίησης δεδομένων (MIS), για την αξιοποίηση των δεδομένων μέσω τεχνητής νοημοσύνης για τη διενέργεια </a:t>
            </a:r>
            <a:r>
              <a:rPr lang="el-GR" sz="1600" dirty="0" err="1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στοχευμένων</a:t>
            </a: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ελέγχων, με στόχο την καταπολέμηση του λαθρεμπορίου, της φοροδιαφυγής και της νοθείας στα καύσιμα. 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SzPct val="130000"/>
              <a:buFont typeface="Wingdings" panose="05000000000000000000" pitchFamily="2" charset="2"/>
              <a:buChar char="Ø"/>
            </a:pP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Ολοκλήρωση ψηφιακών εφαρμογών λήψης στιγμάτων γεωγραφικού εντοπισμού πλωτών εφοδιαστικών μέσων και βυτιοφόρων οχημάτων, για τον έλεγχο της διακίνησης καυσίμων.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SzPct val="130000"/>
              <a:buFont typeface="Wingdings" panose="05000000000000000000" pitchFamily="2" charset="2"/>
              <a:buChar char="Ø"/>
            </a:pP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Πρόσβαση των ελεγκτών στα συστήματα της ΑΑΔΕ σε πραγματικό χρόνο κατά τη στιγμή του ελέγχου.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SzPct val="130000"/>
              <a:buFont typeface="Wingdings" panose="05000000000000000000" pitchFamily="2" charset="2"/>
              <a:buChar char="Ø"/>
            </a:pP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Δημιουργία θαλάμου επιχειρήσεων με εξειδικευμένες εφαρμογές επικοινωνίας και αξιοποίησης πληροφοριών για την επίτευξη </a:t>
            </a:r>
            <a:r>
              <a:rPr lang="el-GR" sz="1600" dirty="0" err="1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δικτυοκεντρικής</a:t>
            </a: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διοίκησης στο «πεδίο» των ελέγχων.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SzPct val="130000"/>
              <a:buFont typeface="Wingdings" panose="05000000000000000000" pitchFamily="2" charset="2"/>
              <a:buChar char="Ø"/>
            </a:pP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Δημιουργία υποδομών, εξοπλισμού και ψηφιακών εφαρμογών παρακολούθησης της διέλευσης από τα σύνορα των φορτηγών και των εμπορευματοκιβωτίων, προϋπολογισμού €80,8 εκατομμυρίων.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SzPct val="130000"/>
              <a:buFont typeface="Wingdings" panose="05000000000000000000" pitchFamily="2" charset="2"/>
              <a:buChar char="Ø"/>
            </a:pPr>
            <a:r>
              <a:rPr lang="el-GR" sz="16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Κεντρική Ψηφιακή εφαρμογή εγκατεστημένη στο ΣΕΚ για την καταγραφή από όλες τις διωκτικές υπηρεσίες των κατασχεμένων καπνικών ειδών.</a:t>
            </a:r>
            <a:endParaRPr lang="el-GR" sz="1600" dirty="0">
              <a:latin typeface="Franklin Gothic Medium" pitchFamily="34" charset="0"/>
            </a:endParaRPr>
          </a:p>
        </p:txBody>
      </p:sp>
      <p:pic>
        <p:nvPicPr>
          <p:cNvPr id="20" name="Google Shape;50;p1"/>
          <p:cNvPicPr preferRelativeResize="0">
            <a:picLocks/>
          </p:cNvPicPr>
          <p:nvPr/>
        </p:nvPicPr>
        <p:blipFill rotWithShape="1">
          <a:blip r:embed="rId8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TextBox 3">
            <a:extLst>
              <a:ext uri="{FF2B5EF4-FFF2-40B4-BE49-F238E27FC236}">
                <a16:creationId xmlns:a16="http://schemas.microsoft.com/office/drawing/2014/main" id="{9F0D1EC4-3605-6043-326C-6CF893C47C63}"/>
              </a:ext>
            </a:extLst>
          </p:cNvPr>
          <p:cNvSpPr txBox="1"/>
          <p:nvPr/>
        </p:nvSpPr>
        <p:spPr>
          <a:xfrm>
            <a:off x="984413" y="966158"/>
            <a:ext cx="10310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ΔΙΑΧΡΟΝΙΚΗ ΑΠΕΙΚΟΝΙΣΗ ΤΟΥ ΜΕΤΑΡΡΥΘΜΙΣΤΙΚΟΥ ΠΛΑΙΣΙΟΥ</a:t>
            </a:r>
            <a:endParaRPr lang="en-US" sz="2400" b="1" dirty="0">
              <a:solidFill>
                <a:srgbClr val="002060"/>
              </a:solidFill>
              <a:latin typeface="Franklin Gothic Medium" pitchFamily="34" charset="0"/>
            </a:endParaRPr>
          </a:p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ΣΤΟΝ ΤΟΜΕΑ ΕΛΕΓΧΟΥ ΠΡΟΪΟΝΤΩΝ ΕΦΚ</a:t>
            </a:r>
            <a:endParaRPr lang="x-none" sz="1900" b="1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  <p:sp>
        <p:nvSpPr>
          <p:cNvPr id="12" name="Θέση περιεχομένου 3">
            <a:extLst>
              <a:ext uri="{FF2B5EF4-FFF2-40B4-BE49-F238E27FC236}">
                <a16:creationId xmlns:a16="http://schemas.microsoft.com/office/drawing/2014/main" id="{12BFA456-616B-4914-AAF6-8D7804C770F7}"/>
              </a:ext>
            </a:extLst>
          </p:cNvPr>
          <p:cNvSpPr txBox="1">
            <a:spLocks/>
          </p:cNvSpPr>
          <p:nvPr/>
        </p:nvSpPr>
        <p:spPr>
          <a:xfrm>
            <a:off x="1838596" y="2003402"/>
            <a:ext cx="4019549" cy="374672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l-GR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  <a:p>
            <a:pPr marL="0" indent="0" algn="ctr">
              <a:buNone/>
            </a:pPr>
            <a:r>
              <a:rPr lang="en-US" sz="2000" b="1" dirty="0"/>
              <a:t> </a:t>
            </a:r>
            <a:r>
              <a:rPr lang="el-GR" sz="2000" b="1" dirty="0">
                <a:latin typeface="Franklin Gothic Medium" pitchFamily="34" charset="0"/>
              </a:rPr>
              <a:t>Τριετία </a:t>
            </a:r>
            <a:r>
              <a:rPr lang="en-US" sz="2000" b="1" dirty="0">
                <a:latin typeface="Franklin Gothic Medium" pitchFamily="34" charset="0"/>
              </a:rPr>
              <a:t> </a:t>
            </a:r>
            <a:r>
              <a:rPr lang="el-GR" sz="2000" b="1" dirty="0">
                <a:solidFill>
                  <a:srgbClr val="002060"/>
                </a:solidFill>
                <a:latin typeface="Franklin Gothic Medium" pitchFamily="34" charset="0"/>
              </a:rPr>
              <a:t>2020 - 2022</a:t>
            </a:r>
            <a:r>
              <a:rPr lang="el-GR" sz="2000" dirty="0">
                <a:solidFill>
                  <a:srgbClr val="002060"/>
                </a:solidFill>
                <a:latin typeface="Franklin Gothic Medium" pitchFamily="34" charset="0"/>
              </a:rPr>
              <a:t>*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rgbClr val="002060"/>
                </a:solidFill>
                <a:latin typeface="Franklin Gothic Medium" pitchFamily="34" charset="0"/>
              </a:rPr>
              <a:t>3</a:t>
            </a:r>
            <a:r>
              <a:rPr lang="en-US" sz="2000" dirty="0">
                <a:solidFill>
                  <a:srgbClr val="002060"/>
                </a:solidFill>
                <a:latin typeface="Franklin Gothic Medium" pitchFamily="34" charset="0"/>
              </a:rPr>
              <a:t>8</a:t>
            </a:r>
            <a:r>
              <a:rPr lang="el-GR" sz="2000" dirty="0">
                <a:solidFill>
                  <a:srgbClr val="002060"/>
                </a:solidFill>
                <a:latin typeface="Franklin Gothic Medium" pitchFamily="34" charset="0"/>
              </a:rPr>
              <a:t> κανονιστικές πράξεις, εγκύκλιοι και εγχειρίδια</a:t>
            </a:r>
            <a:r>
              <a:rPr lang="en-US" sz="2000" dirty="0">
                <a:solidFill>
                  <a:srgbClr val="002060"/>
                </a:solidFill>
                <a:latin typeface="Franklin Gothic Medium" pitchFamily="34" charset="0"/>
              </a:rPr>
              <a:t>.</a:t>
            </a:r>
            <a:endParaRPr lang="el-GR" sz="2000" dirty="0">
              <a:solidFill>
                <a:srgbClr val="002060"/>
              </a:solidFill>
              <a:latin typeface="Franklin Gothic Medium" pitchFamily="34" charset="0"/>
            </a:endParaRP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l-GR" sz="2000" b="1" dirty="0">
              <a:solidFill>
                <a:srgbClr val="002060"/>
              </a:solidFill>
              <a:latin typeface="Franklin Gothic Medium" pitchFamily="34" charset="0"/>
            </a:endParaRPr>
          </a:p>
          <a:p>
            <a:pPr algn="ctr">
              <a:buClr>
                <a:srgbClr val="002060"/>
              </a:buClr>
              <a:buNone/>
            </a:pPr>
            <a:r>
              <a:rPr lang="el-GR" sz="2000" b="1" dirty="0">
                <a:latin typeface="Franklin Gothic Medium" pitchFamily="34" charset="0"/>
              </a:rPr>
              <a:t>Τριετία</a:t>
            </a:r>
            <a:r>
              <a:rPr lang="el-GR" sz="2000" dirty="0">
                <a:solidFill>
                  <a:srgbClr val="002060"/>
                </a:solidFill>
                <a:latin typeface="Franklin Gothic Medium" pitchFamily="34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Franklin Gothic Medium" pitchFamily="34" charset="0"/>
              </a:rPr>
              <a:t> </a:t>
            </a:r>
            <a:r>
              <a:rPr lang="el-GR" sz="2000" b="1" dirty="0">
                <a:solidFill>
                  <a:srgbClr val="002060"/>
                </a:solidFill>
                <a:latin typeface="Franklin Gothic Medium" pitchFamily="34" charset="0"/>
              </a:rPr>
              <a:t>2017 - 2019 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rgbClr val="002060"/>
                </a:solidFill>
                <a:latin typeface="Franklin Gothic Medium" pitchFamily="34" charset="0"/>
              </a:rPr>
              <a:t>13 κανονιστικές πράξεις, εγκύκλιοι και εγχειρίδια</a:t>
            </a:r>
            <a:r>
              <a:rPr lang="en-US" sz="2000" dirty="0">
                <a:solidFill>
                  <a:srgbClr val="002060"/>
                </a:solidFill>
                <a:latin typeface="Franklin Gothic Medium" pitchFamily="34" charset="0"/>
              </a:rPr>
              <a:t>.</a:t>
            </a:r>
            <a:endParaRPr lang="el-GR" sz="2000" dirty="0">
              <a:solidFill>
                <a:srgbClr val="002060"/>
              </a:solidFill>
              <a:latin typeface="Franklin Gothic Medium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l-GR" sz="2000" dirty="0">
              <a:solidFill>
                <a:srgbClr val="002060"/>
              </a:solidFill>
              <a:latin typeface="Franklin Gothic Medium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l-GR" sz="2000" b="1" dirty="0">
              <a:solidFill>
                <a:srgbClr val="002060"/>
              </a:solidFill>
              <a:latin typeface="Franklin Gothic Medium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l-GR" sz="1200" dirty="0">
                <a:solidFill>
                  <a:srgbClr val="002060"/>
                </a:solidFill>
                <a:latin typeface="Franklin Gothic Medium" pitchFamily="34" charset="0"/>
              </a:rPr>
              <a:t>* Το 2022 περιλαμβάνει και 4 αποφάσεις του </a:t>
            </a:r>
            <a:r>
              <a:rPr lang="el-GR" sz="1200" dirty="0" err="1">
                <a:solidFill>
                  <a:srgbClr val="002060"/>
                </a:solidFill>
                <a:latin typeface="Franklin Gothic Medium" pitchFamily="34" charset="0"/>
              </a:rPr>
              <a:t>Α΄τριμ</a:t>
            </a:r>
            <a:r>
              <a:rPr lang="el-GR" sz="1200" dirty="0">
                <a:solidFill>
                  <a:srgbClr val="002060"/>
                </a:solidFill>
                <a:latin typeface="Franklin Gothic Medium" pitchFamily="34" charset="0"/>
              </a:rPr>
              <a:t>. 2023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l-GR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  <p:graphicFrame>
        <p:nvGraphicFramePr>
          <p:cNvPr id="13" name="Θέση περιεχομένου 8">
            <a:extLst>
              <a:ext uri="{FF2B5EF4-FFF2-40B4-BE49-F238E27FC236}">
                <a16:creationId xmlns:a16="http://schemas.microsoft.com/office/drawing/2014/main" id="{442E445A-5F25-4EFC-AF77-8CEDEA3812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9443308"/>
              </p:ext>
            </p:extLst>
          </p:nvPr>
        </p:nvGraphicFramePr>
        <p:xfrm>
          <a:off x="6822460" y="2071405"/>
          <a:ext cx="4489549" cy="3489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4" name="Google Shape;50;p1"/>
          <p:cNvPicPr preferRelativeResize="0">
            <a:picLocks/>
          </p:cNvPicPr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18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0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1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2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Τίτλος 1">
            <a:extLst>
              <a:ext uri="{FF2B5EF4-FFF2-40B4-BE49-F238E27FC236}">
                <a16:creationId xmlns:a16="http://schemas.microsoft.com/office/drawing/2014/main" id="{0A3587D1-E042-4CFF-B358-757C4DFFA785}"/>
              </a:ext>
            </a:extLst>
          </p:cNvPr>
          <p:cNvSpPr txBox="1">
            <a:spLocks/>
          </p:cNvSpPr>
          <p:nvPr/>
        </p:nvSpPr>
        <p:spPr>
          <a:xfrm>
            <a:off x="579407" y="1052423"/>
            <a:ext cx="10473267" cy="552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ΣΗΜΑΝΤΙΚΟΤΕΡΕΣ ΑΠΟΦΑΣΕΙΣ ΔΕΥΤΕΡΟΓΕΝΟΥΣ ΝΟΜΟΘΕΣΙΑΣ 2020 - 2022</a:t>
            </a:r>
          </a:p>
        </p:txBody>
      </p:sp>
      <p:sp>
        <p:nvSpPr>
          <p:cNvPr id="12" name="Θέση περιεχομένου 2">
            <a:extLst>
              <a:ext uri="{FF2B5EF4-FFF2-40B4-BE49-F238E27FC236}">
                <a16:creationId xmlns:a16="http://schemas.microsoft.com/office/drawing/2014/main" id="{CF1401BC-F693-4BC9-B17F-280FBDEC349A}"/>
              </a:ext>
            </a:extLst>
          </p:cNvPr>
          <p:cNvSpPr txBox="1">
            <a:spLocks/>
          </p:cNvSpPr>
          <p:nvPr/>
        </p:nvSpPr>
        <p:spPr>
          <a:xfrm>
            <a:off x="855453" y="1470645"/>
            <a:ext cx="10312400" cy="4007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 Σφράγιση και δημοσιοποίηση των στοιχείων των παραβατών σε περιπτώσεις νοθείας καυσίμων.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 Σφράγιση για παρεμβάσεις σε μηχανισμούς ή για μη διαβίβαση στοιχείων από τους μηχανισμούς στις βάσεις δεδομένων της ΑΑΔΕ.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 Δημιουργία μητρώων για την καταγραφή στοιχείων υπόχρεων επιχειρήσεων που δραστηριοποιούνται στη διάθεση καυσίμων, καπνικών και αλκοολούχων ποτών.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 Ηλεκτρονική διαβίβαση παραστατικών πωλήσεων.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 Εξειδίκευση παραβάσεων αναφορικά με τις προδιαγραφές των συστημάτων εισροών-εκροών καυσίμων και των μητρώων φορολογικών αποθηκών, πρατηρίων και πλωτών μέσων μεταφοράς καυσίμων.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 Καθορισμός εθνικών ιχνηθετών για το πετρέλαιο θέρμανσης και ναυτιλίας, οι οποίοι θα τεθούν σε εφαρμογή από τις 2 Οκτωβρίου 2023.</a:t>
            </a:r>
          </a:p>
        </p:txBody>
      </p:sp>
      <p:pic>
        <p:nvPicPr>
          <p:cNvPr id="13" name="Google Shape;50;p1"/>
          <p:cNvPicPr preferRelativeResize="0">
            <a:picLocks/>
          </p:cNvPicPr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05200" y="302400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16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18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0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1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TextBox 3">
            <a:extLst>
              <a:ext uri="{FF2B5EF4-FFF2-40B4-BE49-F238E27FC236}">
                <a16:creationId xmlns:a16="http://schemas.microsoft.com/office/drawing/2014/main" id="{9F0D1EC4-3605-6043-326C-6CF893C47C63}"/>
              </a:ext>
            </a:extLst>
          </p:cNvPr>
          <p:cNvSpPr txBox="1"/>
          <p:nvPr/>
        </p:nvSpPr>
        <p:spPr>
          <a:xfrm>
            <a:off x="793091" y="938679"/>
            <a:ext cx="10310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ΥΛΟΠΟΙΗΣΗ ΨΗΦΙΑΚΩΝ ΕΦΑΡΜΟΓΩΝ 2020 - 2022</a:t>
            </a:r>
            <a:endParaRPr lang="en-US" sz="2400" b="1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  <p:sp>
        <p:nvSpPr>
          <p:cNvPr id="20" name="19 - Ορθογώνιο"/>
          <p:cNvSpPr/>
          <p:nvPr/>
        </p:nvSpPr>
        <p:spPr>
          <a:xfrm>
            <a:off x="836763" y="1362549"/>
            <a:ext cx="10575985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002060"/>
              </a:solidFill>
            </a:endParaRP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Σύστημα ανάκτησης δεδομένων εισροών από τις ελεγκτικές Υπηρεσίες της ΑΑΔΕ.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Εφαρμογή μητρώου δεξαμενών υγραερίου στα δημόσια πρατήρια και πιλοτική εφαρμογή του νέου μητρώου δεξαμενών των φορολογικών αποθηκών της ΑΑΔΕ.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Δημιουργία ιστοσελίδας στον </a:t>
            </a:r>
            <a:r>
              <a:rPr lang="el-GR" sz="1900" dirty="0" err="1">
                <a:solidFill>
                  <a:srgbClr val="002060"/>
                </a:solidFill>
                <a:latin typeface="Franklin Gothic Medium" pitchFamily="34" charset="0"/>
              </a:rPr>
              <a:t>ιστότοπο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 της ΑΑΔΕ για δημοσιοποίηση των στοιχείων των παραβατών που σχετίζονται με τη νοθεία των υγρών καυσίμων.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Εφαρμογή ηλεκτρονικής υποβολής δηλώσεων των κατασκευαστών και εγκαταστατών λογισμικού της ΑΑΔΕ περί καλής λειτουργίας των συστημάτων εισροών-εκροών που εγκαθιστούν.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Πλατφόρμα 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</a:rPr>
              <a:t>“</a:t>
            </a:r>
            <a:r>
              <a:rPr lang="en-US" sz="1900" dirty="0" err="1">
                <a:solidFill>
                  <a:srgbClr val="002060"/>
                </a:solidFill>
                <a:latin typeface="Franklin Gothic Medium" pitchFamily="34" charset="0"/>
              </a:rPr>
              <a:t>myDATA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</a:rPr>
              <a:t>”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 ΑΑΔΕ για την ηλεκτρονική διαβίβαση δεδομένων είδους, ποσότητας και αξίας.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Εφαρμογή 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</a:rPr>
              <a:t>“</a:t>
            </a:r>
            <a:r>
              <a:rPr lang="en-US" sz="1900" dirty="0" err="1">
                <a:solidFill>
                  <a:srgbClr val="002060"/>
                </a:solidFill>
                <a:latin typeface="Franklin Gothic Medium" pitchFamily="34" charset="0"/>
              </a:rPr>
              <a:t>appodixi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</a:rPr>
              <a:t>”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 ΑΑΔΕ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</a:rPr>
              <a:t>,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</a:rPr>
              <a:t>για επιβεβαίωση συναλλαγής σε πραγματικό χρόνο από τους πολίτες.</a:t>
            </a:r>
          </a:p>
        </p:txBody>
      </p:sp>
      <p:pic>
        <p:nvPicPr>
          <p:cNvPr id="12" name="Google Shape;50;p1"/>
          <p:cNvPicPr preferRelativeResize="0">
            <a:picLocks/>
          </p:cNvPicPr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22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3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4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5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TextBox 3">
            <a:extLst>
              <a:ext uri="{FF2B5EF4-FFF2-40B4-BE49-F238E27FC236}">
                <a16:creationId xmlns:a16="http://schemas.microsoft.com/office/drawing/2014/main" id="{9F0D1EC4-3605-6043-326C-6CF893C47C63}"/>
              </a:ext>
            </a:extLst>
          </p:cNvPr>
          <p:cNvSpPr txBox="1"/>
          <p:nvPr/>
        </p:nvSpPr>
        <p:spPr>
          <a:xfrm>
            <a:off x="793091" y="938679"/>
            <a:ext cx="10310342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ΑΠΟΤΕΛΕΣΜΑΤΑ ΕΛΕΓΚΤΙΚΩΝ ΔΡΑΣΕΩΝ 2020 - 2022</a:t>
            </a:r>
          </a:p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Α. ΚΑΥΣΙΜΑ</a:t>
            </a:r>
          </a:p>
          <a:p>
            <a:pPr algn="ctr"/>
            <a:endParaRPr lang="el-GR" sz="24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Συνολικά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,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διενεργήθηκαν από τις διωκτικές αρχές 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T</a:t>
            </a:r>
            <a:r>
              <a:rPr lang="el-GR" sz="1900" dirty="0" err="1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ελωνείων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της ΑΑΔΕ, ΕΛ.ΑΣ., Λ.Σ.-ΕΛ.ΑΚΤ., ΣΔΟΕ 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42.852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έλεγχοι, διαπιστώθηκαν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3.723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παραβάσεις,</a:t>
            </a:r>
            <a:endParaRPr lang="en-US" sz="19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κατασχέθηκαν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488.298</a:t>
            </a:r>
            <a:r>
              <a:rPr lang="en-US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λίτρα υγρών καυσίμων και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14.602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κιλά υγραερίου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.</a:t>
            </a:r>
            <a:endParaRPr lang="en-US" sz="1900" b="1" dirty="0">
              <a:solidFill>
                <a:srgbClr val="002060"/>
              </a:solidFill>
              <a:latin typeface="Franklin Gothic Medium" pitchFamily="34" charset="0"/>
            </a:endParaRPr>
          </a:p>
        </p:txBody>
      </p:sp>
      <p:graphicFrame>
        <p:nvGraphicFramePr>
          <p:cNvPr id="12" name="Πίνακας 9">
            <a:extLst>
              <a:ext uri="{FF2B5EF4-FFF2-40B4-BE49-F238E27FC236}">
                <a16:creationId xmlns:a16="http://schemas.microsoft.com/office/drawing/2014/main" id="{E05260B5-9D26-4E47-BA0A-B4D0BE16A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43978"/>
              </p:ext>
            </p:extLst>
          </p:nvPr>
        </p:nvGraphicFramePr>
        <p:xfrm>
          <a:off x="948906" y="3295292"/>
          <a:ext cx="4385094" cy="1637071"/>
        </p:xfrm>
        <a:graphic>
          <a:graphicData uri="http://schemas.openxmlformats.org/drawingml/2006/table">
            <a:tbl>
              <a:tblPr firstRow="1" firstCol="1" bandRow="1"/>
              <a:tblGrid>
                <a:gridCol w="569036">
                  <a:extLst>
                    <a:ext uri="{9D8B030D-6E8A-4147-A177-3AD203B41FA5}">
                      <a16:colId xmlns:a16="http://schemas.microsoft.com/office/drawing/2014/main" val="3357989293"/>
                    </a:ext>
                  </a:extLst>
                </a:gridCol>
                <a:gridCol w="615658">
                  <a:extLst>
                    <a:ext uri="{9D8B030D-6E8A-4147-A177-3AD203B41FA5}">
                      <a16:colId xmlns:a16="http://schemas.microsoft.com/office/drawing/2014/main" val="3048667227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874423901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064738956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190345978"/>
                    </a:ext>
                  </a:extLst>
                </a:gridCol>
              </a:tblGrid>
              <a:tr h="5820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Έτος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Έλεγχοι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Παραβάσεις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Κατασχέσεις Υγρών Καυσίμων (</a:t>
                      </a:r>
                      <a:r>
                        <a:rPr lang="el-GR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lt</a:t>
                      </a: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Κατασχέσεις Υγραερίου (kg)</a:t>
                      </a:r>
                      <a:endParaRPr lang="el-G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153397"/>
                  </a:ext>
                </a:extLst>
              </a:tr>
              <a:tr h="204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2020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12.435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1.094</a:t>
                      </a:r>
                      <a:endParaRPr lang="el-G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92.927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  82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239837"/>
                  </a:ext>
                </a:extLst>
              </a:tr>
              <a:tr h="196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2021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14.233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1.158</a:t>
                      </a:r>
                      <a:endParaRPr lang="el-G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199.569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14.320</a:t>
                      </a:r>
                      <a:endParaRPr lang="el-G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582019"/>
                  </a:ext>
                </a:extLst>
              </a:tr>
              <a:tr h="204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16.184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1.471</a:t>
                      </a:r>
                      <a:endParaRPr lang="el-G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195.802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200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135233"/>
                  </a:ext>
                </a:extLst>
              </a:tr>
              <a:tr h="449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Σύνολο</a:t>
                      </a:r>
                      <a:endParaRPr lang="el-G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42.852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3.723</a:t>
                      </a:r>
                      <a:endParaRPr lang="el-GR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488.298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14.602</a:t>
                      </a:r>
                      <a:endParaRPr lang="el-G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226024"/>
                  </a:ext>
                </a:extLst>
              </a:tr>
            </a:tbl>
          </a:graphicData>
        </a:graphic>
      </p:graphicFrame>
      <p:graphicFrame>
        <p:nvGraphicFramePr>
          <p:cNvPr id="14" name="6 - Γράφημα"/>
          <p:cNvGraphicFramePr/>
          <p:nvPr>
            <p:extLst>
              <p:ext uri="{D42A27DB-BD31-4B8C-83A1-F6EECF244321}">
                <p14:modId xmlns:p14="http://schemas.microsoft.com/office/powerpoint/2010/main" val="84935090"/>
              </p:ext>
            </p:extLst>
          </p:nvPr>
        </p:nvGraphicFramePr>
        <p:xfrm>
          <a:off x="6361663" y="3269092"/>
          <a:ext cx="4572000" cy="2449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3" name="Google Shape;50;p1"/>
          <p:cNvPicPr preferRelativeResize="0">
            <a:picLocks/>
          </p:cNvPicPr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18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0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1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2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9 - Ορθογώνιο"/>
          <p:cNvSpPr/>
          <p:nvPr/>
        </p:nvSpPr>
        <p:spPr>
          <a:xfrm>
            <a:off x="1362973" y="940286"/>
            <a:ext cx="908361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altLang="el-GR" sz="24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ΑΝΑΛΥΣΕΙΣ ΔΕΙΓΜΑΤΩΝ ΚΑΥΣΙΜΩΝ</a:t>
            </a:r>
            <a:endParaRPr lang="en-US" altLang="el-GR" sz="2400" b="1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ctr"/>
            <a:r>
              <a:rPr lang="el-GR" altLang="el-GR" sz="24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ΑΠΟ ΤΟ ΓΕΝΙΚΟ ΧΗΜΕΙΟ ΤΟΥ ΚΡΑΤΟΥΣ</a:t>
            </a:r>
            <a:endParaRPr lang="el-GR" altLang="el-GR" sz="2400" dirty="0">
              <a:latin typeface="Franklin Gothic Medium" pitchFamily="34" charset="0"/>
            </a:endParaRPr>
          </a:p>
          <a:p>
            <a:pPr algn="ctr"/>
            <a:endParaRPr lang="el-GR" altLang="el-GR" sz="1600" dirty="0">
              <a:solidFill>
                <a:srgbClr val="002060"/>
              </a:solidFill>
              <a:latin typeface="Franklin Gothic Medium" pitchFamily="34" charset="0"/>
              <a:cs typeface="Arial" panose="020B0604020202020204" pitchFamily="34" charset="0"/>
            </a:endParaRPr>
          </a:p>
          <a:p>
            <a:pPr algn="ctr"/>
            <a:r>
              <a:rPr lang="el-GR" alt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Οι Χημικές Υπηρεσίες του ΓΧΚ έλαβαν και ανέλυσαν </a:t>
            </a:r>
            <a:r>
              <a:rPr lang="el-GR" alt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8.820</a:t>
            </a:r>
            <a:r>
              <a:rPr lang="el-GR" alt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δείγματα καυσίμων και διαπιστώθηκαν </a:t>
            </a:r>
            <a:r>
              <a:rPr lang="el-GR" alt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276</a:t>
            </a:r>
            <a:r>
              <a:rPr lang="el-GR" alt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μη κανονικά – νοθευμένα</a:t>
            </a:r>
            <a:r>
              <a:rPr lang="en-US" alt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.</a:t>
            </a:r>
            <a:endParaRPr lang="el-GR" sz="1900" dirty="0">
              <a:latin typeface="Franklin Gothic Medium" pitchFamily="34" charset="0"/>
            </a:endParaRPr>
          </a:p>
        </p:txBody>
      </p:sp>
      <p:graphicFrame>
        <p:nvGraphicFramePr>
          <p:cNvPr id="16" name="15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119390"/>
              </p:ext>
            </p:extLst>
          </p:nvPr>
        </p:nvGraphicFramePr>
        <p:xfrm>
          <a:off x="745067" y="2518914"/>
          <a:ext cx="5063066" cy="2290744"/>
        </p:xfrm>
        <a:graphic>
          <a:graphicData uri="http://schemas.openxmlformats.org/drawingml/2006/table">
            <a:tbl>
              <a:tblPr firstRow="1" firstCol="1" bandRow="1"/>
              <a:tblGrid>
                <a:gridCol w="828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52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4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6501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63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ΕΤΟΣ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ΠΛΗΘΟΣ ΔΕΙΓΜΑΤΩΝ ΚΑΥΣΙΜΩΝ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ΔΕΙΓΜΑΤΑ ΜΗ ΚΑΝΟΝΙΚΑ ΚΑΙ ΜΗ ΚΑΝΟΝΙΚΑ –ΝΟΘΕΥΜΕΝΑ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ΣΥΝΟΛΟ ΔΕΙΓΜΑΤΩΝ ΚΑΥΣΙΜΩΝ ΜΗ ΚΑΝΟΝΙΚΩΝ - ΝΟΘΕΥΜΕΝΩΝ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8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2.904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88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2.862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88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3.054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9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Συνολικά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8.820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7 - Γράφημα"/>
          <p:cNvGraphicFramePr/>
          <p:nvPr>
            <p:extLst>
              <p:ext uri="{D42A27DB-BD31-4B8C-83A1-F6EECF244321}">
                <p14:modId xmlns:p14="http://schemas.microsoft.com/office/powerpoint/2010/main" val="762886273"/>
              </p:ext>
            </p:extLst>
          </p:nvPr>
        </p:nvGraphicFramePr>
        <p:xfrm>
          <a:off x="6405064" y="3121016"/>
          <a:ext cx="458275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3" name="Google Shape;50;p1"/>
          <p:cNvPicPr preferRelativeResize="0">
            <a:picLocks/>
          </p:cNvPicPr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20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1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2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3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9 - Ορθογώνιο"/>
          <p:cNvSpPr/>
          <p:nvPr/>
        </p:nvSpPr>
        <p:spPr>
          <a:xfrm>
            <a:off x="1362973" y="940286"/>
            <a:ext cx="9109495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ΕΛΕΓΚΤΙΚΕΣ ΔΡΑΣΕΙΣ ΤΩΝ ΕΙΔΙΚΩΝ ΕΡΕΥΝΗΤΙΚΩΝ ΥΠΗΡΕΣΙΩΝ</a:t>
            </a:r>
            <a:br>
              <a:rPr lang="el-GR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</a:br>
            <a:br>
              <a:rPr lang="el-GR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</a:b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Οι Ειδικές</a:t>
            </a:r>
            <a:r>
              <a:rPr lang="en-US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Ερευνητικές Υπηρεσίες της ΑΑΔΕ (ΥΕΔΔΕ) προέβησαν σε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345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ελέγχους σε πρατήρια υγρών καυσίμων, διαπίστωσαν παραβάσεις σε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176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από αυτά και καταλογίστηκαν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8.924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παραβάσεις με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€18.854.215,29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συνολική </a:t>
            </a:r>
            <a:r>
              <a:rPr lang="el-GR" sz="1900" b="1" dirty="0" err="1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αποκρυβείσα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φορολογητέα ύλη.</a:t>
            </a:r>
            <a:endParaRPr lang="el-GR" sz="1900" dirty="0">
              <a:latin typeface="Franklin Gothic Medium" pitchFamily="34" charset="0"/>
            </a:endParaRPr>
          </a:p>
        </p:txBody>
      </p:sp>
      <p:graphicFrame>
        <p:nvGraphicFramePr>
          <p:cNvPr id="14" name="Πίνακας 3">
            <a:extLst>
              <a:ext uri="{FF2B5EF4-FFF2-40B4-BE49-F238E27FC236}">
                <a16:creationId xmlns:a16="http://schemas.microsoft.com/office/drawing/2014/main" id="{1AC63779-40C0-4BB0-B5D5-6D16AF86B5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605734"/>
              </p:ext>
            </p:extLst>
          </p:nvPr>
        </p:nvGraphicFramePr>
        <p:xfrm>
          <a:off x="1923690" y="2915091"/>
          <a:ext cx="7668886" cy="2302255"/>
        </p:xfrm>
        <a:graphic>
          <a:graphicData uri="http://schemas.openxmlformats.org/drawingml/2006/table">
            <a:tbl>
              <a:tblPr firstRow="1" firstCol="1" bandRow="1"/>
              <a:tblGrid>
                <a:gridCol w="1318675">
                  <a:extLst>
                    <a:ext uri="{9D8B030D-6E8A-4147-A177-3AD203B41FA5}">
                      <a16:colId xmlns:a16="http://schemas.microsoft.com/office/drawing/2014/main" val="4145558869"/>
                    </a:ext>
                  </a:extLst>
                </a:gridCol>
                <a:gridCol w="1358062">
                  <a:extLst>
                    <a:ext uri="{9D8B030D-6E8A-4147-A177-3AD203B41FA5}">
                      <a16:colId xmlns:a16="http://schemas.microsoft.com/office/drawing/2014/main" val="2104751847"/>
                    </a:ext>
                  </a:extLst>
                </a:gridCol>
                <a:gridCol w="1160293">
                  <a:extLst>
                    <a:ext uri="{9D8B030D-6E8A-4147-A177-3AD203B41FA5}">
                      <a16:colId xmlns:a16="http://schemas.microsoft.com/office/drawing/2014/main" val="1614214736"/>
                    </a:ext>
                  </a:extLst>
                </a:gridCol>
                <a:gridCol w="1295226">
                  <a:extLst>
                    <a:ext uri="{9D8B030D-6E8A-4147-A177-3AD203B41FA5}">
                      <a16:colId xmlns:a16="http://schemas.microsoft.com/office/drawing/2014/main" val="3642365522"/>
                    </a:ext>
                  </a:extLst>
                </a:gridCol>
                <a:gridCol w="1238940">
                  <a:extLst>
                    <a:ext uri="{9D8B030D-6E8A-4147-A177-3AD203B41FA5}">
                      <a16:colId xmlns:a16="http://schemas.microsoft.com/office/drawing/2014/main" val="4053417446"/>
                    </a:ext>
                  </a:extLst>
                </a:gridCol>
                <a:gridCol w="1297690">
                  <a:extLst>
                    <a:ext uri="{9D8B030D-6E8A-4147-A177-3AD203B41FA5}">
                      <a16:colId xmlns:a16="http://schemas.microsoft.com/office/drawing/2014/main" val="3420501706"/>
                    </a:ext>
                  </a:extLst>
                </a:gridCol>
              </a:tblGrid>
              <a:tr h="105971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ΕΤΟΣ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ΠΛΗΘΟΣ ΕΛΕΓΧΩΝ ΣΕ ΠΡΑΤΗΡΙΑ ΥΓΡΩΝ ΚΑΥΣΙΜΩΝ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ΠΛΗΘΟΣ ΠΡΑΤΗΡΙΩΝ ΜΕ  ΠΑΡΑΒΑΣΕΙΣ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% ΕΝΤΟΠΙΣΜΕΝΗΣ ΠΑΡΑΒΑΤΙΚΟΤΗΤΑΣ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ΠΛΗΘΟΣ ΠΑΡΑΒΑΣΕΩΝ ΣΕ ΠΡΑΤΗΡΙΑ ΥΓΡΩΝ ΚΑΥΣΙΜΩΝ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ΑΠΟΚΡΥΒΕΙΣΑ ΦΟΡΟΛΟΓΗΤΕΑ ΥΛΗ ΑΠΟ ΕΛΕΓΧΟΥΣ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1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754909"/>
                  </a:ext>
                </a:extLst>
              </a:tr>
              <a:tr h="21504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5.137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€12.197.411,92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841448"/>
                  </a:ext>
                </a:extLst>
              </a:tr>
              <a:tr h="21504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51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733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€3.864.873,91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782274"/>
                  </a:ext>
                </a:extLst>
              </a:tr>
              <a:tr h="21504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97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56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3.054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€2.791.929,46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628574"/>
                  </a:ext>
                </a:extLst>
              </a:tr>
              <a:tr h="40139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Συνολικά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8.924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€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8.854.215,29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924596"/>
                  </a:ext>
                </a:extLst>
              </a:tr>
            </a:tbl>
          </a:graphicData>
        </a:graphic>
      </p:graphicFrame>
      <p:pic>
        <p:nvPicPr>
          <p:cNvPr id="12" name="Google Shape;50;p1"/>
          <p:cNvPicPr preferRelativeResize="0">
            <a:picLocks/>
          </p:cNvPicPr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16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18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0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1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9 - Ορθογώνιο"/>
          <p:cNvSpPr/>
          <p:nvPr/>
        </p:nvSpPr>
        <p:spPr>
          <a:xfrm>
            <a:off x="1518249" y="940286"/>
            <a:ext cx="8919713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ΕΛΕΓΚΤΙΚΕΣ ΔΡΑΣΕΙΣ ΤΩΝ ΔΗΜΟΣΙΩΝ ΟΙΚΟΝΟΜΙΚΩΝ ΥΠΗΡΕΣΙΩΝ</a:t>
            </a:r>
            <a:br>
              <a:rPr lang="el-GR" sz="24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</a:br>
            <a:br>
              <a:rPr lang="el-GR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</a:b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Εντός του χρονικού διαστήματος 2020-2022, οι Δ.Ο.Υ. της ΑΑΔΕ με ειδική στόχευση προέβησαν σε ελέγχους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803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υποθέσεων μερικών και πλήρων ελέγχων</a:t>
            </a:r>
          </a:p>
          <a:p>
            <a:pPr algn="ctr"/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και βεβαίωσαν </a:t>
            </a:r>
            <a:r>
              <a:rPr lang="el-GR" sz="1900" dirty="0" err="1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αποκρυβείσα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φορολογητέα ύλη συνολικού ύψους </a:t>
            </a:r>
            <a:r>
              <a:rPr lang="el-GR" sz="1900" b="1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€30.342.785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. </a:t>
            </a:r>
          </a:p>
        </p:txBody>
      </p:sp>
      <p:graphicFrame>
        <p:nvGraphicFramePr>
          <p:cNvPr id="12" name="11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421131"/>
              </p:ext>
            </p:extLst>
          </p:nvPr>
        </p:nvGraphicFramePr>
        <p:xfrm>
          <a:off x="854015" y="2719080"/>
          <a:ext cx="4157933" cy="1492367"/>
        </p:xfrm>
        <a:graphic>
          <a:graphicData uri="http://schemas.openxmlformats.org/drawingml/2006/table">
            <a:tbl>
              <a:tblPr/>
              <a:tblGrid>
                <a:gridCol w="82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99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ΕΤΟΣ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ΠΛΗΘΟΣ ΥΠΟΘΕΣΕΩΝ ΠΛΗΡΩΝ ΚΑΙ ΜΕΡΙΚΩΝ ΕΛΕΓΧΩΝ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ΒΕΒΑΙΩΘΕΝΤΑ ΠΟΣΑ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0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€5.793.452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0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€14.114.427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0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€10.434.906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0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Συνολικά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€30.342.785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8" name="11 - Γράφημα"/>
          <p:cNvGraphicFramePr/>
          <p:nvPr>
            <p:extLst>
              <p:ext uri="{D42A27DB-BD31-4B8C-83A1-F6EECF244321}">
                <p14:modId xmlns:p14="http://schemas.microsoft.com/office/powerpoint/2010/main" val="2578490165"/>
              </p:ext>
            </p:extLst>
          </p:nvPr>
        </p:nvGraphicFramePr>
        <p:xfrm>
          <a:off x="5426529" y="2711160"/>
          <a:ext cx="5554898" cy="2939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3" name="Google Shape;50;p1"/>
          <p:cNvPicPr preferRelativeResize="0">
            <a:picLocks/>
          </p:cNvPicPr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16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0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1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2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6C76121B-6525-4132-A5BD-A50C85A3E0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265748"/>
            <a:ext cx="1153478" cy="511914"/>
          </a:xfrm>
          <a:prstGeom prst="rect">
            <a:avLst/>
          </a:prstGeom>
        </p:spPr>
      </p:pic>
      <p:sp>
        <p:nvSpPr>
          <p:cNvPr id="10" name="Τίτλος 1">
            <a:extLst>
              <a:ext uri="{FF2B5EF4-FFF2-40B4-BE49-F238E27FC236}">
                <a16:creationId xmlns:a16="http://schemas.microsoft.com/office/drawing/2014/main" id="{0A3587D1-E042-4CFF-B358-757C4DFFA785}"/>
              </a:ext>
            </a:extLst>
          </p:cNvPr>
          <p:cNvSpPr txBox="1">
            <a:spLocks/>
          </p:cNvSpPr>
          <p:nvPr/>
        </p:nvSpPr>
        <p:spPr>
          <a:xfrm>
            <a:off x="1159937" y="1052423"/>
            <a:ext cx="9985874" cy="552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dirty="0">
                <a:solidFill>
                  <a:srgbClr val="002060"/>
                </a:solidFill>
                <a:latin typeface="Franklin Gothic Medium" pitchFamily="34" charset="0"/>
              </a:rPr>
              <a:t>ΑΞΙΟΣΗΜΕΙΩΤΕΣ ΕΠΙΤΥΧΙΕΣ ΤΗΣ ΑΑΔΕ ΣΤΟΝ ΤΟΜΕΑ ΤΩΝ ΚΑΥΣΙΜΩΝ </a:t>
            </a:r>
          </a:p>
        </p:txBody>
      </p:sp>
      <p:sp>
        <p:nvSpPr>
          <p:cNvPr id="12" name="Θέση περιεχομένου 2">
            <a:extLst>
              <a:ext uri="{FF2B5EF4-FFF2-40B4-BE49-F238E27FC236}">
                <a16:creationId xmlns:a16="http://schemas.microsoft.com/office/drawing/2014/main" id="{CF1401BC-F693-4BC9-B17F-280FBDEC349A}"/>
              </a:ext>
            </a:extLst>
          </p:cNvPr>
          <p:cNvSpPr txBox="1">
            <a:spLocks/>
          </p:cNvSpPr>
          <p:nvPr/>
        </p:nvSpPr>
        <p:spPr>
          <a:xfrm>
            <a:off x="855453" y="1470645"/>
            <a:ext cx="10312400" cy="4007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1072550" y="1926444"/>
            <a:ext cx="10167668" cy="376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Στο </a:t>
            </a:r>
            <a:r>
              <a:rPr lang="el-GR" sz="1900" dirty="0" err="1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Α΄εξάμηνο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του 2022, εντοπισμός 79 ανύπαρκτων ή αδρανών επιχειρήσεων και αποτροπή λειτουργίας κυκλώματος νοθείας καυσίμων.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Εντός του 2022 σφράγιση και δημοσιοποίηση των στοιχείων των παραβατών και των παραβάσεων σε 4 πρατήρια λόγω νοθείας καυσίμων.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Εντός του 2022 διαπίστωση μη έκδοσης φορολογικών στοιχείων αξίας €778.900 και προμήθειας άνευ </a:t>
            </a:r>
            <a:r>
              <a:rPr lang="el-GR" sz="190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παραστατικών 575.200 </a:t>
            </a: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λίτρων υγραερίου κίνησης σε πρατήριο υγρών καυσίμων.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Εντός του Α΄ τριμήνου του 2023 εντοπισμός πρατηρίου που λειτουργούσε παράνομα από το 2010 και διέθεσε στην εγχώρια αγορά καύσιμα συνολικής αξίας €18.000.000. 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Clr>
                <a:srgbClr val="002060"/>
              </a:buClr>
              <a:buFont typeface="Wingdings" panose="05000000000000000000" pitchFamily="2" charset="2"/>
              <a:buChar char="ü"/>
              <a:defRPr/>
            </a:pPr>
            <a:r>
              <a:rPr lang="el-GR" sz="1900" dirty="0">
                <a:solidFill>
                  <a:srgbClr val="002060"/>
                </a:solidFill>
                <a:latin typeface="Franklin Gothic Medium" pitchFamily="34" charset="0"/>
                <a:cs typeface="Arial" panose="020B0604020202020204" pitchFamily="34" charset="0"/>
              </a:rPr>
              <a:t> Εντός του μηνός Απριλίου του 2023 εντοπισμός και δέσμευση ποσότητας 500.000 λίτρων διαλυτών με ποσό διαφυγόντων φόρων που υπολογίζεται σε άνω των €550.000 και εξάρθρωση διεθνούς κυκλώματος.</a:t>
            </a:r>
          </a:p>
        </p:txBody>
      </p:sp>
      <p:pic>
        <p:nvPicPr>
          <p:cNvPr id="14" name="Google Shape;50;p1"/>
          <p:cNvPicPr preferRelativeResize="0">
            <a:picLocks/>
          </p:cNvPicPr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05448" y="302573"/>
            <a:ext cx="1708826" cy="47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Εικόνα 4">
            <a:extLst>
              <a:ext uri="{FF2B5EF4-FFF2-40B4-BE49-F238E27FC236}">
                <a16:creationId xmlns:a16="http://schemas.microsoft.com/office/drawing/2014/main" id="{97AB8A94-1FA0-4969-92D2-DD7C703E67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6" y="6254752"/>
            <a:ext cx="1506443" cy="394965"/>
          </a:xfrm>
          <a:prstGeom prst="rect">
            <a:avLst/>
          </a:prstGeom>
        </p:spPr>
      </p:pic>
      <p:pic>
        <p:nvPicPr>
          <p:cNvPr id="18" name="Εικόνα 6">
            <a:extLst>
              <a:ext uri="{FF2B5EF4-FFF2-40B4-BE49-F238E27FC236}">
                <a16:creationId xmlns:a16="http://schemas.microsoft.com/office/drawing/2014/main" id="{BAFABF00-BC44-4C18-BC26-88FAA44A8E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548" y="6169237"/>
            <a:ext cx="531703" cy="551819"/>
          </a:xfrm>
          <a:prstGeom prst="rect">
            <a:avLst/>
          </a:prstGeom>
        </p:spPr>
      </p:pic>
      <p:pic>
        <p:nvPicPr>
          <p:cNvPr id="20" name="Εικόνα 10">
            <a:extLst>
              <a:ext uri="{FF2B5EF4-FFF2-40B4-BE49-F238E27FC236}">
                <a16:creationId xmlns:a16="http://schemas.microsoft.com/office/drawing/2014/main" id="{0ACFB80C-442A-48F0-9EFD-45555532A0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221" y="6164147"/>
            <a:ext cx="491484" cy="562620"/>
          </a:xfrm>
          <a:prstGeom prst="rect">
            <a:avLst/>
          </a:prstGeom>
        </p:spPr>
      </p:pic>
      <p:pic>
        <p:nvPicPr>
          <p:cNvPr id="21" name="Εικόνα 14">
            <a:extLst>
              <a:ext uri="{FF2B5EF4-FFF2-40B4-BE49-F238E27FC236}">
                <a16:creationId xmlns:a16="http://schemas.microsoft.com/office/drawing/2014/main" id="{6E542BD0-B082-4207-A11D-41394FAA50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198" y="6152506"/>
            <a:ext cx="679218" cy="551819"/>
          </a:xfrm>
          <a:prstGeom prst="rect">
            <a:avLst/>
          </a:prstGeom>
        </p:spPr>
      </p:pic>
      <p:pic>
        <p:nvPicPr>
          <p:cNvPr id="22" name="Εικόνα 16">
            <a:extLst>
              <a:ext uri="{FF2B5EF4-FFF2-40B4-BE49-F238E27FC236}">
                <a16:creationId xmlns:a16="http://schemas.microsoft.com/office/drawing/2014/main" id="{BC3B8A08-9CB5-406E-A257-73213374A8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41" y="6152506"/>
            <a:ext cx="1770698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2314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1631</Words>
  <Application>Microsoft Office PowerPoint</Application>
  <PresentationFormat>Ευρεία οθόνη</PresentationFormat>
  <Paragraphs>331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Franklin Gothic Medium</vt:lpstr>
      <vt:lpstr>Wingdings</vt:lpstr>
      <vt:lpstr>Θέμα του Office</vt:lpstr>
      <vt:lpstr>ΔΡΑΣΕΙΣ ΠΕΡΙΣΤΟΛΗΣ ΤΟΥ ΛΑΘΡΕΜΠΟΡΙΟΥ ΣΤΑ ΠΡΟΪΟΝΤΑ ΕΙΔΙΚΟΥ ΦΟΡΟΥ ΚΑΤΑΝΑΛΩΣΗΣ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ΔΡΑΣΕΙΣ ΠΕΡΙΣΤΟΛΗΣ ΤΟΥ ΛΑΘΡΕΜΠΟΡΙΟΥ ΣΤΑ ΠΡΟΪΟΝΤΑ ΕΙΔΙΚΟΥ ΦΟΡΟΥ ΚΑΤΑΝΑΛΩΣΗΣ</dc:title>
  <dc:creator>Ορέστης Μακρής</dc:creator>
  <cp:lastModifiedBy>Georgios Makris</cp:lastModifiedBy>
  <cp:revision>2</cp:revision>
  <dcterms:created xsi:type="dcterms:W3CDTF">2023-04-13T05:47:46Z</dcterms:created>
  <dcterms:modified xsi:type="dcterms:W3CDTF">2023-05-04T13:35:24Z</dcterms:modified>
</cp:coreProperties>
</file>