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7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60" r:id="rId18"/>
    <p:sldId id="263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00B44-5369-1947-822B-13C7F33A6B58}">
          <p14:sldIdLst>
            <p14:sldId id="256"/>
            <p14:sldId id="265"/>
            <p14:sldId id="257"/>
            <p14:sldId id="258"/>
            <p14:sldId id="266"/>
            <p14:sldId id="267"/>
            <p14:sldId id="276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9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6327"/>
  </p:normalViewPr>
  <p:slideViewPr>
    <p:cSldViewPr snapToGrid="0">
      <p:cViewPr varScale="1">
        <p:scale>
          <a:sx n="113" d="100"/>
          <a:sy n="113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8F64-561C-2425-BD8D-2E6D2CA1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2329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9EAC-AEA0-56BC-4837-5FB92106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23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56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4F23-1432-096A-5986-F0AA4BDC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57307-AFBD-C79E-0CBA-FB7A4902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561C-4B24-B03F-0B8B-C4A70995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C77A-FE1B-DB6A-D48F-F4F2D28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A936-58D7-8C21-C778-AB910D9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62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A2A97-1FFB-BE7B-5821-F719E7EEB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3DCA7-552A-00C9-33A1-32BD1402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EBAE-F81D-197F-5269-03840AFF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CBB2-52AC-5FC2-EEA7-7601032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C2AC-6E0E-89A8-31D3-AF71F0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12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B84E-A6D3-E1BF-2DFA-D72E0D7C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38FE-9399-F591-49A9-BF417F63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5C60-E20F-01CE-9AE4-EC78439A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CB70D-CE61-394B-6A85-2210325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65BD-F406-8A2E-8363-324037A2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4D0A5-3EA2-3A12-8CC3-645E28C8B8F5}"/>
              </a:ext>
            </a:extLst>
          </p:cNvPr>
          <p:cNvGrpSpPr/>
          <p:nvPr userDrawn="1"/>
        </p:nvGrpSpPr>
        <p:grpSpPr>
          <a:xfrm>
            <a:off x="2858051" y="5734374"/>
            <a:ext cx="9333949" cy="650932"/>
            <a:chOff x="2858051" y="5734374"/>
            <a:chExt cx="9333949" cy="650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AE6BC-9A2F-7F6E-F9BA-538FBF47D89B}"/>
                </a:ext>
              </a:extLst>
            </p:cNvPr>
            <p:cNvSpPr/>
            <p:nvPr/>
          </p:nvSpPr>
          <p:spPr>
            <a:xfrm rot="5400000">
              <a:off x="7199559" y="1392866"/>
              <a:ext cx="650932" cy="9333948"/>
            </a:xfrm>
            <a:prstGeom prst="rect">
              <a:avLst/>
            </a:prstGeom>
            <a:gradFill>
              <a:gsLst>
                <a:gs pos="500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3C921D-8546-FBEC-0EB9-DFD940F16D8B}"/>
                </a:ext>
              </a:extLst>
            </p:cNvPr>
            <p:cNvSpPr/>
            <p:nvPr/>
          </p:nvSpPr>
          <p:spPr>
            <a:xfrm>
              <a:off x="9573777" y="6176963"/>
              <a:ext cx="2618223" cy="208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90F84A5-1034-B091-D58E-535DAF34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905DBB-049A-2172-64E1-3262204B8B11}"/>
              </a:ext>
            </a:extLst>
          </p:cNvPr>
          <p:cNvSpPr/>
          <p:nvPr userDrawn="1"/>
        </p:nvSpPr>
        <p:spPr>
          <a:xfrm>
            <a:off x="5238428" y="1"/>
            <a:ext cx="6953572" cy="638530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644ED-0995-3126-EAF9-B4F656442443}"/>
              </a:ext>
            </a:extLst>
          </p:cNvPr>
          <p:cNvSpPr/>
          <p:nvPr userDrawn="1"/>
        </p:nvSpPr>
        <p:spPr>
          <a:xfrm rot="5400000">
            <a:off x="6062719" y="3795398"/>
            <a:ext cx="3974123" cy="2151086"/>
          </a:xfrm>
          <a:prstGeom prst="rect">
            <a:avLst/>
          </a:prstGeom>
          <a:gradFill>
            <a:gsLst>
              <a:gs pos="71010">
                <a:srgbClr val="0C49BA"/>
              </a:gs>
              <a:gs pos="0">
                <a:schemeClr val="accent2">
                  <a:alpha val="0"/>
                </a:schemeClr>
              </a:gs>
              <a:gs pos="9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BBC46-FE2F-BA8D-0AF5-4B7A6F55A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237" y="4706913"/>
            <a:ext cx="2151087" cy="21510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A9BE3F-8ADA-7D34-2125-470B621C62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954" y="1828649"/>
            <a:ext cx="2228578" cy="2387600"/>
          </a:xfrm>
        </p:spPr>
        <p:txBody>
          <a:bodyPr anchor="b">
            <a:noAutofit/>
          </a:bodyPr>
          <a:lstStyle>
            <a:lvl1pPr algn="l">
              <a:defRPr sz="13800" b="1"/>
            </a:lvl1pPr>
          </a:lstStyle>
          <a:p>
            <a:r>
              <a:rPr lang="en-GB" dirty="0"/>
              <a:t>0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4F0B8B-1AB3-1A87-B9F4-41A5DF52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954" y="4419315"/>
            <a:ext cx="4923295" cy="1363141"/>
          </a:xfrm>
        </p:spPr>
        <p:txBody>
          <a:bodyPr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FAD1F-1DBD-8417-A6A2-0F772E4A5242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527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18F23DC-D39A-60CA-75B6-7C8F86D3E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B3DFA5-230F-9D37-5DF3-D84978BF4A77}"/>
              </a:ext>
            </a:extLst>
          </p:cNvPr>
          <p:cNvSpPr/>
          <p:nvPr userDrawn="1"/>
        </p:nvSpPr>
        <p:spPr>
          <a:xfrm rot="5400000">
            <a:off x="9101051" y="3767056"/>
            <a:ext cx="5212079" cy="969818"/>
          </a:xfrm>
          <a:prstGeom prst="rect">
            <a:avLst/>
          </a:prstGeom>
          <a:gradFill>
            <a:gsLst>
              <a:gs pos="33000">
                <a:schemeClr val="accent2">
                  <a:alpha val="0"/>
                </a:schemeClr>
              </a:gs>
              <a:gs pos="99000">
                <a:schemeClr val="accent2">
                  <a:alpha val="9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AD5B1-612A-9179-8EB0-A76593E7B0C3}"/>
              </a:ext>
            </a:extLst>
          </p:cNvPr>
          <p:cNvSpPr/>
          <p:nvPr userDrawn="1"/>
        </p:nvSpPr>
        <p:spPr>
          <a:xfrm rot="5400000">
            <a:off x="9060872" y="3253052"/>
            <a:ext cx="4738251" cy="1523998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1FAC64-F963-43F7-EC91-EC3A58419E90}"/>
              </a:ext>
            </a:extLst>
          </p:cNvPr>
          <p:cNvSpPr/>
          <p:nvPr userDrawn="1"/>
        </p:nvSpPr>
        <p:spPr>
          <a:xfrm>
            <a:off x="11222180" y="5212075"/>
            <a:ext cx="969819" cy="972632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56294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BC651-C404-B720-38B8-7B7C971CB533}"/>
              </a:ext>
            </a:extLst>
          </p:cNvPr>
          <p:cNvSpPr/>
          <p:nvPr userDrawn="1"/>
        </p:nvSpPr>
        <p:spPr>
          <a:xfrm>
            <a:off x="9573777" y="6176963"/>
            <a:ext cx="2618223" cy="208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10179-C19D-EAD6-85D9-69CE999F1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8982" y="5207616"/>
            <a:ext cx="933018" cy="94194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EAC4E98-AC61-DBF2-B3E0-D44510092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62" y="5477305"/>
            <a:ext cx="2618223" cy="11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171-C467-EA6E-6272-466C00F5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F787E-7505-E2FA-296C-59EB1827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BC59B-84AC-9F2B-06A6-185B391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4B206-D1CC-9BBB-019C-834256B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47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1201A-B47D-3285-0478-7E9BD28E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7E397-6133-9EEC-0AF9-4487A0CD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D2BE-94F1-E449-6C41-F142415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4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301B-222C-FA56-B002-FD20BCAE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902E-657E-B399-6767-EB0BD0FA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4297-1FB6-86E3-D512-6A627F144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753EB-679A-B13C-6E57-131B6B42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0B92-AED0-007D-E494-7E79E11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B40D-1631-AF8C-81ED-A9D9025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91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66BB-3EC2-D0B2-A68A-3EBE7799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F486-379F-F3B9-DEB3-1EDFD6C3B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D915-6B4C-7AFE-122B-99607D9A1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322F-E89D-E431-0AD4-4B6048BA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A6C14-56CE-AC9A-27B8-F0AC89F1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AF03-05D8-8E86-D753-6B811E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74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0C0E-A150-FC43-E64B-4A3B5445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DCC0-12BE-F9B9-2CCA-DB0BD219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A4D36-576D-60EB-A4F1-A9CECDE9A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D607-FCA0-A44A-9EFD-D91532FF0F11}" type="datetimeFigureOut">
              <a:rPr lang="x-none" smtClean="0"/>
              <a:pPr/>
              <a:t>30/3/2023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8F5D-4110-EAE2-E923-FB66CFB2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B04E-97F9-F100-96A8-1C8BC5F79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7FB2-DDF5-AC41-9959-1FAC8EF3CFA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978FF7-0393-3011-9447-2A59FEFDD616}"/>
              </a:ext>
            </a:extLst>
          </p:cNvPr>
          <p:cNvSpPr txBox="1"/>
          <p:nvPr/>
        </p:nvSpPr>
        <p:spPr>
          <a:xfrm>
            <a:off x="5334000" y="2880868"/>
            <a:ext cx="590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Φορολογικοί  Ηλεκτρονικοί </a:t>
            </a:r>
            <a:endParaRPr lang="en-US" sz="3600" b="1" dirty="0"/>
          </a:p>
          <a:p>
            <a:r>
              <a:rPr lang="el-GR" sz="3600" b="1" dirty="0"/>
              <a:t>Μηχανισμοί </a:t>
            </a:r>
          </a:p>
          <a:p>
            <a:r>
              <a:rPr lang="el-GR" sz="3600" b="1" dirty="0">
                <a:solidFill>
                  <a:srgbClr val="0070C0"/>
                </a:solidFill>
              </a:rPr>
              <a:t>Νέας Γενιάς</a:t>
            </a:r>
            <a:endParaRPr lang="el-GR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9BE13-F741-87CF-B8CE-E2BCCDBC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8819" y="267352"/>
            <a:ext cx="2932179" cy="18491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FF9F0E-18C3-CC46-0ECF-E993C8EF650B}"/>
              </a:ext>
            </a:extLst>
          </p:cNvPr>
          <p:cNvGrpSpPr/>
          <p:nvPr/>
        </p:nvGrpSpPr>
        <p:grpSpPr>
          <a:xfrm>
            <a:off x="0" y="0"/>
            <a:ext cx="5895217" cy="6858003"/>
            <a:chOff x="-2" y="-2"/>
            <a:chExt cx="5895217" cy="68580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125D00-2738-7A73-FF95-A7D0C8F87BA3}"/>
                </a:ext>
              </a:extLst>
            </p:cNvPr>
            <p:cNvSpPr/>
            <p:nvPr/>
          </p:nvSpPr>
          <p:spPr>
            <a:xfrm>
              <a:off x="1270055" y="-2"/>
              <a:ext cx="3706574" cy="6023707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8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0FB139-728C-16A2-AF44-871FB3700809}"/>
                </a:ext>
              </a:extLst>
            </p:cNvPr>
            <p:cNvSpPr/>
            <p:nvPr/>
          </p:nvSpPr>
          <p:spPr>
            <a:xfrm rot="5400000">
              <a:off x="-641155" y="3525031"/>
              <a:ext cx="3974123" cy="2691818"/>
            </a:xfrm>
            <a:prstGeom prst="rect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72000">
                  <a:srgbClr val="3265C5">
                    <a:alpha val="91494"/>
                  </a:srgbClr>
                </a:gs>
                <a:gs pos="9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593F6F-9A45-C9EC-DE73-ADE96CCB02B1}"/>
                </a:ext>
              </a:extLst>
            </p:cNvPr>
            <p:cNvSpPr/>
            <p:nvPr/>
          </p:nvSpPr>
          <p:spPr>
            <a:xfrm>
              <a:off x="2691816" y="6023705"/>
              <a:ext cx="3203399" cy="3634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3EBE31-DA69-4BA9-38B2-1E6408C5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18" y="3738894"/>
            <a:ext cx="2284813" cy="228481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83BA28-CEEC-D189-6A0E-6227AB1D0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41" y="5754787"/>
            <a:ext cx="2570597" cy="739408"/>
          </a:xfrm>
          <a:prstGeom prst="rect">
            <a:avLst/>
          </a:prstGeom>
        </p:spPr>
      </p:pic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0CEFAE4-83B5-5827-EA57-C48046E73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609" y="542255"/>
            <a:ext cx="3599454" cy="8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600" b="1" dirty="0"/>
              <a:t>Νέοι Φορολογικοί Μηχανισμοί (ΦΗΜΑΣ)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837254"/>
            <a:ext cx="9333949" cy="22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Οι νέοι Φορολογικοί Ηλεκτρονικοί Μηχανισμοί Άθροισης και Σήμανσης (ΦΗΜΑΣ):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Αποθηκεύουν όλα τα ποσά στη φορολογική τους μνήμη και εκδίδουν σχετικές αναφορές με ποσά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Διαβιβάζουν απευθείας, και όχι μέσω υπολογιστή, τις συναλλαγές στην ΑΑΔΕ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Αναβαθμίζονται απομακρυσμένα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el-GR" dirty="0"/>
              <a:t>3</a:t>
            </a:r>
            <a:endParaRPr lang="x-non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Φορολογικοί Ηλεκτρονικοί Μηχανισμοί Νέου </a:t>
            </a:r>
            <a:r>
              <a:rPr lang="el-GR" sz="2800" dirty="0"/>
              <a:t>Τ</a:t>
            </a:r>
            <a:r>
              <a:rPr lang="el-GR" sz="2800" b="1" dirty="0"/>
              <a:t>ύπου για την Εστίαση</a:t>
            </a:r>
          </a:p>
        </p:txBody>
      </p:sp>
    </p:spTree>
    <p:extLst>
      <p:ext uri="{BB962C8B-B14F-4D97-AF65-F5344CB8AC3E}">
        <p14:creationId xmlns:p14="http://schemas.microsoft.com/office/powerpoint/2010/main" val="317837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Συστημικές αδυναμίες των υφιστάμενων μηχανισμών στην Εστίαση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367956"/>
            <a:ext cx="10310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Από τους φορολογικούς ελέγχους που έχουν διενεργηθεί, έχει διαπιστωθεί ότι: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Χρησιμοποιούνται μηχανισμοί που δεν καταγράφουν τραπέζια και παραγγελίες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Καταγράφονται παραγγελίες σε αρχεία στον υπολογιστή και όχι στον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Εκδίδονται δελτία παραγγελίας που στη συνέχεια είτε ακυρώνονται, χωρίς καταγραφή στην φορολογική μνήμη του μηχανισμού, είτε δεν εκδίδεται τελική απόδειξη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Διαγράφεται τζίρος εκ των υστέρων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DFB82-F596-3D8D-0229-4B836915063D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400" b="1" dirty="0"/>
              <a:t>Ειδικοί Φορολογικοί Μηχανισμοί για την εστίαση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476317"/>
            <a:ext cx="10492361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Χρήση υποχρεωτικά ειδικών φορολογικών μηχανισμών (ΦΗΜΑΣ εστιατορίου ή Ταμειακή Μηχανή εστιατορίου) για τις επιχειρήσεις εστίασης που δέχονται παραγγελίες για σερβίρισμα εντός εστιατορίου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Η απόδειξη εκτυπώνεται μόνο από ενσωματωμένο εκτυπωτή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Καταγράφονται στη φορολογική μνήμη οι εκκρεμείς παραγγελίες («ανοικτά» τραπέζια) και οι εκκρεμείς προς έκδοση αποδείξεις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Εκδίδεται </a:t>
            </a:r>
            <a:r>
              <a:rPr lang="en-US" sz="1900" dirty="0"/>
              <a:t>“Z” </a:t>
            </a:r>
            <a:r>
              <a:rPr lang="el-GR" sz="1900" dirty="0"/>
              <a:t>εφόσον έχουν κλείσει όλα τα ανοικτά τραπέζια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D1EC4-3605-6043-326C-6CF893C47C63}"/>
              </a:ext>
            </a:extLst>
          </p:cNvPr>
          <p:cNvSpPr txBox="1"/>
          <p:nvPr/>
        </p:nvSpPr>
        <p:spPr>
          <a:xfrm>
            <a:off x="940829" y="1372228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Ενέργειες μέχρι τώρα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302-08C3-BD6A-92D1-03CCC49A4CFB}"/>
              </a:ext>
            </a:extLst>
          </p:cNvPr>
          <p:cNvSpPr txBox="1"/>
          <p:nvPr/>
        </p:nvSpPr>
        <p:spPr>
          <a:xfrm>
            <a:off x="940829" y="2078923"/>
            <a:ext cx="866037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Έκδοση Απόφασης ΑΑΔΕ για τις τεχνικές προδιαγραφές των ΦΗΜΑΣ και ΦΗΜΑΣ εστιατορίου </a:t>
            </a:r>
            <a:r>
              <a:rPr lang="el-GR" sz="1900" b="1" dirty="0"/>
              <a:t>(Α. 1173/2022)</a:t>
            </a:r>
          </a:p>
        </p:txBody>
      </p:sp>
    </p:spTree>
    <p:extLst>
      <p:ext uri="{BB962C8B-B14F-4D97-AF65-F5344CB8AC3E}">
        <p14:creationId xmlns:p14="http://schemas.microsoft.com/office/powerpoint/2010/main" val="4589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D1EC4-3605-6043-326C-6CF893C47C63}"/>
              </a:ext>
            </a:extLst>
          </p:cNvPr>
          <p:cNvSpPr txBox="1"/>
          <p:nvPr/>
        </p:nvSpPr>
        <p:spPr>
          <a:xfrm>
            <a:off x="1018919" y="1052501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 (1/2)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302-08C3-BD6A-92D1-03CCC49A4CFB}"/>
              </a:ext>
            </a:extLst>
          </p:cNvPr>
          <p:cNvSpPr txBox="1"/>
          <p:nvPr/>
        </p:nvSpPr>
        <p:spPr>
          <a:xfrm>
            <a:off x="1018919" y="1922341"/>
            <a:ext cx="10389717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Έκδοση ΚΥΑ για υποχρεωτική απόσυρση των παλαιών μηχανισμών </a:t>
            </a:r>
            <a:r>
              <a:rPr lang="el-GR" sz="1900" b="1" dirty="0"/>
              <a:t>(Απρίλιος 2023)</a:t>
            </a:r>
            <a:r>
              <a:rPr lang="el-GR" sz="1900" dirty="0"/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900" dirty="0"/>
              <a:t>ΕΑΦΔΣΣ από όλες τις επιχειρήσεις (περίπου 140.000 μηχανισμοί), </a:t>
            </a:r>
            <a:r>
              <a:rPr lang="el-GR" sz="1900" b="1" dirty="0"/>
              <a:t>μέχρι τέλος Οκτωβρίου 2023</a:t>
            </a:r>
            <a:endParaRPr lang="el-GR" sz="19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900" dirty="0"/>
              <a:t>απλές Ταμειακές Μηχανές από επιχειρήσεις εστίασης που έχουν σύστημα «ανοικτών τραπεζιών», </a:t>
            </a:r>
            <a:r>
              <a:rPr lang="el-GR" sz="1900" b="1" dirty="0"/>
              <a:t>μέχρι τέλος Ιουνίου 2024 </a:t>
            </a:r>
            <a:r>
              <a:rPr lang="el-GR" sz="1900" dirty="0"/>
              <a:t>(δεδομένου ότι θα έχουν ήδη διασυνδέσει την Ταμειακή με το </a:t>
            </a:r>
            <a:r>
              <a:rPr lang="en-US" sz="1900" dirty="0"/>
              <a:t>POS </a:t>
            </a:r>
            <a:r>
              <a:rPr lang="el-GR" sz="1900" dirty="0"/>
              <a:t>τους</a:t>
            </a:r>
            <a:r>
              <a:rPr lang="en-US" sz="1900" dirty="0"/>
              <a:t> </a:t>
            </a:r>
            <a:r>
              <a:rPr lang="el-GR" sz="1900" dirty="0"/>
              <a:t>μέχρι τέλος Ιουλίου 2023)</a:t>
            </a:r>
          </a:p>
        </p:txBody>
      </p:sp>
    </p:spTree>
    <p:extLst>
      <p:ext uri="{BB962C8B-B14F-4D97-AF65-F5344CB8AC3E}">
        <p14:creationId xmlns:p14="http://schemas.microsoft.com/office/powerpoint/2010/main" val="164433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D1EC4-3605-6043-326C-6CF893C47C63}"/>
              </a:ext>
            </a:extLst>
          </p:cNvPr>
          <p:cNvSpPr txBox="1"/>
          <p:nvPr/>
        </p:nvSpPr>
        <p:spPr>
          <a:xfrm>
            <a:off x="1018919" y="1216623"/>
            <a:ext cx="1031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 (2/2)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33EAC-BB39-9D36-40E3-751ADD056ECA}"/>
              </a:ext>
            </a:extLst>
          </p:cNvPr>
          <p:cNvSpPr txBox="1"/>
          <p:nvPr/>
        </p:nvSpPr>
        <p:spPr>
          <a:xfrm>
            <a:off x="5191759" y="303986"/>
            <a:ext cx="681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Νέοι Φορολογικοί Μηχανισμοί</a:t>
            </a:r>
            <a:endParaRPr lang="x-non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302-08C3-BD6A-92D1-03CCC49A4CFB}"/>
              </a:ext>
            </a:extLst>
          </p:cNvPr>
          <p:cNvSpPr txBox="1"/>
          <p:nvPr/>
        </p:nvSpPr>
        <p:spPr>
          <a:xfrm>
            <a:off x="1018919" y="2067705"/>
            <a:ext cx="10389717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900" dirty="0"/>
              <a:t>2. Παραγωγή των ΦΗΜ νέου τύπου (ΦΗΜΑΣ και ΦΗΜΑΣ εστιατορίου) από τους κατασκευαστές </a:t>
            </a:r>
            <a:r>
              <a:rPr lang="el-GR" sz="1900" b="1" dirty="0"/>
              <a:t>(μέχρι Σεπτέμβριο 2023)</a:t>
            </a:r>
            <a:endParaRPr lang="el-GR" sz="19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900" dirty="0"/>
              <a:t>3. Υποβολές αιτήσεων στην </a:t>
            </a:r>
            <a:r>
              <a:rPr lang="el-GR" sz="1900" dirty="0" err="1"/>
              <a:t>ΚτΠ</a:t>
            </a:r>
            <a:r>
              <a:rPr lang="el-GR" sz="1900" dirty="0"/>
              <a:t> για </a:t>
            </a:r>
            <a:r>
              <a:rPr lang="en-US" sz="1900" dirty="0"/>
              <a:t>voucher </a:t>
            </a:r>
            <a:r>
              <a:rPr lang="el-GR" sz="1900" dirty="0"/>
              <a:t>χρηματοδότησης αγορά ΦΗΜΑΣ και ΦΗΜΑΣ εστιατορίου σε δύο κύκλους για το 2023 </a:t>
            </a:r>
            <a:r>
              <a:rPr lang="en-AU" sz="1900" b="1" dirty="0"/>
              <a:t>(</a:t>
            </a:r>
            <a:r>
              <a:rPr lang="el-GR" sz="1900" b="1" dirty="0"/>
              <a:t>μέχρι 31/7 και μέχρι 30/9) </a:t>
            </a:r>
            <a:r>
              <a:rPr lang="el-GR" sz="1900" dirty="0"/>
              <a:t>και σε αντίστοιχους κύκλους για το 2024</a:t>
            </a:r>
          </a:p>
          <a:p>
            <a:pPr>
              <a:lnSpc>
                <a:spcPct val="150000"/>
              </a:lnSpc>
            </a:pPr>
            <a:r>
              <a:rPr lang="el-GR" sz="1900" dirty="0"/>
              <a:t>4. Δράσεις για την απόσυρση παλαιών ταμειακών μηχανών και εκκαθάριση της εικόνας των επιχειρήσεων στο Μητρώο της ΑΑΔΕ</a:t>
            </a:r>
          </a:p>
        </p:txBody>
      </p:sp>
    </p:spTree>
    <p:extLst>
      <p:ext uri="{BB962C8B-B14F-4D97-AF65-F5344CB8AC3E}">
        <p14:creationId xmlns:p14="http://schemas.microsoft.com/office/powerpoint/2010/main" val="301139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9D9B62C6-FCEF-C7DE-F6BD-ADBBEC2B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564" r="28798" b="9800"/>
          <a:stretch/>
        </p:blipFill>
        <p:spPr>
          <a:xfrm>
            <a:off x="8917507" y="0"/>
            <a:ext cx="327449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98C25D-DE42-368F-01F5-8F8522478A6C}"/>
              </a:ext>
            </a:extLst>
          </p:cNvPr>
          <p:cNvSpPr txBox="1"/>
          <p:nvPr/>
        </p:nvSpPr>
        <p:spPr>
          <a:xfrm>
            <a:off x="1377992" y="2008085"/>
            <a:ext cx="6366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Σχεδιάζουμε το μέλλον, προστατεύοντας το υγιές </a:t>
            </a:r>
            <a:r>
              <a:rPr lang="el-GR" sz="3200" b="1" dirty="0" err="1"/>
              <a:t>επιχειρείν</a:t>
            </a:r>
            <a:r>
              <a:rPr lang="el-GR" sz="3200" b="1" dirty="0"/>
              <a:t> και διασφαλίζοντας τον επί </a:t>
            </a:r>
            <a:r>
              <a:rPr lang="el-GR" sz="3200" b="1" dirty="0" err="1"/>
              <a:t>ίσοις</a:t>
            </a:r>
            <a:r>
              <a:rPr lang="el-GR" sz="3200" b="1" dirty="0"/>
              <a:t> </a:t>
            </a:r>
            <a:r>
              <a:rPr lang="el-GR" sz="3200" b="1" dirty="0" err="1"/>
              <a:t>όροις</a:t>
            </a:r>
            <a:r>
              <a:rPr lang="el-GR" sz="3200" b="1" dirty="0"/>
              <a:t> ανταγωνισμό, υπηρετώντας το κοινωνικό σύνολο</a:t>
            </a:r>
            <a:endParaRPr lang="x-none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6C72E-3045-5752-7888-560B7DF2257F}"/>
              </a:ext>
            </a:extLst>
          </p:cNvPr>
          <p:cNvSpPr txBox="1"/>
          <p:nvPr/>
        </p:nvSpPr>
        <p:spPr>
          <a:xfrm>
            <a:off x="669840" y="1377895"/>
            <a:ext cx="63660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2"/>
                </a:solidFill>
              </a:rPr>
              <a:t>“</a:t>
            </a:r>
            <a:endParaRPr lang="x-none" sz="115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8CC00-4775-46B8-8D8C-828F56C69934}"/>
              </a:ext>
            </a:extLst>
          </p:cNvPr>
          <p:cNvSpPr txBox="1"/>
          <p:nvPr/>
        </p:nvSpPr>
        <p:spPr>
          <a:xfrm>
            <a:off x="4913639" y="4280955"/>
            <a:ext cx="1343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2"/>
                </a:solidFill>
              </a:rPr>
              <a:t>”</a:t>
            </a:r>
            <a:endParaRPr lang="x-none" sz="11500" b="1" dirty="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C8FCAA-0390-169A-5090-F234B7DFED3A}"/>
              </a:ext>
            </a:extLst>
          </p:cNvPr>
          <p:cNvSpPr/>
          <p:nvPr/>
        </p:nvSpPr>
        <p:spPr>
          <a:xfrm rot="5400000">
            <a:off x="9514919" y="4850759"/>
            <a:ext cx="2604653" cy="1409829"/>
          </a:xfrm>
          <a:prstGeom prst="rect">
            <a:avLst/>
          </a:prstGeom>
          <a:gradFill>
            <a:gsLst>
              <a:gs pos="17000">
                <a:schemeClr val="accent2">
                  <a:alpha val="0"/>
                </a:schemeClr>
              </a:gs>
              <a:gs pos="64000">
                <a:srgbClr val="3265C5">
                  <a:alpha val="91494"/>
                </a:srgbClr>
              </a:gs>
              <a:gs pos="100000">
                <a:schemeClr val="accent2">
                  <a:alpha val="66809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F3C5F7-A13E-5E49-06D5-7E5E02938176}"/>
              </a:ext>
            </a:extLst>
          </p:cNvPr>
          <p:cNvSpPr/>
          <p:nvPr/>
        </p:nvSpPr>
        <p:spPr>
          <a:xfrm rot="5400000">
            <a:off x="8103195" y="2285302"/>
            <a:ext cx="4233275" cy="2604653"/>
          </a:xfrm>
          <a:prstGeom prst="rect">
            <a:avLst/>
          </a:prstGeom>
          <a:gradFill>
            <a:gsLst>
              <a:gs pos="41000">
                <a:schemeClr val="accent1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C4C39-FAA7-6AF5-EA85-13F89CB91435}"/>
              </a:ext>
            </a:extLst>
          </p:cNvPr>
          <p:cNvGrpSpPr/>
          <p:nvPr/>
        </p:nvGrpSpPr>
        <p:grpSpPr>
          <a:xfrm>
            <a:off x="8917507" y="4253347"/>
            <a:ext cx="3274493" cy="2604653"/>
            <a:chOff x="8917507" y="4253347"/>
            <a:chExt cx="3274493" cy="260465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C9FE75-6813-3C26-7238-3AAD2E88A52B}"/>
                </a:ext>
              </a:extLst>
            </p:cNvPr>
            <p:cNvSpPr/>
            <p:nvPr/>
          </p:nvSpPr>
          <p:spPr>
            <a:xfrm>
              <a:off x="8917507" y="4253347"/>
              <a:ext cx="3274493" cy="2604653"/>
            </a:xfrm>
            <a:prstGeom prst="rect">
              <a:avLst/>
            </a:prstGeom>
            <a:gradFill>
              <a:gsLst>
                <a:gs pos="6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62A2A8-4873-F438-492E-66647888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2332" y="4280955"/>
              <a:ext cx="1409828" cy="1423311"/>
            </a:xfrm>
            <a:prstGeom prst="rect">
              <a:avLst/>
            </a:prstGeom>
          </p:spPr>
        </p:pic>
      </p:grp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EC0205-9D84-F546-A5D7-361DF4B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" y="536964"/>
            <a:ext cx="3143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12">
            <a:extLst>
              <a:ext uri="{FF2B5EF4-FFF2-40B4-BE49-F238E27FC236}">
                <a16:creationId xmlns:a16="http://schemas.microsoft.com/office/drawing/2014/main" id="{0CADA15D-1811-FB9B-D4CC-D05CEF141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173" y="2268581"/>
            <a:ext cx="4059654" cy="1363141"/>
          </a:xfrm>
        </p:spPr>
        <p:txBody>
          <a:bodyPr anchor="ctr">
            <a:normAutofit/>
          </a:bodyPr>
          <a:lstStyle/>
          <a:p>
            <a:r>
              <a:rPr lang="el-GR" sz="4000" b="1" dirty="0"/>
              <a:t>Ευχαριστούμε</a:t>
            </a:r>
            <a:r>
              <a:rPr lang="en-GB" sz="4000" b="1" dirty="0"/>
              <a:t>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83D515-BF29-DD72-2CA3-74486E3B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10977" y="3975582"/>
            <a:ext cx="2770437" cy="174712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FA4ABD-5068-050E-08E0-1A7587B0F9E5}"/>
              </a:ext>
            </a:extLst>
          </p:cNvPr>
          <p:cNvSpPr/>
          <p:nvPr/>
        </p:nvSpPr>
        <p:spPr>
          <a:xfrm rot="5400000">
            <a:off x="9670730" y="754348"/>
            <a:ext cx="650932" cy="4391608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FDF182-1D90-F161-D4F5-644E1765A83E}"/>
              </a:ext>
            </a:extLst>
          </p:cNvPr>
          <p:cNvSpPr/>
          <p:nvPr/>
        </p:nvSpPr>
        <p:spPr>
          <a:xfrm rot="16200000">
            <a:off x="1734106" y="890580"/>
            <a:ext cx="650932" cy="4119146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72000">
                <a:srgbClr val="3265C5">
                  <a:alpha val="91494"/>
                </a:srgbClr>
              </a:gs>
              <a:gs pos="9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7B84F4E-B9AA-3603-285A-14C82EBF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6" y="4389120"/>
            <a:ext cx="3762594" cy="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2224692" y="1716203"/>
            <a:ext cx="9249651" cy="327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14000"/>
              </a:lnSpc>
              <a:buAutoNum type="arabicPeriod"/>
            </a:pPr>
            <a:r>
              <a:rPr lang="el-GR" sz="3200" b="1" dirty="0"/>
              <a:t>Διασύνδεση Φορολογικών Ηλεκτρονικών Μηχανισμών (ΦΗΜ) - EFT/POS</a:t>
            </a:r>
          </a:p>
          <a:p>
            <a:pPr marL="742950" indent="-742950">
              <a:lnSpc>
                <a:spcPct val="114000"/>
              </a:lnSpc>
              <a:buAutoNum type="arabicPeriod"/>
            </a:pPr>
            <a:endParaRPr lang="el-GR" b="1" dirty="0"/>
          </a:p>
          <a:p>
            <a:pPr marL="742950" indent="-742950">
              <a:lnSpc>
                <a:spcPct val="114000"/>
              </a:lnSpc>
              <a:buAutoNum type="arabicPeriod"/>
            </a:pPr>
            <a:r>
              <a:rPr lang="el-GR" sz="3200" b="1" dirty="0"/>
              <a:t>Φορολογικοί Μηχανισμοί Νέου Τύπου</a:t>
            </a:r>
          </a:p>
          <a:p>
            <a:pPr marL="742950" indent="-742950">
              <a:lnSpc>
                <a:spcPct val="114000"/>
              </a:lnSpc>
              <a:buFontTx/>
              <a:buAutoNum type="arabicPeriod"/>
            </a:pPr>
            <a:endParaRPr lang="el-GR" b="1" dirty="0"/>
          </a:p>
          <a:p>
            <a:pPr marL="742950" indent="-742950">
              <a:lnSpc>
                <a:spcPct val="114000"/>
              </a:lnSpc>
              <a:buFontTx/>
              <a:buAutoNum type="arabicPeriod"/>
            </a:pPr>
            <a:r>
              <a:rPr lang="el-GR" sz="3200" b="1" dirty="0"/>
              <a:t>Νέοι ΦΗΜ για την Εστίαση</a:t>
            </a:r>
            <a:endParaRPr lang="el-GR" sz="3600" b="1" dirty="0"/>
          </a:p>
          <a:p>
            <a:endParaRPr lang="x-none" sz="20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D094BD-6890-6161-F302-20C0285F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585123"/>
            <a:ext cx="3212632" cy="924082"/>
          </a:xfrm>
          <a:prstGeom prst="rect">
            <a:avLst/>
          </a:prstGeom>
        </p:spPr>
      </p:pic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78D9B11-A6F4-FB95-3C24-4D257781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E9CBFF-9A8E-C78F-9522-18981F03F52A}"/>
              </a:ext>
            </a:extLst>
          </p:cNvPr>
          <p:cNvSpPr txBox="1"/>
          <p:nvPr/>
        </p:nvSpPr>
        <p:spPr>
          <a:xfrm>
            <a:off x="1018919" y="1152129"/>
            <a:ext cx="1031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ΠΙΝΑΚΑΣ ΠΕΡΙΕΧΟΜΕΝΩΝ</a:t>
            </a:r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7917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x-none" dirty="0"/>
              <a:t>1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Διασύνδεση Φορολογικών Ηλεκτρονικών Μηχανισμών (ΦΗΜ) - EFT/POS</a:t>
            </a:r>
          </a:p>
        </p:txBody>
      </p:sp>
    </p:spTree>
    <p:extLst>
      <p:ext uri="{BB962C8B-B14F-4D97-AF65-F5344CB8AC3E}">
        <p14:creationId xmlns:p14="http://schemas.microsoft.com/office/powerpoint/2010/main" val="41031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Προβλήματα στην αποδοχή καρτών από τις  επιχειρήσεις</a:t>
            </a:r>
            <a:endParaRPr lang="x-non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735066"/>
            <a:ext cx="933394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Η πληρωμή με κάρτα δεν συνοδεύεται πάντα από απόδειξη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Ορισμένες επιχειρήσεις δικαιολογούν τον τζίρο των καρτών με αποδείξεις άλλων συναλλαγών.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Ορισμένες επιχειρήσεις χρησιμοποιούν EFT/POS που εκκαθαρίζονται εκτός Ελλάδος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0D545-DF6A-32A2-556B-4ABF9F618B95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Η απάντηση: </a:t>
            </a:r>
          </a:p>
          <a:p>
            <a:r>
              <a:rPr lang="el-GR" sz="3600" b="1" dirty="0"/>
              <a:t>Διασύνδεση ΦΗΜ-POS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589666"/>
            <a:ext cx="9333949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Η πληρωμή με κάρτα πραγματοποιείται μόνο με την προηγούμενη έκδοση απόδειξης από τον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Το ΕFT/POS δεν μπορεί να δεχθεί «ελεύθερες συναλλαγές», δηλαδή συναλλαγές εκτός του ΦΗΜ</a:t>
            </a:r>
            <a:r>
              <a:rPr lang="en-US" sz="1900" dirty="0"/>
              <a:t> </a:t>
            </a:r>
            <a:endParaRPr lang="el-GR" sz="19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Όλα τα EFT/POS ημεδαπής/αλλοδαπής αποστέλλουν τις πληροφορίες της συναλλαγής και της σχετικής απόδειξης στην ΑΑΔΕ 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E00F90-BF7F-DA65-ED5B-AA9ABDD2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85123"/>
            <a:ext cx="2806232" cy="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D1EC4-3605-6043-326C-6CF893C47C63}"/>
              </a:ext>
            </a:extLst>
          </p:cNvPr>
          <p:cNvSpPr txBox="1"/>
          <p:nvPr/>
        </p:nvSpPr>
        <p:spPr>
          <a:xfrm>
            <a:off x="1018919" y="1020214"/>
            <a:ext cx="1031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Ενέργειες μέχρι τώρα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33EAC-BB39-9D36-40E3-751ADD056ECA}"/>
              </a:ext>
            </a:extLst>
          </p:cNvPr>
          <p:cNvSpPr txBox="1"/>
          <p:nvPr/>
        </p:nvSpPr>
        <p:spPr>
          <a:xfrm>
            <a:off x="7447281" y="395597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Διασύνδεση ΦΗΜ - </a:t>
            </a:r>
            <a:r>
              <a:rPr lang="en-AU" sz="2800" b="1" dirty="0"/>
              <a:t>POS</a:t>
            </a:r>
            <a:endParaRPr lang="x-none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302-08C3-BD6A-92D1-03CCC49A4CFB}"/>
              </a:ext>
            </a:extLst>
          </p:cNvPr>
          <p:cNvSpPr txBox="1"/>
          <p:nvPr/>
        </p:nvSpPr>
        <p:spPr>
          <a:xfrm>
            <a:off x="1018919" y="1767943"/>
            <a:ext cx="9953881" cy="266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Αποφάσεις Διοικητή ΑΑΔΕ για προδιαγραφές διασύνδεσης ΦΗΜ – </a:t>
            </a:r>
            <a:r>
              <a:rPr lang="en-US" sz="1900" dirty="0"/>
              <a:t>POS</a:t>
            </a:r>
            <a:r>
              <a:rPr lang="el-GR" sz="1900" dirty="0"/>
              <a:t> </a:t>
            </a:r>
            <a:r>
              <a:rPr lang="en-US" sz="1900" b="1" dirty="0"/>
              <a:t>(A.</a:t>
            </a:r>
            <a:r>
              <a:rPr lang="el-GR" sz="1900" b="1" dirty="0"/>
              <a:t> </a:t>
            </a:r>
            <a:r>
              <a:rPr lang="en-US" sz="1900" b="1" dirty="0"/>
              <a:t>1098/2022</a:t>
            </a:r>
            <a:r>
              <a:rPr lang="el-GR" sz="1900" b="1" dirty="0"/>
              <a:t> και Α.1190/2022) </a:t>
            </a:r>
            <a:r>
              <a:rPr lang="el-GR" sz="1900" dirty="0"/>
              <a:t>και υποχρέωση εφαρμογής τους σε όλους τους νέους τύπους ΦΗΜ</a:t>
            </a:r>
            <a:r>
              <a:rPr lang="en-US" sz="1900" dirty="0"/>
              <a:t> </a:t>
            </a:r>
            <a:r>
              <a:rPr lang="en-US" sz="1900" b="1" dirty="0"/>
              <a:t>(</a:t>
            </a:r>
            <a:r>
              <a:rPr lang="el-GR" sz="1900" b="1" dirty="0"/>
              <a:t>Α. 1173/2022)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Ψήφιση νομοθετικών διατάξεων για τη διασύνδεση </a:t>
            </a:r>
            <a:r>
              <a:rPr lang="en-AU" sz="1900" dirty="0"/>
              <a:t>POS </a:t>
            </a:r>
            <a:r>
              <a:rPr lang="el-GR" sz="1900" dirty="0"/>
              <a:t>με ΑΑΔΕ </a:t>
            </a:r>
            <a:r>
              <a:rPr lang="el-GR" sz="1900" b="1" dirty="0"/>
              <a:t>(Μάρτιος </a:t>
            </a:r>
            <a:r>
              <a:rPr lang="en-AU" sz="1900" b="1" dirty="0"/>
              <a:t>2023)</a:t>
            </a:r>
            <a:endParaRPr lang="el-GR" sz="1900" b="1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1900" dirty="0"/>
              <a:t>Απόφαση Διοικητή ΑΑΔΕ για υποχρεωτική αναβάθμιση υφιστάμενων ΦΗΜ </a:t>
            </a:r>
            <a:r>
              <a:rPr lang="el-GR" sz="1900" b="1" dirty="0"/>
              <a:t>(Α. 1021/2023)</a:t>
            </a:r>
          </a:p>
        </p:txBody>
      </p:sp>
    </p:spTree>
    <p:extLst>
      <p:ext uri="{BB962C8B-B14F-4D97-AF65-F5344CB8AC3E}">
        <p14:creationId xmlns:p14="http://schemas.microsoft.com/office/powerpoint/2010/main" val="133358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0D1EC4-3605-6043-326C-6CF893C47C63}"/>
              </a:ext>
            </a:extLst>
          </p:cNvPr>
          <p:cNvSpPr txBox="1"/>
          <p:nvPr/>
        </p:nvSpPr>
        <p:spPr>
          <a:xfrm>
            <a:off x="1018919" y="771830"/>
            <a:ext cx="1031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9F8B2B-C5AB-87D2-DFF9-3276ED1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33EAC-BB39-9D36-40E3-751ADD056ECA}"/>
              </a:ext>
            </a:extLst>
          </p:cNvPr>
          <p:cNvSpPr txBox="1"/>
          <p:nvPr/>
        </p:nvSpPr>
        <p:spPr>
          <a:xfrm>
            <a:off x="7447281" y="395597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Διασύνδεση ΦΗΜ - </a:t>
            </a:r>
            <a:r>
              <a:rPr lang="en-AU" sz="2800" b="1" dirty="0"/>
              <a:t>POS</a:t>
            </a:r>
            <a:endParaRPr lang="x-none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65302-08C3-BD6A-92D1-03CCC49A4CFB}"/>
              </a:ext>
            </a:extLst>
          </p:cNvPr>
          <p:cNvSpPr txBox="1"/>
          <p:nvPr/>
        </p:nvSpPr>
        <p:spPr>
          <a:xfrm>
            <a:off x="1018919" y="1767943"/>
            <a:ext cx="10563481" cy="310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Τεχνική προετοιμασία κατασκευαστών ΦΗΜ και </a:t>
            </a:r>
            <a:r>
              <a:rPr lang="en-AU" sz="1900" dirty="0"/>
              <a:t>POS</a:t>
            </a:r>
            <a:r>
              <a:rPr lang="el-GR" sz="1900" dirty="0"/>
              <a:t> για τα λογισμικά αναβάθμισης και έγκριση των λογισμικών από την ΑΑΔΕ </a:t>
            </a:r>
            <a:r>
              <a:rPr lang="el-GR" sz="1900" b="1" dirty="0"/>
              <a:t>(μέχρι Μάιο 2023)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Υποχρεωτική διασύνδεση συνολικά </a:t>
            </a:r>
            <a:r>
              <a:rPr lang="el-GR" sz="1900" b="1" dirty="0"/>
              <a:t>400.000 </a:t>
            </a:r>
            <a:r>
              <a:rPr lang="el-GR" sz="1900" dirty="0"/>
              <a:t>ΦΗΜ – </a:t>
            </a:r>
            <a:r>
              <a:rPr lang="en-AU" sz="1900" dirty="0"/>
              <a:t>POS </a:t>
            </a:r>
            <a:r>
              <a:rPr lang="en-AU" sz="1900" b="1" dirty="0"/>
              <a:t>(</a:t>
            </a:r>
            <a:r>
              <a:rPr lang="el-GR" sz="1900" b="1" dirty="0"/>
              <a:t>Α. 1021/2023: μέχρι 6/2023 για επιχειρήσεις με τζίρο μέχρι 100.000€ και μέχρι 7/2023 για επιχειρήσεις με τζίρο άνω των 100.000€)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900" dirty="0"/>
              <a:t>Υποβολές </a:t>
            </a:r>
            <a:r>
              <a:rPr lang="el-GR" sz="1900" b="1" dirty="0"/>
              <a:t>αιτήσεων στην </a:t>
            </a:r>
            <a:r>
              <a:rPr lang="el-GR" sz="1900" b="1" dirty="0" err="1"/>
              <a:t>ΚτΠ</a:t>
            </a:r>
            <a:r>
              <a:rPr lang="el-GR" sz="1900" b="1" dirty="0"/>
              <a:t> </a:t>
            </a:r>
            <a:r>
              <a:rPr lang="el-GR" sz="1900" dirty="0"/>
              <a:t>για </a:t>
            </a:r>
            <a:r>
              <a:rPr lang="en-US" sz="1900" dirty="0"/>
              <a:t>voucher </a:t>
            </a:r>
            <a:r>
              <a:rPr lang="el-GR" sz="1900" dirty="0"/>
              <a:t>χρηματοδότησης για διασύνδεση ΦΗΜ – </a:t>
            </a:r>
            <a:r>
              <a:rPr lang="en-AU" sz="1900" dirty="0"/>
              <a:t>POS </a:t>
            </a:r>
            <a:r>
              <a:rPr lang="el-GR" sz="1900" b="1" dirty="0"/>
              <a:t>σε δύο κύκλους</a:t>
            </a:r>
            <a:r>
              <a:rPr lang="el-GR" sz="1900" dirty="0"/>
              <a:t> </a:t>
            </a:r>
            <a:r>
              <a:rPr lang="el-GR" sz="1900" b="1" dirty="0"/>
              <a:t>(μέχρι 15/5 και μέχρι 30/6)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3821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F58F5D-15D6-C775-DD72-A32D2D9F4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16" y="1640390"/>
            <a:ext cx="2228578" cy="2387600"/>
          </a:xfrm>
        </p:spPr>
        <p:txBody>
          <a:bodyPr/>
          <a:lstStyle/>
          <a:p>
            <a:r>
              <a:rPr lang="el-GR" dirty="0"/>
              <a:t>2</a:t>
            </a:r>
            <a:endParaRPr lang="x-non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8F689AC-CDFB-D183-7ACA-0C96D08F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616" y="3854469"/>
            <a:ext cx="5323704" cy="1479531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l-GR" sz="2800" b="1" dirty="0"/>
              <a:t>ΦΗΜ Νέου </a:t>
            </a:r>
            <a:r>
              <a:rPr lang="el-GR" sz="2800" dirty="0"/>
              <a:t>Τ</a:t>
            </a:r>
            <a:r>
              <a:rPr lang="el-GR" sz="2800" b="1" dirty="0"/>
              <a:t>ύπου (άθροισης και σήμανσης)</a:t>
            </a:r>
          </a:p>
        </p:txBody>
      </p:sp>
    </p:spTree>
    <p:extLst>
      <p:ext uri="{BB962C8B-B14F-4D97-AF65-F5344CB8AC3E}">
        <p14:creationId xmlns:p14="http://schemas.microsoft.com/office/powerpoint/2010/main" val="7999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EF9A8-C3BE-AD17-2057-5947BEE6F4D5}"/>
              </a:ext>
            </a:extLst>
          </p:cNvPr>
          <p:cNvSpPr txBox="1"/>
          <p:nvPr/>
        </p:nvSpPr>
        <p:spPr>
          <a:xfrm>
            <a:off x="1018919" y="1226777"/>
            <a:ext cx="10310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Μη ασφαλής η έκδοση αποδείξεων λιανικής από τους Φορολογικούς Μηχανισμούς (ΕΑΦΔΣΣ)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908F0-4285-3FAB-79D8-D163B74B18C0}"/>
              </a:ext>
            </a:extLst>
          </p:cNvPr>
          <p:cNvSpPr txBox="1"/>
          <p:nvPr/>
        </p:nvSpPr>
        <p:spPr>
          <a:xfrm>
            <a:off x="1018919" y="2539121"/>
            <a:ext cx="9333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Η έκδοση αποδείξεων βασίζεται σε αρχεία που αποθηκεύονται μόνο στον υπολογιστή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Δεν υπάρχει πρότυπο των αρχείων της απόδειξης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Οι ΕΑΦΔΣΣ δεν αποθηκεύουν αξίες στη φορολογική μνήμη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Οι αποδείξεις διαβιβάζονται μέσω του υπολογιστή και όχι του ΦΗΜ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2000" dirty="0"/>
              <a:t>Διαπιστωμένες παρακάμψεις στη λειτουργία των ΕΑΦΔΣΣ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861A7A9-392F-F650-3DDA-F0C4C83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5664530"/>
            <a:ext cx="3143250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AB6EE-233D-B2F9-6CB3-35FB4706E4CC}"/>
              </a:ext>
            </a:extLst>
          </p:cNvPr>
          <p:cNvSpPr txBox="1"/>
          <p:nvPr/>
        </p:nvSpPr>
        <p:spPr>
          <a:xfrm>
            <a:off x="8119127" y="395597"/>
            <a:ext cx="407287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κατάσταση σήμερα</a:t>
            </a:r>
            <a:endParaRPr lang="x-non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6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ΑΑΔΕ colors">
      <a:dk1>
        <a:srgbClr val="112C63"/>
      </a:dk1>
      <a:lt1>
        <a:srgbClr val="FEFFFF"/>
      </a:lt1>
      <a:dk2>
        <a:srgbClr val="009EE2"/>
      </a:dk2>
      <a:lt2>
        <a:srgbClr val="E7E6E6"/>
      </a:lt2>
      <a:accent1>
        <a:srgbClr val="0B499F"/>
      </a:accent1>
      <a:accent2>
        <a:srgbClr val="0C49BA"/>
      </a:accent2>
      <a:accent3>
        <a:srgbClr val="112C63"/>
      </a:accent3>
      <a:accent4>
        <a:srgbClr val="0B499F"/>
      </a:accent4>
      <a:accent5>
        <a:srgbClr val="5B9BD5"/>
      </a:accent5>
      <a:accent6>
        <a:srgbClr val="0C49BA"/>
      </a:accent6>
      <a:hlink>
        <a:srgbClr val="009EE2"/>
      </a:hlink>
      <a:folHlink>
        <a:srgbClr val="FF92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2DF1ECA-4CA6-2E49-8611-0C7E69784291}" vid="{61A6CE90-01F4-0D45-A483-0F568D3A1E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742</Words>
  <Application>Microsoft Office PowerPoint</Application>
  <PresentationFormat>Ευρεία οθόνη</PresentationFormat>
  <Paragraphs>78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Παρουσίαση του PowerPoint</vt:lpstr>
      <vt:lpstr>Παρουσίαση του PowerPoint</vt:lpstr>
      <vt:lpstr>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</vt:lpstr>
      <vt:lpstr>Παρουσίαση του PowerPoint</vt:lpstr>
      <vt:lpstr>Παρουσίαση του PowerPoint</vt:lpstr>
      <vt:lpstr>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Zografaki</dc:creator>
  <cp:lastModifiedBy>ΓΕΩΡΓΙΑ ΤΣΕΤΣΟΥ</cp:lastModifiedBy>
  <cp:revision>40</cp:revision>
  <dcterms:created xsi:type="dcterms:W3CDTF">2023-02-13T12:29:25Z</dcterms:created>
  <dcterms:modified xsi:type="dcterms:W3CDTF">2023-03-30T08:01:36Z</dcterms:modified>
</cp:coreProperties>
</file>