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5" r:id="rId8"/>
    <p:sldId id="293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2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8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38F7-79F8-400D-A359-D93F2B60045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167" y="5164667"/>
            <a:ext cx="12192000" cy="169333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08" y="0"/>
            <a:ext cx="4943984" cy="226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7372" y="2791649"/>
            <a:ext cx="9986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ΝΕΑ ΨΗΦΙΑΚΗ ΠΛΑΤΦΟΡΜΑ ΥΠΟΒΟΛΗΣ ΚΑΤΑΓΓΕΛΙΩΝ</a:t>
            </a:r>
          </a:p>
          <a:p>
            <a:pPr algn="ctr"/>
            <a:r>
              <a:rPr lang="el-GR" sz="3200" b="1" dirty="0" smtClean="0"/>
              <a:t>ΓΙΑ ΠΑΡΑΒΑΣΕΙΣ ΤΗΣ ΚΑΤΑΝΑΛΩΤΙΚΗΣ ΝΟΜΟΘΕΣΙΑΣ ΚΑΙ ΤΩΝ ΚΑΝΟΝΩΝ ΛΕΙΤΟΥΡΓΙΑΣ ΤΟΥ ΕΜΠΟΡΙΟΥ</a:t>
            </a:r>
            <a:endParaRPr lang="el-GR" sz="3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2480733"/>
            <a:ext cx="117432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46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32" y="1253373"/>
            <a:ext cx="1098155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 smtClean="0"/>
              <a:t>ΦΟΡΕΙΣ ΕΛΕΓΧΟΥ ΚΑΙ ΕΠΟΠΤΕΙΑΣ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ΔΙΜΕΑ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ΓΕΝΙΚΗ ΓΡΑΜΜΑΤΕΙΑ </a:t>
            </a:r>
            <a:r>
              <a:rPr lang="el-GR" sz="2000" dirty="0" smtClean="0"/>
              <a:t>ΕΜΠΟΡΙΟΥ ΚΑΙ ΠΡΟΣΤΑΣΙΑΣ ΚΑΤΑΝΑΛΩΤΗ (Δ/ΝΣΗ ΠΡΟΣΤΑΣΙΑΣ ΚΑΤΑΝΑΛΩΤΗ)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ΡΥΘΜΙΣΤΙΚΗ ΑΡΧΗ ΕΝΕΡΓΕΙΑΣ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ΓΕΝΙΚΗ ΓΡΑΜΜΑΤΕΙΑ ΒΙΟΜΗΧΑΝΙΑΣ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ΕΟΦ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ΕΦΕΤ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ΔΙΩΞΗ ΗΛΕΚΤΡΟΝΙΚΟΥ ΕΓΚΛΗΜΑΤΟΣ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ΥΠΟΥΡΓΕΙΟ ΕΝΕΡΓΕΙΑΣ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ΑΡΧΗ ΠΡΟΣΤΑΣΙΑΣ ΠΡΟΣΩΠΙΚΩΝ ΔΕΔΟΜΕΝΩΝ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ΕΙΔΙΚΗ ΓΡΑΜΜΑΤΕΙΑ ΙΔΙΩΤΙΚΟΥ ΧΡΕΟΥΣ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ΤΡΑΠΕΖΑ ΤΗΣ ΕΛΛΑΔΟΣ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13 ΠΕΡΙΦΕΡΕΙΕΣ ΤΗΣ ΧΩΡΑΣ – ΔΙΕΥΘΥΝΣΕΙΣ ΑΝΑΠΤΥΞΗΣ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485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167" y="5164667"/>
            <a:ext cx="12192000" cy="169333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08" y="0"/>
            <a:ext cx="4943984" cy="226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7372" y="2791649"/>
            <a:ext cx="9986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K</a:t>
            </a:r>
            <a:r>
              <a:rPr lang="el-GR" sz="3200" b="1" dirty="0" smtClean="0"/>
              <a:t>ΩΔΙΚΑΣ ΔΕΟΝΤΟΛΟΓΙΑΣ / ΠΡΑΚΤΙΚΟΣ ΟΔΗΓΟΣ </a:t>
            </a:r>
          </a:p>
          <a:p>
            <a:pPr algn="ctr"/>
            <a:r>
              <a:rPr lang="el-GR" sz="3200" b="1" dirty="0" smtClean="0"/>
              <a:t>ΓΙΑ ΤΗΝ ΠΑΡΟΥΣΙΑΣΗ ΠΡΑΓΜΑΤΙΚΩΝ ΕΚΠΤΩΣΕΩΝ </a:t>
            </a:r>
          </a:p>
          <a:p>
            <a:pPr algn="ctr"/>
            <a:r>
              <a:rPr lang="el-GR" sz="3200" b="1" dirty="0" smtClean="0"/>
              <a:t>ΣΤΟΥΣ ΚΑΤΑΝΑΛΩΤΕΣ</a:t>
            </a:r>
            <a:endParaRPr lang="el-GR" sz="3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2480733"/>
            <a:ext cx="117432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6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850" y="857957"/>
            <a:ext cx="11195738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 smtClean="0"/>
              <a:t>Η ΠΑΡ. 2</a:t>
            </a:r>
            <a:r>
              <a:rPr lang="el-GR" sz="2800" b="1" u="sng" baseline="30000" dirty="0" smtClean="0"/>
              <a:t>Α</a:t>
            </a:r>
            <a:r>
              <a:rPr lang="el-GR" sz="2800" b="1" u="sng" dirty="0" smtClean="0"/>
              <a:t> ΤΟΥ ΑΡΘΡΟΥ 15 ΤΟΥ Ν. 4177/2013 (ΤΡΟΠ. 4933/2022)</a:t>
            </a:r>
          </a:p>
          <a:p>
            <a:endParaRPr lang="el-GR" dirty="0"/>
          </a:p>
          <a:p>
            <a:pPr algn="just">
              <a:lnSpc>
                <a:spcPct val="150000"/>
              </a:lnSpc>
            </a:pPr>
            <a:r>
              <a:rPr lang="el-GR" sz="2200" dirty="0" smtClean="0"/>
              <a:t>Σε </a:t>
            </a:r>
            <a:r>
              <a:rPr lang="el-GR" sz="2200" dirty="0"/>
              <a:t>κάθε ανακοίνωση περί μείωσης τιμής υποδεικνύεται η προγενέστερη τιμή που εφάρμοζε ο έμπορος για καθορισμένο χρονικό διάστημα πριν από την εφαρμογή της μείωσης της τιμής. </a:t>
            </a:r>
            <a:r>
              <a:rPr lang="el-GR" sz="2200" b="1" u="sng" dirty="0"/>
              <a:t>Ως προγενέστερη τιμή νοείται η χαμηλότερη τιμή που εφάρμοσε ο έμπορος κατά τη διάρκεια χρονικού διαστήματος όχι συντομότερο των τριάντα (30) ημερών πριν από την εφαρμογή της μείωσης της τιμής</a:t>
            </a:r>
            <a:r>
              <a:rPr lang="el-GR" sz="2200" dirty="0"/>
              <a:t>. Όταν το προϊόν κυκλοφορεί στην αγορά για λιγότερο από τριάντα (30) ημέρες, ως προγενέστερη τιμή νοείται η χαμηλότερη τιμή που εφάρμοσε ο έμπορος κατά τη διάρκεια χρονικού διαστήματος δέκα (10) ημερών πριν από την εφαρμογή της μείωσης της τιμής. Όταν η μείωση της τιμής αυξάνεται προοδευτικά, ως προγενέστερη τιμή νοείται η τιμή χωρίς τη μείωση της τιμής πριν από την πρώτη εφαρμογή της μείωσης της τιμής.</a:t>
            </a:r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640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32" y="711592"/>
            <a:ext cx="1098155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 smtClean="0"/>
              <a:t>ΤΙ ΕΙΝΑΙ ΑΝΑΚΟΙΝΩΣΗ ΜΕΙΩΣΗΣ ΤΙΜΗΣ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800" dirty="0" smtClean="0"/>
              <a:t>Εκπτώσεις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800" dirty="0" smtClean="0"/>
              <a:t>Προσφορές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800" dirty="0" smtClean="0"/>
              <a:t>Προσφορές </a:t>
            </a:r>
            <a:r>
              <a:rPr lang="en-US" sz="2800" dirty="0" smtClean="0"/>
              <a:t>BLACK FRIDAY, CYBER MONDAY </a:t>
            </a:r>
            <a:r>
              <a:rPr lang="el-GR" sz="2800" dirty="0" err="1" smtClean="0"/>
              <a:t>κ.ο.κ.</a:t>
            </a:r>
            <a:endParaRPr lang="el-GR" sz="2800" dirty="0" smtClean="0"/>
          </a:p>
          <a:p>
            <a:pPr>
              <a:lnSpc>
                <a:spcPct val="150000"/>
              </a:lnSpc>
            </a:pPr>
            <a:endParaRPr lang="el-G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32" y="711592"/>
            <a:ext cx="1098155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 smtClean="0"/>
              <a:t>ΤΙ ΔΕΝ ΕΙΝΑΙ ΑΝΑΚΟΙΝΩΣΗ ΜΕΙΩΣΗΣ ΤΙΜΗΣ</a:t>
            </a:r>
          </a:p>
          <a:p>
            <a:endParaRPr lang="el-G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Γενικοί </a:t>
            </a:r>
            <a:r>
              <a:rPr lang="el-GR" sz="2400" dirty="0"/>
              <a:t>ισχυρισμοί εμπορικής προώθησης που </a:t>
            </a:r>
            <a:r>
              <a:rPr lang="el-GR" sz="2400" b="1" dirty="0"/>
              <a:t>συγκρίνουν την τιμή του πωλητή με την τιμή  άλλων </a:t>
            </a:r>
            <a:r>
              <a:rPr lang="el-GR" sz="2400" b="1" dirty="0" smtClean="0"/>
              <a:t>πωλητών</a:t>
            </a:r>
            <a:r>
              <a:rPr lang="el-GR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/>
              <a:t>Προγράμματα </a:t>
            </a:r>
            <a:r>
              <a:rPr lang="el-GR" sz="2400" b="1" dirty="0"/>
              <a:t>επιβράβευσης </a:t>
            </a:r>
            <a:r>
              <a:rPr lang="el-GR" sz="2400" dirty="0"/>
              <a:t>πελατών και εξατομικευμένες μειώσεις τιμών</a:t>
            </a:r>
            <a:r>
              <a:rPr lang="el-GR" sz="2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Προσφορές της μορφής </a:t>
            </a:r>
            <a:r>
              <a:rPr lang="el-GR" sz="2400" b="1" dirty="0" smtClean="0"/>
              <a:t>«1 + 1 δώρο» </a:t>
            </a:r>
            <a:r>
              <a:rPr lang="el-GR" sz="2400" dirty="0" smtClean="0"/>
              <a:t>ή </a:t>
            </a:r>
            <a:r>
              <a:rPr lang="el-GR" sz="2400" b="1" dirty="0" smtClean="0"/>
              <a:t>«δύο στην τιμή του ενός» </a:t>
            </a:r>
            <a:r>
              <a:rPr lang="el-GR" sz="2400" dirty="0" err="1" smtClean="0"/>
              <a:t>κ.ο.κ.</a:t>
            </a:r>
            <a:endParaRPr lang="el-G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28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8" name="Εικόνα 7"/>
          <p:cNvPicPr/>
          <p:nvPr/>
        </p:nvPicPr>
        <p:blipFill>
          <a:blip r:embed="rId3"/>
          <a:stretch>
            <a:fillRect/>
          </a:stretch>
        </p:blipFill>
        <p:spPr>
          <a:xfrm>
            <a:off x="1458097" y="889688"/>
            <a:ext cx="8452022" cy="52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8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3" y="211363"/>
            <a:ext cx="9135762" cy="64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86131"/>
            <a:ext cx="123842" cy="85737"/>
          </a:xfrm>
          <a:prstGeom prst="rect">
            <a:avLst/>
          </a:prstGeom>
        </p:spPr>
      </p:pic>
      <p:pic>
        <p:nvPicPr>
          <p:cNvPr id="9" name="Εικόνα 8" descr="Απόσπασμα οθόνη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51" y="162696"/>
            <a:ext cx="9513929" cy="65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4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86131"/>
            <a:ext cx="123842" cy="85737"/>
          </a:xfrm>
          <a:prstGeom prst="rect">
            <a:avLst/>
          </a:prstGeom>
        </p:spPr>
      </p:pic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56" y="118746"/>
            <a:ext cx="9428068" cy="651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86131"/>
            <a:ext cx="123842" cy="85737"/>
          </a:xfrm>
          <a:prstGeom prst="rect">
            <a:avLst/>
          </a:prstGeom>
        </p:spPr>
      </p:pic>
      <p:pic>
        <p:nvPicPr>
          <p:cNvPr id="9" name="Εικόνα 8" descr="Απόσπασμα οθόνη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11" y="144979"/>
            <a:ext cx="9151197" cy="64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0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/>
          </a:p>
          <a:p>
            <a:pPr algn="ctr"/>
            <a:r>
              <a:rPr lang="en-US" sz="2000" dirty="0" smtClean="0"/>
              <a:t> </a:t>
            </a:r>
            <a:endParaRPr lang="el-GR" sz="2000" dirty="0"/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56"/>
            <a:ext cx="12192000" cy="52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16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86131"/>
            <a:ext cx="123842" cy="85737"/>
          </a:xfrm>
          <a:prstGeom prst="rect">
            <a:avLst/>
          </a:prstGeom>
        </p:spPr>
      </p:pic>
      <p:pic>
        <p:nvPicPr>
          <p:cNvPr id="11" name="Content Placeholder 6" descr="Chart, pie chart&#10;&#10;Description automatically generated with medium confidence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AB906F27-5061-4DCD-1DC0-1FFF927C43A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4"/>
          <a:stretch/>
        </p:blipFill>
        <p:spPr>
          <a:xfrm>
            <a:off x="1954539" y="942851"/>
            <a:ext cx="8138985" cy="52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16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86131"/>
            <a:ext cx="123842" cy="85737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627D54C2-6933-A4E1-C4DE-0CA619D969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63112" y="1334529"/>
            <a:ext cx="6878595" cy="3492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27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/>
          </a:p>
          <a:p>
            <a:pPr algn="ctr"/>
            <a:r>
              <a:rPr lang="en-US" sz="2000" dirty="0" smtClean="0"/>
              <a:t> </a:t>
            </a:r>
            <a:endParaRPr lang="el-GR" sz="2000" dirty="0"/>
          </a:p>
        </p:txBody>
      </p:sp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5" y="923575"/>
            <a:ext cx="9497750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95" y="146877"/>
            <a:ext cx="8296373" cy="65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62" y="57665"/>
            <a:ext cx="9042265" cy="66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" y="65904"/>
            <a:ext cx="9945378" cy="66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5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0"/>
            <a:ext cx="10692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5" y="57665"/>
            <a:ext cx="9761838" cy="68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9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32" y="1253373"/>
            <a:ext cx="1098155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 smtClean="0"/>
              <a:t>ΒΑΣΙΚΑ ΣΤΟΙΧΕΙΑ</a:t>
            </a:r>
          </a:p>
          <a:p>
            <a:endParaRPr lang="el-GR" dirty="0"/>
          </a:p>
          <a:p>
            <a:endParaRPr lang="el-G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7 κατηγορίες παραβάσεων κατά των συμφερόντων του καταναλωτή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62 διαφορετικά είδη καταγγελιών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Δυνατότητα για υποβολή επώνυμων και ανώνυμων καταγγελιών σε 24 διαφορετικούς ελεγκτικούς μηχανισμούς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158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335</Words>
  <Application>Microsoft Office PowerPoint</Application>
  <PresentationFormat>Ευρεία οθόνη</PresentationFormat>
  <Paragraphs>113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Sotiris Anagnostopoulos</dc:creator>
  <cp:lastModifiedBy>Λογαριασμός Microsoft</cp:lastModifiedBy>
  <cp:revision>105</cp:revision>
  <dcterms:created xsi:type="dcterms:W3CDTF">2021-06-28T17:56:48Z</dcterms:created>
  <dcterms:modified xsi:type="dcterms:W3CDTF">2023-01-10T23:32:53Z</dcterms:modified>
</cp:coreProperties>
</file>