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13"/>
  </p:notesMasterIdLst>
  <p:sldIdLst>
    <p:sldId id="537" r:id="rId2"/>
    <p:sldId id="580" r:id="rId3"/>
    <p:sldId id="603" r:id="rId4"/>
    <p:sldId id="541" r:id="rId5"/>
    <p:sldId id="591" r:id="rId6"/>
    <p:sldId id="600" r:id="rId7"/>
    <p:sldId id="602" r:id="rId8"/>
    <p:sldId id="595" r:id="rId9"/>
    <p:sldId id="601" r:id="rId10"/>
    <p:sldId id="604" r:id="rId11"/>
    <p:sldId id="581" r:id="rId12"/>
  </p:sldIdLst>
  <p:sldSz cx="12192000" cy="6858000"/>
  <p:notesSz cx="7104063" cy="10234613"/>
  <p:custDataLst>
    <p:tags r:id="rId14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4" name="Συντάκτης" initials="Σ" lastIdx="0" clrIdx="3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6DCE5"/>
    <a:srgbClr val="FF0000"/>
    <a:srgbClr val="3462AB"/>
    <a:srgbClr val="FFFFFF"/>
    <a:srgbClr val="41719C"/>
    <a:srgbClr val="566579"/>
    <a:srgbClr val="9DC3E6"/>
    <a:srgbClr val="767171"/>
    <a:srgbClr val="A9CBE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982" autoAdjust="0"/>
  </p:normalViewPr>
  <p:slideViewPr>
    <p:cSldViewPr snapToGrid="0">
      <p:cViewPr varScale="1">
        <p:scale>
          <a:sx n="87" d="100"/>
          <a:sy n="87" d="100"/>
        </p:scale>
        <p:origin x="-528" y="-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640" y="2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E8489E-F9BF-4D27-92EE-5609AE088FBF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7A0F43-A818-4445-A1B8-117DCDEC19C0}">
      <dgm:prSet phldrT="[Κείμενο]" custT="1"/>
      <dgm:spPr/>
      <dgm:t>
        <a:bodyPr/>
        <a:lstStyle/>
        <a:p>
          <a:r>
            <a:rPr lang="el-GR" sz="1600" b="1" dirty="0"/>
            <a:t>Άμεσα</a:t>
          </a:r>
        </a:p>
        <a:p>
          <a:r>
            <a:rPr lang="el-GR" sz="1600" b="1" dirty="0"/>
            <a:t>≈ 400 αιτήσεις, </a:t>
          </a:r>
        </a:p>
        <a:p>
          <a:r>
            <a:rPr lang="el-GR" sz="1600" b="1" dirty="0"/>
            <a:t>€70 εκ </a:t>
          </a:r>
          <a:endParaRPr lang="en-US" sz="1600" b="1" dirty="0"/>
        </a:p>
      </dgm:t>
    </dgm:pt>
    <dgm:pt modelId="{5EFCE1A0-C5F5-4ED3-9A28-AAB20D1E4769}" type="parTrans" cxnId="{A9C232D8-047F-446B-AE76-7EC8C7CB6312}">
      <dgm:prSet/>
      <dgm:spPr/>
      <dgm:t>
        <a:bodyPr/>
        <a:lstStyle/>
        <a:p>
          <a:endParaRPr lang="en-US"/>
        </a:p>
      </dgm:t>
    </dgm:pt>
    <dgm:pt modelId="{1AE5458D-FA31-4777-A1FE-58C5C32A4F6A}" type="sibTrans" cxnId="{A9C232D8-047F-446B-AE76-7EC8C7CB6312}">
      <dgm:prSet/>
      <dgm:spPr/>
      <dgm:t>
        <a:bodyPr/>
        <a:lstStyle/>
        <a:p>
          <a:endParaRPr lang="en-US"/>
        </a:p>
      </dgm:t>
    </dgm:pt>
    <dgm:pt modelId="{A6863644-D140-4CB9-B9C8-D32CD931374C}">
      <dgm:prSet phldrT="[Κείμενο]"/>
      <dgm:spPr/>
      <dgm:t>
        <a:bodyPr/>
        <a:lstStyle/>
        <a:p>
          <a:r>
            <a:rPr lang="el-GR" b="1" dirty="0"/>
            <a:t>177 αιτήσεις σε τελικό έλεγχο εγγράφων </a:t>
          </a:r>
          <a:br>
            <a:rPr lang="el-GR" b="1" dirty="0"/>
          </a:br>
          <a:r>
            <a:rPr lang="el-GR" b="1" dirty="0">
              <a:sym typeface="Wingdings" panose="05000000000000000000" pitchFamily="2" charset="2"/>
            </a:rPr>
            <a:t> €</a:t>
          </a:r>
          <a:r>
            <a:rPr lang="el-GR" b="1" dirty="0"/>
            <a:t> 46 εκ </a:t>
          </a:r>
          <a:endParaRPr lang="en-US" b="1" dirty="0"/>
        </a:p>
      </dgm:t>
    </dgm:pt>
    <dgm:pt modelId="{97C7906B-2C23-4831-8874-097867626D36}" type="parTrans" cxnId="{36E9E8CA-AA38-4F3C-BDD3-2213846BE8E9}">
      <dgm:prSet/>
      <dgm:spPr/>
      <dgm:t>
        <a:bodyPr/>
        <a:lstStyle/>
        <a:p>
          <a:endParaRPr lang="en-US"/>
        </a:p>
      </dgm:t>
    </dgm:pt>
    <dgm:pt modelId="{5F8EF18E-59DA-4D29-A616-30DB38F0371B}" type="sibTrans" cxnId="{36E9E8CA-AA38-4F3C-BDD3-2213846BE8E9}">
      <dgm:prSet/>
      <dgm:spPr/>
      <dgm:t>
        <a:bodyPr/>
        <a:lstStyle/>
        <a:p>
          <a:endParaRPr lang="en-US"/>
        </a:p>
      </dgm:t>
    </dgm:pt>
    <dgm:pt modelId="{16B8E77C-1F5B-44F7-AD74-2EFAB4C418AE}">
      <dgm:prSet phldrT="[Κείμενο]"/>
      <dgm:spPr/>
      <dgm:t>
        <a:bodyPr/>
        <a:lstStyle/>
        <a:p>
          <a:r>
            <a:rPr lang="el-GR" b="1" dirty="0"/>
            <a:t>221 αιτήσεις σε αναμονή καταβολής 1</a:t>
          </a:r>
          <a:r>
            <a:rPr lang="el-GR" b="1" baseline="30000" dirty="0"/>
            <a:t>ης</a:t>
          </a:r>
          <a:r>
            <a:rPr lang="el-GR" b="1" dirty="0"/>
            <a:t> δόσης </a:t>
          </a:r>
          <a:r>
            <a:rPr lang="el-GR" b="1" dirty="0">
              <a:sym typeface="Wingdings" panose="05000000000000000000" pitchFamily="2" charset="2"/>
            </a:rPr>
            <a:t> €</a:t>
          </a:r>
          <a:r>
            <a:rPr lang="el-GR" b="1" dirty="0"/>
            <a:t>26 εκ</a:t>
          </a:r>
          <a:endParaRPr lang="en-US" b="1" dirty="0"/>
        </a:p>
      </dgm:t>
    </dgm:pt>
    <dgm:pt modelId="{713D1600-4FD3-4313-B057-016EDF5591E4}" type="parTrans" cxnId="{7E70145A-A14D-444C-A322-B5450879F670}">
      <dgm:prSet/>
      <dgm:spPr/>
      <dgm:t>
        <a:bodyPr/>
        <a:lstStyle/>
        <a:p>
          <a:endParaRPr lang="en-US"/>
        </a:p>
      </dgm:t>
    </dgm:pt>
    <dgm:pt modelId="{79CC43D7-D212-45F9-971F-14BE66B97B58}" type="sibTrans" cxnId="{7E70145A-A14D-444C-A322-B5450879F670}">
      <dgm:prSet/>
      <dgm:spPr/>
      <dgm:t>
        <a:bodyPr/>
        <a:lstStyle/>
        <a:p>
          <a:endParaRPr lang="en-US"/>
        </a:p>
      </dgm:t>
    </dgm:pt>
    <dgm:pt modelId="{9F755097-CD27-4879-BDFE-01A2489E3409}">
      <dgm:prSet phldrT="[Κείμενο]" custT="1"/>
      <dgm:spPr/>
      <dgm:t>
        <a:bodyPr/>
        <a:lstStyle/>
        <a:p>
          <a:r>
            <a:rPr lang="el-GR" sz="1600" b="1" dirty="0"/>
            <a:t>Επόμενους 2-3 μήνες</a:t>
          </a:r>
        </a:p>
        <a:p>
          <a:r>
            <a:rPr lang="el-GR" sz="1600" b="1" dirty="0"/>
            <a:t>≈ 3000 αιτήσεις, </a:t>
          </a:r>
        </a:p>
        <a:p>
          <a:r>
            <a:rPr lang="el-GR" sz="1600" b="1" dirty="0"/>
            <a:t>€1,5 δις </a:t>
          </a:r>
          <a:endParaRPr lang="en-US" sz="1600" b="1" dirty="0"/>
        </a:p>
      </dgm:t>
    </dgm:pt>
    <dgm:pt modelId="{CF7868B6-753C-4133-8369-AE5A6E7B5EA3}" type="parTrans" cxnId="{F050FEAC-E343-427B-BBBD-16FB625DD3E7}">
      <dgm:prSet/>
      <dgm:spPr/>
      <dgm:t>
        <a:bodyPr/>
        <a:lstStyle/>
        <a:p>
          <a:endParaRPr lang="en-US"/>
        </a:p>
      </dgm:t>
    </dgm:pt>
    <dgm:pt modelId="{E23D9C1E-1625-4C26-8411-819BF765A0AA}" type="sibTrans" cxnId="{F050FEAC-E343-427B-BBBD-16FB625DD3E7}">
      <dgm:prSet/>
      <dgm:spPr/>
      <dgm:t>
        <a:bodyPr/>
        <a:lstStyle/>
        <a:p>
          <a:endParaRPr lang="en-US"/>
        </a:p>
      </dgm:t>
    </dgm:pt>
    <dgm:pt modelId="{D13A8244-39E7-49EA-BB4E-FB6EF8C94280}">
      <dgm:prSet phldrT="[Κείμενο]"/>
      <dgm:spPr/>
      <dgm:t>
        <a:bodyPr/>
        <a:lstStyle/>
        <a:p>
          <a:r>
            <a:rPr lang="el-GR" b="1" dirty="0"/>
            <a:t>Χ.Φ. </a:t>
          </a:r>
        </a:p>
        <a:p>
          <a:r>
            <a:rPr lang="el-GR" b="1" dirty="0"/>
            <a:t>1356 αιτήσεις προς αξιολόγηση </a:t>
          </a:r>
          <a:r>
            <a:rPr lang="el-GR" b="1" dirty="0">
              <a:sym typeface="Wingdings" panose="05000000000000000000" pitchFamily="2" charset="2"/>
            </a:rPr>
            <a:t></a:t>
          </a:r>
          <a:r>
            <a:rPr lang="el-GR" b="1" dirty="0"/>
            <a:t> €1,1 δις</a:t>
          </a:r>
          <a:endParaRPr lang="en-US" b="1" dirty="0"/>
        </a:p>
      </dgm:t>
    </dgm:pt>
    <dgm:pt modelId="{8661FFF8-CFED-4E68-86DE-5C7BB713FB01}" type="parTrans" cxnId="{C4E71914-2B73-4C68-A58A-817190878C62}">
      <dgm:prSet/>
      <dgm:spPr/>
      <dgm:t>
        <a:bodyPr/>
        <a:lstStyle/>
        <a:p>
          <a:endParaRPr lang="en-US"/>
        </a:p>
      </dgm:t>
    </dgm:pt>
    <dgm:pt modelId="{953D2361-6F12-4799-9657-94C0F99496A6}" type="sibTrans" cxnId="{C4E71914-2B73-4C68-A58A-817190878C62}">
      <dgm:prSet/>
      <dgm:spPr/>
      <dgm:t>
        <a:bodyPr/>
        <a:lstStyle/>
        <a:p>
          <a:endParaRPr lang="en-US"/>
        </a:p>
      </dgm:t>
    </dgm:pt>
    <dgm:pt modelId="{90A63549-9109-40D6-9A3E-3C6DE2BD4BE6}">
      <dgm:prSet phldrT="[Κείμενο]"/>
      <dgm:spPr/>
      <dgm:t>
        <a:bodyPr/>
        <a:lstStyle/>
        <a:p>
          <a:r>
            <a:rPr lang="el-GR" b="1" dirty="0"/>
            <a:t>Δημόσιο </a:t>
          </a:r>
        </a:p>
        <a:p>
          <a:r>
            <a:rPr lang="el-GR" b="1" dirty="0"/>
            <a:t>1860 αιτήσεις προς αξιολόγηση </a:t>
          </a:r>
          <a:r>
            <a:rPr lang="el-GR" b="1" dirty="0">
              <a:sym typeface="Wingdings" panose="05000000000000000000" pitchFamily="2" charset="2"/>
            </a:rPr>
            <a:t> €</a:t>
          </a:r>
          <a:r>
            <a:rPr lang="el-GR" b="1" dirty="0"/>
            <a:t>442 εκ </a:t>
          </a:r>
          <a:endParaRPr lang="en-US" b="1" dirty="0"/>
        </a:p>
      </dgm:t>
    </dgm:pt>
    <dgm:pt modelId="{8BB1672B-5F31-4C9F-8CBB-C067568B78B1}" type="parTrans" cxnId="{8BCFB6D7-62F1-4925-906F-A912CB0225CD}">
      <dgm:prSet/>
      <dgm:spPr/>
      <dgm:t>
        <a:bodyPr/>
        <a:lstStyle/>
        <a:p>
          <a:endParaRPr lang="en-US"/>
        </a:p>
      </dgm:t>
    </dgm:pt>
    <dgm:pt modelId="{C54643DC-C7E6-4366-832B-99BB85B3FA8A}" type="sibTrans" cxnId="{8BCFB6D7-62F1-4925-906F-A912CB0225CD}">
      <dgm:prSet/>
      <dgm:spPr/>
      <dgm:t>
        <a:bodyPr/>
        <a:lstStyle/>
        <a:p>
          <a:endParaRPr lang="en-US"/>
        </a:p>
      </dgm:t>
    </dgm:pt>
    <dgm:pt modelId="{0C30986E-4C69-482A-8686-1E10376C0784}" type="pres">
      <dgm:prSet presAssocID="{30E8489E-F9BF-4D27-92EE-5609AE088FBF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21A0E02-8B50-4EAD-AC27-5BDAC7D634A3}" type="pres">
      <dgm:prSet presAssocID="{30E8489E-F9BF-4D27-92EE-5609AE088FBF}" presName="dummyMaxCanvas" presStyleCnt="0"/>
      <dgm:spPr/>
    </dgm:pt>
    <dgm:pt modelId="{61863F4E-17A3-405F-9E9B-5589DC047E1C}" type="pres">
      <dgm:prSet presAssocID="{30E8489E-F9BF-4D27-92EE-5609AE088FBF}" presName="parentComposite" presStyleCnt="0"/>
      <dgm:spPr/>
    </dgm:pt>
    <dgm:pt modelId="{CFCD1855-6B1D-457E-8467-BDE63EBF2BF7}" type="pres">
      <dgm:prSet presAssocID="{30E8489E-F9BF-4D27-92EE-5609AE088FBF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03E3EE43-D265-47CE-A444-5807DA7D687E}" type="pres">
      <dgm:prSet presAssocID="{30E8489E-F9BF-4D27-92EE-5609AE088FBF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10E66CA4-49E0-47B0-B4FB-5BF511F2594E}" type="pres">
      <dgm:prSet presAssocID="{30E8489E-F9BF-4D27-92EE-5609AE088FBF}" presName="childrenComposite" presStyleCnt="0"/>
      <dgm:spPr/>
    </dgm:pt>
    <dgm:pt modelId="{5A991F9E-310E-4044-8E26-CC875BCE2599}" type="pres">
      <dgm:prSet presAssocID="{30E8489E-F9BF-4D27-92EE-5609AE088FBF}" presName="dummyMaxCanvas_ChildArea" presStyleCnt="0"/>
      <dgm:spPr/>
    </dgm:pt>
    <dgm:pt modelId="{B93F4ED3-7461-4809-AA42-A62153B01578}" type="pres">
      <dgm:prSet presAssocID="{30E8489E-F9BF-4D27-92EE-5609AE088FBF}" presName="fulcrum" presStyleLbl="alignAccFollowNode1" presStyleIdx="2" presStyleCnt="4"/>
      <dgm:spPr>
        <a:solidFill>
          <a:srgbClr val="D6DCE5">
            <a:alpha val="90000"/>
          </a:srgbClr>
        </a:solidFill>
      </dgm:spPr>
    </dgm:pt>
    <dgm:pt modelId="{60B38A37-5B68-4CAE-94E0-20579BB93AB0}" type="pres">
      <dgm:prSet presAssocID="{30E8489E-F9BF-4D27-92EE-5609AE088FBF}" presName="balance_22" presStyleLbl="alignAccFollowNode1" presStyleIdx="3" presStyleCnt="4">
        <dgm:presLayoutVars>
          <dgm:bulletEnabled val="1"/>
        </dgm:presLayoutVars>
      </dgm:prSet>
      <dgm:spPr>
        <a:solidFill>
          <a:srgbClr val="D6DCE5">
            <a:alpha val="90000"/>
          </a:srgbClr>
        </a:solidFill>
      </dgm:spPr>
    </dgm:pt>
    <dgm:pt modelId="{346B4346-42E5-4F89-81C3-04B8CD7EFCF2}" type="pres">
      <dgm:prSet presAssocID="{30E8489E-F9BF-4D27-92EE-5609AE088FBF}" presName="right_22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8F2A24-8F94-4CF7-B2C7-0AC4EF79C228}" type="pres">
      <dgm:prSet presAssocID="{30E8489E-F9BF-4D27-92EE-5609AE088FBF}" presName="right_22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B1BDCE-D810-4D2B-AF79-02533B839AF4}" type="pres">
      <dgm:prSet presAssocID="{30E8489E-F9BF-4D27-92EE-5609AE088FBF}" presName="left_22_1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5CD92C-DB8C-44AA-9F25-F2EAAA260C13}" type="pres">
      <dgm:prSet presAssocID="{30E8489E-F9BF-4D27-92EE-5609AE088FBF}" presName="left_22_2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BE674EC-9B9F-47BC-ABF7-68986677C7BE}" type="presOf" srcId="{007A0F43-A818-4445-A1B8-117DCDEC19C0}" destId="{CFCD1855-6B1D-457E-8467-BDE63EBF2BF7}" srcOrd="0" destOrd="0" presId="urn:microsoft.com/office/officeart/2005/8/layout/balance1"/>
    <dgm:cxn modelId="{D5095566-0256-46AC-A329-877DCB0DED6E}" type="presOf" srcId="{D13A8244-39E7-49EA-BB4E-FB6EF8C94280}" destId="{346B4346-42E5-4F89-81C3-04B8CD7EFCF2}" srcOrd="0" destOrd="0" presId="urn:microsoft.com/office/officeart/2005/8/layout/balance1"/>
    <dgm:cxn modelId="{7DB7B630-C425-433D-8B74-F8CEB454CAA4}" type="presOf" srcId="{16B8E77C-1F5B-44F7-AD74-2EFAB4C418AE}" destId="{BC5CD92C-DB8C-44AA-9F25-F2EAAA260C13}" srcOrd="0" destOrd="0" presId="urn:microsoft.com/office/officeart/2005/8/layout/balance1"/>
    <dgm:cxn modelId="{7BE0BE36-12B8-4687-8F34-6106271648D8}" type="presOf" srcId="{9F755097-CD27-4879-BDFE-01A2489E3409}" destId="{03E3EE43-D265-47CE-A444-5807DA7D687E}" srcOrd="0" destOrd="0" presId="urn:microsoft.com/office/officeart/2005/8/layout/balance1"/>
    <dgm:cxn modelId="{A9C232D8-047F-446B-AE76-7EC8C7CB6312}" srcId="{30E8489E-F9BF-4D27-92EE-5609AE088FBF}" destId="{007A0F43-A818-4445-A1B8-117DCDEC19C0}" srcOrd="0" destOrd="0" parTransId="{5EFCE1A0-C5F5-4ED3-9A28-AAB20D1E4769}" sibTransId="{1AE5458D-FA31-4777-A1FE-58C5C32A4F6A}"/>
    <dgm:cxn modelId="{7E70145A-A14D-444C-A322-B5450879F670}" srcId="{007A0F43-A818-4445-A1B8-117DCDEC19C0}" destId="{16B8E77C-1F5B-44F7-AD74-2EFAB4C418AE}" srcOrd="1" destOrd="0" parTransId="{713D1600-4FD3-4313-B057-016EDF5591E4}" sibTransId="{79CC43D7-D212-45F9-971F-14BE66B97B58}"/>
    <dgm:cxn modelId="{8BCFB6D7-62F1-4925-906F-A912CB0225CD}" srcId="{9F755097-CD27-4879-BDFE-01A2489E3409}" destId="{90A63549-9109-40D6-9A3E-3C6DE2BD4BE6}" srcOrd="1" destOrd="0" parTransId="{8BB1672B-5F31-4C9F-8CBB-C067568B78B1}" sibTransId="{C54643DC-C7E6-4366-832B-99BB85B3FA8A}"/>
    <dgm:cxn modelId="{96B0754C-725C-40A1-ACCF-2BFBB80BFE36}" type="presOf" srcId="{30E8489E-F9BF-4D27-92EE-5609AE088FBF}" destId="{0C30986E-4C69-482A-8686-1E10376C0784}" srcOrd="0" destOrd="0" presId="urn:microsoft.com/office/officeart/2005/8/layout/balance1"/>
    <dgm:cxn modelId="{C4E71914-2B73-4C68-A58A-817190878C62}" srcId="{9F755097-CD27-4879-BDFE-01A2489E3409}" destId="{D13A8244-39E7-49EA-BB4E-FB6EF8C94280}" srcOrd="0" destOrd="0" parTransId="{8661FFF8-CFED-4E68-86DE-5C7BB713FB01}" sibTransId="{953D2361-6F12-4799-9657-94C0F99496A6}"/>
    <dgm:cxn modelId="{36E9E8CA-AA38-4F3C-BDD3-2213846BE8E9}" srcId="{007A0F43-A818-4445-A1B8-117DCDEC19C0}" destId="{A6863644-D140-4CB9-B9C8-D32CD931374C}" srcOrd="0" destOrd="0" parTransId="{97C7906B-2C23-4831-8874-097867626D36}" sibTransId="{5F8EF18E-59DA-4D29-A616-30DB38F0371B}"/>
    <dgm:cxn modelId="{F050FEAC-E343-427B-BBBD-16FB625DD3E7}" srcId="{30E8489E-F9BF-4D27-92EE-5609AE088FBF}" destId="{9F755097-CD27-4879-BDFE-01A2489E3409}" srcOrd="1" destOrd="0" parTransId="{CF7868B6-753C-4133-8369-AE5A6E7B5EA3}" sibTransId="{E23D9C1E-1625-4C26-8411-819BF765A0AA}"/>
    <dgm:cxn modelId="{E7F5A75A-E0AB-46AD-8DFC-927593BBDBFE}" type="presOf" srcId="{A6863644-D140-4CB9-B9C8-D32CD931374C}" destId="{34B1BDCE-D810-4D2B-AF79-02533B839AF4}" srcOrd="0" destOrd="0" presId="urn:microsoft.com/office/officeart/2005/8/layout/balance1"/>
    <dgm:cxn modelId="{AFECCF8B-53FB-461F-9BD4-2BB3B01CAA71}" type="presOf" srcId="{90A63549-9109-40D6-9A3E-3C6DE2BD4BE6}" destId="{8D8F2A24-8F94-4CF7-B2C7-0AC4EF79C228}" srcOrd="0" destOrd="0" presId="urn:microsoft.com/office/officeart/2005/8/layout/balance1"/>
    <dgm:cxn modelId="{9A4F6B2A-F52A-4654-9A65-35CDFD3EEAC2}" type="presParOf" srcId="{0C30986E-4C69-482A-8686-1E10376C0784}" destId="{F21A0E02-8B50-4EAD-AC27-5BDAC7D634A3}" srcOrd="0" destOrd="0" presId="urn:microsoft.com/office/officeart/2005/8/layout/balance1"/>
    <dgm:cxn modelId="{1EE0478E-0DE5-43E1-B3AC-D1B63A0338C1}" type="presParOf" srcId="{0C30986E-4C69-482A-8686-1E10376C0784}" destId="{61863F4E-17A3-405F-9E9B-5589DC047E1C}" srcOrd="1" destOrd="0" presId="urn:microsoft.com/office/officeart/2005/8/layout/balance1"/>
    <dgm:cxn modelId="{AF9F10E2-ED4B-4EF5-A144-19E1F822A6A1}" type="presParOf" srcId="{61863F4E-17A3-405F-9E9B-5589DC047E1C}" destId="{CFCD1855-6B1D-457E-8467-BDE63EBF2BF7}" srcOrd="0" destOrd="0" presId="urn:microsoft.com/office/officeart/2005/8/layout/balance1"/>
    <dgm:cxn modelId="{F89FF893-4A84-4434-8612-E829AD890370}" type="presParOf" srcId="{61863F4E-17A3-405F-9E9B-5589DC047E1C}" destId="{03E3EE43-D265-47CE-A444-5807DA7D687E}" srcOrd="1" destOrd="0" presId="urn:microsoft.com/office/officeart/2005/8/layout/balance1"/>
    <dgm:cxn modelId="{F61431B9-9DAE-47B2-84D1-6EC404C28743}" type="presParOf" srcId="{0C30986E-4C69-482A-8686-1E10376C0784}" destId="{10E66CA4-49E0-47B0-B4FB-5BF511F2594E}" srcOrd="2" destOrd="0" presId="urn:microsoft.com/office/officeart/2005/8/layout/balance1"/>
    <dgm:cxn modelId="{25D06AD3-6F40-491E-AFB3-57D373C39713}" type="presParOf" srcId="{10E66CA4-49E0-47B0-B4FB-5BF511F2594E}" destId="{5A991F9E-310E-4044-8E26-CC875BCE2599}" srcOrd="0" destOrd="0" presId="urn:microsoft.com/office/officeart/2005/8/layout/balance1"/>
    <dgm:cxn modelId="{A31C404F-D7B5-4DFB-BB3E-80633D6762B6}" type="presParOf" srcId="{10E66CA4-49E0-47B0-B4FB-5BF511F2594E}" destId="{B93F4ED3-7461-4809-AA42-A62153B01578}" srcOrd="1" destOrd="0" presId="urn:microsoft.com/office/officeart/2005/8/layout/balance1"/>
    <dgm:cxn modelId="{14BEEDEA-F68D-4176-A2D1-F0D5943573A6}" type="presParOf" srcId="{10E66CA4-49E0-47B0-B4FB-5BF511F2594E}" destId="{60B38A37-5B68-4CAE-94E0-20579BB93AB0}" srcOrd="2" destOrd="0" presId="urn:microsoft.com/office/officeart/2005/8/layout/balance1"/>
    <dgm:cxn modelId="{74D0AE73-1587-41E4-B411-18F718B45E84}" type="presParOf" srcId="{10E66CA4-49E0-47B0-B4FB-5BF511F2594E}" destId="{346B4346-42E5-4F89-81C3-04B8CD7EFCF2}" srcOrd="3" destOrd="0" presId="urn:microsoft.com/office/officeart/2005/8/layout/balance1"/>
    <dgm:cxn modelId="{25CAC533-B8E1-45C7-8D26-88F1633676B4}" type="presParOf" srcId="{10E66CA4-49E0-47B0-B4FB-5BF511F2594E}" destId="{8D8F2A24-8F94-4CF7-B2C7-0AC4EF79C228}" srcOrd="4" destOrd="0" presId="urn:microsoft.com/office/officeart/2005/8/layout/balance1"/>
    <dgm:cxn modelId="{F19134A3-B783-47CB-95DF-5CA4E67398E4}" type="presParOf" srcId="{10E66CA4-49E0-47B0-B4FB-5BF511F2594E}" destId="{34B1BDCE-D810-4D2B-AF79-02533B839AF4}" srcOrd="5" destOrd="0" presId="urn:microsoft.com/office/officeart/2005/8/layout/balance1"/>
    <dgm:cxn modelId="{8F7D12D6-859B-4BC8-9CC8-4AA8900CBC60}" type="presParOf" srcId="{10E66CA4-49E0-47B0-B4FB-5BF511F2594E}" destId="{BC5CD92C-DB8C-44AA-9F25-F2EAAA260C13}" srcOrd="6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FCD1855-6B1D-457E-8467-BDE63EBF2BF7}">
      <dsp:nvSpPr>
        <dsp:cNvPr id="0" name=""/>
        <dsp:cNvSpPr/>
      </dsp:nvSpPr>
      <dsp:spPr>
        <a:xfrm>
          <a:off x="1578976" y="0"/>
          <a:ext cx="1875031" cy="104168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/>
            <a:t>Άμεσα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/>
            <a:t>≈ 400 αιτήσεις,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/>
            <a:t>€70 εκ </a:t>
          </a:r>
          <a:endParaRPr lang="en-US" sz="1600" b="1" kern="1200" dirty="0"/>
        </a:p>
      </dsp:txBody>
      <dsp:txXfrm>
        <a:off x="1578976" y="0"/>
        <a:ext cx="1875031" cy="1041684"/>
      </dsp:txXfrm>
    </dsp:sp>
    <dsp:sp modelId="{03E3EE43-D265-47CE-A444-5807DA7D687E}">
      <dsp:nvSpPr>
        <dsp:cNvPr id="0" name=""/>
        <dsp:cNvSpPr/>
      </dsp:nvSpPr>
      <dsp:spPr>
        <a:xfrm>
          <a:off x="4287355" y="0"/>
          <a:ext cx="1875031" cy="104168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/>
            <a:t>Επόμενους 2-3 μήνες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/>
            <a:t>≈ 3000 αιτήσεις,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/>
            <a:t>€1,5 δις </a:t>
          </a:r>
          <a:endParaRPr lang="en-US" sz="1600" b="1" kern="1200" dirty="0"/>
        </a:p>
      </dsp:txBody>
      <dsp:txXfrm>
        <a:off x="4287355" y="0"/>
        <a:ext cx="1875031" cy="1041684"/>
      </dsp:txXfrm>
    </dsp:sp>
    <dsp:sp modelId="{B93F4ED3-7461-4809-AA42-A62153B01578}">
      <dsp:nvSpPr>
        <dsp:cNvPr id="0" name=""/>
        <dsp:cNvSpPr/>
      </dsp:nvSpPr>
      <dsp:spPr>
        <a:xfrm>
          <a:off x="3480049" y="4427157"/>
          <a:ext cx="781263" cy="781263"/>
        </a:xfrm>
        <a:prstGeom prst="triangle">
          <a:avLst/>
        </a:prstGeom>
        <a:solidFill>
          <a:srgbClr val="D6DCE5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B38A37-5B68-4CAE-94E0-20579BB93AB0}">
      <dsp:nvSpPr>
        <dsp:cNvPr id="0" name=""/>
        <dsp:cNvSpPr/>
      </dsp:nvSpPr>
      <dsp:spPr>
        <a:xfrm>
          <a:off x="1526892" y="4100069"/>
          <a:ext cx="4687578" cy="316671"/>
        </a:xfrm>
        <a:prstGeom prst="rect">
          <a:avLst/>
        </a:prstGeom>
        <a:solidFill>
          <a:srgbClr val="D6DCE5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6B4346-42E5-4F89-81C3-04B8CD7EFCF2}">
      <dsp:nvSpPr>
        <dsp:cNvPr id="0" name=""/>
        <dsp:cNvSpPr/>
      </dsp:nvSpPr>
      <dsp:spPr>
        <a:xfrm>
          <a:off x="4287355" y="2729212"/>
          <a:ext cx="1875031" cy="13333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b="1" kern="1200" dirty="0"/>
            <a:t>Χ.Φ.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b="1" kern="1200" dirty="0"/>
            <a:t>1356 αιτήσεις προς αξιολόγηση </a:t>
          </a:r>
          <a:r>
            <a:rPr lang="el-GR" sz="1700" b="1" kern="1200" dirty="0">
              <a:sym typeface="Wingdings" panose="05000000000000000000" pitchFamily="2" charset="2"/>
            </a:rPr>
            <a:t></a:t>
          </a:r>
          <a:r>
            <a:rPr lang="el-GR" sz="1700" b="1" kern="1200" dirty="0"/>
            <a:t> €1,1 δις</a:t>
          </a:r>
          <a:endParaRPr lang="en-US" sz="1700" b="1" kern="1200" dirty="0"/>
        </a:p>
      </dsp:txBody>
      <dsp:txXfrm>
        <a:off x="4287355" y="2729212"/>
        <a:ext cx="1875031" cy="1333355"/>
      </dsp:txXfrm>
    </dsp:sp>
    <dsp:sp modelId="{8D8F2A24-8F94-4CF7-B2C7-0AC4EF79C228}">
      <dsp:nvSpPr>
        <dsp:cNvPr id="0" name=""/>
        <dsp:cNvSpPr/>
      </dsp:nvSpPr>
      <dsp:spPr>
        <a:xfrm>
          <a:off x="4287355" y="1333355"/>
          <a:ext cx="1875031" cy="13333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b="1" kern="1200" dirty="0"/>
            <a:t>Δημόσιο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b="1" kern="1200" dirty="0"/>
            <a:t>1860 αιτήσεις προς αξιολόγηση </a:t>
          </a:r>
          <a:r>
            <a:rPr lang="el-GR" sz="1700" b="1" kern="1200" dirty="0">
              <a:sym typeface="Wingdings" panose="05000000000000000000" pitchFamily="2" charset="2"/>
            </a:rPr>
            <a:t> €</a:t>
          </a:r>
          <a:r>
            <a:rPr lang="el-GR" sz="1700" b="1" kern="1200" dirty="0"/>
            <a:t>442 εκ </a:t>
          </a:r>
          <a:endParaRPr lang="en-US" sz="1700" b="1" kern="1200" dirty="0"/>
        </a:p>
      </dsp:txBody>
      <dsp:txXfrm>
        <a:off x="4287355" y="1333355"/>
        <a:ext cx="1875031" cy="1333355"/>
      </dsp:txXfrm>
    </dsp:sp>
    <dsp:sp modelId="{34B1BDCE-D810-4D2B-AF79-02533B839AF4}">
      <dsp:nvSpPr>
        <dsp:cNvPr id="0" name=""/>
        <dsp:cNvSpPr/>
      </dsp:nvSpPr>
      <dsp:spPr>
        <a:xfrm>
          <a:off x="1578976" y="2729212"/>
          <a:ext cx="1875031" cy="13333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b="1" kern="1200" dirty="0"/>
            <a:t>177 αιτήσεις σε τελικό έλεγχο εγγράφων </a:t>
          </a:r>
          <a:br>
            <a:rPr lang="el-GR" sz="1700" b="1" kern="1200" dirty="0"/>
          </a:br>
          <a:r>
            <a:rPr lang="el-GR" sz="1700" b="1" kern="1200" dirty="0">
              <a:sym typeface="Wingdings" panose="05000000000000000000" pitchFamily="2" charset="2"/>
            </a:rPr>
            <a:t> €</a:t>
          </a:r>
          <a:r>
            <a:rPr lang="el-GR" sz="1700" b="1" kern="1200" dirty="0"/>
            <a:t> 46 εκ </a:t>
          </a:r>
          <a:endParaRPr lang="en-US" sz="1700" b="1" kern="1200" dirty="0"/>
        </a:p>
      </dsp:txBody>
      <dsp:txXfrm>
        <a:off x="1578976" y="2729212"/>
        <a:ext cx="1875031" cy="1333355"/>
      </dsp:txXfrm>
    </dsp:sp>
    <dsp:sp modelId="{BC5CD92C-DB8C-44AA-9F25-F2EAAA260C13}">
      <dsp:nvSpPr>
        <dsp:cNvPr id="0" name=""/>
        <dsp:cNvSpPr/>
      </dsp:nvSpPr>
      <dsp:spPr>
        <a:xfrm>
          <a:off x="1578976" y="1333355"/>
          <a:ext cx="1875031" cy="13333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b="1" kern="1200" dirty="0"/>
            <a:t>221 αιτήσεις σε αναμονή καταβολής 1</a:t>
          </a:r>
          <a:r>
            <a:rPr lang="el-GR" sz="1700" b="1" kern="1200" baseline="30000" dirty="0"/>
            <a:t>ης</a:t>
          </a:r>
          <a:r>
            <a:rPr lang="el-GR" sz="1700" b="1" kern="1200" dirty="0"/>
            <a:t> δόσης </a:t>
          </a:r>
          <a:r>
            <a:rPr lang="el-GR" sz="1700" b="1" kern="1200" dirty="0">
              <a:sym typeface="Wingdings" panose="05000000000000000000" pitchFamily="2" charset="2"/>
            </a:rPr>
            <a:t> €</a:t>
          </a:r>
          <a:r>
            <a:rPr lang="el-GR" sz="1700" b="1" kern="1200" dirty="0"/>
            <a:t>26 εκ</a:t>
          </a:r>
          <a:endParaRPr lang="en-US" sz="1700" b="1" kern="1200" dirty="0"/>
        </a:p>
      </dsp:txBody>
      <dsp:txXfrm>
        <a:off x="1578976" y="1333355"/>
        <a:ext cx="1875031" cy="13333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0C3A3B39-6645-44E5-92F2-E5D04627421F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6" tIns="47398" rIns="94796" bIns="4739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4796" tIns="47398" rIns="94796" bIns="4739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3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54ED8022-7039-4A1B-9A6F-B9DE80F89B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176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0"/>
            <a:ext cx="8096250" cy="2387600"/>
          </a:xfrm>
        </p:spPr>
        <p:txBody>
          <a:bodyPr anchor="b"/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1700" y="2601119"/>
            <a:ext cx="6000750" cy="1655762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ight Triangle 6"/>
          <p:cNvSpPr/>
          <p:nvPr userDrawn="1"/>
        </p:nvSpPr>
        <p:spPr>
          <a:xfrm>
            <a:off x="0" y="0"/>
            <a:ext cx="11068050" cy="6858000"/>
          </a:xfrm>
          <a:prstGeom prst="rtTriangle">
            <a:avLst/>
          </a:prstGeom>
          <a:solidFill>
            <a:srgbClr val="3462AB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8746" y="4256881"/>
            <a:ext cx="1832104" cy="179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74437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D27BC-47AC-45D0-82F1-AE18BD17C65B}" type="datetime1">
              <a:rPr lang="en-US" smtClean="0"/>
              <a:pPr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08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20442-2235-4E08-B808-C89E2BD34959}" type="datetime1">
              <a:rPr lang="en-US" smtClean="0"/>
              <a:pPr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8688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8A66F-D8D3-4492-906A-88C2D2751B75}" type="datetime1">
              <a:rPr lang="en-US" smtClean="0"/>
              <a:pPr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3971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FF622-434D-4710-B613-CB9BDE928E0B}" type="datetime1">
              <a:rPr lang="en-US" smtClean="0"/>
              <a:pPr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9425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3360-D31D-44B9-80CC-3F72D955AF5E}" type="datetime1">
              <a:rPr lang="en-US" smtClean="0"/>
              <a:pPr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9363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3CF2-3650-46FF-BC32-357744F118BF}" type="datetime1">
              <a:rPr lang="en-US" smtClean="0"/>
              <a:pPr/>
              <a:t>7/20/2022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0724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E973-5C04-4ED1-BF8A-33EDA50F0C32}" type="datetime1">
              <a:rPr lang="en-US" smtClean="0"/>
              <a:pPr/>
              <a:t>7/20/2022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5981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CE040-1237-4CDD-AE61-E4D15E8FC658}" type="datetime1">
              <a:rPr lang="en-US" smtClean="0"/>
              <a:pPr/>
              <a:t>7/20/2022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9674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4B1D-AEF3-4AEF-903E-A68460C27593}" type="datetime1">
              <a:rPr lang="en-US" smtClean="0"/>
              <a:pPr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8638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42C18-93D6-43AE-B20D-64CE51335469}" type="datetime1">
              <a:rPr lang="en-US" smtClean="0"/>
              <a:pPr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3379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ight Triangle 7"/>
          <p:cNvSpPr/>
          <p:nvPr userDrawn="1"/>
        </p:nvSpPr>
        <p:spPr>
          <a:xfrm>
            <a:off x="0" y="4724400"/>
            <a:ext cx="2647950" cy="2133600"/>
          </a:xfrm>
          <a:prstGeom prst="rtTriangle">
            <a:avLst/>
          </a:prstGeom>
          <a:solidFill>
            <a:srgbClr val="3462AB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9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6367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886075" y="6359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1121D95-C3B9-43CB-BE6E-5ABA30791757}" type="datetime1">
              <a:rPr lang="en-US" smtClean="0"/>
              <a:pPr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3124" y="6356350"/>
            <a:ext cx="2200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0931" y="5871728"/>
            <a:ext cx="680799" cy="667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96366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>
              <a:lumMod val="50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577D6B2E-37A3-429E-A37C-F30ED64872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5CEAD642-85CF-4750-8432-7C80C901F0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-11722" y="0"/>
            <a:ext cx="12225952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FA33EEAE-15D5-4119-8C1E-89D943F911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441960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730D8B3B-9B80-4025-B934-26DC7D7CD2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1064D5D5-227B-4F66-9AEA-46F570E793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5874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646B67A4-D328-4747-A82B-65E84FA463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4484335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xmlns="" id="{B5A1B09C-1565-46F8-B70F-621C5EB48A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993193">
            <a:off x="1186973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2567" y="1254938"/>
            <a:ext cx="6714699" cy="3178689"/>
          </a:xfrm>
        </p:spPr>
        <p:txBody>
          <a:bodyPr>
            <a:normAutofit fontScale="90000"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4400" b="1" dirty="0">
                <a:solidFill>
                  <a:srgbClr val="FFFFFF"/>
                </a:solidFill>
                <a:latin typeface="+mn-lt"/>
              </a:rPr>
              <a:t>Έ</a:t>
            </a:r>
            <a:r>
              <a:rPr lang="en-GB" sz="4400" b="1" dirty="0" err="1">
                <a:solidFill>
                  <a:srgbClr val="FFFFFF"/>
                </a:solidFill>
                <a:latin typeface="+mn-lt"/>
              </a:rPr>
              <a:t>κθεση</a:t>
            </a:r>
            <a:r>
              <a:rPr lang="en-GB" sz="4400" b="1" dirty="0">
                <a:solidFill>
                  <a:srgbClr val="FFFFFF"/>
                </a:solidFill>
                <a:latin typeface="+mn-lt"/>
              </a:rPr>
              <a:t> </a:t>
            </a:r>
            <a:r>
              <a:rPr lang="el-GR" sz="4400" b="1" dirty="0">
                <a:solidFill>
                  <a:srgbClr val="FFFFFF"/>
                </a:solidFill>
                <a:latin typeface="+mn-lt"/>
              </a:rPr>
              <a:t>Π</a:t>
            </a:r>
            <a:r>
              <a:rPr lang="en-GB" sz="4400" b="1" dirty="0" err="1">
                <a:solidFill>
                  <a:srgbClr val="FFFFFF"/>
                </a:solidFill>
                <a:latin typeface="+mn-lt"/>
              </a:rPr>
              <a:t>ροόδου</a:t>
            </a:r>
            <a:r>
              <a:rPr lang="en-GB" sz="4400" b="1" dirty="0">
                <a:solidFill>
                  <a:srgbClr val="FFFFFF"/>
                </a:solidFill>
                <a:latin typeface="+mn-lt"/>
              </a:rPr>
              <a:t> </a:t>
            </a:r>
            <a:r>
              <a:rPr lang="el-GR" sz="4400" b="1" dirty="0">
                <a:solidFill>
                  <a:srgbClr val="FFFFFF"/>
                </a:solidFill>
                <a:latin typeface="+mn-lt"/>
              </a:rPr>
              <a:t>Εξωδικαστικού Μηχανισμού</a:t>
            </a:r>
            <a:r>
              <a:rPr lang="en-US" sz="4400" b="1" dirty="0">
                <a:solidFill>
                  <a:srgbClr val="FFFFFF"/>
                </a:solidFill>
                <a:latin typeface="+mn-lt"/>
              </a:rPr>
              <a:t/>
            </a:r>
            <a:br>
              <a:rPr lang="en-US" sz="4400" b="1" dirty="0">
                <a:solidFill>
                  <a:srgbClr val="FFFFFF"/>
                </a:solidFill>
                <a:latin typeface="+mn-lt"/>
              </a:rPr>
            </a:br>
            <a:r>
              <a:rPr lang="el-GR" sz="4400" b="1" dirty="0">
                <a:solidFill>
                  <a:srgbClr val="FFFFFF"/>
                </a:solidFill>
                <a:latin typeface="+mn-lt"/>
              </a:rPr>
              <a:t>Συνέντευξη Τύπου 20.</a:t>
            </a:r>
            <a:r>
              <a:rPr lang="en-US" sz="4400" b="1" dirty="0">
                <a:solidFill>
                  <a:srgbClr val="FFFFFF"/>
                </a:solidFill>
                <a:latin typeface="+mn-lt"/>
              </a:rPr>
              <a:t>07</a:t>
            </a:r>
            <a:r>
              <a:rPr lang="el-GR" sz="4400" b="1" dirty="0">
                <a:solidFill>
                  <a:srgbClr val="FFFFFF"/>
                </a:solidFill>
                <a:latin typeface="+mn-lt"/>
              </a:rPr>
              <a:t>.</a:t>
            </a:r>
            <a:r>
              <a:rPr lang="en-US" sz="4400" b="1" dirty="0">
                <a:solidFill>
                  <a:srgbClr val="FFFFFF"/>
                </a:solidFill>
                <a:latin typeface="+mn-lt"/>
              </a:rPr>
              <a:t>2022</a:t>
            </a:r>
            <a:r>
              <a:rPr lang="en-GB" sz="4400" b="1" dirty="0">
                <a:solidFill>
                  <a:srgbClr val="FFFFFF"/>
                </a:solidFill>
                <a:latin typeface="+mn-lt"/>
              </a:rPr>
              <a:t/>
            </a:r>
            <a:br>
              <a:rPr lang="en-GB" sz="4400" b="1" dirty="0">
                <a:solidFill>
                  <a:srgbClr val="FFFFFF"/>
                </a:solidFill>
                <a:latin typeface="+mn-lt"/>
              </a:rPr>
            </a:br>
            <a:r>
              <a:rPr lang="en-US" sz="4400" b="1" dirty="0">
                <a:solidFill>
                  <a:srgbClr val="FFFFFF"/>
                </a:solidFill>
                <a:latin typeface="+mn-lt"/>
              </a:rPr>
              <a:t/>
            </a:r>
            <a:br>
              <a:rPr lang="en-US" sz="4400" b="1" dirty="0">
                <a:solidFill>
                  <a:srgbClr val="FFFFFF"/>
                </a:solidFill>
                <a:latin typeface="+mn-lt"/>
              </a:rPr>
            </a:br>
            <a:endParaRPr lang="en-US" sz="44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8C516CC8-80AC-446C-A56E-9F54B72104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398" y="4960961"/>
            <a:ext cx="7055893" cy="1078054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1800" b="1" dirty="0">
                <a:solidFill>
                  <a:srgbClr val="FFFFFF"/>
                </a:solidFill>
                <a:latin typeface="+mn-lt"/>
              </a:rPr>
              <a:t>Ειδική Γραμματεία Διαχείρισης Ιδιωτικού Χρέους</a:t>
            </a:r>
            <a:r>
              <a:rPr lang="en-US" sz="1800" dirty="0">
                <a:solidFill>
                  <a:srgbClr val="FFFFFF"/>
                </a:solidFill>
                <a:latin typeface="+mn-lt"/>
              </a:rPr>
              <a:t/>
            </a:r>
            <a:br>
              <a:rPr lang="en-US" sz="1800" dirty="0">
                <a:solidFill>
                  <a:srgbClr val="FFFFFF"/>
                </a:solidFill>
                <a:latin typeface="+mn-lt"/>
              </a:rPr>
            </a:br>
            <a:r>
              <a:rPr lang="en-US" sz="1800" b="1" dirty="0">
                <a:solidFill>
                  <a:srgbClr val="FFFFFF"/>
                </a:solidFill>
                <a:latin typeface="+mn-lt"/>
              </a:rPr>
              <a:t>Υπουργείο Οικονομικών</a:t>
            </a:r>
            <a:br>
              <a:rPr lang="en-US" sz="1800" b="1" dirty="0">
                <a:solidFill>
                  <a:srgbClr val="FFFFFF"/>
                </a:solidFill>
                <a:latin typeface="+mn-lt"/>
              </a:rPr>
            </a:br>
            <a:r>
              <a:rPr lang="en-US" sz="1800" b="1" dirty="0">
                <a:solidFill>
                  <a:srgbClr val="FFFFFF"/>
                </a:solidFill>
                <a:latin typeface="+mn-lt"/>
              </a:rPr>
              <a:t>Ελληνική Δημοκρατία</a:t>
            </a:r>
            <a:endParaRPr lang="en-US" sz="1700" dirty="0">
              <a:solidFill>
                <a:srgbClr val="FFFFFF"/>
              </a:solidFill>
            </a:endParaRPr>
          </a:p>
        </p:txBody>
      </p:sp>
      <p:sp>
        <p:nvSpPr>
          <p:cNvPr id="4" name="Rectangle 3" hidden="1">
            <a:extLst>
              <a:ext uri="{FF2B5EF4-FFF2-40B4-BE49-F238E27FC236}">
                <a16:creationId xmlns:a16="http://schemas.microsoft.com/office/drawing/2014/main" xmlns="" id="{62E0FA27-7B81-4A55-864F-C6D09564FD1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" y="0"/>
            <a:ext cx="158751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l-GR" sz="40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0775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xmlns="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xmlns="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xmlns="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xmlns="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xmlns="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xmlns="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l" rtl="0"/>
            <a:r>
              <a:rPr lang="el-GR" sz="4000" b="1" dirty="0">
                <a:solidFill>
                  <a:srgbClr val="FFFFFF"/>
                </a:solidFill>
                <a:latin typeface="+mn-lt"/>
                <a:cs typeface="+mj-cs"/>
              </a:rPr>
              <a:t>Προοπτικές</a:t>
            </a:r>
            <a:endParaRPr lang="el-GR" sz="40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10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" name="7 - Θέση περιεχομένου">
            <a:extLst>
              <a:ext uri="{FF2B5EF4-FFF2-40B4-BE49-F238E27FC236}">
                <a16:creationId xmlns:a16="http://schemas.microsoft.com/office/drawing/2014/main" xmlns="" id="{5AB3A085-6228-3910-B8A9-6BED0C21A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811" y="158751"/>
            <a:ext cx="7877272" cy="1072172"/>
          </a:xfrm>
        </p:spPr>
        <p:txBody>
          <a:bodyPr anchor="ctr">
            <a:normAutofit/>
          </a:bodyPr>
          <a:lstStyle/>
          <a:p>
            <a:pPr marL="0" indent="0" algn="l" rtl="0">
              <a:buNone/>
            </a:pPr>
            <a:endParaRPr lang="en-US" sz="2000" dirty="0">
              <a:latin typeface="+mn-lt"/>
            </a:endParaRPr>
          </a:p>
          <a:p>
            <a:pPr marL="457153" indent="-457153">
              <a:buAutoNum type="arabicPeriod"/>
            </a:pPr>
            <a:endParaRPr lang="el-GR" sz="2000" dirty="0">
              <a:latin typeface="+mn-lt"/>
            </a:endParaRPr>
          </a:p>
        </p:txBody>
      </p:sp>
      <p:graphicFrame>
        <p:nvGraphicFramePr>
          <p:cNvPr id="3" name="Διάγραμμα 2"/>
          <p:cNvGraphicFramePr/>
          <p:nvPr>
            <p:extLst>
              <p:ext uri="{D42A27DB-BD31-4B8C-83A1-F6EECF244321}">
                <p14:modId xmlns:p14="http://schemas.microsoft.com/office/powerpoint/2010/main" xmlns="" val="4018656176"/>
              </p:ext>
            </p:extLst>
          </p:nvPr>
        </p:nvGraphicFramePr>
        <p:xfrm>
          <a:off x="4248426" y="1392498"/>
          <a:ext cx="7741363" cy="5208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7 - Θέση περιεχομένου">
            <a:extLst>
              <a:ext uri="{FF2B5EF4-FFF2-40B4-BE49-F238E27FC236}">
                <a16:creationId xmlns:a16="http://schemas.microsoft.com/office/drawing/2014/main" xmlns="" id="{AB2CE943-095A-6BE6-1C7B-30D056BB0D31}"/>
              </a:ext>
            </a:extLst>
          </p:cNvPr>
          <p:cNvSpPr txBox="1">
            <a:spLocks/>
          </p:cNvSpPr>
          <p:nvPr/>
        </p:nvSpPr>
        <p:spPr>
          <a:xfrm>
            <a:off x="4134811" y="158751"/>
            <a:ext cx="7877272" cy="23077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000" b="1" dirty="0">
                <a:latin typeface="+mn-lt"/>
                <a:cs typeface="+mn-cs"/>
              </a:rPr>
              <a:t>Στο επόμενο διάστημα αναμένουμε ρυθμίσεις που υπερβαίνουν το €1,5δις</a:t>
            </a:r>
            <a:endParaRPr lang="en-US" sz="2000" dirty="0">
              <a:latin typeface="+mn-lt"/>
            </a:endParaRPr>
          </a:p>
          <a:p>
            <a:pPr marL="457153" indent="-457153">
              <a:buFont typeface="Arial" panose="020B0604020202020204" pitchFamily="34" charset="0"/>
              <a:buNone/>
            </a:pPr>
            <a:endParaRPr lang="en-US" sz="2000" dirty="0">
              <a:latin typeface="+mn-lt"/>
            </a:endParaRPr>
          </a:p>
          <a:p>
            <a:pPr marL="457153" indent="-457153">
              <a:buFont typeface="Arial" panose="020B0604020202020204" pitchFamily="34" charset="0"/>
              <a:buAutoNum type="arabicPeriod"/>
            </a:pPr>
            <a:endParaRPr lang="el-GR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9988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xmlns="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xmlns="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t"/>
          <a:lstStyle/>
          <a:p>
            <a:pPr rtl="0"/>
            <a:endParaRPr lang="en-US" dirty="0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xmlns="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xmlns="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xmlns="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xmlns="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rtl="0"/>
            <a:r>
              <a:rPr lang="el-GR" sz="4000" b="1" dirty="0">
                <a:solidFill>
                  <a:srgbClr val="FFFFFF"/>
                </a:solidFill>
                <a:latin typeface="+mn-lt"/>
                <a:cs typeface="+mj-cs"/>
              </a:rPr>
              <a:t>Επόμενες δράσεις</a:t>
            </a:r>
            <a:endParaRPr lang="el-GR" sz="40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11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7" name="7 - Θέση περιεχομένου"/>
          <p:cNvSpPr txBox="1">
            <a:spLocks/>
          </p:cNvSpPr>
          <p:nvPr/>
        </p:nvSpPr>
        <p:spPr>
          <a:xfrm>
            <a:off x="4504549" y="286173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297" indent="-514297">
              <a:buFont typeface="+mj-lt"/>
              <a:buAutoNum type="romanUcPeriod"/>
            </a:pPr>
            <a:r>
              <a:rPr lang="el-GR" sz="2000" b="1" dirty="0">
                <a:latin typeface="+mn-lt"/>
              </a:rPr>
              <a:t>Συνεχής παρακολούθηση </a:t>
            </a:r>
          </a:p>
          <a:p>
            <a:pPr marL="971550" lvl="1" indent="-514350">
              <a:buFont typeface="+mj-lt"/>
              <a:buAutoNum type="romanLcPeriod"/>
            </a:pPr>
            <a:r>
              <a:rPr lang="el-GR" sz="2000" dirty="0">
                <a:latin typeface="+mn-lt"/>
              </a:rPr>
              <a:t>Εβδομαδιαίες τεχνικές συναντήσεις </a:t>
            </a:r>
          </a:p>
          <a:p>
            <a:pPr marL="971550" lvl="1" indent="-514350">
              <a:buFont typeface="+mj-lt"/>
              <a:buAutoNum type="romanLcPeriod"/>
            </a:pPr>
            <a:r>
              <a:rPr lang="el-GR" sz="2000" dirty="0">
                <a:latin typeface="+mn-lt"/>
              </a:rPr>
              <a:t>Δεκαπενθήμερη αναφορά από ομάδα εργασίας </a:t>
            </a:r>
          </a:p>
          <a:p>
            <a:pPr marL="971550" lvl="1" indent="-514350">
              <a:buFont typeface="+mj-lt"/>
              <a:buAutoNum type="romanLcPeriod"/>
            </a:pPr>
            <a:r>
              <a:rPr lang="el-GR" sz="2000" dirty="0">
                <a:latin typeface="+mn-lt"/>
              </a:rPr>
              <a:t>Μηνιαία συνάντηση </a:t>
            </a:r>
            <a:r>
              <a:rPr lang="en-US" sz="2000" dirty="0">
                <a:latin typeface="+mn-lt"/>
              </a:rPr>
              <a:t>Steering Committee </a:t>
            </a:r>
          </a:p>
          <a:p>
            <a:pPr marL="457200" lvl="1" indent="0">
              <a:buNone/>
            </a:pPr>
            <a:endParaRPr lang="el-GR" sz="2000" dirty="0">
              <a:latin typeface="+mn-lt"/>
            </a:endParaRPr>
          </a:p>
          <a:p>
            <a:pPr marL="514297" indent="-514297">
              <a:buFont typeface="+mj-lt"/>
              <a:buAutoNum type="romanUcPeriod"/>
            </a:pPr>
            <a:r>
              <a:rPr lang="el-GR" sz="2000" b="1" dirty="0">
                <a:latin typeface="+mn-lt"/>
              </a:rPr>
              <a:t>Υποστήριξη δανειοληπτών </a:t>
            </a:r>
          </a:p>
          <a:p>
            <a:pPr marL="971550" lvl="1" indent="-514350">
              <a:buFont typeface="+mj-lt"/>
              <a:buAutoNum type="romanLcPeriod"/>
            </a:pPr>
            <a:r>
              <a:rPr lang="el-GR" sz="2000" dirty="0">
                <a:latin typeface="+mn-lt"/>
              </a:rPr>
              <a:t>Ενίσχυση του </a:t>
            </a:r>
            <a:r>
              <a:rPr lang="en-US" sz="2000" dirty="0">
                <a:latin typeface="+mn-lt"/>
              </a:rPr>
              <a:t>Helpdesk </a:t>
            </a:r>
            <a:r>
              <a:rPr lang="el-GR" sz="2000" dirty="0">
                <a:latin typeface="+mn-lt"/>
              </a:rPr>
              <a:t>(τηλεφωνικό κέντρο) </a:t>
            </a:r>
          </a:p>
          <a:p>
            <a:pPr marL="971550" lvl="1" indent="-514350">
              <a:buFont typeface="+mj-lt"/>
              <a:buAutoNum type="romanLcPeriod"/>
            </a:pPr>
            <a:r>
              <a:rPr lang="el-GR" sz="2000" dirty="0">
                <a:latin typeface="+mn-lt"/>
              </a:rPr>
              <a:t>Δημιουργία </a:t>
            </a:r>
            <a:r>
              <a:rPr lang="en-US" sz="2000" dirty="0">
                <a:latin typeface="+mn-lt"/>
              </a:rPr>
              <a:t>real time online support (</a:t>
            </a:r>
            <a:r>
              <a:rPr lang="el-GR" sz="2000" dirty="0">
                <a:latin typeface="+mn-lt"/>
              </a:rPr>
              <a:t>στα πρότυπα του </a:t>
            </a:r>
            <a:r>
              <a:rPr lang="en-US" sz="2000" dirty="0">
                <a:latin typeface="+mn-lt"/>
              </a:rPr>
              <a:t>e-</a:t>
            </a:r>
            <a:r>
              <a:rPr lang="el-GR" sz="2000" dirty="0">
                <a:latin typeface="+mn-lt"/>
              </a:rPr>
              <a:t>ΚΕΠ</a:t>
            </a:r>
            <a:r>
              <a:rPr lang="en-US" sz="2000" dirty="0">
                <a:latin typeface="+mn-lt"/>
              </a:rPr>
              <a:t>)</a:t>
            </a:r>
            <a:endParaRPr lang="el-GR" sz="2000" dirty="0">
              <a:latin typeface="+mn-lt"/>
            </a:endParaRPr>
          </a:p>
          <a:p>
            <a:pPr marL="971550" lvl="1" indent="-514350">
              <a:buFont typeface="+mj-lt"/>
              <a:buAutoNum type="romanLcPeriod"/>
            </a:pPr>
            <a:r>
              <a:rPr lang="el-GR" sz="2000" dirty="0">
                <a:latin typeface="+mn-lt"/>
              </a:rPr>
              <a:t>Επικοινωνιακές δράσεις (με επιμελητήρια και άλλους φορείς)</a:t>
            </a:r>
          </a:p>
          <a:p>
            <a:pPr marL="971497" lvl="1" indent="-514297">
              <a:buFont typeface="+mj-lt"/>
              <a:buAutoNum type="romanUcPeriod"/>
            </a:pPr>
            <a:endParaRPr lang="el-GR" sz="2000" dirty="0">
              <a:latin typeface="+mn-lt"/>
            </a:endParaRPr>
          </a:p>
          <a:p>
            <a:pPr marL="514297" indent="-514297">
              <a:buFont typeface="+mj-lt"/>
              <a:buAutoNum type="romanUcPeriod"/>
            </a:pPr>
            <a:r>
              <a:rPr lang="el-GR" sz="2000" b="1" dirty="0">
                <a:latin typeface="+mn-lt"/>
              </a:rPr>
              <a:t>Ενίσχυση εποπτικών και αναλυτικών δράσεων  </a:t>
            </a:r>
          </a:p>
          <a:p>
            <a:pPr marL="971550" lvl="1" indent="-514350">
              <a:buFont typeface="+mj-lt"/>
              <a:buAutoNum type="romanLcPeriod"/>
            </a:pPr>
            <a:r>
              <a:rPr lang="el-GR" sz="2000" dirty="0">
                <a:latin typeface="+mn-lt"/>
              </a:rPr>
              <a:t>Δημιουργία </a:t>
            </a:r>
            <a:r>
              <a:rPr lang="en-US" sz="2000" dirty="0">
                <a:latin typeface="+mn-lt"/>
              </a:rPr>
              <a:t>Dashboard </a:t>
            </a:r>
            <a:r>
              <a:rPr lang="el-GR" sz="2000" dirty="0">
                <a:latin typeface="+mn-lt"/>
              </a:rPr>
              <a:t>στατιστικών </a:t>
            </a:r>
          </a:p>
          <a:p>
            <a:pPr marL="971550" lvl="1" indent="-514350">
              <a:buFont typeface="+mj-lt"/>
              <a:buAutoNum type="romanLcPeriod"/>
            </a:pPr>
            <a:r>
              <a:rPr lang="el-GR" sz="2000" dirty="0">
                <a:latin typeface="+mn-lt"/>
              </a:rPr>
              <a:t>Ανάλυση ιδιωτικού χρέους (με συνδρομή του ΣΟΕ και </a:t>
            </a:r>
            <a:r>
              <a:rPr lang="el-GR" sz="2000" dirty="0" err="1">
                <a:latin typeface="+mn-lt"/>
              </a:rPr>
              <a:t>ΤτΕ</a:t>
            </a:r>
            <a:r>
              <a:rPr lang="el-GR" sz="2000" dirty="0">
                <a:latin typeface="+mn-lt"/>
              </a:rPr>
              <a:t>)</a:t>
            </a:r>
          </a:p>
          <a:p>
            <a:pPr marL="971497" lvl="1" indent="-514297">
              <a:buFont typeface="+mj-lt"/>
              <a:buAutoNum type="romanUcPeriod"/>
            </a:pPr>
            <a:endParaRPr lang="el-GR" sz="2000" dirty="0">
              <a:latin typeface="+mn-lt"/>
            </a:endParaRPr>
          </a:p>
          <a:p>
            <a:pPr marL="514297" indent="-514297">
              <a:buFont typeface="Arial" panose="020B0604020202020204" pitchFamily="34" charset="0"/>
              <a:buNone/>
            </a:pPr>
            <a:endParaRPr lang="en-GB" sz="2000" b="1" dirty="0">
              <a:latin typeface="+mn-lt"/>
            </a:endParaRPr>
          </a:p>
          <a:p>
            <a:pPr marL="457153" indent="-457153">
              <a:buFont typeface="Arial" panose="020B0604020202020204" pitchFamily="34" charset="0"/>
              <a:buNone/>
            </a:pPr>
            <a:endParaRPr lang="en-US" sz="2000" dirty="0">
              <a:latin typeface="+mn-lt"/>
            </a:endParaRPr>
          </a:p>
          <a:p>
            <a:pPr marL="457153" indent="-457153">
              <a:buFont typeface="Arial" panose="020B0604020202020204" pitchFamily="34" charset="0"/>
              <a:buAutoNum type="arabicPeriod"/>
            </a:pPr>
            <a:endParaRPr lang="el-GR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1204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xmlns="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xmlns="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xmlns="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xmlns="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xmlns="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xmlns="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FFAD17F-A0B9-DC49-B050-098806B9E1A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325" r="-2" b="-2"/>
          <a:stretch/>
        </p:blipFill>
        <p:spPr>
          <a:xfrm>
            <a:off x="3961891" y="1013111"/>
            <a:ext cx="8343504" cy="4429445"/>
          </a:xfrm>
          <a:custGeom>
            <a:avLst/>
            <a:gdLst/>
            <a:ahLst/>
            <a:cxnLst/>
            <a:rect l="l" t="t" r="r" b="b"/>
            <a:pathLst>
              <a:path w="10484412" h="3811404">
                <a:moveTo>
                  <a:pt x="0" y="3811403"/>
                </a:moveTo>
                <a:lnTo>
                  <a:pt x="10484412" y="3811403"/>
                </a:lnTo>
                <a:lnTo>
                  <a:pt x="10484412" y="3811404"/>
                </a:lnTo>
                <a:lnTo>
                  <a:pt x="0" y="3811404"/>
                </a:lnTo>
                <a:close/>
                <a:moveTo>
                  <a:pt x="181717" y="0"/>
                </a:moveTo>
                <a:lnTo>
                  <a:pt x="10224015" y="0"/>
                </a:lnTo>
                <a:cubicBezTo>
                  <a:pt x="10261561" y="45054"/>
                  <a:pt x="10301611" y="85103"/>
                  <a:pt x="10369193" y="110134"/>
                </a:cubicBezTo>
                <a:cubicBezTo>
                  <a:pt x="10321635" y="167704"/>
                  <a:pt x="10236530" y="182722"/>
                  <a:pt x="10173954" y="222771"/>
                </a:cubicBezTo>
                <a:cubicBezTo>
                  <a:pt x="10168948" y="255310"/>
                  <a:pt x="10269071" y="245298"/>
                  <a:pt x="10241537" y="317887"/>
                </a:cubicBezTo>
                <a:cubicBezTo>
                  <a:pt x="10206494" y="418008"/>
                  <a:pt x="10241537" y="528142"/>
                  <a:pt x="10071328" y="573196"/>
                </a:cubicBezTo>
                <a:cubicBezTo>
                  <a:pt x="10023770" y="668312"/>
                  <a:pt x="10008751" y="820997"/>
                  <a:pt x="10113880" y="913610"/>
                </a:cubicBezTo>
                <a:cubicBezTo>
                  <a:pt x="10271573" y="1048774"/>
                  <a:pt x="10244040" y="1138885"/>
                  <a:pt x="10036285" y="1216478"/>
                </a:cubicBezTo>
                <a:cubicBezTo>
                  <a:pt x="10011255" y="1226491"/>
                  <a:pt x="9978715" y="1231497"/>
                  <a:pt x="9966200" y="1256528"/>
                </a:cubicBezTo>
                <a:cubicBezTo>
                  <a:pt x="9986224" y="1289067"/>
                  <a:pt x="10031280" y="1281557"/>
                  <a:pt x="10063819" y="1289067"/>
                </a:cubicBezTo>
                <a:cubicBezTo>
                  <a:pt x="10211500" y="1324110"/>
                  <a:pt x="10214003" y="1324110"/>
                  <a:pt x="10176457" y="1441752"/>
                </a:cubicBezTo>
                <a:cubicBezTo>
                  <a:pt x="10163942" y="1476795"/>
                  <a:pt x="10188972" y="1491813"/>
                  <a:pt x="10211500" y="1511838"/>
                </a:cubicBezTo>
                <a:cubicBezTo>
                  <a:pt x="10296604" y="1591936"/>
                  <a:pt x="10296604" y="1594439"/>
                  <a:pt x="10206494" y="1664523"/>
                </a:cubicBezTo>
                <a:cubicBezTo>
                  <a:pt x="10181463" y="1684547"/>
                  <a:pt x="10163942" y="1704572"/>
                  <a:pt x="10151426" y="1732106"/>
                </a:cubicBezTo>
                <a:cubicBezTo>
                  <a:pt x="10128899" y="1782166"/>
                  <a:pt x="10128899" y="1822216"/>
                  <a:pt x="10208996" y="1847246"/>
                </a:cubicBezTo>
                <a:cubicBezTo>
                  <a:pt x="10266568" y="1864767"/>
                  <a:pt x="10296604" y="1884791"/>
                  <a:pt x="10299107" y="1939858"/>
                </a:cubicBezTo>
                <a:cubicBezTo>
                  <a:pt x="10299107" y="1987416"/>
                  <a:pt x="10306617" y="2017452"/>
                  <a:pt x="10244040" y="2037477"/>
                </a:cubicBezTo>
                <a:cubicBezTo>
                  <a:pt x="10193979" y="2054998"/>
                  <a:pt x="10178960" y="2090041"/>
                  <a:pt x="10183966" y="2130089"/>
                </a:cubicBezTo>
                <a:cubicBezTo>
                  <a:pt x="10193979" y="2230211"/>
                  <a:pt x="10126396" y="2287781"/>
                  <a:pt x="10013758" y="2335339"/>
                </a:cubicBezTo>
                <a:cubicBezTo>
                  <a:pt x="9908629" y="2377890"/>
                  <a:pt x="9813513" y="2437963"/>
                  <a:pt x="9715893" y="2493030"/>
                </a:cubicBezTo>
                <a:cubicBezTo>
                  <a:pt x="9605758" y="2553103"/>
                  <a:pt x="9480605" y="2590649"/>
                  <a:pt x="9347942" y="2623189"/>
                </a:cubicBezTo>
                <a:cubicBezTo>
                  <a:pt x="9370469" y="2665740"/>
                  <a:pt x="9453071" y="2640710"/>
                  <a:pt x="9460580" y="2700783"/>
                </a:cubicBezTo>
                <a:cubicBezTo>
                  <a:pt x="9255329" y="2753346"/>
                  <a:pt x="9060089" y="2833444"/>
                  <a:pt x="8827305" y="2855971"/>
                </a:cubicBezTo>
                <a:cubicBezTo>
                  <a:pt x="9015035" y="2843456"/>
                  <a:pt x="9182740" y="2908535"/>
                  <a:pt x="9360458" y="2926056"/>
                </a:cubicBezTo>
                <a:cubicBezTo>
                  <a:pt x="9377980" y="2961099"/>
                  <a:pt x="9337930" y="2951087"/>
                  <a:pt x="9322912" y="2958595"/>
                </a:cubicBezTo>
                <a:cubicBezTo>
                  <a:pt x="9307893" y="2963602"/>
                  <a:pt x="9287869" y="2966105"/>
                  <a:pt x="9285366" y="2991135"/>
                </a:cubicBezTo>
                <a:cubicBezTo>
                  <a:pt x="9370469" y="3023675"/>
                  <a:pt x="9478102" y="2998644"/>
                  <a:pt x="9565709" y="3033687"/>
                </a:cubicBezTo>
                <a:cubicBezTo>
                  <a:pt x="9543182" y="3083748"/>
                  <a:pt x="9468090" y="3056214"/>
                  <a:pt x="9435550" y="3096263"/>
                </a:cubicBezTo>
                <a:cubicBezTo>
                  <a:pt x="9518151" y="3101269"/>
                  <a:pt x="9593243" y="3103772"/>
                  <a:pt x="9668335" y="3113784"/>
                </a:cubicBezTo>
                <a:cubicBezTo>
                  <a:pt x="9725905" y="3121294"/>
                  <a:pt x="9740924" y="3163845"/>
                  <a:pt x="9700875" y="3193882"/>
                </a:cubicBezTo>
                <a:cubicBezTo>
                  <a:pt x="9665832" y="3221415"/>
                  <a:pt x="9613268" y="3223918"/>
                  <a:pt x="9565709" y="3236434"/>
                </a:cubicBezTo>
                <a:cubicBezTo>
                  <a:pt x="9232801" y="3319034"/>
                  <a:pt x="8882372" y="3351573"/>
                  <a:pt x="8529440" y="3364088"/>
                </a:cubicBezTo>
                <a:cubicBezTo>
                  <a:pt x="7961245" y="3386616"/>
                  <a:pt x="7393049" y="3394125"/>
                  <a:pt x="6827357" y="3419155"/>
                </a:cubicBezTo>
                <a:cubicBezTo>
                  <a:pt x="6481933" y="3434173"/>
                  <a:pt x="6136510" y="3456701"/>
                  <a:pt x="5788584" y="3456701"/>
                </a:cubicBezTo>
                <a:cubicBezTo>
                  <a:pt x="5415628" y="3456701"/>
                  <a:pt x="5042671" y="3464210"/>
                  <a:pt x="4669714" y="3411646"/>
                </a:cubicBezTo>
                <a:cubicBezTo>
                  <a:pt x="4479481" y="3384113"/>
                  <a:pt x="4279236" y="3396628"/>
                  <a:pt x="4086500" y="3376603"/>
                </a:cubicBezTo>
                <a:cubicBezTo>
                  <a:pt x="3793641" y="3346568"/>
                  <a:pt x="3500782" y="3306518"/>
                  <a:pt x="3210426" y="3256458"/>
                </a:cubicBezTo>
                <a:cubicBezTo>
                  <a:pt x="3117813" y="3241439"/>
                  <a:pt x="3007678" y="3231428"/>
                  <a:pt x="2937592" y="3166348"/>
                </a:cubicBezTo>
                <a:cubicBezTo>
                  <a:pt x="2824954" y="3211403"/>
                  <a:pt x="2757372" y="3131305"/>
                  <a:pt x="2669765" y="3106275"/>
                </a:cubicBezTo>
                <a:cubicBezTo>
                  <a:pt x="2634722" y="3096263"/>
                  <a:pt x="2592169" y="3081245"/>
                  <a:pt x="2597176" y="3048705"/>
                </a:cubicBezTo>
                <a:cubicBezTo>
                  <a:pt x="2604685" y="3006154"/>
                  <a:pt x="2654746" y="2978620"/>
                  <a:pt x="2702304" y="2986130"/>
                </a:cubicBezTo>
                <a:cubicBezTo>
                  <a:pt x="2849986" y="3011160"/>
                  <a:pt x="2985150" y="2948584"/>
                  <a:pt x="3137838" y="2956093"/>
                </a:cubicBezTo>
                <a:cubicBezTo>
                  <a:pt x="3005175" y="2933565"/>
                  <a:pt x="2872513" y="2908535"/>
                  <a:pt x="2739850" y="2886007"/>
                </a:cubicBezTo>
                <a:cubicBezTo>
                  <a:pt x="2940095" y="2863480"/>
                  <a:pt x="3132831" y="2896020"/>
                  <a:pt x="3328071" y="2913541"/>
                </a:cubicBezTo>
                <a:cubicBezTo>
                  <a:pt x="3390647" y="2921050"/>
                  <a:pt x="3485763" y="2968608"/>
                  <a:pt x="3503285" y="2898523"/>
                </a:cubicBezTo>
                <a:cubicBezTo>
                  <a:pt x="3513297" y="2850965"/>
                  <a:pt x="3410671" y="2850965"/>
                  <a:pt x="3350598" y="2838450"/>
                </a:cubicBezTo>
                <a:cubicBezTo>
                  <a:pt x="3090279" y="2785886"/>
                  <a:pt x="2824954" y="2758353"/>
                  <a:pt x="2562133" y="2725813"/>
                </a:cubicBezTo>
                <a:cubicBezTo>
                  <a:pt x="2537102" y="2723310"/>
                  <a:pt x="2504562" y="2725813"/>
                  <a:pt x="2487041" y="2715801"/>
                </a:cubicBezTo>
                <a:cubicBezTo>
                  <a:pt x="2354378" y="2633200"/>
                  <a:pt x="2184170" y="2608170"/>
                  <a:pt x="1998943" y="2548097"/>
                </a:cubicBezTo>
                <a:cubicBezTo>
                  <a:pt x="2116587" y="2515558"/>
                  <a:pt x="2196685" y="2575630"/>
                  <a:pt x="2294304" y="2560612"/>
                </a:cubicBezTo>
                <a:cubicBezTo>
                  <a:pt x="2196685" y="2498036"/>
                  <a:pt x="2079041" y="2488024"/>
                  <a:pt x="1978918" y="2455485"/>
                </a:cubicBezTo>
                <a:cubicBezTo>
                  <a:pt x="1906330" y="2430454"/>
                  <a:pt x="1635999" y="2357866"/>
                  <a:pt x="1595950" y="2335339"/>
                </a:cubicBezTo>
                <a:cubicBezTo>
                  <a:pt x="1473299" y="2267756"/>
                  <a:pt x="1315606" y="2237720"/>
                  <a:pt x="1215483" y="2145108"/>
                </a:cubicBezTo>
                <a:cubicBezTo>
                  <a:pt x="1145398" y="2080028"/>
                  <a:pt x="1025251" y="2095047"/>
                  <a:pt x="942649" y="2049992"/>
                </a:cubicBezTo>
                <a:cubicBezTo>
                  <a:pt x="912613" y="2004937"/>
                  <a:pt x="972686" y="1994925"/>
                  <a:pt x="992711" y="1969894"/>
                </a:cubicBezTo>
                <a:cubicBezTo>
                  <a:pt x="1020244" y="1939858"/>
                  <a:pt x="972686" y="1922337"/>
                  <a:pt x="960170" y="1884791"/>
                </a:cubicBezTo>
                <a:cubicBezTo>
                  <a:pt x="1117863" y="1922337"/>
                  <a:pt x="1268048" y="1944864"/>
                  <a:pt x="1448268" y="1957380"/>
                </a:cubicBezTo>
                <a:cubicBezTo>
                  <a:pt x="1390698" y="1897306"/>
                  <a:pt x="1318109" y="1927343"/>
                  <a:pt x="1270551" y="1904815"/>
                </a:cubicBezTo>
                <a:cubicBezTo>
                  <a:pt x="1238011" y="1889797"/>
                  <a:pt x="1190453" y="1884791"/>
                  <a:pt x="1200466" y="1849749"/>
                </a:cubicBezTo>
                <a:cubicBezTo>
                  <a:pt x="1207974" y="1822216"/>
                  <a:pt x="1248023" y="1824718"/>
                  <a:pt x="1278060" y="1827221"/>
                </a:cubicBezTo>
                <a:cubicBezTo>
                  <a:pt x="1393201" y="1834730"/>
                  <a:pt x="1503336" y="1834730"/>
                  <a:pt x="1615974" y="1764645"/>
                </a:cubicBezTo>
                <a:cubicBezTo>
                  <a:pt x="1338134" y="1669530"/>
                  <a:pt x="1015238" y="1717087"/>
                  <a:pt x="767434" y="1576917"/>
                </a:cubicBezTo>
                <a:cubicBezTo>
                  <a:pt x="802477" y="1531862"/>
                  <a:pt x="852539" y="1554390"/>
                  <a:pt x="890085" y="1559396"/>
                </a:cubicBezTo>
                <a:cubicBezTo>
                  <a:pt x="1132882" y="1591936"/>
                  <a:pt x="2003949" y="1514341"/>
                  <a:pt x="2129102" y="1556893"/>
                </a:cubicBezTo>
                <a:cubicBezTo>
                  <a:pt x="2204195" y="1584426"/>
                  <a:pt x="2286796" y="1594439"/>
                  <a:pt x="2369396" y="1576917"/>
                </a:cubicBezTo>
                <a:cubicBezTo>
                  <a:pt x="2469519" y="1554390"/>
                  <a:pt x="1881298" y="1519347"/>
                  <a:pt x="1746133" y="1421728"/>
                </a:cubicBezTo>
                <a:cubicBezTo>
                  <a:pt x="1678551" y="1374170"/>
                  <a:pt x="1082821" y="1146394"/>
                  <a:pt x="819999" y="1083817"/>
                </a:cubicBezTo>
                <a:cubicBezTo>
                  <a:pt x="857545" y="1041266"/>
                  <a:pt x="952662" y="1066296"/>
                  <a:pt x="940146" y="993707"/>
                </a:cubicBezTo>
                <a:cubicBezTo>
                  <a:pt x="794969" y="956162"/>
                  <a:pt x="627263" y="961168"/>
                  <a:pt x="459558" y="903598"/>
                </a:cubicBezTo>
                <a:cubicBezTo>
                  <a:pt x="537153" y="858543"/>
                  <a:pt x="622257" y="883573"/>
                  <a:pt x="699852" y="868556"/>
                </a:cubicBezTo>
                <a:cubicBezTo>
                  <a:pt x="657300" y="813489"/>
                  <a:pt x="582208" y="823500"/>
                  <a:pt x="522134" y="813489"/>
                </a:cubicBezTo>
                <a:cubicBezTo>
                  <a:pt x="464564" y="803476"/>
                  <a:pt x="349423" y="708360"/>
                  <a:pt x="374453" y="713367"/>
                </a:cubicBezTo>
                <a:cubicBezTo>
                  <a:pt x="607238" y="750912"/>
                  <a:pt x="842526" y="735895"/>
                  <a:pt x="1075312" y="773440"/>
                </a:cubicBezTo>
                <a:cubicBezTo>
                  <a:pt x="1152907" y="785955"/>
                  <a:pt x="1238011" y="810986"/>
                  <a:pt x="1275557" y="728385"/>
                </a:cubicBezTo>
                <a:cubicBezTo>
                  <a:pt x="1285569" y="703355"/>
                  <a:pt x="1278060" y="695846"/>
                  <a:pt x="1385692" y="725882"/>
                </a:cubicBezTo>
                <a:cubicBezTo>
                  <a:pt x="1425741" y="738397"/>
                  <a:pt x="1483311" y="750912"/>
                  <a:pt x="1525863" y="718373"/>
                </a:cubicBezTo>
                <a:cubicBezTo>
                  <a:pt x="1498330" y="678325"/>
                  <a:pt x="1445765" y="690839"/>
                  <a:pt x="1408219" y="680828"/>
                </a:cubicBezTo>
                <a:cubicBezTo>
                  <a:pt x="1305594" y="653294"/>
                  <a:pt x="922624" y="548166"/>
                  <a:pt x="825005" y="518129"/>
                </a:cubicBezTo>
                <a:cubicBezTo>
                  <a:pt x="619754" y="453051"/>
                  <a:pt x="492098" y="475578"/>
                  <a:pt x="286846" y="405492"/>
                </a:cubicBezTo>
                <a:cubicBezTo>
                  <a:pt x="356932" y="407995"/>
                  <a:pt x="336907" y="380462"/>
                  <a:pt x="406993" y="380462"/>
                </a:cubicBezTo>
                <a:cubicBezTo>
                  <a:pt x="437030" y="380462"/>
                  <a:pt x="472073" y="372954"/>
                  <a:pt x="472073" y="342917"/>
                </a:cubicBezTo>
                <a:cubicBezTo>
                  <a:pt x="472073" y="315384"/>
                  <a:pt x="104123" y="170207"/>
                  <a:pt x="156686" y="155188"/>
                </a:cubicBezTo>
                <a:cubicBezTo>
                  <a:pt x="301865" y="115140"/>
                  <a:pt x="667312" y="227777"/>
                  <a:pt x="579705" y="175213"/>
                </a:cubicBezTo>
                <a:cubicBezTo>
                  <a:pt x="447042" y="92613"/>
                  <a:pt x="427018" y="77594"/>
                  <a:pt x="326895" y="67583"/>
                </a:cubicBezTo>
                <a:cubicBezTo>
                  <a:pt x="296858" y="62576"/>
                  <a:pt x="244294" y="35043"/>
                  <a:pt x="181717" y="0"/>
                </a:cubicBezTo>
                <a:close/>
              </a:path>
            </a:pathLst>
          </a:custGeom>
        </p:spPr>
      </p:pic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2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6" name="1 - Τίτλος"/>
          <p:cNvSpPr>
            <a:spLocks noGrp="1"/>
          </p:cNvSpPr>
          <p:nvPr>
            <p:ph type="title"/>
          </p:nvPr>
        </p:nvSpPr>
        <p:spPr>
          <a:xfrm>
            <a:off x="353683" y="586855"/>
            <a:ext cx="3713349" cy="3387497"/>
          </a:xfrm>
        </p:spPr>
        <p:txBody>
          <a:bodyPr anchor="b">
            <a:normAutofit/>
          </a:bodyPr>
          <a:lstStyle/>
          <a:p>
            <a:pPr algn="l" rtl="0"/>
            <a:r>
              <a:rPr lang="el-GR" sz="4000" b="1" dirty="0">
                <a:solidFill>
                  <a:srgbClr val="FFFFFF"/>
                </a:solidFill>
                <a:latin typeface="+mn-lt"/>
                <a:cs typeface="+mj-cs"/>
              </a:rPr>
              <a:t>Εξωδικαστικός Μηχανισμός</a:t>
            </a:r>
            <a:endParaRPr lang="el-GR" sz="4000" b="1" dirty="0">
              <a:solidFill>
                <a:srgbClr val="FFFF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9814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xmlns="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xmlns="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xmlns="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xmlns="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xmlns="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xmlns="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6722" y="600923"/>
            <a:ext cx="3201366" cy="3387497"/>
          </a:xfrm>
        </p:spPr>
        <p:txBody>
          <a:bodyPr anchor="b">
            <a:normAutofit/>
          </a:bodyPr>
          <a:lstStyle/>
          <a:p>
            <a:pPr algn="l" rtl="0"/>
            <a:r>
              <a:rPr lang="el-GR" sz="4000" b="1" dirty="0">
                <a:solidFill>
                  <a:srgbClr val="FFFFFF"/>
                </a:solidFill>
                <a:latin typeface="+mn-lt"/>
                <a:cs typeface="+mj-cs"/>
              </a:rPr>
              <a:t>Αυξημένο </a:t>
            </a:r>
            <a:r>
              <a:rPr lang="en-US" sz="4000" b="1" dirty="0">
                <a:solidFill>
                  <a:srgbClr val="FFFFFF"/>
                </a:solidFill>
                <a:latin typeface="+mn-lt"/>
                <a:cs typeface="+mj-cs"/>
              </a:rPr>
              <a:t/>
            </a:r>
            <a:br>
              <a:rPr lang="en-US" sz="4000" b="1" dirty="0">
                <a:solidFill>
                  <a:srgbClr val="FFFFFF"/>
                </a:solidFill>
                <a:latin typeface="+mn-lt"/>
                <a:cs typeface="+mj-cs"/>
              </a:rPr>
            </a:br>
            <a:r>
              <a:rPr lang="el-GR" sz="4000" b="1" dirty="0">
                <a:solidFill>
                  <a:srgbClr val="FFFFFF"/>
                </a:solidFill>
                <a:latin typeface="+mn-lt"/>
                <a:cs typeface="+mj-cs"/>
              </a:rPr>
              <a:t>ενδιαφέρον</a:t>
            </a:r>
            <a:endParaRPr lang="el-GR" sz="40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8" name="7 - Θέση περιεχομένου"/>
          <p:cNvSpPr>
            <a:spLocks noGrp="1"/>
          </p:cNvSpPr>
          <p:nvPr>
            <p:ph idx="1"/>
          </p:nvPr>
        </p:nvSpPr>
        <p:spPr>
          <a:xfrm>
            <a:off x="4134811" y="158751"/>
            <a:ext cx="7877272" cy="2307724"/>
          </a:xfrm>
        </p:spPr>
        <p:txBody>
          <a:bodyPr anchor="ctr">
            <a:normAutofit/>
          </a:bodyPr>
          <a:lstStyle/>
          <a:p>
            <a:pPr algn="l" rtl="0"/>
            <a:r>
              <a:rPr lang="el-GR" sz="2000" b="1" dirty="0">
                <a:latin typeface="+mn-lt"/>
                <a:cs typeface="+mn-cs"/>
              </a:rPr>
              <a:t>Το ενδιαφέρον</a:t>
            </a:r>
            <a:r>
              <a:rPr lang="en-US" sz="2000" b="1" dirty="0">
                <a:latin typeface="+mn-lt"/>
                <a:cs typeface="+mn-cs"/>
              </a:rPr>
              <a:t> </a:t>
            </a:r>
            <a:r>
              <a:rPr lang="el-GR" sz="2000" b="1" dirty="0">
                <a:latin typeface="+mn-lt"/>
                <a:cs typeface="+mn-cs"/>
              </a:rPr>
              <a:t>των οφειλετών βαίνει αυξανόμενο…</a:t>
            </a:r>
            <a:endParaRPr lang="en-US" sz="2000" dirty="0">
              <a:latin typeface="+mn-lt"/>
            </a:endParaRPr>
          </a:p>
          <a:p>
            <a:pPr marL="457153" indent="-457153">
              <a:buNone/>
            </a:pPr>
            <a:endParaRPr lang="en-US" sz="2000" dirty="0">
              <a:latin typeface="+mn-lt"/>
            </a:endParaRPr>
          </a:p>
          <a:p>
            <a:pPr marL="457153" indent="-457153">
              <a:buAutoNum type="arabicPeriod"/>
            </a:pPr>
            <a:endParaRPr lang="el-GR" sz="2000" dirty="0">
              <a:latin typeface="+mn-lt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3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xmlns="" id="{C62D99CD-E798-DDB9-C251-C790FAE4E0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0189" y="1835053"/>
            <a:ext cx="7799993" cy="4392381"/>
          </a:xfrm>
          <a:prstGeom prst="rect">
            <a:avLst/>
          </a:prstGeom>
        </p:spPr>
      </p:pic>
      <p:sp>
        <p:nvSpPr>
          <p:cNvPr id="21" name="Διάγραμμα ροής: Παραπομπή σε άλλη σελίδα 6">
            <a:extLst>
              <a:ext uri="{FF2B5EF4-FFF2-40B4-BE49-F238E27FC236}">
                <a16:creationId xmlns:a16="http://schemas.microsoft.com/office/drawing/2014/main" xmlns="" id="{940A1426-1F9D-A685-D1EF-AE473F6BD073}"/>
              </a:ext>
            </a:extLst>
          </p:cNvPr>
          <p:cNvSpPr/>
          <p:nvPr/>
        </p:nvSpPr>
        <p:spPr>
          <a:xfrm>
            <a:off x="10233509" y="3734436"/>
            <a:ext cx="805552" cy="1447165"/>
          </a:xfrm>
          <a:prstGeom prst="flowChartOffpageConnector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3F22C53F-E412-E117-9395-CE72917E7FAC}"/>
              </a:ext>
            </a:extLst>
          </p:cNvPr>
          <p:cNvSpPr txBox="1"/>
          <p:nvPr/>
        </p:nvSpPr>
        <p:spPr>
          <a:xfrm>
            <a:off x="11066127" y="3983759"/>
            <a:ext cx="1086249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>
                <a:ln>
                  <a:solidFill>
                    <a:srgbClr val="566579"/>
                  </a:solidFill>
                </a:ln>
              </a:rPr>
              <a:t>€21,2 δις</a:t>
            </a:r>
            <a:endParaRPr lang="en-US" dirty="0">
              <a:ln>
                <a:solidFill>
                  <a:srgbClr val="566579"/>
                </a:solidFill>
              </a:ln>
            </a:endParaRPr>
          </a:p>
        </p:txBody>
      </p:sp>
      <p:sp>
        <p:nvSpPr>
          <p:cNvPr id="23" name="Διάγραμμα ροής: Παραπομπή σε άλλη σελίδα 6">
            <a:extLst>
              <a:ext uri="{FF2B5EF4-FFF2-40B4-BE49-F238E27FC236}">
                <a16:creationId xmlns:a16="http://schemas.microsoft.com/office/drawing/2014/main" xmlns="" id="{4CFC966C-3EA8-31AF-17CE-94D916753C37}"/>
              </a:ext>
            </a:extLst>
          </p:cNvPr>
          <p:cNvSpPr/>
          <p:nvPr/>
        </p:nvSpPr>
        <p:spPr>
          <a:xfrm>
            <a:off x="10236913" y="3356403"/>
            <a:ext cx="805552" cy="516628"/>
          </a:xfrm>
          <a:prstGeom prst="flowChartOffpageConnector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1356FB5F-95E3-2E87-55F6-42B17545774A}"/>
              </a:ext>
            </a:extLst>
          </p:cNvPr>
          <p:cNvSpPr txBox="1"/>
          <p:nvPr/>
        </p:nvSpPr>
        <p:spPr>
          <a:xfrm>
            <a:off x="11061997" y="3365104"/>
            <a:ext cx="1086249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>
                <a:ln>
                  <a:solidFill>
                    <a:srgbClr val="566579"/>
                  </a:solidFill>
                </a:ln>
              </a:rPr>
              <a:t>€</a:t>
            </a:r>
            <a:r>
              <a:rPr lang="en-US" dirty="0">
                <a:ln>
                  <a:solidFill>
                    <a:srgbClr val="566579"/>
                  </a:solidFill>
                </a:ln>
              </a:rPr>
              <a:t>3</a:t>
            </a:r>
            <a:r>
              <a:rPr lang="el-GR" dirty="0">
                <a:ln>
                  <a:solidFill>
                    <a:srgbClr val="566579"/>
                  </a:solidFill>
                </a:ln>
              </a:rPr>
              <a:t>,</a:t>
            </a:r>
            <a:r>
              <a:rPr lang="en-US" dirty="0">
                <a:ln>
                  <a:solidFill>
                    <a:srgbClr val="566579"/>
                  </a:solidFill>
                </a:ln>
              </a:rPr>
              <a:t>3</a:t>
            </a:r>
            <a:r>
              <a:rPr lang="el-GR" dirty="0">
                <a:ln>
                  <a:solidFill>
                    <a:srgbClr val="566579"/>
                  </a:solidFill>
                </a:ln>
              </a:rPr>
              <a:t> δις</a:t>
            </a:r>
            <a:endParaRPr lang="en-US" dirty="0">
              <a:ln>
                <a:solidFill>
                  <a:srgbClr val="566579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6027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xmlns="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xmlns="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xmlns="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xmlns="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xmlns="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xmlns="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rtl="0"/>
            <a:r>
              <a:rPr lang="el-GR" sz="4000" b="1" dirty="0">
                <a:solidFill>
                  <a:srgbClr val="FFFFFF"/>
                </a:solidFill>
                <a:latin typeface="+mn-lt"/>
                <a:cs typeface="+mj-cs"/>
              </a:rPr>
              <a:t>Τι οφειλές βρίσκονται στον </a:t>
            </a:r>
            <a:r>
              <a:rPr lang="en-US" sz="4000" b="1" dirty="0">
                <a:solidFill>
                  <a:srgbClr val="FFFFFF"/>
                </a:solidFill>
                <a:latin typeface="+mn-lt"/>
                <a:cs typeface="+mj-cs"/>
              </a:rPr>
              <a:t>OCW;</a:t>
            </a:r>
            <a:endParaRPr lang="el-GR" sz="40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4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xmlns="" id="{DC90D963-DC31-BE8A-45F6-73B7DFCFBE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329" y="3657601"/>
            <a:ext cx="5271982" cy="3163190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8E3866BE-A4F8-4605-4432-111ACD7B7A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336" y="756198"/>
            <a:ext cx="5271982" cy="2997658"/>
          </a:xfrm>
          <a:prstGeom prst="rect">
            <a:avLst/>
          </a:prstGeom>
        </p:spPr>
      </p:pic>
      <p:sp>
        <p:nvSpPr>
          <p:cNvPr id="20" name="7 - Θέση περιεχομένου">
            <a:extLst>
              <a:ext uri="{FF2B5EF4-FFF2-40B4-BE49-F238E27FC236}">
                <a16:creationId xmlns:a16="http://schemas.microsoft.com/office/drawing/2014/main" xmlns="" id="{314AD11D-3026-977E-1070-8E0F23DC4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811" y="238539"/>
            <a:ext cx="7877272" cy="2227936"/>
          </a:xfrm>
        </p:spPr>
        <p:txBody>
          <a:bodyPr anchor="ctr">
            <a:normAutofit/>
          </a:bodyPr>
          <a:lstStyle/>
          <a:p>
            <a:pPr algn="l" rtl="0"/>
            <a:r>
              <a:rPr lang="el-GR" sz="2000" b="1" dirty="0">
                <a:latin typeface="+mn-lt"/>
                <a:cs typeface="+mn-cs"/>
              </a:rPr>
              <a:t>Αιτήσεις κυρίως από φυσικά πρόσωπα προς χρηματοδοτικούς φορείς</a:t>
            </a:r>
          </a:p>
          <a:p>
            <a:pPr algn="l" rtl="0"/>
            <a:endParaRPr lang="en-US" sz="1800" b="1" dirty="0">
              <a:latin typeface="+mn-lt"/>
              <a:cs typeface="+mn-cs"/>
            </a:endParaRPr>
          </a:p>
          <a:p>
            <a:pPr marL="0" indent="0">
              <a:buNone/>
            </a:pPr>
            <a:endParaRPr lang="en-US" sz="2000" dirty="0">
              <a:latin typeface="+mn-lt"/>
            </a:endParaRPr>
          </a:p>
          <a:p>
            <a:pPr marL="457153" indent="-457153">
              <a:buNone/>
            </a:pPr>
            <a:endParaRPr lang="en-US" sz="2000" dirty="0">
              <a:latin typeface="+mn-lt"/>
            </a:endParaRPr>
          </a:p>
          <a:p>
            <a:pPr marL="457153" indent="-457153">
              <a:buAutoNum type="arabicPeriod"/>
            </a:pPr>
            <a:endParaRPr lang="el-GR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6733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xmlns="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xmlns="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xmlns="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xmlns="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xmlns="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xmlns="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l" rtl="0"/>
            <a:r>
              <a:rPr lang="el-GR" sz="4000" b="1" dirty="0">
                <a:solidFill>
                  <a:srgbClr val="FFFFFF"/>
                </a:solidFill>
                <a:latin typeface="+mn-lt"/>
                <a:cs typeface="+mj-cs"/>
              </a:rPr>
              <a:t>Πρόοδος στην</a:t>
            </a:r>
            <a:r>
              <a:rPr lang="en-GB" sz="4000" b="1" dirty="0">
                <a:solidFill>
                  <a:srgbClr val="FFFFFF"/>
                </a:solidFill>
                <a:latin typeface="+mn-lt"/>
                <a:cs typeface="+mj-cs"/>
              </a:rPr>
              <a:t> </a:t>
            </a:r>
            <a:r>
              <a:rPr lang="en-GB" sz="4000" b="1" dirty="0" err="1">
                <a:solidFill>
                  <a:srgbClr val="FFFFFF"/>
                </a:solidFill>
                <a:latin typeface="+mn-lt"/>
                <a:cs typeface="+mj-cs"/>
              </a:rPr>
              <a:t>υποβολή</a:t>
            </a:r>
            <a:endParaRPr lang="el-GR" sz="40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5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xmlns="" id="{252B6FA3-058B-7B61-EC06-823150948A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2207" y="1264485"/>
            <a:ext cx="8090169" cy="4365293"/>
          </a:xfrm>
          <a:prstGeom prst="rect">
            <a:avLst/>
          </a:prstGeom>
        </p:spPr>
      </p:pic>
      <p:sp>
        <p:nvSpPr>
          <p:cNvPr id="15" name="7 - Θέση περιεχομένου">
            <a:extLst>
              <a:ext uri="{FF2B5EF4-FFF2-40B4-BE49-F238E27FC236}">
                <a16:creationId xmlns:a16="http://schemas.microsoft.com/office/drawing/2014/main" xmlns="" id="{5AB3A085-6228-3910-B8A9-6BED0C21A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811" y="158751"/>
            <a:ext cx="7877272" cy="2307724"/>
          </a:xfrm>
        </p:spPr>
        <p:txBody>
          <a:bodyPr anchor="ctr">
            <a:normAutofit/>
          </a:bodyPr>
          <a:lstStyle/>
          <a:p>
            <a:r>
              <a:rPr lang="el-GR" sz="2000" b="1" dirty="0">
                <a:latin typeface="+mn-lt"/>
                <a:cs typeface="+mn-cs"/>
              </a:rPr>
              <a:t>Οι οριστικές υποβολές παρουσιάζουν θετική δυναμική τις τελευταίες εβδομάδες</a:t>
            </a:r>
            <a:endParaRPr lang="en-US" sz="2000" dirty="0">
              <a:latin typeface="+mn-lt"/>
            </a:endParaRPr>
          </a:p>
          <a:p>
            <a:pPr marL="457153" indent="-457153">
              <a:buNone/>
            </a:pPr>
            <a:endParaRPr lang="en-US" sz="2000" dirty="0">
              <a:latin typeface="+mn-lt"/>
            </a:endParaRPr>
          </a:p>
          <a:p>
            <a:pPr marL="457153" indent="-457153">
              <a:buAutoNum type="arabicPeriod"/>
            </a:pPr>
            <a:endParaRPr lang="el-GR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2821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xmlns="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xmlns="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xmlns="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xmlns="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xmlns="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xmlns="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l" rtl="0"/>
            <a:r>
              <a:rPr lang="el-GR" sz="4000" b="1" dirty="0">
                <a:solidFill>
                  <a:srgbClr val="FFFFFF"/>
                </a:solidFill>
                <a:latin typeface="+mn-lt"/>
                <a:cs typeface="+mj-cs"/>
              </a:rPr>
              <a:t>Πρόοδος στις ρυθμίσεις</a:t>
            </a:r>
            <a:endParaRPr lang="el-GR" sz="40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6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" name="7 - Θέση περιεχομένου">
            <a:extLst>
              <a:ext uri="{FF2B5EF4-FFF2-40B4-BE49-F238E27FC236}">
                <a16:creationId xmlns:a16="http://schemas.microsoft.com/office/drawing/2014/main" xmlns="" id="{5AB3A085-6228-3910-B8A9-6BED0C21A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811" y="158751"/>
            <a:ext cx="7877272" cy="2307724"/>
          </a:xfrm>
        </p:spPr>
        <p:txBody>
          <a:bodyPr anchor="ctr">
            <a:normAutofit/>
          </a:bodyPr>
          <a:lstStyle/>
          <a:p>
            <a:r>
              <a:rPr lang="el-GR" sz="2000" b="1" dirty="0">
                <a:latin typeface="+mn-lt"/>
                <a:cs typeface="+mn-cs"/>
              </a:rPr>
              <a:t>Ιδιαίτερα ενθαρρυντικά είναι και τα αποτελέσματα των επιτυχών ρυθμίσεων τις τελευταίες εβδομάδες</a:t>
            </a:r>
            <a:endParaRPr lang="en-US" sz="2000" dirty="0">
              <a:latin typeface="+mn-lt"/>
            </a:endParaRPr>
          </a:p>
          <a:p>
            <a:pPr marL="457153" indent="-457153">
              <a:buNone/>
            </a:pPr>
            <a:endParaRPr lang="en-US" sz="2000" dirty="0">
              <a:latin typeface="+mn-lt"/>
            </a:endParaRPr>
          </a:p>
          <a:p>
            <a:pPr marL="457153" indent="-457153">
              <a:buAutoNum type="arabicPeriod"/>
            </a:pPr>
            <a:endParaRPr lang="el-GR" sz="2000" dirty="0">
              <a:latin typeface="+mn-lt"/>
            </a:endParaRP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7CABF367-B1B6-1EBB-4291-5FDE73FCC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9851" y="1417757"/>
            <a:ext cx="7988680" cy="4225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72742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xmlns="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xmlns="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xmlns="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xmlns="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xmlns="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xmlns="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79829" y="586855"/>
            <a:ext cx="3654950" cy="3387497"/>
          </a:xfrm>
        </p:spPr>
        <p:txBody>
          <a:bodyPr anchor="b">
            <a:normAutofit/>
          </a:bodyPr>
          <a:lstStyle/>
          <a:p>
            <a:pPr algn="l" rtl="0"/>
            <a:r>
              <a:rPr lang="el-GR" sz="4000" b="1" dirty="0">
                <a:solidFill>
                  <a:srgbClr val="FFFFFF"/>
                </a:solidFill>
                <a:latin typeface="+mn-lt"/>
                <a:cs typeface="+mj-cs"/>
              </a:rPr>
              <a:t>Χαρακτηριστικά ρυθμίσεων</a:t>
            </a:r>
            <a:endParaRPr lang="el-GR" sz="40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7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" name="7 - Θέση περιεχομένου">
            <a:extLst>
              <a:ext uri="{FF2B5EF4-FFF2-40B4-BE49-F238E27FC236}">
                <a16:creationId xmlns:a16="http://schemas.microsoft.com/office/drawing/2014/main" xmlns="" id="{5AB3A085-6228-3910-B8A9-6BED0C21A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811" y="158751"/>
            <a:ext cx="7877272" cy="2307724"/>
          </a:xfrm>
        </p:spPr>
        <p:txBody>
          <a:bodyPr anchor="ctr">
            <a:normAutofit/>
          </a:bodyPr>
          <a:lstStyle/>
          <a:p>
            <a:pPr marL="457153" indent="-457153">
              <a:buNone/>
            </a:pPr>
            <a:endParaRPr lang="en-US" sz="2000" dirty="0">
              <a:latin typeface="+mn-lt"/>
            </a:endParaRPr>
          </a:p>
          <a:p>
            <a:pPr marL="457153" indent="-457153">
              <a:buAutoNum type="arabicPeriod"/>
            </a:pPr>
            <a:endParaRPr lang="el-GR" sz="2000" dirty="0">
              <a:latin typeface="+mn-lt"/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xmlns="" id="{66D49131-954C-AF5B-7A0C-C6D32789A2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803" y="1522827"/>
            <a:ext cx="6680291" cy="379206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DADA18E-12CF-293D-A9EB-DFA06EE47732}"/>
              </a:ext>
            </a:extLst>
          </p:cNvPr>
          <p:cNvSpPr txBox="1"/>
          <p:nvPr/>
        </p:nvSpPr>
        <p:spPr>
          <a:xfrm>
            <a:off x="4280803" y="5440116"/>
            <a:ext cx="8081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Μέση Διάρκεια Αποπληρωμής Δημοσίου</a:t>
            </a:r>
            <a:r>
              <a:rPr lang="en-US" dirty="0"/>
              <a:t>: 221 </a:t>
            </a:r>
            <a:r>
              <a:rPr lang="el-GR" dirty="0"/>
              <a:t>μήνες</a:t>
            </a:r>
          </a:p>
          <a:p>
            <a:r>
              <a:rPr lang="el-GR" dirty="0"/>
              <a:t>Μέση Διάρκεια Αποπληρωμής Χ.Φ.</a:t>
            </a:r>
            <a:r>
              <a:rPr lang="en-US" dirty="0"/>
              <a:t>: 253 </a:t>
            </a:r>
            <a:r>
              <a:rPr lang="el-GR" dirty="0"/>
              <a:t>μήνες</a:t>
            </a:r>
          </a:p>
        </p:txBody>
      </p:sp>
      <p:sp>
        <p:nvSpPr>
          <p:cNvPr id="16" name="7 - Θέση περιεχομένου">
            <a:extLst>
              <a:ext uri="{FF2B5EF4-FFF2-40B4-BE49-F238E27FC236}">
                <a16:creationId xmlns:a16="http://schemas.microsoft.com/office/drawing/2014/main" xmlns="" id="{AC5FB46B-8182-09EF-CC93-AC5E1B71A4EE}"/>
              </a:ext>
            </a:extLst>
          </p:cNvPr>
          <p:cNvSpPr txBox="1">
            <a:spLocks/>
          </p:cNvSpPr>
          <p:nvPr/>
        </p:nvSpPr>
        <p:spPr>
          <a:xfrm>
            <a:off x="4141320" y="138812"/>
            <a:ext cx="7877272" cy="23077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000" b="1" dirty="0">
                <a:latin typeface="+mn-lt"/>
                <a:cs typeface="+mn-cs"/>
              </a:rPr>
              <a:t>Μέση Διαγραφή και Διάρκεια Αποπληρωμής</a:t>
            </a:r>
            <a:endParaRPr lang="en-US" sz="2000" dirty="0">
              <a:latin typeface="+mn-lt"/>
            </a:endParaRPr>
          </a:p>
          <a:p>
            <a:pPr marL="457153" indent="-457153">
              <a:buFont typeface="Arial" panose="020B0604020202020204" pitchFamily="34" charset="0"/>
              <a:buNone/>
            </a:pPr>
            <a:endParaRPr lang="en-US" sz="2000" dirty="0">
              <a:latin typeface="+mn-lt"/>
            </a:endParaRPr>
          </a:p>
          <a:p>
            <a:pPr marL="457153" indent="-457153">
              <a:buFont typeface="Arial" panose="020B0604020202020204" pitchFamily="34" charset="0"/>
              <a:buAutoNum type="arabicPeriod"/>
            </a:pPr>
            <a:endParaRPr lang="el-GR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8952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xmlns="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xmlns="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xmlns="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xmlns="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xmlns="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xmlns="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586855"/>
            <a:ext cx="3997950" cy="3387497"/>
          </a:xfrm>
        </p:spPr>
        <p:txBody>
          <a:bodyPr anchor="b">
            <a:normAutofit/>
          </a:bodyPr>
          <a:lstStyle/>
          <a:p>
            <a:pPr algn="l" rtl="0"/>
            <a:r>
              <a:rPr lang="el-GR" sz="4000" b="1" dirty="0">
                <a:solidFill>
                  <a:srgbClr val="FFFFFF"/>
                </a:solidFill>
                <a:latin typeface="+mn-lt"/>
              </a:rPr>
              <a:t>Προβληματισμοί: </a:t>
            </a:r>
            <a:r>
              <a:rPr lang="el-GR" sz="4000" b="1" dirty="0" err="1">
                <a:solidFill>
                  <a:srgbClr val="FFFFFF"/>
                </a:solidFill>
                <a:latin typeface="+mn-lt"/>
              </a:rPr>
              <a:t>Εγκρισιμότητα</a:t>
            </a:r>
            <a:endParaRPr lang="el-GR" sz="40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8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" name="7 - Θέση περιεχομένου">
            <a:extLst>
              <a:ext uri="{FF2B5EF4-FFF2-40B4-BE49-F238E27FC236}">
                <a16:creationId xmlns:a16="http://schemas.microsoft.com/office/drawing/2014/main" xmlns="" id="{5AB3A085-6228-3910-B8A9-6BED0C21A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811" y="251515"/>
            <a:ext cx="7877272" cy="1072172"/>
          </a:xfrm>
        </p:spPr>
        <p:txBody>
          <a:bodyPr anchor="ctr">
            <a:normAutofit fontScale="92500"/>
          </a:bodyPr>
          <a:lstStyle/>
          <a:p>
            <a:r>
              <a:rPr lang="el-GR" sz="2000" dirty="0">
                <a:latin typeface="+mn-lt"/>
                <a:cs typeface="+mn-cs"/>
              </a:rPr>
              <a:t>Η αξιολόγηση από τους Χ.Φ. είναι θετική σε ποσοστό 46% των αιτημάτων</a:t>
            </a:r>
          </a:p>
          <a:p>
            <a:r>
              <a:rPr lang="el-GR" sz="2000" dirty="0">
                <a:latin typeface="+mn-lt"/>
                <a:cs typeface="+mn-cs"/>
              </a:rPr>
              <a:t>Από τα €914 εκ που έχουν αξιολογήσει οι Χ.Φ., έχουν εγκριθεί τα €304εκ, με τις απορρίψεις να αποτιμώνται σε €610εκ</a:t>
            </a:r>
            <a:endParaRPr lang="el-GR" sz="2000" dirty="0">
              <a:latin typeface="+mn-lt"/>
            </a:endParaRP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4B53A40A-2F16-C3BE-7640-7D481CF360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4812" y="1575203"/>
            <a:ext cx="4708106" cy="283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4220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xmlns="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xmlns="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xmlns="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xmlns="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xmlns="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xmlns="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6721" y="586855"/>
            <a:ext cx="3297391" cy="3387497"/>
          </a:xfrm>
        </p:spPr>
        <p:txBody>
          <a:bodyPr anchor="b">
            <a:normAutofit/>
          </a:bodyPr>
          <a:lstStyle/>
          <a:p>
            <a:pPr algn="l" rtl="0"/>
            <a:r>
              <a:rPr lang="el-GR" sz="4000" b="1" dirty="0" err="1">
                <a:solidFill>
                  <a:srgbClr val="FFFFFF"/>
                </a:solidFill>
                <a:latin typeface="+mn-lt"/>
                <a:cs typeface="+mj-cs"/>
              </a:rPr>
              <a:t>Εγκρισιμότητα</a:t>
            </a:r>
            <a:r>
              <a:rPr lang="el-GR" sz="4000" b="1" dirty="0">
                <a:solidFill>
                  <a:srgbClr val="FFFFFF"/>
                </a:solidFill>
                <a:latin typeface="+mn-lt"/>
                <a:cs typeface="+mj-cs"/>
              </a:rPr>
              <a:t> Πιστωτών</a:t>
            </a:r>
            <a:endParaRPr lang="el-GR" sz="40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9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" name="7 - Θέση περιεχομένου">
            <a:extLst>
              <a:ext uri="{FF2B5EF4-FFF2-40B4-BE49-F238E27FC236}">
                <a16:creationId xmlns:a16="http://schemas.microsoft.com/office/drawing/2014/main" xmlns="" id="{5AB3A085-6228-3910-B8A9-6BED0C21A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811" y="158751"/>
            <a:ext cx="7877272" cy="2307724"/>
          </a:xfrm>
        </p:spPr>
        <p:txBody>
          <a:bodyPr anchor="ctr">
            <a:normAutofit/>
          </a:bodyPr>
          <a:lstStyle/>
          <a:p>
            <a:r>
              <a:rPr lang="el-GR" sz="2000" b="1" dirty="0">
                <a:latin typeface="+mn-lt"/>
                <a:cs typeface="+mn-cs"/>
              </a:rPr>
              <a:t>Η </a:t>
            </a:r>
            <a:r>
              <a:rPr lang="el-GR" sz="2000" b="1" dirty="0" err="1">
                <a:latin typeface="+mn-lt"/>
                <a:cs typeface="+mn-cs"/>
              </a:rPr>
              <a:t>εγκρισιμότητα</a:t>
            </a:r>
            <a:r>
              <a:rPr lang="el-GR" sz="2000" b="1" dirty="0">
                <a:latin typeface="+mn-lt"/>
                <a:cs typeface="+mn-cs"/>
              </a:rPr>
              <a:t> των ρυθμίσεων από Πιστωτή σε Πιστωτή παρουσιάζει σημαντική μεταβλητότητα, από 19-79%</a:t>
            </a:r>
            <a:endParaRPr lang="en-US" sz="2000" dirty="0">
              <a:latin typeface="+mn-lt"/>
            </a:endParaRPr>
          </a:p>
          <a:p>
            <a:pPr marL="457153" indent="-457153">
              <a:buNone/>
            </a:pPr>
            <a:endParaRPr lang="en-US" sz="2000" dirty="0">
              <a:latin typeface="+mn-lt"/>
            </a:endParaRPr>
          </a:p>
          <a:p>
            <a:pPr marL="457153" indent="-457153">
              <a:buAutoNum type="arabicPeriod"/>
            </a:pPr>
            <a:endParaRPr lang="el-GR" sz="2000" dirty="0">
              <a:latin typeface="+mn-lt"/>
            </a:endParaRP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5A9A5D36-2686-6171-E12A-573AE20906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1559" y="1702697"/>
            <a:ext cx="7985157" cy="406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909637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5146&quot;/&gt;&lt;CPresentation id=&quot;1&quot;&gt;&lt;m_precDefaultNumber&gt;&lt;m_yearfmt&gt;&lt;begin val=&quot;0&quot;/&gt;&lt;end val=&quot;4&quot;/&gt;&lt;/m_yearfmt&gt;&lt;/m_precDefaultNumber&gt;&lt;m_precDefaultPercent&gt;&lt;m_yearfmt&gt;&lt;begin val=&quot;0&quot;/&gt;&lt;end val=&quot;4&quot;/&gt;&lt;/m_yearfmt&gt;&lt;/m_precDefaultPercent&gt;&lt;m_precDefaultDate&gt;&lt;m_bNumberIsYear val=&quot;0&quot;/&gt;&lt;m_strFormatTime&gt;%#m/%#d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bNumberIsYear val=&quot;0&quot;/&gt;&lt;m_strFormatTime&gt;%1&lt;/m_strFormatTime&gt;&lt;m_yearfmt&gt;&lt;begin val=&quot;0&quot;/&gt;&lt;end val=&quot;4&quot;/&gt;&lt;/m_yearfmt&gt;&lt;/m_precDefaultMonth&gt;&lt;m_precDefaultWeek&gt;&lt;m_bNumberIsYear val=&quot;0&quot;/&gt;&lt;m_strFormatTime&gt;%d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yR8xTmHTBOMdux6p2maS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291</Words>
  <Application>Microsoft Office PowerPoint</Application>
  <PresentationFormat>Προσαρμογή</PresentationFormat>
  <Paragraphs>64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Office Theme</vt:lpstr>
      <vt:lpstr>Έκθεση Προόδου Εξωδικαστικού Μηχανισμού Συνέντευξη Τύπου 20.07.2022  </vt:lpstr>
      <vt:lpstr>Εξωδικαστικός Μηχανισμός</vt:lpstr>
      <vt:lpstr>Αυξημένο  ενδιαφέρον</vt:lpstr>
      <vt:lpstr>Τι οφειλές βρίσκονται στον OCW;</vt:lpstr>
      <vt:lpstr>Πρόοδος στην υποβολή</vt:lpstr>
      <vt:lpstr>Πρόοδος στις ρυθμίσεις</vt:lpstr>
      <vt:lpstr>Χαρακτηριστικά ρυθμίσεων</vt:lpstr>
      <vt:lpstr>Προβληματισμοί: Εγκρισιμότητα</vt:lpstr>
      <vt:lpstr>Εγκρισιμότητα Πιστωτών</vt:lpstr>
      <vt:lpstr>Προοπτικές</vt:lpstr>
      <vt:lpstr>Επόμενες δράσεις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 and data report   March 2022  (cut-off date: 24 March 2022)</dc:title>
  <dc:creator/>
  <cp:lastModifiedBy/>
  <cp:revision>5</cp:revision>
  <dcterms:created xsi:type="dcterms:W3CDTF">2019-07-09T09:31:45Z</dcterms:created>
  <dcterms:modified xsi:type="dcterms:W3CDTF">2022-07-20T10:47:47Z</dcterms:modified>
</cp:coreProperties>
</file>