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6" r:id="rId2"/>
    <p:sldId id="295" r:id="rId3"/>
    <p:sldId id="284" r:id="rId4"/>
    <p:sldId id="296" r:id="rId5"/>
    <p:sldId id="280" r:id="rId6"/>
    <p:sldId id="298" r:id="rId7"/>
    <p:sldId id="292" r:id="rId8"/>
    <p:sldId id="287" r:id="rId9"/>
    <p:sldId id="293" r:id="rId10"/>
    <p:sldId id="288" r:id="rId11"/>
    <p:sldId id="289" r:id="rId12"/>
    <p:sldId id="290" r:id="rId13"/>
    <p:sldId id="291" r:id="rId14"/>
    <p:sldId id="297" r:id="rId15"/>
    <p:sldId id="294" r:id="rId16"/>
    <p:sldId id="286" r:id="rId17"/>
  </p:sldIdLst>
  <p:sldSz cx="12193588" cy="6858000"/>
  <p:notesSz cx="6797675" cy="9926638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873"/>
    <a:srgbClr val="26B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67F00-AF13-48D9-8408-AD1799949830}" v="11" dt="2021-05-06T17:41:05.15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3"/>
    <p:restoredTop sz="94697"/>
  </p:normalViewPr>
  <p:slideViewPr>
    <p:cSldViewPr snapToGrid="0" snapToObjects="1">
      <p:cViewPr varScale="1">
        <p:scale>
          <a:sx n="101" d="100"/>
          <a:sy n="101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59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ADB8255-BCD4-F344-B16E-60C337F369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BCBEAE1-BDFA-C542-B462-0EF14A257A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7FCDB-D301-2E42-BECE-CE86386C06BA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0D8CD1D-785E-F442-BB8E-4B44CD209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D2AC97E-F3CE-A04B-8860-77EF6746B9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B2C02-D641-4A46-AF96-7F9F842FA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64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17CE0C-47B8-D143-8B4D-F604A8B4A2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780"/>
            <a:ext cx="12193588" cy="438207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9531F3F-BE2C-4241-821F-53CF39FE57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23" y="339366"/>
            <a:ext cx="3029901" cy="699208"/>
          </a:xfrm>
          <a:prstGeom prst="rect">
            <a:avLst/>
          </a:prstGeom>
        </p:spPr>
      </p:pic>
      <p:sp>
        <p:nvSpPr>
          <p:cNvPr id="8" name="Τίτλος 7">
            <a:extLst>
              <a:ext uri="{FF2B5EF4-FFF2-40B4-BE49-F238E27FC236}">
                <a16:creationId xmlns:a16="http://schemas.microsoft.com/office/drawing/2014/main" id="{F3FBF81A-CCA1-8B41-B772-69F3CC5BAC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354" y="2493354"/>
            <a:ext cx="105042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l-GR" dirty="0"/>
              <a:t>ΤΑ ΠΡΟΒΛΗΜΑΤΑ</a:t>
            </a:r>
            <a:br>
              <a:rPr lang="el-GR" dirty="0"/>
            </a:br>
            <a:r>
              <a:rPr lang="el-GR" dirty="0"/>
              <a:t>ΤΗΣ ΙΣΧΥΟΥΣΑΣ ΝΟΜΟΘΕΣΙΑΣ</a:t>
            </a:r>
          </a:p>
        </p:txBody>
      </p:sp>
      <p:sp>
        <p:nvSpPr>
          <p:cNvPr id="14" name="Θέση κειμένου 13">
            <a:extLst>
              <a:ext uri="{FF2B5EF4-FFF2-40B4-BE49-F238E27FC236}">
                <a16:creationId xmlns:a16="http://schemas.microsoft.com/office/drawing/2014/main" id="{7B9D78EC-FF91-D744-B4A9-2F8A6C055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5499848"/>
            <a:ext cx="2520950" cy="3370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l-GR" dirty="0"/>
              <a:t>06 / 05 / 2021</a:t>
            </a:r>
          </a:p>
        </p:txBody>
      </p:sp>
      <p:sp>
        <p:nvSpPr>
          <p:cNvPr id="26" name="Θέση κειμένου 25">
            <a:extLst>
              <a:ext uri="{FF2B5EF4-FFF2-40B4-BE49-F238E27FC236}">
                <a16:creationId xmlns:a16="http://schemas.microsoft.com/office/drawing/2014/main" id="{C036A572-0979-2E4D-993E-A464910FD5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3832225"/>
            <a:ext cx="6427974" cy="1157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2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" dirty="0"/>
              <a:t>Lorem ipsum dolor sit </a:t>
            </a:r>
            <a:r>
              <a:rPr lang="en" dirty="0" err="1"/>
              <a:t>amet</a:t>
            </a:r>
            <a:r>
              <a:rPr lang="en" dirty="0"/>
              <a:t>, </a:t>
            </a:r>
            <a:r>
              <a:rPr lang="en" dirty="0" err="1"/>
              <a:t>consectetur</a:t>
            </a:r>
            <a:r>
              <a:rPr lang="en" dirty="0"/>
              <a:t> </a:t>
            </a:r>
            <a:r>
              <a:rPr lang="en" dirty="0" err="1"/>
              <a:t>adipisici</a:t>
            </a:r>
            <a:r>
              <a:rPr lang="en" dirty="0"/>
              <a:t> </a:t>
            </a:r>
            <a:r>
              <a:rPr lang="en" dirty="0" err="1"/>
              <a:t>elit</a:t>
            </a:r>
            <a:r>
              <a:rPr lang="en" dirty="0"/>
              <a:t>, </a:t>
            </a:r>
            <a:r>
              <a:rPr lang="en" dirty="0" err="1"/>
              <a:t>sed</a:t>
            </a:r>
            <a:r>
              <a:rPr lang="en" dirty="0"/>
              <a:t> do </a:t>
            </a:r>
            <a:r>
              <a:rPr lang="en" dirty="0" err="1"/>
              <a:t>eiusmod</a:t>
            </a:r>
            <a:r>
              <a:rPr lang="en" dirty="0"/>
              <a:t> </a:t>
            </a:r>
            <a:r>
              <a:rPr lang="en" dirty="0" err="1"/>
              <a:t>tempor</a:t>
            </a:r>
            <a:r>
              <a:rPr lang="en" dirty="0"/>
              <a:t> </a:t>
            </a:r>
            <a:r>
              <a:rPr lang="en" dirty="0" err="1"/>
              <a:t>incididunt</a:t>
            </a:r>
            <a:r>
              <a:rPr lang="en" dirty="0"/>
              <a:t> </a:t>
            </a:r>
            <a:r>
              <a:rPr lang="en" dirty="0" err="1"/>
              <a:t>ut</a:t>
            </a:r>
            <a:r>
              <a:rPr lang="en" dirty="0"/>
              <a:t> </a:t>
            </a:r>
            <a:r>
              <a:rPr lang="en" dirty="0" err="1"/>
              <a:t>labore</a:t>
            </a:r>
            <a:r>
              <a:rPr lang="en" dirty="0"/>
              <a:t> et dolore magna </a:t>
            </a:r>
            <a:r>
              <a:rPr lang="en" dirty="0" err="1"/>
              <a:t>aliqua</a:t>
            </a:r>
            <a:r>
              <a:rPr lang="en" dirty="0"/>
              <a:t>. Ut </a:t>
            </a:r>
            <a:r>
              <a:rPr lang="en" dirty="0" err="1"/>
              <a:t>enim</a:t>
            </a:r>
            <a:r>
              <a:rPr lang="en" dirty="0"/>
              <a:t> ad minim </a:t>
            </a:r>
            <a:r>
              <a:rPr lang="en" dirty="0" err="1"/>
              <a:t>veniam</a:t>
            </a:r>
            <a:r>
              <a:rPr lang="en" dirty="0"/>
              <a:t>, </a:t>
            </a:r>
            <a:r>
              <a:rPr lang="en" dirty="0" err="1"/>
              <a:t>quis</a:t>
            </a:r>
            <a:r>
              <a:rPr lang="en" dirty="0"/>
              <a:t> </a:t>
            </a:r>
            <a:r>
              <a:rPr lang="en" dirty="0" err="1"/>
              <a:t>nostrud</a:t>
            </a:r>
            <a:r>
              <a:rPr lang="en" dirty="0"/>
              <a:t> exercitation </a:t>
            </a:r>
            <a:r>
              <a:rPr lang="en" dirty="0" err="1"/>
              <a:t>ullamco</a:t>
            </a:r>
            <a:r>
              <a:rPr lang="en" dirty="0"/>
              <a:t> </a:t>
            </a:r>
            <a:r>
              <a:rPr lang="en" dirty="0" err="1"/>
              <a:t>laboris</a:t>
            </a:r>
            <a:r>
              <a:rPr lang="en" dirty="0"/>
              <a:t> nisi </a:t>
            </a:r>
            <a:r>
              <a:rPr lang="en" dirty="0" err="1"/>
              <a:t>ut</a:t>
            </a:r>
            <a:r>
              <a:rPr lang="en" dirty="0"/>
              <a:t> </a:t>
            </a:r>
            <a:r>
              <a:rPr lang="en" dirty="0" err="1"/>
              <a:t>aliquip</a:t>
            </a:r>
            <a:r>
              <a:rPr lang="en" dirty="0"/>
              <a:t> ex </a:t>
            </a:r>
            <a:r>
              <a:rPr lang="en" dirty="0" err="1"/>
              <a:t>ea</a:t>
            </a:r>
            <a:r>
              <a:rPr lang="en" dirty="0"/>
              <a:t> </a:t>
            </a:r>
            <a:r>
              <a:rPr lang="en" dirty="0" err="1"/>
              <a:t>commodo</a:t>
            </a:r>
            <a:r>
              <a:rPr lang="en" dirty="0"/>
              <a:t> </a:t>
            </a:r>
            <a:r>
              <a:rPr lang="en" dirty="0" err="1"/>
              <a:t>consequat</a:t>
            </a:r>
            <a:r>
              <a:rPr lang="en" dirty="0"/>
              <a:t>. Duis </a:t>
            </a:r>
            <a:r>
              <a:rPr lang="en" dirty="0" err="1"/>
              <a:t>aute</a:t>
            </a:r>
            <a:r>
              <a:rPr lang="en" dirty="0"/>
              <a:t> </a:t>
            </a:r>
            <a:r>
              <a:rPr lang="en" dirty="0" err="1"/>
              <a:t>irure</a:t>
            </a:r>
            <a:r>
              <a:rPr lang="en" dirty="0"/>
              <a:t> dolor in </a:t>
            </a:r>
            <a:r>
              <a:rPr lang="en" dirty="0" err="1"/>
              <a:t>reprehenderit</a:t>
            </a:r>
            <a:r>
              <a:rPr lang="en" dirty="0"/>
              <a:t> in </a:t>
            </a:r>
            <a:r>
              <a:rPr lang="en" dirty="0" err="1"/>
              <a:t>voluptate</a:t>
            </a:r>
            <a:r>
              <a:rPr lang="en" dirty="0"/>
              <a:t> </a:t>
            </a:r>
            <a:endParaRPr lang="el-GR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94B45D-E86C-B147-9C6E-809F74B84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6CAE11BA-80CC-894F-BB53-BA1384A8E8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214" y="1754281"/>
            <a:ext cx="8909050" cy="592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T</a:t>
            </a:r>
            <a:r>
              <a:rPr lang="el-GR" dirty="0"/>
              <a:t>ΙΤΛΟΣ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l-GR" dirty="0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2B55413A-9B3B-B545-B71F-9864221756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2589213"/>
            <a:ext cx="10306050" cy="35290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.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. </a:t>
            </a:r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. </a:t>
            </a:r>
            <a:endParaRPr lang="el-GR" dirty="0"/>
          </a:p>
        </p:txBody>
      </p:sp>
      <p:sp>
        <p:nvSpPr>
          <p:cNvPr id="5" name="Shape 41">
            <a:extLst>
              <a:ext uri="{FF2B5EF4-FFF2-40B4-BE49-F238E27FC236}">
                <a16:creationId xmlns:a16="http://schemas.microsoft.com/office/drawing/2014/main" id="{299CB96A-0CB1-5C48-A633-81C1F61EBF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73887" y="6540500"/>
            <a:ext cx="306174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D835D5C-2CF2-2849-AB2D-278335048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9" name="Θέση κειμένου 5">
            <a:extLst>
              <a:ext uri="{FF2B5EF4-FFF2-40B4-BE49-F238E27FC236}">
                <a16:creationId xmlns:a16="http://schemas.microsoft.com/office/drawing/2014/main" id="{E75775A0-96F2-5B43-BBA8-4540722B7D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5829" y="3039035"/>
            <a:ext cx="5794936" cy="10018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T</a:t>
            </a:r>
            <a:r>
              <a:rPr lang="el-GR" dirty="0"/>
              <a:t>ΙΤΛΟΣ ΕΝΟΤΗΤΑΣ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120668-DC62-1840-8C95-EA423ACAD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67FB73AB-10BF-B745-AF24-95599F0554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0200" y="330200"/>
            <a:ext cx="11536363" cy="6191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l-GR" dirty="0"/>
              <a:t>Θέση φωτογραφίας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A993F8-2B6C-DF41-9ECA-C2581CBE4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5" name="Θέση κειμένου 5">
            <a:extLst>
              <a:ext uri="{FF2B5EF4-FFF2-40B4-BE49-F238E27FC236}">
                <a16:creationId xmlns:a16="http://schemas.microsoft.com/office/drawing/2014/main" id="{8671DEE3-6A51-D149-AC6B-D8E9C108F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9966" y="3134347"/>
            <a:ext cx="5304367" cy="7518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l-GR" dirty="0"/>
              <a:t>Ευχαριστούμε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tabl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137C45A-D90B-8D47-9DC6-B60C4CB9D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11" name="Θέση κειμένου 7">
            <a:extLst>
              <a:ext uri="{FF2B5EF4-FFF2-40B4-BE49-F238E27FC236}">
                <a16:creationId xmlns:a16="http://schemas.microsoft.com/office/drawing/2014/main" id="{7DB2E8C8-E40A-4F4B-A4B7-5D960DC65B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1768" y="3246001"/>
            <a:ext cx="4025900" cy="28753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None/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.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13" name="Θέση κειμένου 5">
            <a:extLst>
              <a:ext uri="{FF2B5EF4-FFF2-40B4-BE49-F238E27FC236}">
                <a16:creationId xmlns:a16="http://schemas.microsoft.com/office/drawing/2014/main" id="{ADFE79B0-2BB5-7A44-A5C5-ACD63EF53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1768" y="1771214"/>
            <a:ext cx="3551765" cy="117045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T</a:t>
            </a:r>
            <a:r>
              <a:rPr lang="el-GR" dirty="0"/>
              <a:t>ΙΤΛΟΣ </a:t>
            </a:r>
            <a:r>
              <a:rPr lang="en-US" dirty="0"/>
              <a:t>Lorem ipsum dolor</a:t>
            </a:r>
            <a:endParaRPr lang="el-GR" dirty="0"/>
          </a:p>
        </p:txBody>
      </p:sp>
      <p:sp>
        <p:nvSpPr>
          <p:cNvPr id="14" name="Θέση γραφήματος 2">
            <a:extLst>
              <a:ext uri="{FF2B5EF4-FFF2-40B4-BE49-F238E27FC236}">
                <a16:creationId xmlns:a16="http://schemas.microsoft.com/office/drawing/2014/main" id="{70B376AC-5737-9849-BD3C-9A659787EA30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4" y="340347"/>
            <a:ext cx="6797939" cy="61620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l-GR" dirty="0"/>
              <a:t>Θέση </a:t>
            </a:r>
            <a:r>
              <a:rPr lang="en" dirty="0"/>
              <a:t>infographic</a:t>
            </a:r>
            <a:endParaRPr lang="el-GR" dirty="0"/>
          </a:p>
        </p:txBody>
      </p:sp>
      <p:sp>
        <p:nvSpPr>
          <p:cNvPr id="6" name="Shape 41">
            <a:extLst>
              <a:ext uri="{FF2B5EF4-FFF2-40B4-BE49-F238E27FC236}">
                <a16:creationId xmlns:a16="http://schemas.microsoft.com/office/drawing/2014/main" id="{B867B1B4-D92E-CD44-B6C1-B4257ABDD5E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73887" y="6540500"/>
            <a:ext cx="306174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41935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40532" y="6540500"/>
            <a:ext cx="30617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60" r:id="rId5"/>
    <p:sldLayoutId id="2147483661" r:id="rId6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F689794A-2ED5-D04A-8D0C-C153C0D5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/>
              <a:t>Η νέα υπηρεσία </a:t>
            </a:r>
            <a:r>
              <a:rPr lang="el-GR" dirty="0"/>
              <a:t>myergani.gov.gr</a:t>
            </a:r>
            <a:r>
              <a:rPr lang="el-GR" sz="3200" dirty="0"/>
              <a:t> </a:t>
            </a:r>
            <a:r>
              <a:rPr lang="el-GR" sz="3000" dirty="0"/>
              <a:t>πρώτο βήμα για την εφαρμογή της ψηφιακής κάρτας εργασίας</a:t>
            </a: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68ECE14A-3A1F-8744-BEE8-B39A294AA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l-GR" dirty="0"/>
              <a:t>16 / 12 / 2021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12142D-C422-488A-BAA7-79389672C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66" y="5836852"/>
            <a:ext cx="2288153" cy="970235"/>
          </a:xfrm>
          <a:prstGeom prst="rect">
            <a:avLst/>
          </a:prstGeom>
        </p:spPr>
      </p:pic>
      <p:sp>
        <p:nvSpPr>
          <p:cNvPr id="6" name="Θέση κειμένου 3">
            <a:extLst>
              <a:ext uri="{FF2B5EF4-FFF2-40B4-BE49-F238E27FC236}">
                <a16:creationId xmlns:a16="http://schemas.microsoft.com/office/drawing/2014/main" id="{3DE64C32-8FD8-4A49-BD53-4E9245163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3832225"/>
            <a:ext cx="6797230" cy="1157288"/>
          </a:xfrm>
        </p:spPr>
        <p:txBody>
          <a:bodyPr/>
          <a:lstStyle/>
          <a:p>
            <a:r>
              <a:rPr lang="el-GR" sz="4000" b="1" dirty="0"/>
              <a:t>ΔΥΝΑΜΗ ΣΤΟΝ ΕΡΓΑΖΟΜΕΝΟ</a:t>
            </a:r>
          </a:p>
        </p:txBody>
      </p:sp>
    </p:spTree>
    <p:extLst>
      <p:ext uri="{BB962C8B-B14F-4D97-AF65-F5344CB8AC3E}">
        <p14:creationId xmlns:p14="http://schemas.microsoft.com/office/powerpoint/2010/main" val="114070878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315206D-CB12-8F4E-99CE-63D7668E0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214" y="829326"/>
            <a:ext cx="8909050" cy="101139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/>
              <a:t>Δηλώσεις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D996B1B-42F4-1B47-AB2E-05F4713690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3769" y="3758470"/>
            <a:ext cx="10306050" cy="254934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buClr>
                <a:srgbClr val="26BBE3"/>
              </a:buClr>
              <a:buSzPct val="85000"/>
              <a:buFont typeface="Arial" panose="020B0604020202020204" pitchFamily="34" charset="0"/>
              <a:buChar char="•"/>
            </a:pPr>
            <a:r>
              <a:rPr lang="el-GR" sz="2200" dirty="0"/>
              <a:t>Έναρξη/Λήξη Απασχόλησης</a:t>
            </a:r>
          </a:p>
          <a:p>
            <a:pPr marL="342900" indent="-342900" algn="just">
              <a:spcBef>
                <a:spcPts val="600"/>
              </a:spcBef>
              <a:buClr>
                <a:srgbClr val="26BBE3"/>
              </a:buClr>
              <a:buSzPct val="85000"/>
              <a:buFont typeface="Arial" panose="020B0604020202020204" pitchFamily="34" charset="0"/>
              <a:buChar char="•"/>
            </a:pPr>
            <a:r>
              <a:rPr lang="el-GR" sz="2200" dirty="0"/>
              <a:t>Μεταβολές Απασχόλησης (υπερωρίες, υπερεργασία, τηλεργασία)</a:t>
            </a:r>
          </a:p>
          <a:p>
            <a:pPr marL="342900" indent="-342900" algn="just">
              <a:spcBef>
                <a:spcPts val="600"/>
              </a:spcBef>
              <a:buClr>
                <a:srgbClr val="26BBE3"/>
              </a:buClr>
              <a:buSzPct val="85000"/>
              <a:buFont typeface="Arial" panose="020B0604020202020204" pitchFamily="34" charset="0"/>
              <a:buChar char="•"/>
            </a:pPr>
            <a:r>
              <a:rPr lang="el-GR" sz="2200" dirty="0"/>
              <a:t>Άδειες</a:t>
            </a:r>
          </a:p>
          <a:p>
            <a:pPr marL="342900" indent="-342900" algn="just">
              <a:spcBef>
                <a:spcPts val="600"/>
              </a:spcBef>
              <a:buClr>
                <a:srgbClr val="26BBE3"/>
              </a:buClr>
              <a:buSzPct val="85000"/>
              <a:buFont typeface="Arial" panose="020B0604020202020204" pitchFamily="34" charset="0"/>
              <a:buChar char="•"/>
            </a:pPr>
            <a:r>
              <a:rPr lang="el-GR" sz="2200" dirty="0"/>
              <a:t>Ειδικές Μορφές Απασχόλησης</a:t>
            </a:r>
          </a:p>
          <a:p>
            <a:pPr marL="342900" indent="-342900" algn="just">
              <a:spcBef>
                <a:spcPts val="600"/>
              </a:spcBef>
              <a:buClr>
                <a:srgbClr val="26BBE3"/>
              </a:buClr>
              <a:buSzPct val="85000"/>
              <a:buFont typeface="Arial" panose="020B0604020202020204" pitchFamily="34" charset="0"/>
              <a:buChar char="•"/>
            </a:pPr>
            <a:r>
              <a:rPr lang="el-GR" sz="2200" dirty="0"/>
              <a:t>Μέτρα COVID-19</a:t>
            </a:r>
          </a:p>
          <a:p>
            <a:pPr marL="342900" indent="-342900" algn="just">
              <a:spcBef>
                <a:spcPts val="600"/>
              </a:spcBef>
              <a:buClr>
                <a:srgbClr val="26BBE3"/>
              </a:buClr>
              <a:buSzPct val="85000"/>
              <a:buFont typeface="Arial" panose="020B0604020202020204" pitchFamily="34" charset="0"/>
              <a:buChar char="•"/>
            </a:pPr>
            <a:r>
              <a:rPr lang="el-GR" sz="2200" dirty="0"/>
              <a:t>Λοιπά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6DBB5F-2D82-44BD-8EFD-E118E279D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64" y="5988407"/>
            <a:ext cx="1757499" cy="7452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1CEE71-D7EC-4DB0-AC62-2A1E40FF103C}"/>
              </a:ext>
            </a:extLst>
          </p:cNvPr>
          <p:cNvSpPr/>
          <p:nvPr/>
        </p:nvSpPr>
        <p:spPr>
          <a:xfrm>
            <a:off x="914214" y="1947250"/>
            <a:ext cx="10306049" cy="1704690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Ο εργαζόμενος μπορεί να αναζητήσει όλες τις δηλώσεις (έντυπα) που έχουν υποβληθεί στο Π.Σ. ΕΡΓΑΝΗ από τους εργοδότες του, ομαδοποιημένες στις παρακάτω κατηγορίες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5BF817D-0241-4BAC-B283-F7DC897DB5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4392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A658433-F7E6-4823-A902-CD4F7B5DDA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53773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315206D-CB12-8F4E-99CE-63D7668E0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214" y="1335024"/>
            <a:ext cx="8909050" cy="101139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b="1" dirty="0"/>
              <a:t>Πληρωμές </a:t>
            </a:r>
            <a:r>
              <a:rPr lang="en-US" b="1" dirty="0"/>
              <a:t>Covid-19</a:t>
            </a:r>
            <a:endParaRPr lang="el-GR" b="1" dirty="0"/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F6A6DE9F-8EA3-45BA-BBEB-A4DD49AC599E}"/>
              </a:ext>
            </a:extLst>
          </p:cNvPr>
          <p:cNvSpPr/>
          <p:nvPr/>
        </p:nvSpPr>
        <p:spPr>
          <a:xfrm>
            <a:off x="943769" y="2832352"/>
            <a:ext cx="10306049" cy="1704690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Ο εργαζόμενος έχει πρόσβαση σε όλες τις πληρωμές που έχει λάβει από το Υπουργείο Εργασίας και Κοινωνικών Υποθέσεων στο πλαίσιο των μέτρων COVID-19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04D7E2F-C865-415A-BCB3-D6797262D8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l-GR" smtClean="0"/>
              <a:t>12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6258E04-ED8F-4098-8D17-1191264F1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64" y="5988407"/>
            <a:ext cx="1757499" cy="7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2325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F435230-388A-4C5B-945B-A6B6DC76C7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-522"/>
          <a:stretch/>
        </p:blipFill>
        <p:spPr>
          <a:xfrm>
            <a:off x="339171" y="718087"/>
            <a:ext cx="11763213" cy="5421826"/>
          </a:xfrm>
        </p:spPr>
      </p:pic>
    </p:spTree>
    <p:extLst>
      <p:ext uri="{BB962C8B-B14F-4D97-AF65-F5344CB8AC3E}">
        <p14:creationId xmlns:p14="http://schemas.microsoft.com/office/powerpoint/2010/main" val="12281539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D282B33-056B-FE4E-B8E6-1C97FDD5D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9" y="330900"/>
            <a:ext cx="6184800" cy="61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6657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315206D-CB12-8F4E-99CE-63D7668E0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2269" y="416497"/>
            <a:ext cx="8909050" cy="1011395"/>
          </a:xfrm>
        </p:spPr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myErgani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 preview</a:t>
            </a:r>
            <a:endParaRPr lang="el-GR" dirty="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6BE6FCF-578F-499E-848D-02AAE939E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9" y="1238250"/>
            <a:ext cx="2399281" cy="519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C905B3-39AC-4363-AA25-04A5D2E43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12" y="1238251"/>
            <a:ext cx="2399281" cy="519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2D7DCE0-BCCB-43A7-A54A-889ED22B1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54" y="1216357"/>
            <a:ext cx="2399281" cy="519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F64F7C8-BD03-40BD-BC40-C4B04440B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27" y="1203809"/>
            <a:ext cx="2507883" cy="51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339E1756-0CE6-4927-946D-F11C551F13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3383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B3E0FB84-905C-BD4C-AF2E-7151D6432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 err="1"/>
              <a:t>Ευχαριστο</a:t>
            </a:r>
            <a:r>
              <a:rPr lang="en-US" dirty="0" err="1"/>
              <a:t>ύ</a:t>
            </a:r>
            <a:r>
              <a:rPr lang="el-GR" dirty="0"/>
              <a:t>με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3246CB-F98B-4F4B-8684-7A74E8306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42" y="5266944"/>
            <a:ext cx="2752730" cy="11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882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94E76730-72C1-45CC-B5BA-A750108D8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214" y="1146876"/>
            <a:ext cx="8909050" cy="110655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myergani.gov.gr</a:t>
            </a:r>
            <a:r>
              <a:rPr lang="el-GR" dirty="0"/>
              <a:t>: Εργαλείο ελέγχου στα χέρια του εργαζόμενου</a:t>
            </a:r>
          </a:p>
          <a:p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6B5C903-F27C-4F4A-9EFA-AA3760888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 algn="just">
              <a:buClr>
                <a:srgbClr val="26BBE3"/>
              </a:buClr>
              <a:buSzPct val="120000"/>
              <a:buFont typeface="Wingdings" panose="05000000000000000000" pitchFamily="2" charset="2"/>
              <a:buChar char="ü"/>
            </a:pPr>
            <a:r>
              <a:rPr lang="el-GR" sz="2200" b="0" i="0" baseline="0" dirty="0"/>
              <a:t>Είναι το πρώτο βήμα για την υλοποίηση της ψηφιακής κάρτας εργασίας</a:t>
            </a:r>
            <a:endParaRPr lang="en-US" sz="2200" dirty="0"/>
          </a:p>
          <a:p>
            <a:pPr marL="342900" lvl="0" indent="-342900" algn="just">
              <a:buClr>
                <a:srgbClr val="26BBE3"/>
              </a:buClr>
              <a:buSzPct val="120000"/>
              <a:buFont typeface="Wingdings" panose="05000000000000000000" pitchFamily="2" charset="2"/>
              <a:buChar char="ü"/>
            </a:pPr>
            <a:r>
              <a:rPr lang="el-GR" sz="2200" b="0" i="0" baseline="0" dirty="0"/>
              <a:t>Ο εργαζόμενος έχει </a:t>
            </a:r>
            <a:r>
              <a:rPr lang="el-GR" sz="2200" b="1" i="0" baseline="0" dirty="0"/>
              <a:t>άμεση, γρήγορη και εύκολη πρόσβαση </a:t>
            </a:r>
            <a:r>
              <a:rPr lang="el-GR" sz="2200" b="0" i="0" baseline="0" dirty="0"/>
              <a:t>– με τους κωδικούς </a:t>
            </a:r>
            <a:r>
              <a:rPr lang="en-US" sz="2200" b="0" i="0" baseline="0" dirty="0" err="1"/>
              <a:t>TAXISnet</a:t>
            </a:r>
            <a:r>
              <a:rPr lang="en-US" sz="2200" b="0" i="0" baseline="0" dirty="0"/>
              <a:t> -</a:t>
            </a:r>
            <a:r>
              <a:rPr lang="el-GR" sz="2200" b="0" i="0" baseline="0" dirty="0"/>
              <a:t> στα στοιχεία που δηλώνει ο εργοδότης του</a:t>
            </a:r>
            <a:endParaRPr lang="en-US" sz="2200" dirty="0"/>
          </a:p>
          <a:p>
            <a:pPr marL="342900" lvl="0" indent="-342900" algn="just">
              <a:buClr>
                <a:srgbClr val="26BBE3"/>
              </a:buClr>
              <a:buSzPct val="120000"/>
              <a:buFont typeface="Wingdings" panose="05000000000000000000" pitchFamily="2" charset="2"/>
              <a:buChar char="ü"/>
            </a:pPr>
            <a:r>
              <a:rPr lang="el-GR" sz="2200" b="0" i="0" baseline="0" dirty="0"/>
              <a:t>Διατίθενται επίσης στοιχεία από </a:t>
            </a:r>
            <a:r>
              <a:rPr lang="el-GR" sz="2200" b="1" i="0" baseline="0" dirty="0"/>
              <a:t>δράσεις ενίσχυσης πληγέντων </a:t>
            </a:r>
            <a:r>
              <a:rPr lang="el-GR" sz="2200" b="0" i="0" baseline="0" dirty="0"/>
              <a:t>από την υγειονομική κρίση (π.χ. Αναστολές, πρόγραμμα ΣΥΝ-ΕΡΓΑΣΙΑ κ.ά.), φυσικές καταστροφές κ.λπ. </a:t>
            </a:r>
            <a:endParaRPr lang="en-US" sz="2200" dirty="0"/>
          </a:p>
          <a:p>
            <a:pPr marL="342900" lvl="0" indent="-342900" algn="just">
              <a:buClr>
                <a:srgbClr val="26BBE3"/>
              </a:buClr>
              <a:buSzPct val="120000"/>
              <a:buFont typeface="Wingdings" panose="05000000000000000000" pitchFamily="2" charset="2"/>
              <a:buChar char="ü"/>
            </a:pPr>
            <a:r>
              <a:rPr lang="el-GR" sz="2200" b="0" i="0" baseline="0" dirty="0"/>
              <a:t>Ένα σημαντικό </a:t>
            </a:r>
            <a:r>
              <a:rPr lang="el-GR" sz="2200" b="1" i="0" baseline="0" dirty="0"/>
              <a:t>εργαλείο ελέγχου </a:t>
            </a:r>
            <a:r>
              <a:rPr lang="el-GR" sz="2200" b="0" i="0" baseline="0" dirty="0"/>
              <a:t>στα χέρια του εργαζόμενου, απέναντι στην «μαύρη» και την υποδηλωμένη εργασία</a:t>
            </a:r>
            <a:endParaRPr lang="en-US" sz="2200" dirty="0"/>
          </a:p>
          <a:p>
            <a:pPr marL="342900" lvl="0" indent="-342900" algn="just">
              <a:buClr>
                <a:srgbClr val="26BBE3"/>
              </a:buClr>
              <a:buSzPct val="120000"/>
              <a:buFont typeface="Wingdings" panose="05000000000000000000" pitchFamily="2" charset="2"/>
              <a:buChar char="ü"/>
            </a:pPr>
            <a:r>
              <a:rPr lang="el-GR" sz="2200" b="0" i="0" baseline="0" dirty="0"/>
              <a:t>Από τον Φεβρουάριο του 2022 θα είναι διαθέσιμο και σε </a:t>
            </a:r>
            <a:r>
              <a:rPr lang="el-GR" sz="2200" b="1" i="0" baseline="0" dirty="0" err="1"/>
              <a:t>mobile</a:t>
            </a:r>
            <a:r>
              <a:rPr lang="el-GR" sz="2200" b="1" i="0" baseline="0" dirty="0"/>
              <a:t> </a:t>
            </a:r>
            <a:r>
              <a:rPr lang="el-GR" sz="2200" b="1" i="0" baseline="0" dirty="0" err="1"/>
              <a:t>app</a:t>
            </a:r>
            <a:r>
              <a:rPr lang="el-GR" sz="2200" b="1" i="0" baseline="0" dirty="0"/>
              <a:t> </a:t>
            </a:r>
            <a:endParaRPr lang="en-US" sz="22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6114921-41C0-4288-89B2-9A1C51AAE4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l-GR" smtClean="0"/>
              <a:t>2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0BC489C-9407-457C-B9CF-7D673C5D3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64" y="5988407"/>
            <a:ext cx="1757499" cy="7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81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8D70298-2DE8-5248-888B-42F635EA0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2" y="340425"/>
            <a:ext cx="6184800" cy="61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4371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5BC65A-BB79-FB4C-B830-058DEEA29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2" y="340425"/>
            <a:ext cx="6184800" cy="61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058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5474453E-0720-784D-8CED-4A9FB2B84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6968" y="3039035"/>
            <a:ext cx="5903797" cy="1001806"/>
          </a:xfrm>
        </p:spPr>
        <p:txBody>
          <a:bodyPr/>
          <a:lstStyle/>
          <a:p>
            <a:r>
              <a:rPr lang="el-GR" dirty="0"/>
              <a:t>3 βασικές επιλογές πληροφόρησης για τον εργαζόμενο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5E2E6D-CFC9-428F-8A75-B0E17759E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91" y="5769615"/>
            <a:ext cx="2288153" cy="9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2359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6F959E2-B79C-4623-B156-784234B39E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l-GR" smtClean="0"/>
              <a:t>6</a:t>
            </a:fld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4EAB6E4-51D8-7847-88C0-22AFAA776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7" y="337796"/>
            <a:ext cx="6181200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934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E71999-2762-4963-B4AE-4565BB58D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" y="327045"/>
            <a:ext cx="12190476" cy="621324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AB9AA5B-B42C-45C1-B656-6B55A0069D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64895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315206D-CB12-8F4E-99CE-63D7668E0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214" y="1003431"/>
            <a:ext cx="8909050" cy="1011395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l-GR" dirty="0"/>
              <a:t>Οι Εργοδότες μου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FE62255-A6CF-4529-A1CC-C95EF751A7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l-GR" smtClean="0"/>
              <a:t>8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0CA8D41-7DBC-4453-A75A-9D3BD0366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64" y="5988407"/>
            <a:ext cx="1757499" cy="7452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419314-15A0-4928-A1AB-2906D3A30585}"/>
              </a:ext>
            </a:extLst>
          </p:cNvPr>
          <p:cNvSpPr/>
          <p:nvPr/>
        </p:nvSpPr>
        <p:spPr>
          <a:xfrm>
            <a:off x="914214" y="2014826"/>
            <a:ext cx="10306049" cy="1704690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Ο εργαζόμενος μπορεί να έχει πρόσβαση σε όλες τις σχέσεις εργασίας με τους εργοδότες που έχει απασχοληθεί (εφόσον έχουν δηλωθεί στο Π.Σ. ΕΡΓΑΝΗ)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35572A4C-A576-4450-94B7-81AFEB39F558}"/>
              </a:ext>
            </a:extLst>
          </p:cNvPr>
          <p:cNvSpPr/>
          <p:nvPr/>
        </p:nvSpPr>
        <p:spPr>
          <a:xfrm>
            <a:off x="923552" y="3948778"/>
            <a:ext cx="10306049" cy="1704690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el-GR" sz="2600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Μπορεί να δει τα τελευταία καταγεγραμμένα στοιχεία της κάθε εργασιακής σχέσης, όπως τηρούνται στο Π.Σ. ΕΡΓΑΝΗ από τις δηλώσεις των υπόχρεων εργοδοτών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2233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 που περιέχει κείμενο, στιγμιότυπο οθόνης, οθόνη&#10;&#10;Περιγραφή που δημιουργήθηκε αυτόματα">
            <a:extLst>
              <a:ext uri="{FF2B5EF4-FFF2-40B4-BE49-F238E27FC236}">
                <a16:creationId xmlns:a16="http://schemas.microsoft.com/office/drawing/2014/main" id="{E4B681A3-4504-4EFA-A3FF-E4F841FCF1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15610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289</Words>
  <Application>Microsoft Office PowerPoint</Application>
  <PresentationFormat>Προσαρμογή</PresentationFormat>
  <Paragraphs>32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 Light</vt:lpstr>
      <vt:lpstr>Helvetica Neue</vt:lpstr>
      <vt:lpstr>Roboto</vt:lpstr>
      <vt:lpstr>Roboto Medium</vt:lpstr>
      <vt:lpstr>Wingdings</vt:lpstr>
      <vt:lpstr>White</vt:lpstr>
      <vt:lpstr>Η νέα υπηρεσία myergani.gov.gr πρώτο βήμα για την εφαρμογή της ψηφιακής κάρτας εργασίας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Samios Babis</dc:creator>
  <cp:lastModifiedBy>Christina Tartampouka</cp:lastModifiedBy>
  <cp:revision>61</cp:revision>
  <cp:lastPrinted>2021-12-15T11:32:08Z</cp:lastPrinted>
  <dcterms:modified xsi:type="dcterms:W3CDTF">2021-12-16T10:45:44Z</dcterms:modified>
</cp:coreProperties>
</file>