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theme/theme8.xml" ContentType="application/vnd.openxmlformats-officedocument.theme+xml"/>
  <Override PartName="/ppt/changesInfos/changesInfo1.xml" ContentType="application/vnd.ms-powerpoint.changesinfo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  <p:sldMasterId id="2147483662" r:id="rId3"/>
    <p:sldMasterId id="2147483664" r:id="rId4"/>
    <p:sldMasterId id="2147483666" r:id="rId5"/>
    <p:sldMasterId id="2147483668" r:id="rId6"/>
    <p:sldMasterId id="2147483670" r:id="rId7"/>
  </p:sldMasterIdLst>
  <p:notesMasterIdLst>
    <p:notesMasterId r:id="rId39"/>
  </p:notesMasterIdLst>
  <p:sldIdLst>
    <p:sldId id="256" r:id="rId8"/>
    <p:sldId id="259" r:id="rId9"/>
    <p:sldId id="265" r:id="rId10"/>
    <p:sldId id="280" r:id="rId11"/>
    <p:sldId id="281" r:id="rId12"/>
    <p:sldId id="260" r:id="rId13"/>
    <p:sldId id="266" r:id="rId14"/>
    <p:sldId id="277" r:id="rId15"/>
    <p:sldId id="278" r:id="rId16"/>
    <p:sldId id="282" r:id="rId17"/>
    <p:sldId id="261" r:id="rId18"/>
    <p:sldId id="267" r:id="rId19"/>
    <p:sldId id="276" r:id="rId20"/>
    <p:sldId id="262" r:id="rId21"/>
    <p:sldId id="268" r:id="rId22"/>
    <p:sldId id="271" r:id="rId23"/>
    <p:sldId id="272" r:id="rId24"/>
    <p:sldId id="274" r:id="rId25"/>
    <p:sldId id="275" r:id="rId26"/>
    <p:sldId id="288" r:id="rId27"/>
    <p:sldId id="263" r:id="rId28"/>
    <p:sldId id="269" r:id="rId29"/>
    <p:sldId id="283" r:id="rId30"/>
    <p:sldId id="286" r:id="rId31"/>
    <p:sldId id="287" r:id="rId32"/>
    <p:sldId id="284" r:id="rId33"/>
    <p:sldId id="264" r:id="rId34"/>
    <p:sldId id="270" r:id="rId35"/>
    <p:sldId id="285" r:id="rId36"/>
    <p:sldId id="290" r:id="rId37"/>
    <p:sldId id="289" r:id="rId38"/>
  </p:sldIdLst>
  <p:sldSz cx="12192000" cy="6858000"/>
  <p:notesSz cx="6797675" cy="9926638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ota Gourna" initials="GG" lastIdx="1" clrIdx="0">
    <p:extLst>
      <p:ext uri="{19B8F6BF-5375-455C-9EA6-DF929625EA0E}">
        <p15:presenceInfo xmlns="" xmlns:p15="http://schemas.microsoft.com/office/powerpoint/2012/main" userId="Giota Gour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F4093"/>
    <a:srgbClr val="E70B75"/>
    <a:srgbClr val="01A7E3"/>
    <a:srgbClr val="F29023"/>
    <a:srgbClr val="B3C20D"/>
    <a:srgbClr val="57A83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8E09C7-FFE5-4E3C-B883-51977668B504}" v="38" dt="2021-10-11T11:27:48.8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6374" autoAdjust="0"/>
  </p:normalViewPr>
  <p:slideViewPr>
    <p:cSldViewPr snapToGrid="0" snapToObjects="1">
      <p:cViewPr>
        <p:scale>
          <a:sx n="90" d="100"/>
          <a:sy n="90" d="100"/>
        </p:scale>
        <p:origin x="-1356" y="-5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commentAuthors" Target="commentAuthors.xml"/><Relationship Id="rId45" Type="http://schemas.microsoft.com/office/2016/11/relationships/changesInfo" Target="changesInfos/changesInfo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ota Gourna" userId="daaabff2-ce14-4a9b-8da8-407a947650b4" providerId="ADAL" clId="{658E09C7-FFE5-4E3C-B883-51977668B504}"/>
    <pc:docChg chg="undo custSel addSld delSld modSld addMainMaster modMainMaster">
      <pc:chgData name="Giota Gourna" userId="daaabff2-ce14-4a9b-8da8-407a947650b4" providerId="ADAL" clId="{658E09C7-FFE5-4E3C-B883-51977668B504}" dt="2021-10-11T11:28:45.425" v="109" actId="680"/>
      <pc:docMkLst>
        <pc:docMk/>
      </pc:docMkLst>
      <pc:sldChg chg="delSp mod">
        <pc:chgData name="Giota Gourna" userId="daaabff2-ce14-4a9b-8da8-407a947650b4" providerId="ADAL" clId="{658E09C7-FFE5-4E3C-B883-51977668B504}" dt="2021-10-08T17:50:54.241" v="0" actId="478"/>
        <pc:sldMkLst>
          <pc:docMk/>
          <pc:sldMk cId="3842600204" sldId="256"/>
        </pc:sldMkLst>
        <pc:picChg chg="del">
          <ac:chgData name="Giota Gourna" userId="daaabff2-ce14-4a9b-8da8-407a947650b4" providerId="ADAL" clId="{658E09C7-FFE5-4E3C-B883-51977668B504}" dt="2021-10-08T17:50:54.241" v="0" actId="478"/>
          <ac:picMkLst>
            <pc:docMk/>
            <pc:sldMk cId="3842600204" sldId="256"/>
            <ac:picMk id="3" creationId="{FB7365E4-F5A1-1446-B7CE-8D3E5B8EF743}"/>
          </ac:picMkLst>
        </pc:picChg>
      </pc:sldChg>
      <pc:sldChg chg="addSp delSp modSp del mod">
        <pc:chgData name="Giota Gourna" userId="daaabff2-ce14-4a9b-8da8-407a947650b4" providerId="ADAL" clId="{658E09C7-FFE5-4E3C-B883-51977668B504}" dt="2021-10-08T17:57:09.961" v="34" actId="47"/>
        <pc:sldMkLst>
          <pc:docMk/>
          <pc:sldMk cId="2920359105" sldId="257"/>
        </pc:sldMkLst>
        <pc:spChg chg="add del">
          <ac:chgData name="Giota Gourna" userId="daaabff2-ce14-4a9b-8da8-407a947650b4" providerId="ADAL" clId="{658E09C7-FFE5-4E3C-B883-51977668B504}" dt="2021-10-08T17:57:03.189" v="33" actId="21"/>
          <ac:spMkLst>
            <pc:docMk/>
            <pc:sldMk cId="2920359105" sldId="257"/>
            <ac:spMk id="2" creationId="{C1262A38-9940-D04F-8821-FD82B330297F}"/>
          </ac:spMkLst>
        </pc:spChg>
        <pc:spChg chg="add del mod">
          <ac:chgData name="Giota Gourna" userId="daaabff2-ce14-4a9b-8da8-407a947650b4" providerId="ADAL" clId="{658E09C7-FFE5-4E3C-B883-51977668B504}" dt="2021-10-08T17:55:38.861" v="30" actId="47"/>
          <ac:spMkLst>
            <pc:docMk/>
            <pc:sldMk cId="2920359105" sldId="257"/>
            <ac:spMk id="3" creationId="{308C348A-0B9B-BF4A-82A9-E452AFD416ED}"/>
          </ac:spMkLst>
        </pc:spChg>
      </pc:sldChg>
      <pc:sldChg chg="modSp new mod">
        <pc:chgData name="Giota Gourna" userId="daaabff2-ce14-4a9b-8da8-407a947650b4" providerId="ADAL" clId="{658E09C7-FFE5-4E3C-B883-51977668B504}" dt="2021-10-08T17:54:44.014" v="15" actId="27636"/>
        <pc:sldMkLst>
          <pc:docMk/>
          <pc:sldMk cId="1530191254" sldId="258"/>
        </pc:sldMkLst>
        <pc:spChg chg="mod">
          <ac:chgData name="Giota Gourna" userId="daaabff2-ce14-4a9b-8da8-407a947650b4" providerId="ADAL" clId="{658E09C7-FFE5-4E3C-B883-51977668B504}" dt="2021-10-08T17:54:44.014" v="15" actId="27636"/>
          <ac:spMkLst>
            <pc:docMk/>
            <pc:sldMk cId="1530191254" sldId="258"/>
            <ac:spMk id="2" creationId="{06261956-CD84-40C1-A915-9E28D9E9D3AE}"/>
          </ac:spMkLst>
        </pc:spChg>
      </pc:sldChg>
      <pc:sldChg chg="del">
        <pc:chgData name="Giota Gourna" userId="daaabff2-ce14-4a9b-8da8-407a947650b4" providerId="ADAL" clId="{658E09C7-FFE5-4E3C-B883-51977668B504}" dt="2021-10-08T17:53:42.570" v="11" actId="47"/>
        <pc:sldMkLst>
          <pc:docMk/>
          <pc:sldMk cId="2390195081" sldId="258"/>
        </pc:sldMkLst>
      </pc:sldChg>
      <pc:sldChg chg="addSp modSp new mod modClrScheme addCm delCm chgLayout">
        <pc:chgData name="Giota Gourna" userId="daaabff2-ce14-4a9b-8da8-407a947650b4" providerId="ADAL" clId="{658E09C7-FFE5-4E3C-B883-51977668B504}" dt="2021-10-08T17:59:27.888" v="83" actId="1592"/>
        <pc:sldMkLst>
          <pc:docMk/>
          <pc:sldMk cId="884727275" sldId="259"/>
        </pc:sldMkLst>
        <pc:spChg chg="add mod">
          <ac:chgData name="Giota Gourna" userId="daaabff2-ce14-4a9b-8da8-407a947650b4" providerId="ADAL" clId="{658E09C7-FFE5-4E3C-B883-51977668B504}" dt="2021-10-08T17:59:15.876" v="82" actId="700"/>
          <ac:spMkLst>
            <pc:docMk/>
            <pc:sldMk cId="884727275" sldId="259"/>
            <ac:spMk id="2" creationId="{3521E00D-F10A-4571-AF0E-A5F4AC5548BD}"/>
          </ac:spMkLst>
        </pc:spChg>
      </pc:sldChg>
      <pc:sldChg chg="new">
        <pc:chgData name="Giota Gourna" userId="daaabff2-ce14-4a9b-8da8-407a947650b4" providerId="ADAL" clId="{658E09C7-FFE5-4E3C-B883-51977668B504}" dt="2021-10-11T11:28:31.956" v="105" actId="680"/>
        <pc:sldMkLst>
          <pc:docMk/>
          <pc:sldMk cId="4042383657" sldId="260"/>
        </pc:sldMkLst>
      </pc:sldChg>
      <pc:sldChg chg="new">
        <pc:chgData name="Giota Gourna" userId="daaabff2-ce14-4a9b-8da8-407a947650b4" providerId="ADAL" clId="{658E09C7-FFE5-4E3C-B883-51977668B504}" dt="2021-10-11T11:28:34.697" v="106" actId="680"/>
        <pc:sldMkLst>
          <pc:docMk/>
          <pc:sldMk cId="3183836653" sldId="261"/>
        </pc:sldMkLst>
      </pc:sldChg>
      <pc:sldChg chg="new">
        <pc:chgData name="Giota Gourna" userId="daaabff2-ce14-4a9b-8da8-407a947650b4" providerId="ADAL" clId="{658E09C7-FFE5-4E3C-B883-51977668B504}" dt="2021-10-11T11:28:38.948" v="107" actId="680"/>
        <pc:sldMkLst>
          <pc:docMk/>
          <pc:sldMk cId="4016136771" sldId="262"/>
        </pc:sldMkLst>
      </pc:sldChg>
      <pc:sldChg chg="new">
        <pc:chgData name="Giota Gourna" userId="daaabff2-ce14-4a9b-8da8-407a947650b4" providerId="ADAL" clId="{658E09C7-FFE5-4E3C-B883-51977668B504}" dt="2021-10-11T11:28:42.454" v="108" actId="680"/>
        <pc:sldMkLst>
          <pc:docMk/>
          <pc:sldMk cId="273794494" sldId="263"/>
        </pc:sldMkLst>
      </pc:sldChg>
      <pc:sldChg chg="new">
        <pc:chgData name="Giota Gourna" userId="daaabff2-ce14-4a9b-8da8-407a947650b4" providerId="ADAL" clId="{658E09C7-FFE5-4E3C-B883-51977668B504}" dt="2021-10-11T11:28:45.425" v="109" actId="680"/>
        <pc:sldMkLst>
          <pc:docMk/>
          <pc:sldMk cId="3962886877" sldId="264"/>
        </pc:sldMkLst>
      </pc:sldChg>
      <pc:sldMasterChg chg="addSp modSp mod modSldLayout">
        <pc:chgData name="Giota Gourna" userId="daaabff2-ce14-4a9b-8da8-407a947650b4" providerId="ADAL" clId="{658E09C7-FFE5-4E3C-B883-51977668B504}" dt="2021-10-08T17:55:13.174" v="17" actId="14100"/>
        <pc:sldMasterMkLst>
          <pc:docMk/>
          <pc:sldMasterMk cId="3608131811" sldId="2147483648"/>
        </pc:sldMasterMkLst>
        <pc:spChg chg="mod">
          <ac:chgData name="Giota Gourna" userId="daaabff2-ce14-4a9b-8da8-407a947650b4" providerId="ADAL" clId="{658E09C7-FFE5-4E3C-B883-51977668B504}" dt="2021-10-08T17:54:47.794" v="16" actId="14100"/>
          <ac:spMkLst>
            <pc:docMk/>
            <pc:sldMasterMk cId="3608131811" sldId="2147483648"/>
            <ac:spMk id="2" creationId="{9D9BDE55-B683-6C47-BC85-95BD7FA51B79}"/>
          </ac:spMkLst>
        </pc:spChg>
        <pc:spChg chg="add mod">
          <ac:chgData name="Giota Gourna" userId="daaabff2-ce14-4a9b-8da8-407a947650b4" providerId="ADAL" clId="{658E09C7-FFE5-4E3C-B883-51977668B504}" dt="2021-10-08T17:54:38.166" v="13"/>
          <ac:spMkLst>
            <pc:docMk/>
            <pc:sldMasterMk cId="3608131811" sldId="2147483648"/>
            <ac:spMk id="9" creationId="{C6EAAB29-C8A4-4F63-AB4C-1DCEA62A2DFD}"/>
          </ac:spMkLst>
        </pc:spChg>
        <pc:spChg chg="add mod">
          <ac:chgData name="Giota Gourna" userId="daaabff2-ce14-4a9b-8da8-407a947650b4" providerId="ADAL" clId="{658E09C7-FFE5-4E3C-B883-51977668B504}" dt="2021-10-08T17:54:38.166" v="13"/>
          <ac:spMkLst>
            <pc:docMk/>
            <pc:sldMasterMk cId="3608131811" sldId="2147483648"/>
            <ac:spMk id="11" creationId="{AC9F3FC2-41E5-4E53-90A8-658980C27250}"/>
          </ac:spMkLst>
        </pc:spChg>
        <pc:picChg chg="add mod">
          <ac:chgData name="Giota Gourna" userId="daaabff2-ce14-4a9b-8da8-407a947650b4" providerId="ADAL" clId="{658E09C7-FFE5-4E3C-B883-51977668B504}" dt="2021-10-08T17:54:38.166" v="13"/>
          <ac:picMkLst>
            <pc:docMk/>
            <pc:sldMasterMk cId="3608131811" sldId="2147483648"/>
            <ac:picMk id="7" creationId="{E33B8AAC-28BC-4B61-8250-BE6EE3E91519}"/>
          </ac:picMkLst>
        </pc:picChg>
        <pc:picChg chg="add mod">
          <ac:chgData name="Giota Gourna" userId="daaabff2-ce14-4a9b-8da8-407a947650b4" providerId="ADAL" clId="{658E09C7-FFE5-4E3C-B883-51977668B504}" dt="2021-10-08T17:54:38.166" v="13"/>
          <ac:picMkLst>
            <pc:docMk/>
            <pc:sldMasterMk cId="3608131811" sldId="2147483648"/>
            <ac:picMk id="8" creationId="{270745E5-1588-4D13-BD5C-43708FD1C802}"/>
          </ac:picMkLst>
        </pc:picChg>
        <pc:picChg chg="add mod">
          <ac:chgData name="Giota Gourna" userId="daaabff2-ce14-4a9b-8da8-407a947650b4" providerId="ADAL" clId="{658E09C7-FFE5-4E3C-B883-51977668B504}" dt="2021-10-08T17:54:38.166" v="13"/>
          <ac:picMkLst>
            <pc:docMk/>
            <pc:sldMasterMk cId="3608131811" sldId="2147483648"/>
            <ac:picMk id="10" creationId="{8A587B96-8C83-47A2-A21E-382DE78A8CC2}"/>
          </ac:picMkLst>
        </pc:picChg>
        <pc:sldLayoutChg chg="delSp mod setBg">
          <pc:chgData name="Giota Gourna" userId="daaabff2-ce14-4a9b-8da8-407a947650b4" providerId="ADAL" clId="{658E09C7-FFE5-4E3C-B883-51977668B504}" dt="2021-10-08T17:52:19.400" v="10"/>
          <pc:sldLayoutMkLst>
            <pc:docMk/>
            <pc:sldMasterMk cId="3608131811" sldId="2147483648"/>
            <pc:sldLayoutMk cId="2739744947" sldId="2147483649"/>
          </pc:sldLayoutMkLst>
          <pc:spChg chg="del">
            <ac:chgData name="Giota Gourna" userId="daaabff2-ce14-4a9b-8da8-407a947650b4" providerId="ADAL" clId="{658E09C7-FFE5-4E3C-B883-51977668B504}" dt="2021-10-08T17:51:29.218" v="4" actId="478"/>
            <ac:spMkLst>
              <pc:docMk/>
              <pc:sldMasterMk cId="3608131811" sldId="2147483648"/>
              <pc:sldLayoutMk cId="2739744947" sldId="2147483649"/>
              <ac:spMk id="2" creationId="{6A9C0425-613C-2746-B530-85880F1734DC}"/>
            </ac:spMkLst>
          </pc:spChg>
          <pc:spChg chg="del">
            <ac:chgData name="Giota Gourna" userId="daaabff2-ce14-4a9b-8da8-407a947650b4" providerId="ADAL" clId="{658E09C7-FFE5-4E3C-B883-51977668B504}" dt="2021-10-08T17:51:31.088" v="5" actId="478"/>
            <ac:spMkLst>
              <pc:docMk/>
              <pc:sldMasterMk cId="3608131811" sldId="2147483648"/>
              <pc:sldLayoutMk cId="2739744947" sldId="2147483649"/>
              <ac:spMk id="3" creationId="{D9100B1B-47F1-CF41-924C-E9799DF1CBA4}"/>
            </ac:spMkLst>
          </pc:spChg>
          <pc:spChg chg="del">
            <ac:chgData name="Giota Gourna" userId="daaabff2-ce14-4a9b-8da8-407a947650b4" providerId="ADAL" clId="{658E09C7-FFE5-4E3C-B883-51977668B504}" dt="2021-10-08T17:51:33.676" v="6" actId="478"/>
            <ac:spMkLst>
              <pc:docMk/>
              <pc:sldMasterMk cId="3608131811" sldId="2147483648"/>
              <pc:sldLayoutMk cId="2739744947" sldId="2147483649"/>
              <ac:spMk id="4" creationId="{9FD2B0B9-B0D0-7248-8A2B-E3AFCEBC0B2F}"/>
            </ac:spMkLst>
          </pc:spChg>
          <pc:spChg chg="del">
            <ac:chgData name="Giota Gourna" userId="daaabff2-ce14-4a9b-8da8-407a947650b4" providerId="ADAL" clId="{658E09C7-FFE5-4E3C-B883-51977668B504}" dt="2021-10-08T17:51:35.780" v="7" actId="478"/>
            <ac:spMkLst>
              <pc:docMk/>
              <pc:sldMasterMk cId="3608131811" sldId="2147483648"/>
              <pc:sldLayoutMk cId="2739744947" sldId="2147483649"/>
              <ac:spMk id="5" creationId="{918039CE-6759-1348-A128-F9ED2EDD76A9}"/>
            </ac:spMkLst>
          </pc:spChg>
          <pc:spChg chg="del">
            <ac:chgData name="Giota Gourna" userId="daaabff2-ce14-4a9b-8da8-407a947650b4" providerId="ADAL" clId="{658E09C7-FFE5-4E3C-B883-51977668B504}" dt="2021-10-08T17:51:37.523" v="8" actId="478"/>
            <ac:spMkLst>
              <pc:docMk/>
              <pc:sldMasterMk cId="3608131811" sldId="2147483648"/>
              <pc:sldLayoutMk cId="2739744947" sldId="2147483649"/>
              <ac:spMk id="6" creationId="{FBBA24AA-5FD7-6349-8DDB-C534ED44E2F8}"/>
            </ac:spMkLst>
          </pc:spChg>
        </pc:sldLayoutChg>
        <pc:sldLayoutChg chg="modSp mod">
          <pc:chgData name="Giota Gourna" userId="daaabff2-ce14-4a9b-8da8-407a947650b4" providerId="ADAL" clId="{658E09C7-FFE5-4E3C-B883-51977668B504}" dt="2021-10-08T17:55:13.174" v="17" actId="14100"/>
          <pc:sldLayoutMkLst>
            <pc:docMk/>
            <pc:sldMasterMk cId="3608131811" sldId="2147483648"/>
            <pc:sldLayoutMk cId="1873192899" sldId="2147483653"/>
          </pc:sldLayoutMkLst>
          <pc:spChg chg="mod">
            <ac:chgData name="Giota Gourna" userId="daaabff2-ce14-4a9b-8da8-407a947650b4" providerId="ADAL" clId="{658E09C7-FFE5-4E3C-B883-51977668B504}" dt="2021-10-08T17:55:13.174" v="17" actId="14100"/>
            <ac:spMkLst>
              <pc:docMk/>
              <pc:sldMasterMk cId="3608131811" sldId="2147483648"/>
              <pc:sldLayoutMk cId="1873192899" sldId="2147483653"/>
              <ac:spMk id="2" creationId="{AB14716E-FBDF-6142-8ACB-58B79DEA5EB1}"/>
            </ac:spMkLst>
          </pc:spChg>
        </pc:sldLayoutChg>
      </pc:sldMasterChg>
      <pc:sldMasterChg chg="addSp new mod setBg addSldLayout delSldLayout modSldLayout">
        <pc:chgData name="Giota Gourna" userId="daaabff2-ce14-4a9b-8da8-407a947650b4" providerId="ADAL" clId="{658E09C7-FFE5-4E3C-B883-51977668B504}" dt="2021-10-11T11:24:20.761" v="85"/>
        <pc:sldMasterMkLst>
          <pc:docMk/>
          <pc:sldMasterMk cId="3018068906" sldId="2147483660"/>
        </pc:sldMasterMkLst>
        <pc:picChg chg="add">
          <ac:chgData name="Giota Gourna" userId="daaabff2-ce14-4a9b-8da8-407a947650b4" providerId="ADAL" clId="{658E09C7-FFE5-4E3C-B883-51977668B504}" dt="2021-10-08T17:57:41.176" v="38"/>
          <ac:picMkLst>
            <pc:docMk/>
            <pc:sldMasterMk cId="3018068906" sldId="2147483660"/>
            <ac:picMk id="7" creationId="{51AA077D-817F-4CC3-AF39-604157DC8A36}"/>
          </ac:picMkLst>
        </pc:picChg>
        <pc:sldLayoutChg chg="delSp modSp new mod replId">
          <pc:chgData name="Giota Gourna" userId="daaabff2-ce14-4a9b-8da8-407a947650b4" providerId="ADAL" clId="{658E09C7-FFE5-4E3C-B883-51977668B504}" dt="2021-10-08T17:58:33.791" v="71" actId="113"/>
          <pc:sldLayoutMkLst>
            <pc:docMk/>
            <pc:sldMasterMk cId="3018068906" sldId="2147483660"/>
            <pc:sldLayoutMk cId="3646256750" sldId="2147483661"/>
          </pc:sldLayoutMkLst>
          <pc:spChg chg="mod">
            <ac:chgData name="Giota Gourna" userId="daaabff2-ce14-4a9b-8da8-407a947650b4" providerId="ADAL" clId="{658E09C7-FFE5-4E3C-B883-51977668B504}" dt="2021-10-08T17:58:33.791" v="71" actId="113"/>
            <ac:spMkLst>
              <pc:docMk/>
              <pc:sldMasterMk cId="3018068906" sldId="2147483660"/>
              <pc:sldLayoutMk cId="3646256750" sldId="2147483661"/>
              <ac:spMk id="2" creationId="{F2BEF734-F9EB-4892-9706-2C5DAD32DF53}"/>
            </ac:spMkLst>
          </pc:spChg>
          <pc:spChg chg="del">
            <ac:chgData name="Giota Gourna" userId="daaabff2-ce14-4a9b-8da8-407a947650b4" providerId="ADAL" clId="{658E09C7-FFE5-4E3C-B883-51977668B504}" dt="2021-10-08T17:58:30.938" v="70" actId="478"/>
            <ac:spMkLst>
              <pc:docMk/>
              <pc:sldMasterMk cId="3018068906" sldId="2147483660"/>
              <pc:sldLayoutMk cId="3646256750" sldId="2147483661"/>
              <ac:spMk id="3" creationId="{AE8DB27C-89FF-47BF-AF22-2CF617D14159}"/>
            </ac:spMkLst>
          </pc:spChg>
        </pc:sldLayoutChg>
        <pc:sldLayoutChg chg="new del replId">
          <pc:chgData name="Giota Gourna" userId="daaabff2-ce14-4a9b-8da8-407a947650b4" providerId="ADAL" clId="{658E09C7-FFE5-4E3C-B883-51977668B504}" dt="2021-10-08T17:58:42.365" v="72" actId="2696"/>
          <pc:sldLayoutMkLst>
            <pc:docMk/>
            <pc:sldMasterMk cId="3018068906" sldId="2147483660"/>
            <pc:sldLayoutMk cId="3855538666" sldId="2147483662"/>
          </pc:sldLayoutMkLst>
        </pc:sldLayoutChg>
        <pc:sldLayoutChg chg="new del replId">
          <pc:chgData name="Giota Gourna" userId="daaabff2-ce14-4a9b-8da8-407a947650b4" providerId="ADAL" clId="{658E09C7-FFE5-4E3C-B883-51977668B504}" dt="2021-10-08T17:58:56.646" v="73" actId="2696"/>
          <pc:sldLayoutMkLst>
            <pc:docMk/>
            <pc:sldMasterMk cId="3018068906" sldId="2147483660"/>
            <pc:sldLayoutMk cId="370464772" sldId="2147483663"/>
          </pc:sldLayoutMkLst>
        </pc:sldLayoutChg>
        <pc:sldLayoutChg chg="new del replId">
          <pc:chgData name="Giota Gourna" userId="daaabff2-ce14-4a9b-8da8-407a947650b4" providerId="ADAL" clId="{658E09C7-FFE5-4E3C-B883-51977668B504}" dt="2021-10-08T17:58:58.366" v="74" actId="2696"/>
          <pc:sldLayoutMkLst>
            <pc:docMk/>
            <pc:sldMasterMk cId="3018068906" sldId="2147483660"/>
            <pc:sldLayoutMk cId="3936186865" sldId="2147483664"/>
          </pc:sldLayoutMkLst>
        </pc:sldLayoutChg>
        <pc:sldLayoutChg chg="new del replId">
          <pc:chgData name="Giota Gourna" userId="daaabff2-ce14-4a9b-8da8-407a947650b4" providerId="ADAL" clId="{658E09C7-FFE5-4E3C-B883-51977668B504}" dt="2021-10-08T17:58:59.740" v="75" actId="2696"/>
          <pc:sldLayoutMkLst>
            <pc:docMk/>
            <pc:sldMasterMk cId="3018068906" sldId="2147483660"/>
            <pc:sldLayoutMk cId="2836023583" sldId="2147483665"/>
          </pc:sldLayoutMkLst>
        </pc:sldLayoutChg>
        <pc:sldLayoutChg chg="new del replId">
          <pc:chgData name="Giota Gourna" userId="daaabff2-ce14-4a9b-8da8-407a947650b4" providerId="ADAL" clId="{658E09C7-FFE5-4E3C-B883-51977668B504}" dt="2021-10-08T17:59:03.812" v="76" actId="2696"/>
          <pc:sldLayoutMkLst>
            <pc:docMk/>
            <pc:sldMasterMk cId="3018068906" sldId="2147483660"/>
            <pc:sldLayoutMk cId="2738940539" sldId="2147483666"/>
          </pc:sldLayoutMkLst>
        </pc:sldLayoutChg>
        <pc:sldLayoutChg chg="new del replId">
          <pc:chgData name="Giota Gourna" userId="daaabff2-ce14-4a9b-8da8-407a947650b4" providerId="ADAL" clId="{658E09C7-FFE5-4E3C-B883-51977668B504}" dt="2021-10-08T17:59:03.828" v="77" actId="2696"/>
          <pc:sldLayoutMkLst>
            <pc:docMk/>
            <pc:sldMasterMk cId="3018068906" sldId="2147483660"/>
            <pc:sldLayoutMk cId="859161300" sldId="2147483667"/>
          </pc:sldLayoutMkLst>
        </pc:sldLayoutChg>
        <pc:sldLayoutChg chg="new del replId">
          <pc:chgData name="Giota Gourna" userId="daaabff2-ce14-4a9b-8da8-407a947650b4" providerId="ADAL" clId="{658E09C7-FFE5-4E3C-B883-51977668B504}" dt="2021-10-08T17:59:03.834" v="78" actId="2696"/>
          <pc:sldLayoutMkLst>
            <pc:docMk/>
            <pc:sldMasterMk cId="3018068906" sldId="2147483660"/>
            <pc:sldLayoutMk cId="644684898" sldId="2147483668"/>
          </pc:sldLayoutMkLst>
        </pc:sldLayoutChg>
        <pc:sldLayoutChg chg="new del replId">
          <pc:chgData name="Giota Gourna" userId="daaabff2-ce14-4a9b-8da8-407a947650b4" providerId="ADAL" clId="{658E09C7-FFE5-4E3C-B883-51977668B504}" dt="2021-10-08T17:59:03.834" v="79" actId="2696"/>
          <pc:sldLayoutMkLst>
            <pc:docMk/>
            <pc:sldMasterMk cId="3018068906" sldId="2147483660"/>
            <pc:sldLayoutMk cId="67976718" sldId="2147483669"/>
          </pc:sldLayoutMkLst>
        </pc:sldLayoutChg>
        <pc:sldLayoutChg chg="new del replId">
          <pc:chgData name="Giota Gourna" userId="daaabff2-ce14-4a9b-8da8-407a947650b4" providerId="ADAL" clId="{658E09C7-FFE5-4E3C-B883-51977668B504}" dt="2021-10-08T17:59:03.850" v="80" actId="2696"/>
          <pc:sldLayoutMkLst>
            <pc:docMk/>
            <pc:sldMasterMk cId="3018068906" sldId="2147483660"/>
            <pc:sldLayoutMk cId="45789569" sldId="2147483670"/>
          </pc:sldLayoutMkLst>
        </pc:sldLayoutChg>
        <pc:sldLayoutChg chg="new del replId">
          <pc:chgData name="Giota Gourna" userId="daaabff2-ce14-4a9b-8da8-407a947650b4" providerId="ADAL" clId="{658E09C7-FFE5-4E3C-B883-51977668B504}" dt="2021-10-08T17:59:03.850" v="81" actId="2696"/>
          <pc:sldLayoutMkLst>
            <pc:docMk/>
            <pc:sldMasterMk cId="3018068906" sldId="2147483660"/>
            <pc:sldLayoutMk cId="1826511190" sldId="2147483671"/>
          </pc:sldLayoutMkLst>
        </pc:sldLayoutChg>
      </pc:sldMasterChg>
      <pc:sldMasterChg chg="addSp delSp modSp mod">
        <pc:chgData name="Giota Gourna" userId="daaabff2-ce14-4a9b-8da8-407a947650b4" providerId="ADAL" clId="{658E09C7-FFE5-4E3C-B883-51977668B504}" dt="2021-10-11T11:28:20.008" v="104" actId="478"/>
        <pc:sldMasterMkLst>
          <pc:docMk/>
          <pc:sldMasterMk cId="4017164768" sldId="2147483662"/>
        </pc:sldMasterMkLst>
        <pc:spChg chg="add mod ord">
          <ac:chgData name="Giota Gourna" userId="daaabff2-ce14-4a9b-8da8-407a947650b4" providerId="ADAL" clId="{658E09C7-FFE5-4E3C-B883-51977668B504}" dt="2021-10-11T11:25:27.125" v="91" actId="208"/>
          <ac:spMkLst>
            <pc:docMk/>
            <pc:sldMasterMk cId="4017164768" sldId="2147483662"/>
            <ac:spMk id="9" creationId="{6DFC6ED8-96EC-4A64-A379-B7E7469C9B57}"/>
          </ac:spMkLst>
        </pc:spChg>
        <pc:picChg chg="del">
          <ac:chgData name="Giota Gourna" userId="daaabff2-ce14-4a9b-8da8-407a947650b4" providerId="ADAL" clId="{658E09C7-FFE5-4E3C-B883-51977668B504}" dt="2021-10-11T11:24:46.551" v="87" actId="478"/>
          <ac:picMkLst>
            <pc:docMk/>
            <pc:sldMasterMk cId="4017164768" sldId="2147483662"/>
            <ac:picMk id="7" creationId="{51AA077D-817F-4CC3-AF39-604157DC8A36}"/>
          </ac:picMkLst>
        </pc:picChg>
        <pc:picChg chg="add del mod">
          <ac:chgData name="Giota Gourna" userId="daaabff2-ce14-4a9b-8da8-407a947650b4" providerId="ADAL" clId="{658E09C7-FFE5-4E3C-B883-51977668B504}" dt="2021-10-11T11:28:20.008" v="104" actId="478"/>
          <ac:picMkLst>
            <pc:docMk/>
            <pc:sldMasterMk cId="4017164768" sldId="2147483662"/>
            <ac:picMk id="8" creationId="{C3BEDF49-49C1-44CF-8071-5B9DB3E6AA11}"/>
          </ac:picMkLst>
        </pc:picChg>
      </pc:sldMasterChg>
      <pc:sldMasterChg chg="delSp modSp mod">
        <pc:chgData name="Giota Gourna" userId="daaabff2-ce14-4a9b-8da8-407a947650b4" providerId="ADAL" clId="{658E09C7-FFE5-4E3C-B883-51977668B504}" dt="2021-10-11T11:28:17.635" v="103" actId="478"/>
        <pc:sldMasterMkLst>
          <pc:docMk/>
          <pc:sldMasterMk cId="3436451282" sldId="2147483664"/>
        </pc:sldMasterMkLst>
        <pc:spChg chg="mod">
          <ac:chgData name="Giota Gourna" userId="daaabff2-ce14-4a9b-8da8-407a947650b4" providerId="ADAL" clId="{658E09C7-FFE5-4E3C-B883-51977668B504}" dt="2021-10-11T11:26:03.567" v="93" actId="2085"/>
          <ac:spMkLst>
            <pc:docMk/>
            <pc:sldMasterMk cId="3436451282" sldId="2147483664"/>
            <ac:spMk id="9" creationId="{6DFC6ED8-96EC-4A64-A379-B7E7469C9B57}"/>
          </ac:spMkLst>
        </pc:spChg>
        <pc:picChg chg="del">
          <ac:chgData name="Giota Gourna" userId="daaabff2-ce14-4a9b-8da8-407a947650b4" providerId="ADAL" clId="{658E09C7-FFE5-4E3C-B883-51977668B504}" dt="2021-10-11T11:28:17.635" v="103" actId="478"/>
          <ac:picMkLst>
            <pc:docMk/>
            <pc:sldMasterMk cId="3436451282" sldId="2147483664"/>
            <ac:picMk id="8" creationId="{C3BEDF49-49C1-44CF-8071-5B9DB3E6AA11}"/>
          </ac:picMkLst>
        </pc:picChg>
      </pc:sldMasterChg>
      <pc:sldMasterChg chg="delSp modSp mod">
        <pc:chgData name="Giota Gourna" userId="daaabff2-ce14-4a9b-8da8-407a947650b4" providerId="ADAL" clId="{658E09C7-FFE5-4E3C-B883-51977668B504}" dt="2021-10-11T11:28:14.984" v="102" actId="478"/>
        <pc:sldMasterMkLst>
          <pc:docMk/>
          <pc:sldMasterMk cId="454284708" sldId="2147483666"/>
        </pc:sldMasterMkLst>
        <pc:spChg chg="mod">
          <ac:chgData name="Giota Gourna" userId="daaabff2-ce14-4a9b-8da8-407a947650b4" providerId="ADAL" clId="{658E09C7-FFE5-4E3C-B883-51977668B504}" dt="2021-10-11T11:27:21.983" v="95" actId="208"/>
          <ac:spMkLst>
            <pc:docMk/>
            <pc:sldMasterMk cId="454284708" sldId="2147483666"/>
            <ac:spMk id="9" creationId="{6DFC6ED8-96EC-4A64-A379-B7E7469C9B57}"/>
          </ac:spMkLst>
        </pc:spChg>
        <pc:picChg chg="del">
          <ac:chgData name="Giota Gourna" userId="daaabff2-ce14-4a9b-8da8-407a947650b4" providerId="ADAL" clId="{658E09C7-FFE5-4E3C-B883-51977668B504}" dt="2021-10-11T11:28:14.984" v="102" actId="478"/>
          <ac:picMkLst>
            <pc:docMk/>
            <pc:sldMasterMk cId="454284708" sldId="2147483666"/>
            <ac:picMk id="8" creationId="{C3BEDF49-49C1-44CF-8071-5B9DB3E6AA11}"/>
          </ac:picMkLst>
        </pc:picChg>
      </pc:sldMasterChg>
      <pc:sldMasterChg chg="delSp modSp mod">
        <pc:chgData name="Giota Gourna" userId="daaabff2-ce14-4a9b-8da8-407a947650b4" providerId="ADAL" clId="{658E09C7-FFE5-4E3C-B883-51977668B504}" dt="2021-10-11T11:28:12.097" v="101" actId="478"/>
        <pc:sldMasterMkLst>
          <pc:docMk/>
          <pc:sldMasterMk cId="3100329160" sldId="2147483668"/>
        </pc:sldMasterMkLst>
        <pc:spChg chg="mod">
          <ac:chgData name="Giota Gourna" userId="daaabff2-ce14-4a9b-8da8-407a947650b4" providerId="ADAL" clId="{658E09C7-FFE5-4E3C-B883-51977668B504}" dt="2021-10-11T11:27:44.612" v="97" actId="208"/>
          <ac:spMkLst>
            <pc:docMk/>
            <pc:sldMasterMk cId="3100329160" sldId="2147483668"/>
            <ac:spMk id="9" creationId="{6DFC6ED8-96EC-4A64-A379-B7E7469C9B57}"/>
          </ac:spMkLst>
        </pc:spChg>
        <pc:picChg chg="del">
          <ac:chgData name="Giota Gourna" userId="daaabff2-ce14-4a9b-8da8-407a947650b4" providerId="ADAL" clId="{658E09C7-FFE5-4E3C-B883-51977668B504}" dt="2021-10-11T11:28:12.097" v="101" actId="478"/>
          <ac:picMkLst>
            <pc:docMk/>
            <pc:sldMasterMk cId="3100329160" sldId="2147483668"/>
            <ac:picMk id="8" creationId="{C3BEDF49-49C1-44CF-8071-5B9DB3E6AA11}"/>
          </ac:picMkLst>
        </pc:picChg>
      </pc:sldMasterChg>
      <pc:sldMasterChg chg="delSp modSp mod">
        <pc:chgData name="Giota Gourna" userId="daaabff2-ce14-4a9b-8da8-407a947650b4" providerId="ADAL" clId="{658E09C7-FFE5-4E3C-B883-51977668B504}" dt="2021-10-11T11:28:09.789" v="100" actId="478"/>
        <pc:sldMasterMkLst>
          <pc:docMk/>
          <pc:sldMasterMk cId="3004975563" sldId="2147483670"/>
        </pc:sldMasterMkLst>
        <pc:spChg chg="mod">
          <ac:chgData name="Giota Gourna" userId="daaabff2-ce14-4a9b-8da8-407a947650b4" providerId="ADAL" clId="{658E09C7-FFE5-4E3C-B883-51977668B504}" dt="2021-10-11T11:28:06.195" v="99" actId="208"/>
          <ac:spMkLst>
            <pc:docMk/>
            <pc:sldMasterMk cId="3004975563" sldId="2147483670"/>
            <ac:spMk id="9" creationId="{6DFC6ED8-96EC-4A64-A379-B7E7469C9B57}"/>
          </ac:spMkLst>
        </pc:spChg>
        <pc:picChg chg="del">
          <ac:chgData name="Giota Gourna" userId="daaabff2-ce14-4a9b-8da8-407a947650b4" providerId="ADAL" clId="{658E09C7-FFE5-4E3C-B883-51977668B504}" dt="2021-10-11T11:28:09.789" v="100" actId="478"/>
          <ac:picMkLst>
            <pc:docMk/>
            <pc:sldMasterMk cId="3004975563" sldId="2147483670"/>
            <ac:picMk id="8" creationId="{C3BEDF49-49C1-44CF-8071-5B9DB3E6AA11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E286C-C4B0-41C1-8272-1BE92EF5EA57}" type="datetimeFigureOut">
              <a:rPr lang="el-GR" smtClean="0"/>
              <a:pPr/>
              <a:t>12/10/2021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6AE7F-1D83-4F45-B610-6465E98F452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590746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73974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FF72A1-DB73-F140-A3EE-F1FC594D7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B052783-B6D9-8644-A582-D53B932F4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11B39EB-55CB-5348-AB21-15D511763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ACDF4-26B0-4F3E-832D-209540152231}" type="datetime1">
              <a:rPr lang="en-US" smtClean="0"/>
              <a:pPr/>
              <a:t>10/12/2021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A73F636-C28D-474A-B9F3-93EAFC3C7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94C38CB-C1CD-FB43-AB83-74E887333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322213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640B173-D1FB-6A41-BEC1-A3D6F19F6B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B2E0651-0BDF-5C47-B404-C167D5F48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16BE5B8-0A6C-4348-ADBC-931747C5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114D-F9EC-4CAC-8E5D-35995662E9D0}" type="datetime1">
              <a:rPr lang="en-US" smtClean="0"/>
              <a:pPr/>
              <a:t>10/12/2021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E82734C-42D7-FB44-8EA7-DC2FF30D1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FC4C287-8303-6148-8C4E-8CDBCAF70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996976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F2BEF734-F9EB-4892-9706-2C5DAD32DF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el-GR" dirty="0"/>
              <a:t>ΤΙΤΛΟΣ ΕΝΟΤΗΤΑΣ</a:t>
            </a:r>
            <a:endParaRPr lang="en-US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3910141A-52AC-4F68-A7BF-7E6B185FC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A5C1-9B95-4B79-B008-4579C9F6A40B}" type="datetime1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C5181B15-ED21-485D-8679-E1E3DC24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3A3396F8-6896-449A-9E24-848518C5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E154-E53D-494F-BE45-A8F855DF1C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46256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F2BEF734-F9EB-4892-9706-2C5DAD32DF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el-GR" dirty="0"/>
              <a:t>ΤΙΤΛΟΣ ΕΝΟΤΗΤΑΣ</a:t>
            </a:r>
            <a:endParaRPr lang="en-US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3910141A-52AC-4F68-A7BF-7E6B185FC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8729-A3AE-4859-B5DF-2A9DBDAE12F8}" type="datetime1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C5181B15-ED21-485D-8679-E1E3DC24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3A3396F8-6896-449A-9E24-848518C5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E154-E53D-494F-BE45-A8F855DF1C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5384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F2BEF734-F9EB-4892-9706-2C5DAD32DF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el-GR" dirty="0"/>
              <a:t>ΤΙΤΛΟΣ ΕΝΟΤΗΤΑΣ</a:t>
            </a:r>
            <a:endParaRPr lang="en-US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3910141A-52AC-4F68-A7BF-7E6B185FC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7B83-F99E-4B2C-B032-918B81947211}" type="datetime1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C5181B15-ED21-485D-8679-E1E3DC24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3A3396F8-6896-449A-9E24-848518C5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E154-E53D-494F-BE45-A8F855DF1C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47043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F2BEF734-F9EB-4892-9706-2C5DAD32DF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el-GR" dirty="0"/>
              <a:t>ΤΙΤΛΟΣ ΕΝΟΤΗΤΑΣ</a:t>
            </a:r>
            <a:endParaRPr lang="en-US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3910141A-52AC-4F68-A7BF-7E6B185FC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95C8-82C1-4DA4-9766-48EB5886FD21}" type="datetime1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C5181B15-ED21-485D-8679-E1E3DC24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3A3396F8-6896-449A-9E24-848518C5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E154-E53D-494F-BE45-A8F855DF1C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8854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F2BEF734-F9EB-4892-9706-2C5DAD32DF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el-GR" dirty="0"/>
              <a:t>ΤΙΤΛΟΣ ΕΝΟΤΗΤΑΣ</a:t>
            </a:r>
            <a:endParaRPr lang="en-US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3910141A-52AC-4F68-A7BF-7E6B185FC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D2C2-4134-4DDA-9FB0-4C27D31C3198}" type="datetime1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C5181B15-ED21-485D-8679-E1E3DC24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3A3396F8-6896-449A-9E24-848518C5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E154-E53D-494F-BE45-A8F855DF1C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9765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F2BEF734-F9EB-4892-9706-2C5DAD32DF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el-GR" dirty="0"/>
              <a:t>ΤΙΤΛΟΣ ΕΝΟΤΗΤΑΣ</a:t>
            </a:r>
            <a:endParaRPr lang="en-US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3910141A-52AC-4F68-A7BF-7E6B185FC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FD28-7242-4EBE-9071-DEB8E215C739}" type="datetime1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C5181B15-ED21-485D-8679-E1E3DC24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3A3396F8-6896-449A-9E24-848518C5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E154-E53D-494F-BE45-A8F855DF1C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544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A3A14A-C767-7E47-B4BD-789E75F8F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FB679C-C58B-BB4A-A0FB-3F140B320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9D8DDFB-5637-4E41-AE5F-56E711C9C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D0A3-62E5-484D-B534-32C40BDE2E8E}" type="datetime1">
              <a:rPr lang="en-US" smtClean="0"/>
              <a:pPr/>
              <a:t>10/12/2021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85A65A0-DDDC-2543-AC65-02055FAA2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B22A6B1-7DB2-CE45-88E1-700B4D08F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19726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E8078F-9DA2-7343-B071-54E58AB16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420BF67-0CCD-FB49-8FA4-8012A8769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55001FF-4D64-0840-9086-5371AA41B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4155-ABEF-445C-9C9D-B7DFCFDF4569}" type="datetime1">
              <a:rPr lang="en-US" smtClean="0"/>
              <a:pPr/>
              <a:t>10/12/2021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FB82F08-A5BD-0248-8252-B5AEF11B2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05B0702-5EED-E948-B696-8C5064AFF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57097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83595A-8210-4B46-BB4C-4CC1F981A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D208296-B532-E649-BC1B-1E4C8975E1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C23C138-EAD3-7E4D-8D1F-B5F5148AB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E221EBC-63DA-054E-8832-AB257240E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0DAE-EE11-4746-B4C1-90316D8B6114}" type="datetime1">
              <a:rPr lang="en-US" smtClean="0"/>
              <a:pPr/>
              <a:t>10/12/2021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2124A0A-F0D8-BF4C-BB36-9FCC1F17F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99AD8B2-60B3-3A48-9938-B00EC6C6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04684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4716E-FBDF-6142-8ACB-58B79DEA5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19200"/>
            <a:ext cx="10515600" cy="471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6D53832-6F84-094B-B27D-9B8EE19AE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8178720-9AEE-D940-B388-61745067D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C777149-AB2B-5B4F-A643-F6E47AAA79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C79C549-D0F4-7D40-8DAB-90700ABB95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E09581E-CF82-7B41-875A-4B62D0812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FB08-3B91-413E-8CED-60C7351C5857}" type="datetime1">
              <a:rPr lang="en-US" smtClean="0"/>
              <a:pPr/>
              <a:t>10/12/2021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951CE45-97FF-2E42-B045-0E607044A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CB585F4-50D4-524C-89D2-8F4C44161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873192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F2F2152-F4C9-0445-B697-1CDFE4EBD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38860E3-19E0-5546-98AC-6E5A9BFE4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A0E6-6AFB-4E46-990E-03CE386EA562}" type="datetime1">
              <a:rPr lang="en-US" smtClean="0"/>
              <a:pPr/>
              <a:t>10/12/2021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A0B939A-2A6A-C741-B10B-5E7F24907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EEBC1C2-D5CF-CA42-93FC-EB915087A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365715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CC9B386-5DCE-184F-A157-95D3A51BE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E380-9FE4-47D5-8EED-20D373DD2C27}" type="datetime1">
              <a:rPr lang="en-US" smtClean="0"/>
              <a:pPr/>
              <a:t>10/12/2021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F223775-61B1-F148-A523-8F1ECB9F7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10B73C4-DBA8-A244-A3CA-3B8D70774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28042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B7EA92-5B86-844A-BA08-053B9F0FF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D6498CC-33E2-3A44-8557-88D72B122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C7C0559-F0D2-9844-949E-AD948A823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FE820AB-1FE7-1A4A-8DBD-1EF2D567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C173-36CD-4B0C-A06B-BD197C55872A}" type="datetime1">
              <a:rPr lang="en-US" smtClean="0"/>
              <a:pPr/>
              <a:t>10/12/2021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252734A-F5F1-514A-89E2-8B2213962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FB3E0C8-B48D-2049-A326-600E6D65B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17973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AD80C7C-E3BA-F545-BE09-036352473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C5701D47-A936-4348-AC98-EB841A6854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04ACD81-90E6-2940-AD2A-661F9B9F7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94FA0B7-BA89-674F-9F78-4272C0C6C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7E77-C98F-42BF-9AE8-CA5E86D2803C}" type="datetime1">
              <a:rPr lang="en-US" smtClean="0"/>
              <a:pPr/>
              <a:t>10/12/2021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03E0238-BD72-B942-A8BE-2C040E0A0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4BCB6C4-B41A-3044-83EC-ECC7465F2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65343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D9BDE55-B683-6C47-BC85-95BD7FA5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9277"/>
            <a:ext cx="8554325" cy="4814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046C11E-0A9E-D44F-98E1-79351CDFB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F8C1C6-E060-0A40-89D2-F485FFFFAD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45D7E-3376-4F68-B99A-9F4B4154D8C6}" type="datetime1">
              <a:rPr lang="en-US" smtClean="0"/>
              <a:pPr/>
              <a:t>10/12/2021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4728ED1-3540-194A-9384-277F8BC7F6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537E0C9-B4CF-F647-B95D-621F4D4FDC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6B333-6458-CE42-B3A7-5B5C1EDEC945}" type="slidenum">
              <a:rPr lang="x-none" smtClean="0"/>
              <a:pPr/>
              <a:t>‹#›</a:t>
            </a:fld>
            <a:endParaRPr lang="x-none"/>
          </a:p>
        </p:txBody>
      </p:sp>
      <p:pic>
        <p:nvPicPr>
          <p:cNvPr id="7" name="Picture 4">
            <a:extLst>
              <a:ext uri="{FF2B5EF4-FFF2-40B4-BE49-F238E27FC236}">
                <a16:creationId xmlns="" xmlns:a16="http://schemas.microsoft.com/office/drawing/2014/main" id="{E33B8AAC-28BC-4B61-8250-BE6EE3E9151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3800"/>
            <a:ext cx="12192000" cy="584200"/>
          </a:xfrm>
          <a:prstGeom prst="rect">
            <a:avLst/>
          </a:prstGeom>
        </p:spPr>
      </p:pic>
      <p:pic>
        <p:nvPicPr>
          <p:cNvPr id="8" name="Picture 6">
            <a:extLst>
              <a:ext uri="{FF2B5EF4-FFF2-40B4-BE49-F238E27FC236}">
                <a16:creationId xmlns="" xmlns:a16="http://schemas.microsoft.com/office/drawing/2014/main" id="{270745E5-1588-4D13-BD5C-43708FD1C80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621130" y="160020"/>
            <a:ext cx="2359710" cy="1405890"/>
          </a:xfrm>
          <a:prstGeom prst="rect">
            <a:avLst/>
          </a:prstGeom>
        </p:spPr>
      </p:pic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C6EAAB29-C8A4-4F63-AB4C-1DCEA62A2DFD}"/>
              </a:ext>
            </a:extLst>
          </p:cNvPr>
          <p:cNvSpPr/>
          <p:nvPr userDrawn="1"/>
        </p:nvSpPr>
        <p:spPr>
          <a:xfrm>
            <a:off x="9483968" y="0"/>
            <a:ext cx="45719" cy="1565910"/>
          </a:xfrm>
          <a:prstGeom prst="rect">
            <a:avLst/>
          </a:prstGeom>
          <a:solidFill>
            <a:srgbClr val="1F40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8A587B96-8C83-47A2-A21E-382DE78A8CC2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229869" y="296419"/>
            <a:ext cx="3873503" cy="65314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AC9F3FC2-41E5-4E53-90A8-658980C27250}"/>
              </a:ext>
            </a:extLst>
          </p:cNvPr>
          <p:cNvSpPr/>
          <p:nvPr userDrawn="1"/>
        </p:nvSpPr>
        <p:spPr>
          <a:xfrm rot="5400000">
            <a:off x="2024700" y="-975679"/>
            <a:ext cx="45719" cy="4111628"/>
          </a:xfrm>
          <a:prstGeom prst="rect">
            <a:avLst/>
          </a:prstGeom>
          <a:solidFill>
            <a:srgbClr val="1F40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60813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="" xmlns:a16="http://schemas.microsoft.com/office/drawing/2014/main" id="{CD451DC5-8D88-433B-984D-7EBDA60E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C248A3D4-2F89-4296-89DC-1E0A6D524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763DF0DA-80CA-4017-A1F8-5C4FCA1B86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85BB3-E658-4D1D-AA32-0B87F2B6F696}" type="datetime1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912F388C-6791-41CB-8B89-6E161C2FEE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F5A2D29A-48A0-4912-91E7-774472404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9E154-E53D-494F-BE45-A8F855DF1C9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Εικόνα 6">
            <a:extLst>
              <a:ext uri="{FF2B5EF4-FFF2-40B4-BE49-F238E27FC236}">
                <a16:creationId xmlns="" xmlns:a16="http://schemas.microsoft.com/office/drawing/2014/main" id="{51AA077D-817F-4CC3-AF39-604157DC8A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32" y="0"/>
            <a:ext cx="12182535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1806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="" xmlns:a16="http://schemas.microsoft.com/office/drawing/2014/main" id="{CD451DC5-8D88-433B-984D-7EBDA60E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C248A3D4-2F89-4296-89DC-1E0A6D524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763DF0DA-80CA-4017-A1F8-5C4FCA1B86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A25D6-CC55-4410-8B3A-F68B807C8EED}" type="datetime1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912F388C-6791-41CB-8B89-6E161C2FEE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F5A2D29A-48A0-4912-91E7-774472404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9E154-E53D-494F-BE45-A8F855DF1C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Ορθογώνιο 8">
            <a:extLst>
              <a:ext uri="{FF2B5EF4-FFF2-40B4-BE49-F238E27FC236}">
                <a16:creationId xmlns="" xmlns:a16="http://schemas.microsoft.com/office/drawing/2014/main" id="{6DFC6ED8-96EC-4A64-A379-B7E7469C9B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9023"/>
          </a:solidFill>
          <a:ln>
            <a:solidFill>
              <a:srgbClr val="F290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7164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="" xmlns:a16="http://schemas.microsoft.com/office/drawing/2014/main" id="{CD451DC5-8D88-433B-984D-7EBDA60E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C248A3D4-2F89-4296-89DC-1E0A6D524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763DF0DA-80CA-4017-A1F8-5C4FCA1B86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9E3F6-7A4F-4CEE-A46D-AB4BC4BE48C8}" type="datetime1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912F388C-6791-41CB-8B89-6E161C2FEE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F5A2D29A-48A0-4912-91E7-774472404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9E154-E53D-494F-BE45-A8F855DF1C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Ορθογώνιο 8">
            <a:extLst>
              <a:ext uri="{FF2B5EF4-FFF2-40B4-BE49-F238E27FC236}">
                <a16:creationId xmlns="" xmlns:a16="http://schemas.microsoft.com/office/drawing/2014/main" id="{6DFC6ED8-96EC-4A64-A379-B7E7469C9B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7A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6451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="" xmlns:a16="http://schemas.microsoft.com/office/drawing/2014/main" id="{CD451DC5-8D88-433B-984D-7EBDA60E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C248A3D4-2F89-4296-89DC-1E0A6D524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763DF0DA-80CA-4017-A1F8-5C4FCA1B86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D76D6-527D-42C9-8069-E20AEA5A0F49}" type="datetime1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912F388C-6791-41CB-8B89-6E161C2FEE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F5A2D29A-48A0-4912-91E7-774472404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9E154-E53D-494F-BE45-A8F855DF1C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Ορθογώνιο 8">
            <a:extLst>
              <a:ext uri="{FF2B5EF4-FFF2-40B4-BE49-F238E27FC236}">
                <a16:creationId xmlns="" xmlns:a16="http://schemas.microsoft.com/office/drawing/2014/main" id="{6DFC6ED8-96EC-4A64-A379-B7E7469C9B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A7E3"/>
          </a:solidFill>
          <a:ln>
            <a:solidFill>
              <a:srgbClr val="01A7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54284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="" xmlns:a16="http://schemas.microsoft.com/office/drawing/2014/main" id="{CD451DC5-8D88-433B-984D-7EBDA60E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C248A3D4-2F89-4296-89DC-1E0A6D524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763DF0DA-80CA-4017-A1F8-5C4FCA1B86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FB8E4-E645-41EC-A4FC-616C75ED0833}" type="datetime1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912F388C-6791-41CB-8B89-6E161C2FEE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F5A2D29A-48A0-4912-91E7-774472404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9E154-E53D-494F-BE45-A8F855DF1C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Ορθογώνιο 8">
            <a:extLst>
              <a:ext uri="{FF2B5EF4-FFF2-40B4-BE49-F238E27FC236}">
                <a16:creationId xmlns="" xmlns:a16="http://schemas.microsoft.com/office/drawing/2014/main" id="{6DFC6ED8-96EC-4A64-A379-B7E7469C9B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70B75"/>
          </a:solidFill>
          <a:ln>
            <a:solidFill>
              <a:srgbClr val="E70B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032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="" xmlns:a16="http://schemas.microsoft.com/office/drawing/2014/main" id="{CD451DC5-8D88-433B-984D-7EBDA60E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C248A3D4-2F89-4296-89DC-1E0A6D524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763DF0DA-80CA-4017-A1F8-5C4FCA1B86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3DBAA-9237-4EC2-BEF9-7C6A197E38AA}" type="datetime1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912F388C-6791-41CB-8B89-6E161C2FEE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F5A2D29A-48A0-4912-91E7-774472404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9E154-E53D-494F-BE45-A8F855DF1C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Ορθογώνιο 8">
            <a:extLst>
              <a:ext uri="{FF2B5EF4-FFF2-40B4-BE49-F238E27FC236}">
                <a16:creationId xmlns="" xmlns:a16="http://schemas.microsoft.com/office/drawing/2014/main" id="{6DFC6ED8-96EC-4A64-A379-B7E7469C9B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3C20D"/>
          </a:solidFill>
          <a:ln>
            <a:solidFill>
              <a:srgbClr val="B3C2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497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842600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58B7F5D7-20A3-4973-A8DB-4D6510236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10</a:t>
            </a:fld>
            <a:endParaRPr lang="x-none"/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="" xmlns:a16="http://schemas.microsoft.com/office/drawing/2014/main" id="{90083D3C-7F53-41D6-B1FB-6826D3E357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680830752"/>
              </p:ext>
            </p:extLst>
          </p:nvPr>
        </p:nvGraphicFramePr>
        <p:xfrm>
          <a:off x="0" y="0"/>
          <a:ext cx="12191999" cy="686857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73885">
                  <a:extLst>
                    <a:ext uri="{9D8B030D-6E8A-4147-A177-3AD203B41FA5}">
                      <a16:colId xmlns="" xmlns:a16="http://schemas.microsoft.com/office/drawing/2014/main" val="776475970"/>
                    </a:ext>
                  </a:extLst>
                </a:gridCol>
                <a:gridCol w="4788628">
                  <a:extLst>
                    <a:ext uri="{9D8B030D-6E8A-4147-A177-3AD203B41FA5}">
                      <a16:colId xmlns="" xmlns:a16="http://schemas.microsoft.com/office/drawing/2014/main" val="1637934440"/>
                    </a:ext>
                  </a:extLst>
                </a:gridCol>
                <a:gridCol w="2143483">
                  <a:extLst>
                    <a:ext uri="{9D8B030D-6E8A-4147-A177-3AD203B41FA5}">
                      <a16:colId xmlns="" xmlns:a16="http://schemas.microsoft.com/office/drawing/2014/main" val="1602725105"/>
                    </a:ext>
                  </a:extLst>
                </a:gridCol>
                <a:gridCol w="3086003">
                  <a:extLst>
                    <a:ext uri="{9D8B030D-6E8A-4147-A177-3AD203B41FA5}">
                      <a16:colId xmlns="" xmlns:a16="http://schemas.microsoft.com/office/drawing/2014/main" val="3924192786"/>
                    </a:ext>
                  </a:extLst>
                </a:gridCol>
              </a:tblGrid>
              <a:tr h="1113113">
                <a:tc gridSpan="4"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l-GR" sz="20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Οι νέες τεχνολογίες στη μάχη για την εξυπηρέτηση εργαζομένων και ασφαλισμένων</a:t>
                      </a:r>
                    </a:p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/>
                      </a:r>
                      <a:br>
                        <a:rPr lang="en-US" sz="10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</a:br>
                      <a:r>
                        <a:rPr lang="el-GR" sz="20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Ψηφιακή Κάρτα Εργασίας: Δύναμη στον Εργαζόμενο</a:t>
                      </a:r>
                    </a:p>
                  </a:txBody>
                  <a:tcPr marL="44482" marR="44482" marT="0" marB="0" anchor="ctr">
                    <a:solidFill>
                      <a:srgbClr val="01A7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endParaRPr lang="el-GR" sz="16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44482" marR="44482" marT="0" marB="0" anchor="ctr">
                    <a:solidFill>
                      <a:srgbClr val="F2902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endParaRPr lang="el-GR" sz="16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44482" marR="44482" marT="0" marB="0" anchor="ctr">
                    <a:solidFill>
                      <a:srgbClr val="B3C20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endParaRPr lang="el-GR" sz="16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44482" marR="44482" marT="0" marB="0" anchor="ctr">
                    <a:solidFill>
                      <a:srgbClr val="E70B7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51373970"/>
                  </a:ext>
                </a:extLst>
              </a:tr>
              <a:tr h="410261">
                <a:tc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Έργο</a:t>
                      </a:r>
                    </a:p>
                  </a:txBody>
                  <a:tcPr marL="44482" marR="44482" marT="0" marB="0" anchor="ctr">
                    <a:solidFill>
                      <a:srgbClr val="01A7E3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Δράσεις</a:t>
                      </a:r>
                    </a:p>
                  </a:txBody>
                  <a:tcPr marL="44482" marR="44482" marT="0" marB="0" anchor="ctr">
                    <a:solidFill>
                      <a:srgbClr val="F29023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Ωφελούμενοι</a:t>
                      </a:r>
                    </a:p>
                  </a:txBody>
                  <a:tcPr marL="44482" marR="44482" marT="0" marB="0" anchor="ctr">
                    <a:solidFill>
                      <a:srgbClr val="B3C20D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Προϋπολογισμός</a:t>
                      </a:r>
                    </a:p>
                  </a:txBody>
                  <a:tcPr marL="44482" marR="44482" marT="0" marB="0" anchor="ctr">
                    <a:solidFill>
                      <a:srgbClr val="E70B7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79428062"/>
                  </a:ext>
                </a:extLst>
              </a:tr>
              <a:tr h="2669925">
                <a:tc>
                  <a:txBody>
                    <a:bodyPr/>
                    <a:lstStyle/>
                    <a:p>
                      <a:pPr marL="38100" algn="just">
                        <a:lnSpc>
                          <a:spcPct val="115000"/>
                        </a:lnSpc>
                      </a:pPr>
                      <a:endParaRPr lang="el-GR" sz="16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38100" algn="just">
                        <a:lnSpc>
                          <a:spcPct val="115000"/>
                        </a:lnSpc>
                      </a:pPr>
                      <a:endParaRPr lang="el-GR" sz="16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38100" algn="just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Ψηφιακή</a:t>
                      </a:r>
                      <a:r>
                        <a:rPr lang="el-GR" sz="16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</a:p>
                    <a:p>
                      <a:pPr marL="38100" algn="just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Αναβάθμιση Κοινωνικής Ασφάλισης</a:t>
                      </a:r>
                    </a:p>
                  </a:txBody>
                  <a:tcPr marL="44482" marR="44482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Πρόγραμμα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παρακολούθησης αγοράς εργασίας (ΑΡΙΑΔΝΗ)</a:t>
                      </a:r>
                      <a:endParaRPr lang="el-GR" sz="14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3810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Πρόγραμμα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υγιεινής και ασφάλειας (ΗΡΙΔΑΝΟΣ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</a:p>
                    <a:p>
                      <a:pPr marL="3810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Ψηφιακό σύστημα «Επιθεώρησης Εργασίας»</a:t>
                      </a:r>
                    </a:p>
                    <a:p>
                      <a:pPr marL="3810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Ψηφιοποίηση αρχείων ΕΦΚΑ</a:t>
                      </a:r>
                    </a:p>
                    <a:p>
                      <a:pPr marL="3810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Πληροφοριακό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σύστημα ΕΦΚΑ</a:t>
                      </a:r>
                    </a:p>
                    <a:p>
                      <a:pPr marL="3810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Αναβάθμιση συστήματος ΑΤΛΑΣ</a:t>
                      </a:r>
                    </a:p>
                  </a:txBody>
                  <a:tcPr marL="44482" marR="4448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3.900.000 ασφαλισμένοι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2.500.000 συνταξιούχοι</a:t>
                      </a:r>
                    </a:p>
                    <a:p>
                      <a:pPr marL="38100"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  <a:p>
                      <a:pPr marL="38100"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</a:txBody>
                  <a:tcPr marL="44482" marR="4448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77 εκατ.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ευρώ, εκ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των οποίων:</a:t>
                      </a:r>
                    </a:p>
                    <a:p>
                      <a:pPr marL="3810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24 εκατ. για το ΑΡΙΑΔΝΗ</a:t>
                      </a:r>
                    </a:p>
                    <a:p>
                      <a:pPr marL="3810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 εκατ. για το ΗΡΙΔΑΝΟΣ</a:t>
                      </a:r>
                    </a:p>
                    <a:p>
                      <a:pPr marL="3810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27 εκατ. ψηφιοποίηση αρχείων ΕΦΚΑ</a:t>
                      </a:r>
                    </a:p>
                    <a:p>
                      <a:pPr marL="3810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13 εκατ. νέο πληροφοριακό σύστημα ΕΦΚΑ</a:t>
                      </a:r>
                    </a:p>
                    <a:p>
                      <a:pPr marL="3810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 εκατ. αναβάθμιση σύστημα</a:t>
                      </a:r>
                      <a:r>
                        <a:rPr lang="el-GR" sz="1400" baseline="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ΑΤΛΑΣ</a:t>
                      </a:r>
                    </a:p>
                  </a:txBody>
                  <a:tcPr marL="44482" marR="4448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42670498"/>
                  </a:ext>
                </a:extLst>
              </a:tr>
              <a:tr h="235981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</a:pPr>
                      <a:endParaRPr lang="el-GR" sz="16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endParaRPr lang="el-GR" sz="16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Ψηφιακή </a:t>
                      </a:r>
                      <a:br>
                        <a:rPr lang="el-GR" sz="16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</a:br>
                      <a:r>
                        <a:rPr lang="el-GR" sz="16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Κάρτα Εργασίας</a:t>
                      </a:r>
                    </a:p>
                  </a:txBody>
                  <a:tcPr marL="44482" marR="44482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Ερχόμενες</a:t>
                      </a:r>
                      <a:r>
                        <a:rPr lang="el-GR" sz="14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εβδομάδες: π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αρουσίαση «</a:t>
                      </a:r>
                      <a:r>
                        <a:rPr lang="el-GR" sz="1400" dirty="0" err="1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web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400" dirty="0" err="1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app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Εργάνη»</a:t>
                      </a:r>
                      <a:endParaRPr lang="el-GR" sz="14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Αρχές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2022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: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ηλεκτρονικό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σύστημα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καταχώρισης</a:t>
                      </a:r>
                      <a:r>
                        <a:rPr lang="el-GR" sz="14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πληροφοριών</a:t>
                      </a:r>
                      <a:endParaRPr lang="el-GR" sz="14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1ο εξάμηνο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2022: πιλοτική εφαρμογή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Ψηφιακής Κάρτας</a:t>
                      </a:r>
                      <a:endParaRPr lang="el-GR" sz="14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Επέκταση σε όλη την</a:t>
                      </a:r>
                      <a:r>
                        <a:rPr lang="el-GR" sz="14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αγορά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εργασίας, το συντομότερο δυνατό</a:t>
                      </a:r>
                    </a:p>
                  </a:txBody>
                  <a:tcPr marL="44482" marR="4448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Πάνω από 2.000.000 μισθωτοί εργαζόμενοι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</a:txBody>
                  <a:tcPr marL="44482" marR="4448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8 εκατ. ευρώ</a:t>
                      </a:r>
                    </a:p>
                  </a:txBody>
                  <a:tcPr marL="44482" marR="4448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03968345"/>
                  </a:ext>
                </a:extLst>
              </a:tr>
              <a:tr h="304889">
                <a:tc gridSpan="4">
                  <a:txBody>
                    <a:bodyPr/>
                    <a:lstStyle/>
                    <a:p>
                      <a:pPr marL="89535" algn="r">
                        <a:lnSpc>
                          <a:spcPct val="115000"/>
                        </a:lnSpc>
                      </a:pPr>
                      <a:r>
                        <a:rPr lang="el-GR" sz="18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Συνολικός προϋπολογισμός: 85.000.000 ευρώ</a:t>
                      </a:r>
                    </a:p>
                  </a:txBody>
                  <a:tcPr marL="44482" marR="44482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12340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511250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6C14EDE4-22D9-45E9-9FE8-9C91544BCC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20233"/>
            <a:ext cx="9144000" cy="2617533"/>
          </a:xfrm>
        </p:spPr>
        <p:txBody>
          <a:bodyPr>
            <a:normAutofit fontScale="90000"/>
          </a:bodyPr>
          <a:lstStyle/>
          <a:p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ΕΝΟΤΗΤΑ 3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dirty="0"/>
              <a:t>Η κατάρτιση όπλο για την </a:t>
            </a:r>
            <a:br>
              <a:rPr lang="el-GR" dirty="0"/>
            </a:br>
            <a:r>
              <a:rPr lang="el-GR" dirty="0"/>
              <a:t>οικονομία του αύριο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83836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309672CB-78DD-4765-A889-6FA97FF7E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b="1" dirty="0"/>
              <a:t>1 δισ. ευρώ </a:t>
            </a:r>
            <a:r>
              <a:rPr lang="el-GR" dirty="0"/>
              <a:t>για προγράμματα κατάρτισης σε </a:t>
            </a:r>
            <a:r>
              <a:rPr lang="el-GR" b="1" dirty="0"/>
              <a:t>500.000 συμπολίτες μας</a:t>
            </a:r>
          </a:p>
          <a:p>
            <a:pPr marL="457200" lvl="1" indent="0" algn="just">
              <a:buNone/>
            </a:pPr>
            <a:r>
              <a:rPr lang="el-GR" sz="2600" dirty="0"/>
              <a:t>150.000 ωφελούμενοι μέχρι το τέλος του 2022 - 500.000 στο τέλος του 2025</a:t>
            </a:r>
            <a:endParaRPr lang="el-GR" sz="2600" b="1" dirty="0"/>
          </a:p>
          <a:p>
            <a:pPr algn="just"/>
            <a:endParaRPr lang="el-GR" dirty="0"/>
          </a:p>
          <a:p>
            <a:pPr algn="just"/>
            <a:r>
              <a:rPr lang="el-GR" b="1" dirty="0"/>
              <a:t>131 εκατ. ευρώ </a:t>
            </a:r>
            <a:r>
              <a:rPr lang="el-GR" dirty="0"/>
              <a:t>για προγράμματα κατάρτισης από τα αναβαθμισμένα κέντρα του ΟΑΕΔ, σε 78.000 </a:t>
            </a:r>
            <a:r>
              <a:rPr lang="el-GR" dirty="0" err="1"/>
              <a:t>ωφελουμένους</a:t>
            </a:r>
            <a:r>
              <a:rPr lang="el-GR" dirty="0"/>
              <a:t> μέχρι το 2025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8D3AAD35-35FC-4893-ACC8-46CCBA2E3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12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36021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>
            <a:extLst>
              <a:ext uri="{FF2B5EF4-FFF2-40B4-BE49-F238E27FC236}">
                <a16:creationId xmlns="" xmlns:a16="http://schemas.microsoft.com/office/drawing/2014/main" id="{BBD940E0-116A-419E-B091-88BA4041B0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924173387"/>
              </p:ext>
            </p:extLst>
          </p:nvPr>
        </p:nvGraphicFramePr>
        <p:xfrm>
          <a:off x="0" y="0"/>
          <a:ext cx="12192001" cy="685800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52214">
                  <a:extLst>
                    <a:ext uri="{9D8B030D-6E8A-4147-A177-3AD203B41FA5}">
                      <a16:colId xmlns="" xmlns:a16="http://schemas.microsoft.com/office/drawing/2014/main" val="1442070847"/>
                    </a:ext>
                  </a:extLst>
                </a:gridCol>
                <a:gridCol w="5316951">
                  <a:extLst>
                    <a:ext uri="{9D8B030D-6E8A-4147-A177-3AD203B41FA5}">
                      <a16:colId xmlns="" xmlns:a16="http://schemas.microsoft.com/office/drawing/2014/main" val="3171225269"/>
                    </a:ext>
                  </a:extLst>
                </a:gridCol>
                <a:gridCol w="2459183">
                  <a:extLst>
                    <a:ext uri="{9D8B030D-6E8A-4147-A177-3AD203B41FA5}">
                      <a16:colId xmlns="" xmlns:a16="http://schemas.microsoft.com/office/drawing/2014/main" val="1771675558"/>
                    </a:ext>
                  </a:extLst>
                </a:gridCol>
                <a:gridCol w="2563653">
                  <a:extLst>
                    <a:ext uri="{9D8B030D-6E8A-4147-A177-3AD203B41FA5}">
                      <a16:colId xmlns="" xmlns:a16="http://schemas.microsoft.com/office/drawing/2014/main" val="95387421"/>
                    </a:ext>
                  </a:extLst>
                </a:gridCol>
              </a:tblGrid>
              <a:tr h="798631">
                <a:tc gridSpan="4">
                  <a:txBody>
                    <a:bodyPr/>
                    <a:lstStyle/>
                    <a:p>
                      <a:pPr marL="89535" algn="ctr">
                        <a:lnSpc>
                          <a:spcPct val="115000"/>
                        </a:lnSpc>
                      </a:pPr>
                      <a:r>
                        <a:rPr lang="el-GR" sz="20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Η κατάρτιση όπλο για την οικονομία του αύριο</a:t>
                      </a:r>
                    </a:p>
                  </a:txBody>
                  <a:tcPr marL="43420" marR="43420" marT="0" marB="0" anchor="ctr">
                    <a:solidFill>
                      <a:srgbClr val="01A7E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l-GR" sz="16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43420" marR="43420" marT="0" marB="0" anchor="ctr">
                    <a:solidFill>
                      <a:srgbClr val="F2902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l-GR" sz="16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43420" marR="43420" marT="0" marB="0" anchor="ctr">
                    <a:solidFill>
                      <a:srgbClr val="B3C20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l-GR" sz="16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43420" marR="43420" marT="0" marB="0" anchor="ctr">
                    <a:solidFill>
                      <a:srgbClr val="E70B7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58470378"/>
                  </a:ext>
                </a:extLst>
              </a:tr>
              <a:tr h="344279">
                <a:tc>
                  <a:txBody>
                    <a:bodyPr/>
                    <a:lstStyle/>
                    <a:p>
                      <a:pPr marL="89535" algn="ctr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Έργο</a:t>
                      </a:r>
                    </a:p>
                  </a:txBody>
                  <a:tcPr marL="43420" marR="43420" marT="0" marB="0" anchor="ctr">
                    <a:solidFill>
                      <a:srgbClr val="01A7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Δράσεις</a:t>
                      </a:r>
                    </a:p>
                  </a:txBody>
                  <a:tcPr marL="43420" marR="43420" marT="0" marB="0" anchor="ctr">
                    <a:solidFill>
                      <a:srgbClr val="F2902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Ωφελούμενοι</a:t>
                      </a:r>
                    </a:p>
                  </a:txBody>
                  <a:tcPr marL="43420" marR="43420" marT="0" marB="0" anchor="ctr">
                    <a:solidFill>
                      <a:srgbClr val="B3C2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Προϋπολογισμός</a:t>
                      </a:r>
                    </a:p>
                  </a:txBody>
                  <a:tcPr marL="43420" marR="43420" marT="0" marB="0" anchor="ctr">
                    <a:solidFill>
                      <a:srgbClr val="E70B7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95053591"/>
                  </a:ext>
                </a:extLst>
              </a:tr>
              <a:tr h="1166592">
                <a:tc>
                  <a:txBody>
                    <a:bodyPr/>
                    <a:lstStyle/>
                    <a:p>
                      <a:pPr marL="89535" algn="l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Κατάρτιση και </a:t>
                      </a:r>
                      <a:r>
                        <a:rPr lang="el-GR" sz="1600" b="1" dirty="0" err="1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επανακατάρτιση</a:t>
                      </a:r>
                      <a:endParaRPr lang="el-GR" sz="16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43420" marR="43420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Κατάρτιση</a:t>
                      </a:r>
                      <a:r>
                        <a:rPr lang="el-GR" sz="14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σε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ψηφιακές και «πράσινες» δεξιότητες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Εθνικό</a:t>
                      </a:r>
                      <a:r>
                        <a:rPr lang="el-GR" sz="14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Συμβούλιο</a:t>
                      </a:r>
                      <a:r>
                        <a:rPr lang="el-GR" sz="14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για δεξιότητες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Εθνική</a:t>
                      </a:r>
                      <a:r>
                        <a:rPr lang="el-GR" sz="1400" baseline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40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Στρατηγική</a:t>
                      </a:r>
                      <a:r>
                        <a:rPr lang="el-GR" sz="1400" baseline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για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τις δεξιότητες</a:t>
                      </a:r>
                    </a:p>
                  </a:txBody>
                  <a:tcPr marL="43420" marR="4342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kern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500.000 άνεργοι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</a:txBody>
                  <a:tcPr marL="43420" marR="4342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 δισ. ευρώ</a:t>
                      </a:r>
                    </a:p>
                  </a:txBody>
                  <a:tcPr marL="43420" marR="4342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63570460"/>
                  </a:ext>
                </a:extLst>
              </a:tr>
              <a:tr h="1954566">
                <a:tc>
                  <a:txBody>
                    <a:bodyPr/>
                    <a:lstStyle/>
                    <a:p>
                      <a:pPr marL="89535" algn="l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Μεταρρύθμιση επαγγελματικής εκπαίδευσης και κατάρτισης</a:t>
                      </a:r>
                    </a:p>
                  </a:txBody>
                  <a:tcPr marL="43420" marR="43420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Κατάρτιση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από αναβαθμισμένα κέντρα του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ΟΑΕΔ</a:t>
                      </a:r>
                      <a:endParaRPr lang="el-GR" sz="14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Αξιολόγηση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μονάδων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κατάρτισης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ΟΑΕΔ</a:t>
                      </a:r>
                      <a:endParaRPr lang="el-GR" sz="14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err="1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Επικαιροποίηση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θεματικών ενοτήτων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e-</a:t>
                      </a:r>
                      <a:r>
                        <a:rPr lang="el-GR" sz="1400" dirty="0" err="1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learning</a:t>
                      </a:r>
                      <a:endParaRPr lang="el-GR" sz="1400" dirty="0" smtClean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Ανακαινίσεις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και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εξοπλισμός</a:t>
                      </a:r>
                      <a:endParaRPr lang="el-GR" sz="14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43420" marR="4342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78.000 ωφελούμενοι</a:t>
                      </a:r>
                    </a:p>
                  </a:txBody>
                  <a:tcPr marL="43420" marR="4342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131 εκατ. ευρώ</a:t>
                      </a:r>
                    </a:p>
                  </a:txBody>
                  <a:tcPr marL="43420" marR="4342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69119617"/>
                  </a:ext>
                </a:extLst>
              </a:tr>
              <a:tr h="2169991">
                <a:tc>
                  <a:txBody>
                    <a:bodyPr/>
                    <a:lstStyle/>
                    <a:p>
                      <a:pPr marL="89535" algn="l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Ενίσχυση της μαθητείας</a:t>
                      </a:r>
                    </a:p>
                  </a:txBody>
                  <a:tcPr marL="43420" marR="43420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Αξιολόγηση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σχολών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ΕΕΚ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err="1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Επικαιροποίηση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προγραμμάτων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σπουδών </a:t>
                      </a:r>
                      <a:r>
                        <a:rPr lang="el-GR" sz="14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e-</a:t>
                      </a:r>
                      <a:r>
                        <a:rPr lang="el-GR" sz="1400" dirty="0" err="1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learning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endParaRPr lang="el-GR" sz="14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Συμπράξεις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με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επιχειρήσεις/επιμελητήρια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Παροχή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μαθητειών από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εργοδότες </a:t>
                      </a:r>
                      <a:endParaRPr lang="el-GR" sz="14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Εκσυγχρονισμός </a:t>
                      </a:r>
                      <a:r>
                        <a:rPr lang="el-GR" sz="14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υποδομής </a:t>
                      </a: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ΕΕΚ</a:t>
                      </a:r>
                    </a:p>
                  </a:txBody>
                  <a:tcPr marL="43420" marR="4342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Εκπαίδευση 1.000 εκπαιδευτών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endParaRPr lang="el-GR" sz="14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43420" marR="4342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4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143 εκατ. ευρώ</a:t>
                      </a:r>
                    </a:p>
                  </a:txBody>
                  <a:tcPr marL="43420" marR="4342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46140020"/>
                  </a:ext>
                </a:extLst>
              </a:tr>
              <a:tr h="423942">
                <a:tc gridSpan="4">
                  <a:txBody>
                    <a:bodyPr/>
                    <a:lstStyle/>
                    <a:p>
                      <a:pPr marL="89535" algn="r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Συνολικός προϋπολογισμός: 1.274.000.000 ευρώ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endParaRPr lang="el-GR" sz="13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43420" marR="43420" marT="0" marB="0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endParaRPr lang="el-GR" sz="13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43420" marR="43420" marT="0" marB="0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l-GR" sz="13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43420" marR="43420" marT="0" marB="0"/>
                </a:tc>
                <a:extLst>
                  <a:ext uri="{0D108BD9-81ED-4DB2-BD59-A6C34878D82A}">
                    <a16:rowId xmlns="" xmlns:a16="http://schemas.microsoft.com/office/drawing/2014/main" val="66396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5927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B3BE9C36-5BC6-46B8-BA0D-21B6F700EB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61870"/>
            <a:ext cx="9144000" cy="2334260"/>
          </a:xfrm>
        </p:spPr>
        <p:txBody>
          <a:bodyPr>
            <a:normAutofit fontScale="90000"/>
          </a:bodyPr>
          <a:lstStyle/>
          <a:p>
            <a:r>
              <a:rPr lang="el-GR" sz="4500" dirty="0"/>
              <a:t>ΕΝΟΤΗΤΑ 4</a:t>
            </a:r>
            <a:br>
              <a:rPr lang="el-GR" sz="4500" dirty="0"/>
            </a:br>
            <a:r>
              <a:rPr lang="el-GR" sz="4500" dirty="0"/>
              <a:t/>
            </a:r>
            <a:br>
              <a:rPr lang="el-GR" sz="4500" dirty="0"/>
            </a:br>
            <a:r>
              <a:rPr lang="el-GR" sz="4500" dirty="0"/>
              <a:t>Νέες πολιτικές </a:t>
            </a:r>
            <a:r>
              <a:rPr lang="en-US" sz="4500" dirty="0"/>
              <a:t/>
            </a:r>
            <a:br>
              <a:rPr lang="en-US" sz="4500" dirty="0"/>
            </a:br>
            <a:r>
              <a:rPr lang="el-GR" sz="4500" dirty="0"/>
              <a:t>για τους ανέργους</a:t>
            </a:r>
            <a:endParaRPr lang="en-US" sz="4500" dirty="0"/>
          </a:p>
        </p:txBody>
      </p:sp>
    </p:spTree>
    <p:extLst>
      <p:ext uri="{BB962C8B-B14F-4D97-AF65-F5344CB8AC3E}">
        <p14:creationId xmlns="" xmlns:p14="http://schemas.microsoft.com/office/powerpoint/2010/main" val="4016136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DA8D91ED-0AE6-441D-8736-4D0F3899F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3039"/>
            <a:ext cx="8554325" cy="963611"/>
          </a:xfrm>
        </p:spPr>
        <p:txBody>
          <a:bodyPr>
            <a:noAutofit/>
          </a:bodyPr>
          <a:lstStyle/>
          <a:p>
            <a:r>
              <a:rPr lang="el-GR" sz="3400" b="1" dirty="0">
                <a:solidFill>
                  <a:srgbClr val="E70B75"/>
                </a:solidFill>
              </a:rPr>
              <a:t>Στηρίζουμε αυτούς που αντιμετωπίζουν τα μεγαλύτερα προβλήματα ένταξης στην αγορά εργασίας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A579EED8-CE95-4747-BC43-149BF3CC8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44368"/>
            <a:ext cx="10515600" cy="3324034"/>
          </a:xfrm>
        </p:spPr>
        <p:txBody>
          <a:bodyPr>
            <a:normAutofit/>
          </a:bodyPr>
          <a:lstStyle/>
          <a:p>
            <a:pPr algn="just"/>
            <a:r>
              <a:rPr lang="el-GR" sz="2600" dirty="0"/>
              <a:t>Τους </a:t>
            </a:r>
            <a:r>
              <a:rPr lang="el-GR" sz="2600" b="1" dirty="0"/>
              <a:t>νέους</a:t>
            </a:r>
            <a:r>
              <a:rPr lang="el-GR" sz="2600" dirty="0"/>
              <a:t> που αντιμετωπίζουν τη δυσκολία εύρεσης της πρώτης δουλειάς</a:t>
            </a:r>
          </a:p>
          <a:p>
            <a:pPr algn="just"/>
            <a:r>
              <a:rPr lang="el-GR" sz="2600" dirty="0"/>
              <a:t>Τις </a:t>
            </a:r>
            <a:r>
              <a:rPr lang="el-GR" sz="2600" b="1" dirty="0"/>
              <a:t>μητέρες</a:t>
            </a:r>
            <a:r>
              <a:rPr lang="el-GR" sz="2600" dirty="0"/>
              <a:t> που μένουν εκτός αγοράς για να φροντίσουν το παιδί τους και δυσκολεύονται να επανέλθουν </a:t>
            </a:r>
          </a:p>
          <a:p>
            <a:pPr algn="just"/>
            <a:r>
              <a:rPr lang="el-GR" sz="2600" dirty="0"/>
              <a:t>Τους </a:t>
            </a:r>
            <a:r>
              <a:rPr lang="el-GR" sz="2600" b="1" dirty="0"/>
              <a:t>συμπολίτες μας με αναπηρία</a:t>
            </a:r>
            <a:r>
              <a:rPr lang="el-GR" sz="2600" dirty="0"/>
              <a:t>, οι οποίοι συχνά είναι αδίκως αποκλεισμένοι από την αγορά εργασίας</a:t>
            </a:r>
          </a:p>
          <a:p>
            <a:pPr algn="just"/>
            <a:r>
              <a:rPr lang="el-GR" sz="2600" dirty="0"/>
              <a:t>Τις </a:t>
            </a:r>
            <a:r>
              <a:rPr lang="el-GR" sz="2600" b="1" dirty="0"/>
              <a:t>τοπικές κοινωνίες </a:t>
            </a:r>
            <a:r>
              <a:rPr lang="el-GR" sz="2600" dirty="0"/>
              <a:t>που καλούνται να προσαρμοστούν σε νέα δεδομένα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50644EFE-7627-4B65-A891-7A77571D7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15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776042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="" xmlns:a16="http://schemas.microsoft.com/office/drawing/2014/main" id="{8B730373-E1C2-4B28-ABEA-E038F56B8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16</a:t>
            </a:fld>
            <a:endParaRPr lang="x-none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C5BFC92A-1AF3-426E-9E3D-D9FCEEAF5F10}"/>
              </a:ext>
            </a:extLst>
          </p:cNvPr>
          <p:cNvSpPr txBox="1">
            <a:spLocks/>
          </p:cNvSpPr>
          <p:nvPr/>
        </p:nvSpPr>
        <p:spPr>
          <a:xfrm>
            <a:off x="1624580" y="2206847"/>
            <a:ext cx="8942839" cy="244430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8000"/>
              </a:lnSpc>
              <a:buFont typeface="Arial" panose="020B0604020202020204" pitchFamily="34" charset="0"/>
              <a:buNone/>
            </a:pPr>
            <a:r>
              <a:rPr lang="el-GR" sz="3200" b="1" dirty="0">
                <a:solidFill>
                  <a:srgbClr val="1F4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" panose="02000000000000000000" pitchFamily="2" charset="0"/>
              </a:rPr>
              <a:t>540 εκατομμύρια ευρώ </a:t>
            </a:r>
            <a:br>
              <a:rPr lang="el-GR" sz="3200" b="1" dirty="0">
                <a:solidFill>
                  <a:srgbClr val="1F4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" panose="02000000000000000000" pitchFamily="2" charset="0"/>
              </a:rPr>
            </a:br>
            <a:r>
              <a:rPr lang="el-GR" sz="3200" b="1" dirty="0">
                <a:solidFill>
                  <a:srgbClr val="1F4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" panose="02000000000000000000" pitchFamily="2" charset="0"/>
              </a:rPr>
              <a:t>για ενεργητικές πολιτικές απασχόλησης, με τις οποίες θα δημιουργήσουμε περισσότερες από 74.000 νέες θέσεις εργασίας</a:t>
            </a:r>
          </a:p>
        </p:txBody>
      </p:sp>
    </p:spTree>
    <p:extLst>
      <p:ext uri="{BB962C8B-B14F-4D97-AF65-F5344CB8AC3E}">
        <p14:creationId xmlns="" xmlns:p14="http://schemas.microsoft.com/office/powerpoint/2010/main" val="3243682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DC41CFE6-ACE4-4105-B1E9-85BE51A69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2429"/>
            <a:ext cx="8554325" cy="481411"/>
          </a:xfrm>
        </p:spPr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E70B75"/>
                </a:solidFill>
              </a:rPr>
              <a:t>Προγράμματα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F89D28CE-CFEE-466E-9C15-3C228C76B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8567"/>
            <a:ext cx="10515600" cy="3918395"/>
          </a:xfrm>
        </p:spPr>
        <p:txBody>
          <a:bodyPr/>
          <a:lstStyle/>
          <a:p>
            <a:pPr marL="0" indent="0" algn="just">
              <a:buNone/>
            </a:pPr>
            <a:r>
              <a:rPr lang="el-GR" dirty="0" smtClean="0">
                <a:ea typeface="Roboto" panose="02000000000000000000" pitchFamily="2" charset="0"/>
              </a:rPr>
              <a:t>•</a:t>
            </a:r>
            <a:r>
              <a:rPr lang="el-GR" b="1" dirty="0" smtClean="0">
                <a:ea typeface="Roboto" panose="02000000000000000000" pitchFamily="2" charset="0"/>
              </a:rPr>
              <a:t>12.000 </a:t>
            </a:r>
            <a:r>
              <a:rPr lang="el-GR" b="1" dirty="0">
                <a:ea typeface="Roboto" panose="02000000000000000000" pitchFamily="2" charset="0"/>
              </a:rPr>
              <a:t>θέσεις πρακτικής άσκησης </a:t>
            </a:r>
            <a:r>
              <a:rPr lang="el-GR" dirty="0">
                <a:ea typeface="Roboto" panose="02000000000000000000" pitchFamily="2" charset="0"/>
              </a:rPr>
              <a:t>για </a:t>
            </a:r>
            <a:r>
              <a:rPr lang="el-GR" b="1" dirty="0">
                <a:ea typeface="Roboto" panose="02000000000000000000" pitchFamily="2" charset="0"/>
              </a:rPr>
              <a:t>νέους 18-3</a:t>
            </a:r>
            <a:r>
              <a:rPr lang="en-US" b="1" dirty="0">
                <a:ea typeface="Roboto" panose="02000000000000000000" pitchFamily="2" charset="0"/>
              </a:rPr>
              <a:t>0</a:t>
            </a:r>
            <a:r>
              <a:rPr lang="en-US" dirty="0">
                <a:ea typeface="Roboto" panose="02000000000000000000" pitchFamily="2" charset="0"/>
              </a:rPr>
              <a:t>, </a:t>
            </a:r>
            <a:r>
              <a:rPr lang="el-GR" dirty="0">
                <a:ea typeface="Roboto" panose="02000000000000000000" pitchFamily="2" charset="0"/>
              </a:rPr>
              <a:t>με προϋπολογισμό 68 εκατ. ευρώ</a:t>
            </a:r>
          </a:p>
          <a:p>
            <a:pPr marL="0" indent="0" algn="just">
              <a:buNone/>
            </a:pPr>
            <a:r>
              <a:rPr lang="el-GR" dirty="0">
                <a:ea typeface="Roboto" panose="02000000000000000000" pitchFamily="2" charset="0"/>
              </a:rPr>
              <a:t>• </a:t>
            </a:r>
            <a:r>
              <a:rPr lang="el-GR" b="1" dirty="0">
                <a:ea typeface="Roboto" panose="02000000000000000000" pitchFamily="2" charset="0"/>
              </a:rPr>
              <a:t>10.000 θέσεις εργασίας </a:t>
            </a:r>
            <a:r>
              <a:rPr lang="el-GR" dirty="0">
                <a:ea typeface="Roboto" panose="02000000000000000000" pitchFamily="2" charset="0"/>
              </a:rPr>
              <a:t>1-2 ετών για </a:t>
            </a:r>
            <a:r>
              <a:rPr lang="el-GR" b="1" dirty="0">
                <a:ea typeface="Roboto" panose="02000000000000000000" pitchFamily="2" charset="0"/>
              </a:rPr>
              <a:t>ειδικές ομάδες </a:t>
            </a:r>
            <a:r>
              <a:rPr lang="el-GR" dirty="0">
                <a:ea typeface="Roboto" panose="02000000000000000000" pitchFamily="2" charset="0"/>
              </a:rPr>
              <a:t>του πληθυσμού </a:t>
            </a:r>
            <a:r>
              <a:rPr lang="en-US" dirty="0">
                <a:ea typeface="Roboto" panose="02000000000000000000" pitchFamily="2" charset="0"/>
              </a:rPr>
              <a:t>(</a:t>
            </a:r>
            <a:r>
              <a:rPr lang="el-GR" dirty="0">
                <a:ea typeface="Roboto" panose="02000000000000000000" pitchFamily="2" charset="0"/>
              </a:rPr>
              <a:t>π.χ. άνεργες μητέρες, θύματα κακοποίησης, </a:t>
            </a:r>
            <a:r>
              <a:rPr lang="el-GR" dirty="0" err="1">
                <a:ea typeface="Roboto" panose="02000000000000000000" pitchFamily="2" charset="0"/>
              </a:rPr>
              <a:t>ΑμεΑ</a:t>
            </a:r>
            <a:r>
              <a:rPr lang="el-GR" dirty="0">
                <a:ea typeface="Roboto" panose="02000000000000000000" pitchFamily="2" charset="0"/>
              </a:rPr>
              <a:t>), με προϋπολογισμό 111 εκατ. ευρώ</a:t>
            </a:r>
          </a:p>
          <a:p>
            <a:pPr marL="0" indent="0" algn="just">
              <a:buNone/>
            </a:pPr>
            <a:r>
              <a:rPr lang="el-GR" dirty="0">
                <a:ea typeface="Roboto" panose="02000000000000000000" pitchFamily="2" charset="0"/>
              </a:rPr>
              <a:t>• </a:t>
            </a:r>
            <a:r>
              <a:rPr lang="el-GR" b="1" dirty="0">
                <a:ea typeface="Roboto" panose="02000000000000000000" pitchFamily="2" charset="0"/>
              </a:rPr>
              <a:t>10.000 θέσεις εργασίας 18 μηνών για μακροχρόνια ανέργους </a:t>
            </a:r>
            <a:r>
              <a:rPr lang="el-GR" dirty="0">
                <a:ea typeface="Roboto" panose="02000000000000000000" pitchFamily="2" charset="0"/>
              </a:rPr>
              <a:t>άνω των 45 ετών στη Δυτική Μακεδονία και τη Δυτική Ελλάδα - περιφέρειες με το 4ο και το 5ο υψηλότερο ποσοστό ανεργίας στην Ευρώπη αντίστοιχα - με προϋπολογισμό 120 εκατ. ευρώ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32221E40-D9E1-4546-BC75-12B0376C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17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65871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DC41CFE6-ACE4-4105-B1E9-85BE51A69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2429"/>
            <a:ext cx="8554325" cy="481411"/>
          </a:xfrm>
        </p:spPr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E70B75"/>
                </a:solidFill>
              </a:rPr>
              <a:t>Προγράμματα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F89D28CE-CFEE-466E-9C15-3C228C76B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1409"/>
            <a:ext cx="10515600" cy="40555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dirty="0">
                <a:ea typeface="Roboto" panose="02000000000000000000" pitchFamily="2" charset="0"/>
              </a:rPr>
              <a:t>• </a:t>
            </a:r>
            <a:r>
              <a:rPr lang="el-GR" b="1" dirty="0">
                <a:ea typeface="Roboto" panose="02000000000000000000" pitchFamily="2" charset="0"/>
              </a:rPr>
              <a:t>15.000 θέσεις εργασίας</a:t>
            </a:r>
            <a:r>
              <a:rPr lang="el-GR" dirty="0">
                <a:ea typeface="Roboto" panose="02000000000000000000" pitchFamily="2" charset="0"/>
              </a:rPr>
              <a:t> </a:t>
            </a:r>
            <a:r>
              <a:rPr lang="el-GR" b="1" dirty="0">
                <a:ea typeface="Roboto" panose="02000000000000000000" pitchFamily="2" charset="0"/>
              </a:rPr>
              <a:t>6 μηνών </a:t>
            </a:r>
            <a:r>
              <a:rPr lang="el-GR" dirty="0">
                <a:ea typeface="Roboto" panose="02000000000000000000" pitchFamily="2" charset="0"/>
              </a:rPr>
              <a:t>συνοδευόμενες από 3 μήνες εντατικής κατάρτισης σε τομείς υψηλής ζήτησης (κυρίως </a:t>
            </a:r>
            <a:r>
              <a:rPr lang="el-GR" dirty="0" err="1">
                <a:ea typeface="Roboto" panose="02000000000000000000" pitchFamily="2" charset="0"/>
              </a:rPr>
              <a:t>digital</a:t>
            </a:r>
            <a:r>
              <a:rPr lang="el-GR" dirty="0">
                <a:ea typeface="Roboto" panose="02000000000000000000" pitchFamily="2" charset="0"/>
              </a:rPr>
              <a:t>), με προϋπολογισμό 92 εκατ. ευρώ</a:t>
            </a:r>
          </a:p>
          <a:p>
            <a:pPr marL="0" indent="0" algn="just">
              <a:buNone/>
            </a:pPr>
            <a:r>
              <a:rPr lang="el-GR" dirty="0">
                <a:ea typeface="Roboto" panose="02000000000000000000" pitchFamily="2" charset="0"/>
              </a:rPr>
              <a:t>• </a:t>
            </a:r>
            <a:r>
              <a:rPr lang="el-GR" b="1" dirty="0">
                <a:ea typeface="Roboto" panose="02000000000000000000" pitchFamily="2" charset="0"/>
              </a:rPr>
              <a:t>5.000 θέσεις εργασίας 15 μηνών </a:t>
            </a:r>
            <a:r>
              <a:rPr lang="el-GR" dirty="0">
                <a:ea typeface="Roboto" panose="02000000000000000000" pitchFamily="2" charset="0"/>
              </a:rPr>
              <a:t>στο πλαίσιο του </a:t>
            </a:r>
            <a:r>
              <a:rPr lang="el-GR" dirty="0" err="1">
                <a:ea typeface="Roboto" panose="02000000000000000000" pitchFamily="2" charset="0"/>
              </a:rPr>
              <a:t>Green</a:t>
            </a:r>
            <a:r>
              <a:rPr lang="el-GR" dirty="0">
                <a:ea typeface="Roboto" panose="02000000000000000000" pitchFamily="2" charset="0"/>
              </a:rPr>
              <a:t> </a:t>
            </a:r>
            <a:r>
              <a:rPr lang="el-GR" dirty="0" err="1">
                <a:ea typeface="Roboto" panose="02000000000000000000" pitchFamily="2" charset="0"/>
              </a:rPr>
              <a:t>Jobs</a:t>
            </a:r>
            <a:r>
              <a:rPr lang="el-GR" dirty="0">
                <a:ea typeface="Roboto" panose="02000000000000000000" pitchFamily="2" charset="0"/>
              </a:rPr>
              <a:t> </a:t>
            </a:r>
            <a:r>
              <a:rPr lang="el-GR" dirty="0" err="1">
                <a:ea typeface="Roboto" panose="02000000000000000000" pitchFamily="2" charset="0"/>
              </a:rPr>
              <a:t>Initiative</a:t>
            </a:r>
            <a:r>
              <a:rPr lang="el-GR" dirty="0">
                <a:ea typeface="Roboto" panose="02000000000000000000" pitchFamily="2" charset="0"/>
              </a:rPr>
              <a:t>, με προϋπολογισμό 50 εκατ. ευρώ</a:t>
            </a:r>
          </a:p>
          <a:p>
            <a:pPr marL="0" indent="0" algn="just">
              <a:buNone/>
            </a:pPr>
            <a:r>
              <a:rPr lang="el-GR" dirty="0">
                <a:ea typeface="Roboto" panose="02000000000000000000" pitchFamily="2" charset="0"/>
              </a:rPr>
              <a:t>• </a:t>
            </a:r>
            <a:r>
              <a:rPr lang="el-GR" b="1" dirty="0">
                <a:ea typeface="Roboto" panose="02000000000000000000" pitchFamily="2" charset="0"/>
              </a:rPr>
              <a:t>22.500 θέσεις εργασίας  σε τοπικές οικονομίες </a:t>
            </a:r>
            <a:r>
              <a:rPr lang="el-GR" dirty="0">
                <a:ea typeface="Roboto" panose="02000000000000000000" pitchFamily="2" charset="0"/>
              </a:rPr>
              <a:t>συνοδευόμενες από εκπαίδευση προσαρμοσμένη σε προσωπικές ανάγκες και ικανότητες ανέργων, με προϋπολογισμό 45 εκατ. ευρώ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32221E40-D9E1-4546-BC75-12B0376C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18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377367782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2C1928B9-FA23-4AEC-A071-23A44D82A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0552"/>
            <a:ext cx="10515600" cy="3392424"/>
          </a:xfrm>
        </p:spPr>
        <p:txBody>
          <a:bodyPr/>
          <a:lstStyle/>
          <a:p>
            <a:pPr algn="just"/>
            <a:r>
              <a:rPr lang="el-GR" dirty="0"/>
              <a:t>Πόροι ύψους </a:t>
            </a:r>
            <a:r>
              <a:rPr lang="el-GR" b="1" dirty="0"/>
              <a:t>100 εκατ. ευρώ </a:t>
            </a:r>
            <a:r>
              <a:rPr lang="el-GR" dirty="0"/>
              <a:t>για καινοτόμα πιλοτικά προγράμματα για τη στήριξη των ανέργων</a:t>
            </a:r>
          </a:p>
          <a:p>
            <a:pPr algn="just"/>
            <a:endParaRPr lang="el-GR" dirty="0"/>
          </a:p>
          <a:p>
            <a:pPr algn="just"/>
            <a:r>
              <a:rPr lang="el-GR" b="1" dirty="0"/>
              <a:t>Εκσυγχρονισμός του ΟΑΕΔ</a:t>
            </a:r>
            <a:r>
              <a:rPr lang="el-GR" dirty="0"/>
              <a:t>, με πόρους ύψους 57 εκατ. ευρώ</a:t>
            </a:r>
          </a:p>
          <a:p>
            <a:pPr lvl="1" algn="just"/>
            <a:r>
              <a:rPr lang="el-GR" dirty="0"/>
              <a:t>Αναβάθμιση του ανθρώπινου δυναμικού του</a:t>
            </a:r>
          </a:p>
          <a:p>
            <a:pPr lvl="1" algn="just"/>
            <a:r>
              <a:rPr lang="el-GR" dirty="0"/>
              <a:t>Αναβάθμιση των ψηφιακών και κτηριακών του υποδομών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C34B5AF1-8D16-4A0F-BAFE-5FB4CB8A4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19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98206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3521E00D-F10A-4571-AF0E-A5F4AC5548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7645"/>
            <a:ext cx="9144000" cy="3262709"/>
          </a:xfrm>
        </p:spPr>
        <p:txBody>
          <a:bodyPr>
            <a:normAutofit/>
          </a:bodyPr>
          <a:lstStyle/>
          <a:p>
            <a:r>
              <a:rPr lang="el-GR" sz="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" panose="02000000000000000000" pitchFamily="2" charset="0"/>
                <a:cs typeface="Calibri" panose="020F0502020204030204" pitchFamily="34" charset="0"/>
              </a:rPr>
              <a:t>ΕΝΟΤΗΤΑ 1</a:t>
            </a:r>
            <a:r>
              <a:rPr lang="el-GR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" panose="02000000000000000000" pitchFamily="2" charset="0"/>
                <a:cs typeface="Calibri" panose="020F0502020204030204" pitchFamily="34" charset="0"/>
              </a:rPr>
              <a:t/>
            </a:r>
            <a:br>
              <a:rPr lang="el-GR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" panose="02000000000000000000" pitchFamily="2" charset="0"/>
                <a:cs typeface="Calibri" panose="020F0502020204030204" pitchFamily="34" charset="0"/>
              </a:rPr>
            </a:br>
            <a:r>
              <a:rPr lang="el-GR" sz="4500" dirty="0">
                <a:solidFill>
                  <a:schemeClr val="bg1"/>
                </a:solidFill>
                <a:ea typeface="Roboto" panose="02000000000000000000" pitchFamily="2" charset="0"/>
                <a:cs typeface="Calibri" panose="020F0502020204030204" pitchFamily="34" charset="0"/>
              </a:rPr>
              <a:t/>
            </a:r>
            <a:br>
              <a:rPr lang="el-GR" sz="4500" dirty="0">
                <a:solidFill>
                  <a:schemeClr val="bg1"/>
                </a:solidFill>
                <a:ea typeface="Roboto" panose="02000000000000000000" pitchFamily="2" charset="0"/>
                <a:cs typeface="Calibri" panose="020F0502020204030204" pitchFamily="34" charset="0"/>
              </a:rPr>
            </a:br>
            <a:r>
              <a:rPr lang="el-GR" sz="4500" dirty="0">
                <a:solidFill>
                  <a:schemeClr val="bg1"/>
                </a:solidFill>
                <a:ea typeface="Roboto" panose="02000000000000000000" pitchFamily="2" charset="0"/>
                <a:cs typeface="Calibri" panose="020F0502020204030204" pitchFamily="34" charset="0"/>
              </a:rPr>
              <a:t>Οι νέες τεχνολογίες στη μάχη </a:t>
            </a:r>
            <a:br>
              <a:rPr lang="el-GR" sz="4500" dirty="0">
                <a:solidFill>
                  <a:schemeClr val="bg1"/>
                </a:solidFill>
                <a:ea typeface="Roboto" panose="02000000000000000000" pitchFamily="2" charset="0"/>
                <a:cs typeface="Calibri" panose="020F0502020204030204" pitchFamily="34" charset="0"/>
              </a:rPr>
            </a:br>
            <a:r>
              <a:rPr lang="el-GR" sz="4500" dirty="0">
                <a:solidFill>
                  <a:schemeClr val="bg1"/>
                </a:solidFill>
                <a:ea typeface="Roboto" panose="02000000000000000000" pitchFamily="2" charset="0"/>
                <a:cs typeface="Calibri" panose="020F0502020204030204" pitchFamily="34" charset="0"/>
              </a:rPr>
              <a:t>για την εξυπηρέτηση εργαζομένων και ασφαλισμένων</a:t>
            </a:r>
            <a:endParaRPr lang="en-US" sz="4500" dirty="0"/>
          </a:p>
        </p:txBody>
      </p:sp>
    </p:spTree>
    <p:extLst>
      <p:ext uri="{BB962C8B-B14F-4D97-AF65-F5344CB8AC3E}">
        <p14:creationId xmlns="" xmlns:p14="http://schemas.microsoft.com/office/powerpoint/2010/main" val="8847272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Θέση περιεχομένου 4">
            <a:extLst>
              <a:ext uri="{FF2B5EF4-FFF2-40B4-BE49-F238E27FC236}">
                <a16:creationId xmlns="" xmlns:a16="http://schemas.microsoft.com/office/drawing/2014/main" id="{11384EB3-F21A-404D-AE6F-80DD6A5C1B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51316472"/>
              </p:ext>
            </p:extLst>
          </p:nvPr>
        </p:nvGraphicFramePr>
        <p:xfrm>
          <a:off x="0" y="0"/>
          <a:ext cx="12192000" cy="686583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49237">
                  <a:extLst>
                    <a:ext uri="{9D8B030D-6E8A-4147-A177-3AD203B41FA5}">
                      <a16:colId xmlns="" xmlns:a16="http://schemas.microsoft.com/office/drawing/2014/main" val="3514965467"/>
                    </a:ext>
                  </a:extLst>
                </a:gridCol>
                <a:gridCol w="7074749">
                  <a:extLst>
                    <a:ext uri="{9D8B030D-6E8A-4147-A177-3AD203B41FA5}">
                      <a16:colId xmlns="" xmlns:a16="http://schemas.microsoft.com/office/drawing/2014/main" val="3386319179"/>
                    </a:ext>
                  </a:extLst>
                </a:gridCol>
                <a:gridCol w="2142461">
                  <a:extLst>
                    <a:ext uri="{9D8B030D-6E8A-4147-A177-3AD203B41FA5}">
                      <a16:colId xmlns="" xmlns:a16="http://schemas.microsoft.com/office/drawing/2014/main" val="3302930202"/>
                    </a:ext>
                  </a:extLst>
                </a:gridCol>
                <a:gridCol w="1325553">
                  <a:extLst>
                    <a:ext uri="{9D8B030D-6E8A-4147-A177-3AD203B41FA5}">
                      <a16:colId xmlns="" xmlns:a16="http://schemas.microsoft.com/office/drawing/2014/main" val="1592680793"/>
                    </a:ext>
                  </a:extLst>
                </a:gridCol>
              </a:tblGrid>
              <a:tr h="638112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20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Νέες πολιτικές για τους ανέργους</a:t>
                      </a:r>
                    </a:p>
                  </a:txBody>
                  <a:tcPr marL="30398" marR="30398" marT="0" marB="0" anchor="ctr">
                    <a:solidFill>
                      <a:srgbClr val="01A7E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l-GR" sz="14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0398" marR="30398" marT="0" marB="0" anchor="ctr">
                    <a:solidFill>
                      <a:srgbClr val="F2902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l-GR" sz="14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0398" marR="30398" marT="0" marB="0" anchor="ctr">
                    <a:solidFill>
                      <a:srgbClr val="B3C20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l-GR" sz="14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0398" marR="30398" marT="0" marB="0" anchor="ctr">
                    <a:solidFill>
                      <a:srgbClr val="E70B7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89468916"/>
                  </a:ext>
                </a:extLst>
              </a:tr>
              <a:tr h="48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Έργο</a:t>
                      </a:r>
                    </a:p>
                  </a:txBody>
                  <a:tcPr marL="30398" marR="30398" marT="0" marB="0" anchor="ctr">
                    <a:solidFill>
                      <a:srgbClr val="01A7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Δράσεις</a:t>
                      </a:r>
                    </a:p>
                  </a:txBody>
                  <a:tcPr marL="30398" marR="30398" marT="0" marB="0" anchor="ctr">
                    <a:solidFill>
                      <a:srgbClr val="F2902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Ωφελούμενοι</a:t>
                      </a:r>
                    </a:p>
                  </a:txBody>
                  <a:tcPr marL="30398" marR="30398" marT="0" marB="0" anchor="ctr">
                    <a:solidFill>
                      <a:srgbClr val="B3C2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Προϋπολογισμός</a:t>
                      </a:r>
                    </a:p>
                  </a:txBody>
                  <a:tcPr marL="30398" marR="30398" marT="0" marB="0" anchor="ctr">
                    <a:solidFill>
                      <a:srgbClr val="E70B7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6183107"/>
                  </a:ext>
                </a:extLst>
              </a:tr>
              <a:tr h="19156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l-GR" sz="13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Νέες θέσεις εργασίας</a:t>
                      </a:r>
                    </a:p>
                  </a:txBody>
                  <a:tcPr marL="30398" marR="30398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12.000 θέσεις πρακτικής άσκησης για εργαζομένους 18-30 ετών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10.000 θέσεις για θύματα κακοποίησης, άνεργες μητέρες, ΑΜΕΑ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10.000 θέσεις εργασίας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για 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μακροχρόνια άνεργους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σε </a:t>
                      </a:r>
                      <a:r>
                        <a:rPr lang="el-GR" sz="1300" dirty="0" err="1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Δυτ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. Μακεδονία και </a:t>
                      </a:r>
                      <a:r>
                        <a:rPr lang="el-GR" sz="1300" dirty="0" err="1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Δυτ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. Ελλάδα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15.000 θέσεις εργασίας 6 μηνών για ανέργους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25-45 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ετών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5.000 θέσεις εργασίας 15 μηνών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</a:t>
                      </a:r>
                      <a:r>
                        <a:rPr lang="el-GR" sz="1300" dirty="0" err="1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Green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300" dirty="0" err="1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Jobs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300" dirty="0" err="1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Initiative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l-GR" sz="13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22.500 θέσεις εργασίας σε Ρέθυμνο, Κοζάνη, Ξάνθη</a:t>
                      </a:r>
                    </a:p>
                  </a:txBody>
                  <a:tcPr marL="30398" marR="3039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Πάνω από 74.000 άνεργοι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(έμφαση 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σε γυναίκες, νέους, ευάλωτες κοινωνικές ομάδες)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el-GR" sz="13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0398" marR="3039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541 εκατ. ευρώ</a:t>
                      </a:r>
                    </a:p>
                  </a:txBody>
                  <a:tcPr marL="30398" marR="3039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60544301"/>
                  </a:ext>
                </a:extLst>
              </a:tr>
              <a:tr h="69800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l-GR" sz="13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Πιλοτικά προγράμματα απασχόλησης</a:t>
                      </a:r>
                    </a:p>
                  </a:txBody>
                  <a:tcPr marL="30398" marR="30398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Στήριξη των ανέργων στην αναζήτηση εργασίας </a:t>
                      </a:r>
                    </a:p>
                  </a:txBody>
                  <a:tcPr marL="30398" marR="3039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31.500 άνεργοι</a:t>
                      </a:r>
                    </a:p>
                  </a:txBody>
                  <a:tcPr marL="30398" marR="3039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100 εκατ. ευρώ</a:t>
                      </a:r>
                    </a:p>
                  </a:txBody>
                  <a:tcPr marL="30398" marR="3039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64000260"/>
                  </a:ext>
                </a:extLst>
              </a:tr>
              <a:tr h="15278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l-GR" sz="13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Εκσυγχρονισμός ΟΑΕΔ</a:t>
                      </a:r>
                    </a:p>
                  </a:txBody>
                  <a:tcPr marL="30398" marR="30398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Οργανωτική μεταρρύθμιση #neosoaed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Επανασχεδιασμός/ανακαίνιση των 117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ΚΔΑΠ</a:t>
                      </a:r>
                      <a:endParaRPr lang="el-GR" sz="13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Νέα επικοινωνιακή στρατηγική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Ποιοτικός έλεγχος εξυπηρέτησης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πελατών</a:t>
                      </a:r>
                      <a:endParaRPr lang="el-GR" sz="13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0398" marR="3039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Εγγεγραμμένοι άνεργοι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el-GR" sz="13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0398" marR="3039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30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41 εκατ. ευρώ</a:t>
                      </a:r>
                    </a:p>
                  </a:txBody>
                  <a:tcPr marL="30398" marR="3039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90639735"/>
                  </a:ext>
                </a:extLst>
              </a:tr>
              <a:tr h="1290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l-GR" sz="13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Ψηφιακός </a:t>
                      </a:r>
                      <a:r>
                        <a:rPr lang="el-GR" sz="1300" b="1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ΟΑΕΔ</a:t>
                      </a:r>
                      <a:endParaRPr lang="el-GR" sz="13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0398" marR="30398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100% ψηφιακές υπηρεσίες (</a:t>
                      </a:r>
                      <a:r>
                        <a:rPr lang="el-GR" sz="1300" dirty="0" err="1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ΟΑΕΔapp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, </a:t>
                      </a:r>
                      <a:r>
                        <a:rPr lang="el-GR" sz="1300" dirty="0" err="1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myOAEDlive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l-GR" sz="13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Εξελιγμένο</a:t>
                      </a:r>
                      <a:r>
                        <a:rPr lang="el-GR" sz="13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εργαλείο 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ΑΙ αντιστοίχισης προσφοράς και ζήτησης εργασίας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Ψηφιοποίηση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αρχείων ΟΑΕΔ</a:t>
                      </a:r>
                      <a:endParaRPr lang="el-GR" sz="13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Υποδομή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τηλεργασίας</a:t>
                      </a:r>
                      <a:endParaRPr lang="el-GR" sz="13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0398" marR="3039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Εγγεγραμμένοι άνεργοι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</a:txBody>
                  <a:tcPr marL="30398" marR="3039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16 εκατ. ευρώ</a:t>
                      </a:r>
                    </a:p>
                  </a:txBody>
                  <a:tcPr marL="30398" marR="3039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6021097"/>
                  </a:ext>
                </a:extLst>
              </a:tr>
              <a:tr h="305038">
                <a:tc gridSpan="4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el-GR" sz="1600" b="1" dirty="0">
                          <a:solidFill>
                            <a:srgbClr val="1F409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Συνολικός προϋπολογισμός: 698.000.000 ευρώ</a:t>
                      </a:r>
                    </a:p>
                  </a:txBody>
                  <a:tcPr marL="68580" marR="68580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Συνολικός προϋπολογισμός: </a:t>
                      </a:r>
                      <a:r>
                        <a:rPr lang="el-G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698.000.000 ευρώ</a:t>
                      </a:r>
                      <a:endParaRPr lang="el-G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Συνολικός προϋπολογισμός: </a:t>
                      </a:r>
                      <a:r>
                        <a:rPr lang="el-G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698.000.000 ευρώ</a:t>
                      </a:r>
                      <a:endParaRPr lang="el-G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Συνολικός προϋπολογισμός: </a:t>
                      </a:r>
                      <a:r>
                        <a:rPr lang="el-G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698.000.000 ευρώ</a:t>
                      </a:r>
                      <a:endParaRPr lang="el-G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20054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79875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D17A0360-A1FD-42FF-92E1-58C42B3B8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2899"/>
            <a:ext cx="9144000" cy="2372201"/>
          </a:xfrm>
        </p:spPr>
        <p:txBody>
          <a:bodyPr>
            <a:normAutofit fontScale="90000"/>
          </a:bodyPr>
          <a:lstStyle/>
          <a:p>
            <a:r>
              <a:rPr lang="el-GR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ΕΝΟΤΗΤΑ 5</a:t>
            </a:r>
            <a:r>
              <a:rPr lang="el-GR" sz="4500" dirty="0"/>
              <a:t/>
            </a:r>
            <a:br>
              <a:rPr lang="el-GR" sz="4500" dirty="0"/>
            </a:br>
            <a:r>
              <a:rPr lang="el-GR" sz="4500" dirty="0"/>
              <a:t/>
            </a:r>
            <a:br>
              <a:rPr lang="el-GR" sz="4500" dirty="0"/>
            </a:br>
            <a:r>
              <a:rPr lang="el-GR" sz="4800" dirty="0"/>
              <a:t>Σύγχρονα Εργαλεία </a:t>
            </a:r>
            <a:br>
              <a:rPr lang="el-GR" sz="4800" dirty="0"/>
            </a:br>
            <a:r>
              <a:rPr lang="el-GR" sz="4800" dirty="0"/>
              <a:t>Κοινωνικής Προστασίας</a:t>
            </a:r>
            <a:endParaRPr lang="en-US" sz="4500" dirty="0"/>
          </a:p>
        </p:txBody>
      </p:sp>
    </p:spTree>
    <p:extLst>
      <p:ext uri="{BB962C8B-B14F-4D97-AF65-F5344CB8AC3E}">
        <p14:creationId xmlns="" xmlns:p14="http://schemas.microsoft.com/office/powerpoint/2010/main" val="2737944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46D670A7-3AFC-4D03-A6AC-49BB55662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26728"/>
            <a:ext cx="10515600" cy="18045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3200" b="1" dirty="0">
                <a:solidFill>
                  <a:srgbClr val="1F4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480 εκατομμύρια ευρώ </a:t>
            </a:r>
            <a:br>
              <a:rPr lang="el-GR" sz="3200" b="1" dirty="0">
                <a:solidFill>
                  <a:srgbClr val="1F4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3200" b="1" dirty="0">
                <a:solidFill>
                  <a:srgbClr val="1F4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προγράμματα που θα γίνουν </a:t>
            </a:r>
            <a:br>
              <a:rPr lang="el-GR" sz="3200" b="1" dirty="0">
                <a:solidFill>
                  <a:srgbClr val="1F4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3200" b="1" dirty="0">
                <a:solidFill>
                  <a:srgbClr val="1F4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σύγχρονα εργαλεία κοινωνικής προστασίας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B621271D-C192-46E4-BAF9-7B724CFF3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22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8339256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BD534C8-1233-4F71-A253-60FE9AB12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01A7E3"/>
                </a:solidFill>
              </a:rPr>
              <a:t>Έργα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03D13807-B3D2-43F4-9193-30A210299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i="1" dirty="0"/>
              <a:t>Για τα άτομα με αναπηρία:</a:t>
            </a:r>
          </a:p>
          <a:p>
            <a:r>
              <a:rPr lang="el-GR" b="1" dirty="0"/>
              <a:t>Κάρτα Αναπηρίας </a:t>
            </a:r>
            <a:r>
              <a:rPr lang="el-GR" dirty="0"/>
              <a:t>για τουλάχιστον 180.000 </a:t>
            </a:r>
            <a:r>
              <a:rPr lang="el-GR" dirty="0" err="1"/>
              <a:t>ΑμεΑ</a:t>
            </a:r>
            <a:endParaRPr lang="el-GR" dirty="0"/>
          </a:p>
          <a:p>
            <a:r>
              <a:rPr lang="el-GR" dirty="0"/>
              <a:t>Πρόγραμμα </a:t>
            </a:r>
            <a:r>
              <a:rPr lang="el-GR" b="1" dirty="0"/>
              <a:t>Προσωπικού Βοηθού </a:t>
            </a:r>
            <a:r>
              <a:rPr lang="el-GR" dirty="0"/>
              <a:t>για 2.000 </a:t>
            </a:r>
            <a:r>
              <a:rPr lang="el-GR" dirty="0" err="1"/>
              <a:t>ΑμεΑ</a:t>
            </a:r>
            <a:r>
              <a:rPr lang="el-GR" dirty="0"/>
              <a:t> (με την αντίστοιχη εκπαίδευση 2.000 επαγγελματιών)</a:t>
            </a:r>
          </a:p>
          <a:p>
            <a:r>
              <a:rPr lang="el-GR" dirty="0" smtClean="0"/>
              <a:t>Προσβασιμότητα σε:  </a:t>
            </a:r>
            <a:endParaRPr lang="el-GR" dirty="0"/>
          </a:p>
          <a:p>
            <a:pPr lvl="1"/>
            <a:r>
              <a:rPr lang="el-GR" dirty="0"/>
              <a:t>4.000 </a:t>
            </a:r>
            <a:r>
              <a:rPr lang="el-GR" dirty="0" smtClean="0"/>
              <a:t>ιδιωτικές κατοικίες</a:t>
            </a:r>
            <a:endParaRPr lang="el-GR" dirty="0"/>
          </a:p>
          <a:p>
            <a:pPr lvl="1"/>
            <a:r>
              <a:rPr lang="el-GR" dirty="0"/>
              <a:t>700 </a:t>
            </a:r>
            <a:r>
              <a:rPr lang="el-GR" dirty="0" smtClean="0"/>
              <a:t>ιδιωτικούς χώρους εργασίας</a:t>
            </a:r>
            <a:endParaRPr lang="el-GR" dirty="0"/>
          </a:p>
          <a:p>
            <a:pPr lvl="1"/>
            <a:r>
              <a:rPr lang="el-GR" dirty="0"/>
              <a:t>300 </a:t>
            </a:r>
            <a:r>
              <a:rPr lang="el-GR" dirty="0" smtClean="0"/>
              <a:t>δημόσιους χώρους </a:t>
            </a:r>
            <a:r>
              <a:rPr lang="el-GR" dirty="0"/>
              <a:t>εργασίας </a:t>
            </a:r>
          </a:p>
          <a:p>
            <a:pPr lvl="1"/>
            <a:r>
              <a:rPr lang="el-GR" dirty="0"/>
              <a:t>17 </a:t>
            </a:r>
            <a:r>
              <a:rPr lang="el-GR" dirty="0" smtClean="0"/>
              <a:t>κέντρα </a:t>
            </a:r>
            <a:r>
              <a:rPr lang="el-GR" dirty="0"/>
              <a:t>κοινωνικής </a:t>
            </a:r>
            <a:r>
              <a:rPr lang="el-GR" dirty="0" smtClean="0"/>
              <a:t>πρόνοιας/ΝΠΔΔ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40356016-D992-45D1-A3F4-F70DEEB5D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23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654424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BD534C8-1233-4F71-A253-60FE9AB12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01A7E3"/>
                </a:solidFill>
              </a:rPr>
              <a:t>Έργα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03D13807-B3D2-43F4-9193-30A210299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5658"/>
            <a:ext cx="10515600" cy="448627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l-GR" i="1" dirty="0"/>
              <a:t>Για τα άτομα με Διαταραχή του Φάσματος του Αυτισμού: </a:t>
            </a:r>
          </a:p>
          <a:p>
            <a:pPr algn="just"/>
            <a:r>
              <a:rPr lang="el-GR" b="1" dirty="0"/>
              <a:t>200 θέσεις </a:t>
            </a:r>
            <a:r>
              <a:rPr lang="el-GR" dirty="0"/>
              <a:t>υποστηριζόμενης απασχόλησης </a:t>
            </a:r>
          </a:p>
          <a:p>
            <a:pPr marL="0" indent="0" algn="just">
              <a:buNone/>
            </a:pPr>
            <a:endParaRPr lang="el-GR" sz="1100" i="1" dirty="0"/>
          </a:p>
          <a:p>
            <a:pPr marL="0" indent="0" algn="just">
              <a:buNone/>
            </a:pPr>
            <a:r>
              <a:rPr lang="el-GR" i="1" dirty="0"/>
              <a:t>Για τα παιδιά:</a:t>
            </a:r>
          </a:p>
          <a:p>
            <a:pPr algn="just"/>
            <a:r>
              <a:rPr lang="el-GR" b="1" dirty="0"/>
              <a:t>50.000 νέες θέσεις </a:t>
            </a:r>
            <a:r>
              <a:rPr lang="el-GR" dirty="0"/>
              <a:t>για βρέφη και νήπια σε βρεφονηπιακούς σταθμούς</a:t>
            </a:r>
          </a:p>
          <a:p>
            <a:pPr algn="just"/>
            <a:r>
              <a:rPr lang="el-GR" b="1" dirty="0"/>
              <a:t>1.450 θέσεις </a:t>
            </a:r>
            <a:r>
              <a:rPr lang="el-GR" dirty="0"/>
              <a:t>σε πιλοτικό πρόγραμμα </a:t>
            </a:r>
            <a:r>
              <a:rPr lang="el-GR" b="1" dirty="0"/>
              <a:t>πρόωρης παιδικής παρέμβασης </a:t>
            </a:r>
            <a:r>
              <a:rPr lang="el-GR" dirty="0"/>
              <a:t>για παιδιά με αναπηρίες και αναπτυξιακές διαταραχές</a:t>
            </a:r>
          </a:p>
          <a:p>
            <a:pPr algn="just"/>
            <a:r>
              <a:rPr lang="el-GR" b="1" dirty="0"/>
              <a:t>150 Κέντρα Δημιουργικής Απασχόλησης </a:t>
            </a:r>
            <a:r>
              <a:rPr lang="el-GR" dirty="0"/>
              <a:t>παιδιών (9.000 παιδιά/έτος)</a:t>
            </a:r>
          </a:p>
          <a:p>
            <a:pPr algn="just"/>
            <a:r>
              <a:rPr lang="el-GR" b="1" dirty="0"/>
              <a:t>50 Διαμερίσματα Ημιαυτόνομης Διαβίωσης </a:t>
            </a:r>
            <a:r>
              <a:rPr lang="el-GR" dirty="0"/>
              <a:t>στα οποία θα μεταφερθούν 200 παιδιά με στόχο την </a:t>
            </a:r>
            <a:r>
              <a:rPr lang="el-GR" dirty="0" err="1"/>
              <a:t>αποϊδρυματοποίηση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40356016-D992-45D1-A3F4-F70DEEB5D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24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992251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BD534C8-1233-4F71-A253-60FE9AB12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01A7E3"/>
                </a:solidFill>
              </a:rPr>
              <a:t>Έργα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03D13807-B3D2-43F4-9193-30A210299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6000"/>
            <a:ext cx="10515600" cy="38909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i="1" dirty="0"/>
              <a:t>Για τους αστέγους:</a:t>
            </a:r>
          </a:p>
          <a:p>
            <a:pPr algn="just"/>
            <a:r>
              <a:rPr lang="el-GR" dirty="0"/>
              <a:t>Η </a:t>
            </a:r>
            <a:r>
              <a:rPr lang="el-GR" b="1" dirty="0"/>
              <a:t>ανακαίνιση 100 διαμερισμάτων </a:t>
            </a:r>
            <a:r>
              <a:rPr lang="el-GR" dirty="0"/>
              <a:t>που παρέμειναν αχρησιμοποίητα για μεγάλο χρονικό διάστημα στους Δήμους Αθηναίων και Θεσσαλονίκης, στο πλαίσιο της στήριξης της στέγασης για ευάλωτες κοινωνικές ομάδες</a:t>
            </a:r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40356016-D992-45D1-A3F4-F70DEEB5D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25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9275625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Θέση περιεχομένου 4">
            <a:extLst>
              <a:ext uri="{FF2B5EF4-FFF2-40B4-BE49-F238E27FC236}">
                <a16:creationId xmlns="" xmlns:a16="http://schemas.microsoft.com/office/drawing/2014/main" id="{9C8DD98E-3312-4A95-B5AC-327827BF1E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54377027"/>
              </p:ext>
            </p:extLst>
          </p:nvPr>
        </p:nvGraphicFramePr>
        <p:xfrm>
          <a:off x="0" y="8188"/>
          <a:ext cx="12192001" cy="684981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86206">
                  <a:extLst>
                    <a:ext uri="{9D8B030D-6E8A-4147-A177-3AD203B41FA5}">
                      <a16:colId xmlns="" xmlns:a16="http://schemas.microsoft.com/office/drawing/2014/main" val="2465208730"/>
                    </a:ext>
                  </a:extLst>
                </a:gridCol>
                <a:gridCol w="5262829">
                  <a:extLst>
                    <a:ext uri="{9D8B030D-6E8A-4147-A177-3AD203B41FA5}">
                      <a16:colId xmlns="" xmlns:a16="http://schemas.microsoft.com/office/drawing/2014/main" val="790221019"/>
                    </a:ext>
                  </a:extLst>
                </a:gridCol>
                <a:gridCol w="3850069">
                  <a:extLst>
                    <a:ext uri="{9D8B030D-6E8A-4147-A177-3AD203B41FA5}">
                      <a16:colId xmlns="" xmlns:a16="http://schemas.microsoft.com/office/drawing/2014/main" val="2239731698"/>
                    </a:ext>
                  </a:extLst>
                </a:gridCol>
                <a:gridCol w="1492897">
                  <a:extLst>
                    <a:ext uri="{9D8B030D-6E8A-4147-A177-3AD203B41FA5}">
                      <a16:colId xmlns="" xmlns:a16="http://schemas.microsoft.com/office/drawing/2014/main" val="3532630752"/>
                    </a:ext>
                  </a:extLst>
                </a:gridCol>
              </a:tblGrid>
              <a:tr h="46276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20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Σύγχρονα Εργαλεία Κοινωνικής Προστασίας</a:t>
                      </a:r>
                    </a:p>
                  </a:txBody>
                  <a:tcPr marL="37659" marR="37659" marT="0" marB="0" anchor="ctr">
                    <a:solidFill>
                      <a:srgbClr val="01A7E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l-GR" sz="12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7659" marR="37659" marT="0" marB="0" anchor="ctr">
                    <a:solidFill>
                      <a:srgbClr val="F2902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l-GR" sz="12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7659" marR="37659" marT="0" marB="0" anchor="ctr">
                    <a:solidFill>
                      <a:srgbClr val="B3C20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l-GR" sz="12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7659" marR="37659" marT="0" marB="0" anchor="ctr">
                    <a:solidFill>
                      <a:srgbClr val="E70B7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9381418"/>
                  </a:ext>
                </a:extLst>
              </a:tr>
              <a:tr h="308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12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Έργο</a:t>
                      </a:r>
                    </a:p>
                  </a:txBody>
                  <a:tcPr marL="37659" marR="37659" marT="0" marB="0" anchor="ctr">
                    <a:solidFill>
                      <a:srgbClr val="01A7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12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Δράσεις</a:t>
                      </a:r>
                    </a:p>
                  </a:txBody>
                  <a:tcPr marL="37659" marR="37659" marT="0" marB="0" anchor="ctr">
                    <a:solidFill>
                      <a:srgbClr val="F2902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12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Ωφελούμενοι</a:t>
                      </a:r>
                    </a:p>
                  </a:txBody>
                  <a:tcPr marL="37659" marR="37659" marT="0" marB="0" anchor="ctr">
                    <a:solidFill>
                      <a:srgbClr val="B3C2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l-GR" sz="12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Προϋπολογισμός</a:t>
                      </a:r>
                    </a:p>
                  </a:txBody>
                  <a:tcPr marL="37659" marR="37659" marT="0" marB="0" anchor="ctr">
                    <a:solidFill>
                      <a:srgbClr val="E70B7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99405260"/>
                  </a:ext>
                </a:extLst>
              </a:tr>
              <a:tr h="15667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2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Στήριξη των </a:t>
                      </a:r>
                      <a:r>
                        <a:rPr lang="el-GR" sz="1200" b="1" dirty="0" err="1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ΑμεΑ</a:t>
                      </a:r>
                      <a:endParaRPr lang="el-GR" sz="12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7659" marR="37659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Προσωπικοί Βοηθοί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4.000 </a:t>
                      </a: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ιδιωτικές κατοικίες | 700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ιδιωτικοί και</a:t>
                      </a:r>
                      <a:r>
                        <a:rPr lang="el-GR" sz="12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300 δημόσιοι</a:t>
                      </a:r>
                      <a:r>
                        <a:rPr lang="el-GR" sz="12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χώροι</a:t>
                      </a:r>
                      <a:r>
                        <a:rPr lang="el-GR" sz="12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εργασίας </a:t>
                      </a: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| </a:t>
                      </a:r>
                      <a:endParaRPr lang="el-GR" sz="1200" dirty="0" smtClean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17 </a:t>
                      </a: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κέντρα κοινωνικής πρόνοιας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Πρώιμη παρέμβαση σε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παιδιά</a:t>
                      </a:r>
                      <a:endParaRPr lang="el-GR" sz="12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Υποστηριζόμενη απασχόληση για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άτομα </a:t>
                      </a: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με Αυτισμό </a:t>
                      </a:r>
                    </a:p>
                  </a:txBody>
                  <a:tcPr marL="37659" marR="3765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2.000 </a:t>
                      </a:r>
                      <a:r>
                        <a:rPr lang="el-GR" sz="1200" dirty="0" err="1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ΑμεΑ</a:t>
                      </a:r>
                      <a:endParaRPr lang="el-GR" sz="12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1.450 παιδιά με αναπηρίες και αναπτυξιακές διαταραχές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200 ενήλικες με Διαταραχή Φάσματος του Αυτισμού </a:t>
                      </a:r>
                    </a:p>
                  </a:txBody>
                  <a:tcPr marL="37659" marR="3765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104 εκατ. ευρώ</a:t>
                      </a:r>
                    </a:p>
                  </a:txBody>
                  <a:tcPr marL="37659" marR="3765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081776"/>
                  </a:ext>
                </a:extLst>
              </a:tr>
              <a:tr h="22320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2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Παιδική προστασία</a:t>
                      </a:r>
                    </a:p>
                  </a:txBody>
                  <a:tcPr marL="37659" marR="37659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Νέες </a:t>
                      </a: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θέσεις σε βρεφονηπιακούς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Ολοκληρωμένο πρόγραμμα σπουδών για βρέφη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Αναδοχή ανηλίκων με </a:t>
                      </a: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σοβαρές αναπηρίες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Ημιαυτόνομη διαβίωση με παιδιά</a:t>
                      </a:r>
                      <a:endParaRPr lang="el-GR" sz="12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150</a:t>
                      </a:r>
                      <a:r>
                        <a:rPr lang="en-US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νέα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Κέντρα </a:t>
                      </a: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Δημιουργικής Απασχόλησης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Παιδιών</a:t>
                      </a:r>
                      <a:r>
                        <a:rPr lang="en-US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(STEM)</a:t>
                      </a:r>
                      <a:endParaRPr lang="el-GR" sz="12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7659" marR="3765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50.000 οικογένειες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Πιλοτικό: 5.000 παιδιά | Καθολικό: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200.000 </a:t>
                      </a: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παιδιά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160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ανήλικοι</a:t>
                      </a:r>
                      <a:r>
                        <a:rPr lang="el-GR" sz="12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σε</a:t>
                      </a:r>
                      <a:r>
                        <a:rPr lang="el-GR" sz="12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επαγγελματική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αναδοχή</a:t>
                      </a:r>
                      <a:endParaRPr lang="el-GR" sz="12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200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έφηβοι σε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50 </a:t>
                      </a: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διαμερίσματα ημιαυτόνομης διαβίωσης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9.000 </a:t>
                      </a: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παιδιά/έτος στα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ΚΔΑΠ</a:t>
                      </a:r>
                      <a:endParaRPr lang="el-GR" sz="12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7659" marR="3765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184 εκατ. ευρώ</a:t>
                      </a:r>
                    </a:p>
                  </a:txBody>
                  <a:tcPr marL="37659" marR="3765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69011781"/>
                  </a:ext>
                </a:extLst>
              </a:tr>
              <a:tr h="10143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200" b="1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Ψηφιακή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200" b="1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Κοινωνική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200" b="1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Προστασία</a:t>
                      </a:r>
                      <a:endParaRPr lang="el-GR" sz="12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7659" marR="37659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Καθιέρωση της Κάρτας Αναπηρίας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Ενιαία Εθνική Πύλη Παροχών Αναπηρίας και </a:t>
                      </a: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Ψηφιακός ΟΠΕΚΑ </a:t>
                      </a:r>
                      <a:endParaRPr lang="el-GR" sz="12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Βελτιστοποίηση Κοινωνικών Παροχών</a:t>
                      </a:r>
                    </a:p>
                  </a:txBody>
                  <a:tcPr marL="37659" marR="3765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Τουλάχιστον 180.000 </a:t>
                      </a:r>
                      <a:r>
                        <a:rPr lang="el-GR" sz="1200" dirty="0" err="1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ΑμεΑ</a:t>
                      </a:r>
                      <a:endParaRPr lang="el-GR" sz="12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7659" marR="3765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22 εκατ. ευρώ</a:t>
                      </a:r>
                    </a:p>
                  </a:txBody>
                  <a:tcPr marL="37659" marR="3765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11395201"/>
                  </a:ext>
                </a:extLst>
              </a:tr>
              <a:tr h="8874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2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Κοινωνική Ένταξη - Στέγαση</a:t>
                      </a:r>
                    </a:p>
                  </a:txBody>
                  <a:tcPr marL="37659" marR="37659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Προγράμματα «2ης επαγγελματικής ευκαιρίας»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Προγράμματα ψηφιακής </a:t>
                      </a: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κατάρτισης ηλικιωμένων και </a:t>
                      </a:r>
                      <a:r>
                        <a:rPr lang="el-GR" sz="1200" dirty="0" err="1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ΑμεΑ</a:t>
                      </a:r>
                      <a:endParaRPr lang="el-GR" sz="1200" dirty="0" smtClean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Ανακαίνιση 100 διαμερισμάτων σε Αθήνα και Θεσσαλονίκη </a:t>
                      </a:r>
                    </a:p>
                  </a:txBody>
                  <a:tcPr marL="37659" marR="3765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850 ωφελούμενοι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3.000 ηλικιωμένοι και 2.400 </a:t>
                      </a:r>
                      <a:r>
                        <a:rPr lang="el-GR" sz="1200" dirty="0" err="1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ΑμεΑ</a:t>
                      </a:r>
                      <a:endParaRPr lang="el-GR" sz="12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7659" marR="3765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2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166 εκατ. ευρώ</a:t>
                      </a:r>
                    </a:p>
                  </a:txBody>
                  <a:tcPr marL="37659" marR="3765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73070644"/>
                  </a:ext>
                </a:extLst>
              </a:tr>
              <a:tr h="377910">
                <a:tc gridSpan="4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Συνολικός προϋπολογισμός: 476 εκατομμύρια ευρώ</a:t>
                      </a:r>
                    </a:p>
                  </a:txBody>
                  <a:tcPr marL="37659" marR="37659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endParaRPr lang="el-GR" sz="12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7659" marR="37659" marT="0" marB="0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endParaRPr lang="el-GR" sz="12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7659" marR="37659" marT="0" marB="0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l-GR" sz="12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7659" marR="37659" marT="0" marB="0"/>
                </a:tc>
                <a:extLst>
                  <a:ext uri="{0D108BD9-81ED-4DB2-BD59-A6C34878D82A}">
                    <a16:rowId xmlns="" xmlns:a16="http://schemas.microsoft.com/office/drawing/2014/main" val="38235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5277874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4E16232B-E70F-468E-8C5A-8C6ABF431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9995"/>
            <a:ext cx="9144000" cy="2118010"/>
          </a:xfrm>
        </p:spPr>
        <p:txBody>
          <a:bodyPr>
            <a:normAutofit/>
          </a:bodyPr>
          <a:lstStyle/>
          <a:p>
            <a:r>
              <a:rPr lang="el-GR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ΕΝΟΤΗΤΑ </a:t>
            </a:r>
            <a:r>
              <a:rPr lang="en-US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l-GR" sz="4500" dirty="0"/>
              <a:t/>
            </a:r>
            <a:br>
              <a:rPr lang="el-GR" sz="4500" dirty="0"/>
            </a:br>
            <a:r>
              <a:rPr lang="el-GR" sz="4500" dirty="0"/>
              <a:t/>
            </a:r>
            <a:br>
              <a:rPr lang="el-GR" sz="4500" dirty="0"/>
            </a:br>
            <a:r>
              <a:rPr lang="el-GR" sz="4500" dirty="0"/>
              <a:t>Ίσες ευκαιρίες για όλους</a:t>
            </a:r>
            <a:endParaRPr lang="en-US" sz="4500" dirty="0"/>
          </a:p>
        </p:txBody>
      </p:sp>
    </p:spTree>
    <p:extLst>
      <p:ext uri="{BB962C8B-B14F-4D97-AF65-F5344CB8AC3E}">
        <p14:creationId xmlns="" xmlns:p14="http://schemas.microsoft.com/office/powerpoint/2010/main" val="39628868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7FC05A29-C56D-4127-8D55-01901A8CC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9277"/>
            <a:ext cx="8554325" cy="619523"/>
          </a:xfrm>
        </p:spPr>
        <p:txBody>
          <a:bodyPr>
            <a:noAutofit/>
          </a:bodyPr>
          <a:lstStyle/>
          <a:p>
            <a:r>
              <a:rPr lang="el-GR" sz="3800" b="1" dirty="0">
                <a:solidFill>
                  <a:srgbClr val="B3C20D"/>
                </a:solidFill>
              </a:rPr>
              <a:t>Κονδύλια ύψους 60 εκατομμυρίων ευρώ: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7AF17697-7DD1-4086-A9B9-14BD8D875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1720"/>
            <a:ext cx="10515600" cy="3845242"/>
          </a:xfrm>
        </p:spPr>
        <p:txBody>
          <a:bodyPr>
            <a:normAutofit/>
          </a:bodyPr>
          <a:lstStyle/>
          <a:p>
            <a:pPr algn="just"/>
            <a:r>
              <a:rPr lang="el-GR" b="1" dirty="0"/>
              <a:t>120 μονάδες παιδικής μέριμνας </a:t>
            </a:r>
            <a:r>
              <a:rPr lang="el-GR" dirty="0"/>
              <a:t>για βρέφη και νήπια </a:t>
            </a:r>
            <a:r>
              <a:rPr lang="el-GR" b="1" dirty="0"/>
              <a:t>εντός μεγάλων επιχειρήσεων</a:t>
            </a:r>
            <a:r>
              <a:rPr lang="el-GR" dirty="0"/>
              <a:t> για 2 έτη - Επιδότηση πρόσληψης έως 2 ατόμων για 2 χρόνια ανά επιχείρηση για την φύλαξη των βρεφών και χρηματοδότηση του απαραίτητου εξοπλισμού</a:t>
            </a:r>
          </a:p>
          <a:p>
            <a:pPr algn="just"/>
            <a:r>
              <a:rPr lang="el-GR" b="1" dirty="0"/>
              <a:t>Πρόγραμμα κατάρτισης 1.600.000 εργαζομένων </a:t>
            </a:r>
            <a:r>
              <a:rPr lang="el-GR" dirty="0"/>
              <a:t>του ιδιωτικού και του δημόσιου τομέα στην ισότητα και τη </a:t>
            </a:r>
            <a:r>
              <a:rPr lang="el-GR" b="1" dirty="0"/>
              <a:t>διαφορετικότητα</a:t>
            </a:r>
            <a:r>
              <a:rPr lang="el-GR" dirty="0"/>
              <a:t> στους χώρους εργασίας, πιλοτικά σε 100 επιχειρήσεις</a:t>
            </a:r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43EFFFFA-3802-49F4-BC26-D019657A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28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8767007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Θέση περιεχομένου 5">
            <a:extLst>
              <a:ext uri="{FF2B5EF4-FFF2-40B4-BE49-F238E27FC236}">
                <a16:creationId xmlns="" xmlns:a16="http://schemas.microsoft.com/office/drawing/2014/main" id="{CCD1063E-0738-475E-8AA0-0723D675E1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86552038"/>
              </p:ext>
            </p:extLst>
          </p:nvPr>
        </p:nvGraphicFramePr>
        <p:xfrm>
          <a:off x="0" y="0"/>
          <a:ext cx="12191999" cy="685799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35319">
                  <a:extLst>
                    <a:ext uri="{9D8B030D-6E8A-4147-A177-3AD203B41FA5}">
                      <a16:colId xmlns="" xmlns:a16="http://schemas.microsoft.com/office/drawing/2014/main" val="3001991689"/>
                    </a:ext>
                  </a:extLst>
                </a:gridCol>
                <a:gridCol w="4654846">
                  <a:extLst>
                    <a:ext uri="{9D8B030D-6E8A-4147-A177-3AD203B41FA5}">
                      <a16:colId xmlns="" xmlns:a16="http://schemas.microsoft.com/office/drawing/2014/main" val="1987455313"/>
                    </a:ext>
                  </a:extLst>
                </a:gridCol>
                <a:gridCol w="3205987">
                  <a:extLst>
                    <a:ext uri="{9D8B030D-6E8A-4147-A177-3AD203B41FA5}">
                      <a16:colId xmlns="" xmlns:a16="http://schemas.microsoft.com/office/drawing/2014/main" val="2721135996"/>
                    </a:ext>
                  </a:extLst>
                </a:gridCol>
                <a:gridCol w="1895847">
                  <a:extLst>
                    <a:ext uri="{9D8B030D-6E8A-4147-A177-3AD203B41FA5}">
                      <a16:colId xmlns="" xmlns:a16="http://schemas.microsoft.com/office/drawing/2014/main" val="741258816"/>
                    </a:ext>
                  </a:extLst>
                </a:gridCol>
              </a:tblGrid>
              <a:tr h="710843">
                <a:tc gridSpan="4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Ίσες ευκαιρίες για όλους</a:t>
                      </a:r>
                    </a:p>
                  </a:txBody>
                  <a:tcPr marL="51027" marR="51027" marT="0" marB="0" anchor="ctr">
                    <a:solidFill>
                      <a:srgbClr val="01A7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69875" algn="ctr">
                        <a:lnSpc>
                          <a:spcPct val="115000"/>
                        </a:lnSpc>
                      </a:pPr>
                      <a:endParaRPr lang="el-GR" sz="14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51027" marR="51027" marT="0" marB="0" anchor="ctr">
                    <a:solidFill>
                      <a:srgbClr val="F2902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69875" algn="ctr">
                        <a:lnSpc>
                          <a:spcPct val="115000"/>
                        </a:lnSpc>
                      </a:pPr>
                      <a:endParaRPr lang="el-GR" sz="14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51027" marR="51027" marT="0" marB="0" anchor="ctr">
                    <a:solidFill>
                      <a:srgbClr val="B3C20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</a:pPr>
                      <a:endParaRPr lang="el-GR" sz="14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51027" marR="51027" marT="0" marB="0" anchor="ctr">
                    <a:solidFill>
                      <a:srgbClr val="E70B7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21011003"/>
                  </a:ext>
                </a:extLst>
              </a:tr>
              <a:tr h="56347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Έργο</a:t>
                      </a:r>
                    </a:p>
                  </a:txBody>
                  <a:tcPr marL="51027" marR="51027" marT="0" marB="0" anchor="ctr">
                    <a:solidFill>
                      <a:srgbClr val="01A7E3"/>
                    </a:solidFill>
                  </a:tcPr>
                </a:tc>
                <a:tc>
                  <a:txBody>
                    <a:bodyPr/>
                    <a:lstStyle/>
                    <a:p>
                      <a:pPr marL="269875" algn="ct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Δράσεις</a:t>
                      </a:r>
                    </a:p>
                  </a:txBody>
                  <a:tcPr marL="51027" marR="51027" marT="0" marB="0" anchor="ctr">
                    <a:solidFill>
                      <a:srgbClr val="F29023"/>
                    </a:solidFill>
                  </a:tcPr>
                </a:tc>
                <a:tc>
                  <a:txBody>
                    <a:bodyPr/>
                    <a:lstStyle/>
                    <a:p>
                      <a:pPr marL="269875" algn="ct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Ωφελούμενοι</a:t>
                      </a:r>
                    </a:p>
                  </a:txBody>
                  <a:tcPr marL="51027" marR="51027" marT="0" marB="0" anchor="ctr">
                    <a:solidFill>
                      <a:srgbClr val="B3C20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Προϋπολογισμός</a:t>
                      </a:r>
                    </a:p>
                  </a:txBody>
                  <a:tcPr marL="51027" marR="51027" marT="0" marB="0" anchor="ctr">
                    <a:solidFill>
                      <a:srgbClr val="E70B7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10137714"/>
                  </a:ext>
                </a:extLst>
              </a:tr>
              <a:tr h="201577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</a:pPr>
                      <a:endParaRPr lang="el-GR" sz="14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Μονάδες παιδικής μέριμνας </a:t>
                      </a:r>
                      <a:r>
                        <a:rPr lang="el-GR" sz="1400" b="1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σε μεγάλες επιχειρήσεις</a:t>
                      </a:r>
                      <a:endParaRPr lang="el-GR" sz="14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51027" marR="51027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120 μονάδες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μέριμνας για 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βρέφη και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νήπια</a:t>
                      </a:r>
                      <a:endParaRPr lang="el-GR" sz="13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Ανάληψη εξόδων συνέχισης 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του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προγράμματος από εργοδότες</a:t>
                      </a:r>
                      <a:endParaRPr lang="el-GR" sz="13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51027" marR="51027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Περίπου 2.500 παιδιά και οι οικογένειές τους</a:t>
                      </a:r>
                    </a:p>
                  </a:txBody>
                  <a:tcPr marL="51027" marR="51027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16 εκατ. ευρώ</a:t>
                      </a:r>
                    </a:p>
                  </a:txBody>
                  <a:tcPr marL="51027" marR="51027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040211"/>
                  </a:ext>
                </a:extLst>
              </a:tr>
              <a:tr h="3082277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</a:pPr>
                      <a:endParaRPr lang="el-GR" sz="14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endParaRPr lang="el-GR" sz="14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endParaRPr lang="el-GR" sz="14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endParaRPr lang="el-GR" sz="14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el-GR" sz="1400" b="1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Ισότητα </a:t>
                      </a:r>
                      <a:r>
                        <a:rPr lang="el-GR" sz="14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και </a:t>
                      </a:r>
                      <a:r>
                        <a:rPr lang="el-GR" sz="1400" b="1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διαφορετικότητα</a:t>
                      </a:r>
                      <a:endParaRPr lang="el-GR" sz="1400" b="1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51027" marR="51027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Κατάρτιση για 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1.600.000 εργαζομένους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Μεταφορά 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τεχνογνωσίας σε 100 εταιρείες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Συλλογή </a:t>
                      </a: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στατιστικών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Ετήσια έκθεση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και βραβείο</a:t>
                      </a:r>
                      <a:r>
                        <a:rPr lang="el-GR" sz="1300" baseline="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διαφορετικότητας</a:t>
                      </a:r>
                      <a:endParaRPr lang="el-GR" sz="13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 smtClean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Πιστοποίηση οργανισμών</a:t>
                      </a:r>
                      <a:endParaRPr lang="el-GR" sz="1300" dirty="0">
                        <a:solidFill>
                          <a:srgbClr val="1F4093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Ενίσχυση του Παρατηρητηρίου Ισότητας </a:t>
                      </a:r>
                    </a:p>
                  </a:txBody>
                  <a:tcPr marL="51027" marR="51027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Εργαζόμενοι του ιδιωτικού και δημόσιου τομέα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100 επιχειρήσεις στις οποίες θα αναπτυχθεί πιλοτικό πρόγραμμα</a:t>
                      </a:r>
                    </a:p>
                  </a:txBody>
                  <a:tcPr marL="51027" marR="51027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</a:pPr>
                      <a:r>
                        <a:rPr lang="el-GR" sz="1300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47 εκατ. ευρώ</a:t>
                      </a:r>
                    </a:p>
                  </a:txBody>
                  <a:tcPr marL="51027" marR="51027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97861851"/>
                  </a:ext>
                </a:extLst>
              </a:tr>
              <a:tr h="485629">
                <a:tc gridSpan="4"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</a:pPr>
                      <a:r>
                        <a:rPr lang="el-GR" sz="1400" b="1" dirty="0">
                          <a:solidFill>
                            <a:srgbClr val="1F409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Συνολικός προϋπολογισμός: 63 εκατομμύρια ευρώ</a:t>
                      </a:r>
                    </a:p>
                  </a:txBody>
                  <a:tcPr marL="51027" marR="51027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endParaRPr lang="el-GR" sz="13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51027" marR="51027" marT="0" marB="0"/>
                </a:tc>
                <a:tc hMerge="1"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endParaRPr lang="el-GR" sz="13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51027" marR="51027" marT="0" marB="0"/>
                </a:tc>
                <a:tc hMerge="1"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</a:pPr>
                      <a:endParaRPr lang="el-GR" sz="13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51027" marR="51027" marT="0" marB="0"/>
                </a:tc>
                <a:extLst>
                  <a:ext uri="{0D108BD9-81ED-4DB2-BD59-A6C34878D82A}">
                    <a16:rowId xmlns="" xmlns:a16="http://schemas.microsoft.com/office/drawing/2014/main" val="4148657595"/>
                  </a:ext>
                </a:extLst>
              </a:tr>
            </a:tbl>
          </a:graphicData>
        </a:graphic>
      </p:graphicFrame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58B7F5D7-20A3-4973-A8DB-4D6510236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29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865359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D5D6F201-9323-473C-9D97-8701C3135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7983"/>
            <a:ext cx="10515600" cy="4018979"/>
          </a:xfrm>
        </p:spPr>
        <p:txBody>
          <a:bodyPr/>
          <a:lstStyle/>
          <a:p>
            <a:pPr algn="just"/>
            <a:r>
              <a:rPr lang="el-GR" dirty="0"/>
              <a:t>Ψηφιακά έργα συνολικού προϋπολογισμού 77 εκατ. ευρώ</a:t>
            </a:r>
          </a:p>
          <a:p>
            <a:pPr algn="just"/>
            <a:r>
              <a:rPr lang="el-GR" dirty="0"/>
              <a:t>Θα </a:t>
            </a:r>
            <a:r>
              <a:rPr lang="el-GR" dirty="0" err="1"/>
              <a:t>συμβασιοποιηθούν</a:t>
            </a:r>
            <a:r>
              <a:rPr lang="el-GR" dirty="0"/>
              <a:t> μέχρι το τέλος του 2022 και θα ολοκληρωθούν μέχρι το τέλος του 2024 </a:t>
            </a:r>
          </a:p>
          <a:p>
            <a:pPr algn="just"/>
            <a:endParaRPr lang="el-GR" dirty="0"/>
          </a:p>
          <a:p>
            <a:pPr marL="0" indent="0" algn="just">
              <a:buNone/>
            </a:pPr>
            <a:r>
              <a:rPr lang="el-GR" b="1" u="sng" dirty="0"/>
              <a:t>Στόχος</a:t>
            </a:r>
            <a:r>
              <a:rPr lang="el-GR" dirty="0"/>
              <a:t> η αναβάθμιση της καθημερινότητας εργαζομένων και ασφαλισμένων και ο εκσυγχρονισμός της οικονομίας μας</a:t>
            </a:r>
            <a:endParaRPr lang="en-US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26D85233-F9C4-4A13-A267-63F746402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3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1574352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898E10DF-145E-4DC3-A2CB-2D5FDAC3B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l-GR"/>
          </a:p>
        </p:txBody>
      </p:sp>
      <p:graphicFrame>
        <p:nvGraphicFramePr>
          <p:cNvPr id="5" name="Θέση περιεχομένου 4">
            <a:extLst>
              <a:ext uri="{FF2B5EF4-FFF2-40B4-BE49-F238E27FC236}">
                <a16:creationId xmlns="" xmlns:a16="http://schemas.microsoft.com/office/drawing/2014/main" id="{50A0E999-C442-4368-B2D5-93532848D2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12304836"/>
              </p:ext>
            </p:extLst>
          </p:nvPr>
        </p:nvGraphicFramePr>
        <p:xfrm>
          <a:off x="0" y="6"/>
          <a:ext cx="12191999" cy="6857995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724452">
                  <a:extLst>
                    <a:ext uri="{9D8B030D-6E8A-4147-A177-3AD203B41FA5}">
                      <a16:colId xmlns="" xmlns:a16="http://schemas.microsoft.com/office/drawing/2014/main" val="1604832561"/>
                    </a:ext>
                  </a:extLst>
                </a:gridCol>
                <a:gridCol w="4441106">
                  <a:extLst>
                    <a:ext uri="{9D8B030D-6E8A-4147-A177-3AD203B41FA5}">
                      <a16:colId xmlns="" xmlns:a16="http://schemas.microsoft.com/office/drawing/2014/main" val="3618524792"/>
                    </a:ext>
                  </a:extLst>
                </a:gridCol>
                <a:gridCol w="4282609">
                  <a:extLst>
                    <a:ext uri="{9D8B030D-6E8A-4147-A177-3AD203B41FA5}">
                      <a16:colId xmlns="" xmlns:a16="http://schemas.microsoft.com/office/drawing/2014/main" val="1093880593"/>
                    </a:ext>
                  </a:extLst>
                </a:gridCol>
                <a:gridCol w="2743832">
                  <a:extLst>
                    <a:ext uri="{9D8B030D-6E8A-4147-A177-3AD203B41FA5}">
                      <a16:colId xmlns="" xmlns:a16="http://schemas.microsoft.com/office/drawing/2014/main" val="1622819155"/>
                    </a:ext>
                  </a:extLst>
                </a:gridCol>
              </a:tblGrid>
              <a:tr h="623804">
                <a:tc gridSpan="4"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l-GR" sz="18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10 βασικές δράσεις του Υπουργείου Εργασίας &amp; Κοινωνικών Υποθέσεων στο Ταμείο Ανάκαμψης</a:t>
                      </a:r>
                    </a:p>
                  </a:txBody>
                  <a:tcPr marL="35434" marR="35434" marT="35434" marB="35434" anchor="ctr">
                    <a:solidFill>
                      <a:srgbClr val="E70B7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solidFill>
                      <a:srgbClr val="B3C20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solidFill>
                      <a:srgbClr val="F2902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solidFill>
                      <a:srgbClr val="01A7E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9108606"/>
                  </a:ext>
                </a:extLst>
              </a:tr>
              <a:tr h="402709">
                <a:tc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solidFill>
                      <a:srgbClr val="E70B75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n-GB" sz="1800" b="1" dirty="0" err="1">
                          <a:solidFill>
                            <a:schemeClr val="bg1"/>
                          </a:solidFill>
                          <a:effectLst/>
                        </a:rPr>
                        <a:t>Δράση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20D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n-GB" sz="1800" b="1" dirty="0" err="1">
                          <a:solidFill>
                            <a:schemeClr val="bg1"/>
                          </a:solidFill>
                          <a:effectLst/>
                        </a:rPr>
                        <a:t>Ωφελούμενοι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9023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n-GB" sz="1800" b="1" dirty="0" err="1">
                          <a:solidFill>
                            <a:schemeClr val="bg1"/>
                          </a:solidFill>
                          <a:effectLst/>
                        </a:rPr>
                        <a:t>Προϋ</a:t>
                      </a: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</a:rPr>
                        <a:t>πολογισμός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A7E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46617266"/>
                  </a:ext>
                </a:extLst>
              </a:tr>
              <a:tr h="709742">
                <a:tc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0B75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15000"/>
                        </a:lnSpc>
                      </a:pPr>
                      <a:r>
                        <a:rPr lang="el-GR" sz="1600" b="1" dirty="0" smtClean="0">
                          <a:effectLst/>
                        </a:rPr>
                        <a:t>Ψηφιακός</a:t>
                      </a:r>
                      <a:r>
                        <a:rPr lang="el-GR" sz="1600" b="1" baseline="0" dirty="0" smtClean="0">
                          <a:effectLst/>
                        </a:rPr>
                        <a:t> ΕΦΚΑ</a:t>
                      </a:r>
                      <a:endParaRPr lang="el-GR" sz="16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600" dirty="0">
                          <a:effectLst/>
                        </a:rPr>
                        <a:t>3.900.000 </a:t>
                      </a:r>
                      <a:r>
                        <a:rPr lang="el-GR" sz="1600" dirty="0" smtClean="0">
                          <a:effectLst/>
                        </a:rPr>
                        <a:t>ασφαλισμένοι</a:t>
                      </a:r>
                      <a:endParaRPr lang="el-GR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l-GR" sz="1600" dirty="0">
                          <a:effectLst/>
                        </a:rPr>
                        <a:t>2.500.000 συνταξιούχοι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GB" sz="1600">
                          <a:effectLst/>
                        </a:rPr>
                        <a:t>44 εκατ. ευρώ</a:t>
                      </a:r>
                      <a:endParaRPr lang="el-GR" sz="16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41611731"/>
                  </a:ext>
                </a:extLst>
              </a:tr>
              <a:tr h="424548">
                <a:tc>
                  <a:txBody>
                    <a:bodyPr/>
                    <a:lstStyle/>
                    <a:p>
                      <a:pPr marL="38100" algn="ctr">
                        <a:lnSpc>
                          <a:spcPct val="115000"/>
                        </a:lnSpc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0B75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15000"/>
                        </a:lnSpc>
                      </a:pPr>
                      <a:r>
                        <a:rPr lang="en-GB" sz="1600" b="1" dirty="0" err="1">
                          <a:effectLst/>
                        </a:rPr>
                        <a:t>Ψηφι</a:t>
                      </a:r>
                      <a:r>
                        <a:rPr lang="en-GB" sz="1600" b="1" dirty="0">
                          <a:effectLst/>
                        </a:rPr>
                        <a:t>ακή Κάρτα Εργασίας</a:t>
                      </a:r>
                      <a:endParaRPr lang="el-GR" sz="16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 dirty="0" err="1">
                          <a:effectLst/>
                        </a:rPr>
                        <a:t>Πάνω</a:t>
                      </a:r>
                      <a:r>
                        <a:rPr lang="en-GB" sz="1600" dirty="0">
                          <a:effectLst/>
                        </a:rPr>
                        <a:t> από 2.000.000 </a:t>
                      </a:r>
                      <a:r>
                        <a:rPr lang="en-GB" sz="1600" dirty="0" err="1">
                          <a:effectLst/>
                        </a:rPr>
                        <a:t>μισθωτοί</a:t>
                      </a:r>
                      <a:r>
                        <a:rPr lang="en-GB" sz="1600" dirty="0">
                          <a:effectLst/>
                        </a:rPr>
                        <a:t> </a:t>
                      </a:r>
                      <a:r>
                        <a:rPr lang="en-GB" sz="1600" dirty="0" err="1">
                          <a:effectLst/>
                        </a:rPr>
                        <a:t>εργ</a:t>
                      </a:r>
                      <a:r>
                        <a:rPr lang="en-GB" sz="1600" dirty="0">
                          <a:effectLst/>
                        </a:rPr>
                        <a:t>αζόμενοι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>
                          <a:effectLst/>
                        </a:rPr>
                        <a:t>8 εκατ. ευρώ</a:t>
                      </a:r>
                      <a:endParaRPr lang="el-GR" sz="16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37058420"/>
                  </a:ext>
                </a:extLst>
              </a:tr>
              <a:tr h="629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0B7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l-GR" sz="1600" b="1" dirty="0" smtClean="0">
                          <a:effectLst/>
                        </a:rPr>
                        <a:t>Κατάρτιση σε </a:t>
                      </a:r>
                      <a:r>
                        <a:rPr lang="el-GR" sz="1600" b="1" dirty="0">
                          <a:effectLst/>
                        </a:rPr>
                        <a:t>ψηφιακές </a:t>
                      </a:r>
                      <a:r>
                        <a:rPr lang="el-GR" sz="1600" b="1" dirty="0" smtClean="0">
                          <a:effectLst/>
                        </a:rPr>
                        <a:t>&amp; πράσινες </a:t>
                      </a:r>
                      <a:r>
                        <a:rPr lang="el-GR" sz="1600" b="1" dirty="0">
                          <a:effectLst/>
                        </a:rPr>
                        <a:t>δεξιότητες</a:t>
                      </a:r>
                      <a:endParaRPr lang="el-GR" sz="16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 dirty="0">
                          <a:effectLst/>
                        </a:rPr>
                        <a:t>500.000 </a:t>
                      </a:r>
                      <a:r>
                        <a:rPr lang="en-GB" sz="1600" dirty="0" err="1">
                          <a:effectLst/>
                        </a:rPr>
                        <a:t>εργ</a:t>
                      </a:r>
                      <a:r>
                        <a:rPr lang="en-GB" sz="1600" dirty="0">
                          <a:effectLst/>
                        </a:rPr>
                        <a:t>αζόμενοι και άνεργοι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>
                          <a:effectLst/>
                        </a:rPr>
                        <a:t>1 δισ. ευρώ</a:t>
                      </a:r>
                      <a:endParaRPr lang="el-GR" sz="16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57268558"/>
                  </a:ext>
                </a:extLst>
              </a:tr>
              <a:tr h="402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0B7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 b="1" dirty="0" err="1">
                          <a:effectLst/>
                        </a:rPr>
                        <a:t>Νέες</a:t>
                      </a:r>
                      <a:r>
                        <a:rPr lang="en-GB" sz="1600" b="1" dirty="0">
                          <a:effectLst/>
                        </a:rPr>
                        <a:t> </a:t>
                      </a:r>
                      <a:r>
                        <a:rPr lang="en-GB" sz="1600" b="1" dirty="0" err="1">
                          <a:effectLst/>
                        </a:rPr>
                        <a:t>θέσεις</a:t>
                      </a:r>
                      <a:r>
                        <a:rPr lang="en-GB" sz="1600" b="1" dirty="0">
                          <a:effectLst/>
                        </a:rPr>
                        <a:t> </a:t>
                      </a:r>
                      <a:r>
                        <a:rPr lang="en-GB" sz="1600" b="1" dirty="0" err="1">
                          <a:effectLst/>
                        </a:rPr>
                        <a:t>εργ</a:t>
                      </a:r>
                      <a:r>
                        <a:rPr lang="en-GB" sz="1600" b="1" dirty="0">
                          <a:effectLst/>
                        </a:rPr>
                        <a:t>ασίας</a:t>
                      </a:r>
                      <a:endParaRPr lang="el-GR" sz="16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 dirty="0">
                          <a:effectLst/>
                        </a:rPr>
                        <a:t>74.000 </a:t>
                      </a:r>
                      <a:r>
                        <a:rPr lang="en-GB" sz="1600" dirty="0" err="1">
                          <a:effectLst/>
                        </a:rPr>
                        <a:t>άνεργοι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>
                          <a:effectLst/>
                        </a:rPr>
                        <a:t>541 εκατ. ευρώ</a:t>
                      </a:r>
                      <a:endParaRPr lang="el-GR" sz="16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64336625"/>
                  </a:ext>
                </a:extLst>
              </a:tr>
              <a:tr h="402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0B7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 b="1" dirty="0" err="1">
                          <a:effectLst/>
                        </a:rPr>
                        <a:t>Νέες</a:t>
                      </a:r>
                      <a:r>
                        <a:rPr lang="en-GB" sz="1600" b="1" dirty="0">
                          <a:effectLst/>
                        </a:rPr>
                        <a:t> </a:t>
                      </a:r>
                      <a:r>
                        <a:rPr lang="en-GB" sz="1600" b="1" dirty="0" err="1">
                          <a:effectLst/>
                        </a:rPr>
                        <a:t>θέσεις</a:t>
                      </a:r>
                      <a:r>
                        <a:rPr lang="en-GB" sz="1600" b="1" dirty="0">
                          <a:effectLst/>
                        </a:rPr>
                        <a:t> </a:t>
                      </a:r>
                      <a:r>
                        <a:rPr lang="en-GB" sz="1600" b="1" dirty="0" err="1">
                          <a:effectLst/>
                        </a:rPr>
                        <a:t>σε</a:t>
                      </a:r>
                      <a:r>
                        <a:rPr lang="en-GB" sz="1600" b="1" dirty="0">
                          <a:effectLst/>
                        </a:rPr>
                        <a:t> β</a:t>
                      </a:r>
                      <a:r>
                        <a:rPr lang="en-GB" sz="1600" b="1" dirty="0" err="1">
                          <a:effectLst/>
                        </a:rPr>
                        <a:t>ρεφονη</a:t>
                      </a:r>
                      <a:r>
                        <a:rPr lang="en-GB" sz="1600" b="1" dirty="0">
                          <a:effectLst/>
                        </a:rPr>
                        <a:t>πιακούς </a:t>
                      </a:r>
                      <a:endParaRPr lang="el-GR" sz="16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 dirty="0">
                          <a:effectLst/>
                        </a:rPr>
                        <a:t>50.000 </a:t>
                      </a:r>
                      <a:r>
                        <a:rPr lang="en-GB" sz="1600" dirty="0" err="1">
                          <a:effectLst/>
                        </a:rPr>
                        <a:t>οικογένειες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GB" sz="1600">
                          <a:effectLst/>
                        </a:rPr>
                        <a:t>180 εκατ. ευρώ</a:t>
                      </a:r>
                      <a:endParaRPr lang="el-GR" sz="16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91158291"/>
                  </a:ext>
                </a:extLst>
              </a:tr>
              <a:tr h="402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0B7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GB" sz="1600" b="1" dirty="0" err="1">
                          <a:effectLst/>
                        </a:rPr>
                        <a:t>Κάρτα</a:t>
                      </a:r>
                      <a:r>
                        <a:rPr lang="en-GB" sz="1600" b="1" dirty="0">
                          <a:effectLst/>
                        </a:rPr>
                        <a:t> </a:t>
                      </a:r>
                      <a:r>
                        <a:rPr lang="en-GB" sz="1600" b="1" dirty="0" err="1">
                          <a:effectLst/>
                        </a:rPr>
                        <a:t>Αναπηρίας</a:t>
                      </a:r>
                      <a:endParaRPr lang="el-GR" sz="16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 dirty="0" err="1">
                          <a:effectLst/>
                        </a:rPr>
                        <a:t>Τουλάχιστον</a:t>
                      </a:r>
                      <a:r>
                        <a:rPr lang="en-GB" sz="1600" dirty="0">
                          <a:effectLst/>
                        </a:rPr>
                        <a:t> 180.000 ΑΜΕΑ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15000"/>
                        </a:lnSpc>
                      </a:pPr>
                      <a:r>
                        <a:rPr lang="en-GB" sz="1600">
                          <a:effectLst/>
                        </a:rPr>
                        <a:t>2,5 εκατ. ευρώ</a:t>
                      </a:r>
                      <a:endParaRPr lang="el-GR" sz="16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38328059"/>
                  </a:ext>
                </a:extLst>
              </a:tr>
              <a:tr h="402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0B7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 b="1" dirty="0" err="1">
                          <a:effectLst/>
                        </a:rPr>
                        <a:t>Προσω</a:t>
                      </a:r>
                      <a:r>
                        <a:rPr lang="en-GB" sz="1600" b="1" dirty="0">
                          <a:effectLst/>
                        </a:rPr>
                        <a:t>πικοί Βοηθοί</a:t>
                      </a:r>
                      <a:endParaRPr lang="el-GR" sz="16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 dirty="0">
                          <a:effectLst/>
                        </a:rPr>
                        <a:t>2.000 ΑΜΕΑ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15000"/>
                        </a:lnSpc>
                      </a:pPr>
                      <a:r>
                        <a:rPr lang="en-GB" sz="1600">
                          <a:effectLst/>
                        </a:rPr>
                        <a:t>42 εκατ. ευρώ</a:t>
                      </a:r>
                      <a:endParaRPr lang="el-GR" sz="16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0163012"/>
                  </a:ext>
                </a:extLst>
              </a:tr>
              <a:tr h="709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0B7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l-GR" sz="1600" b="1" dirty="0">
                          <a:effectLst/>
                        </a:rPr>
                        <a:t>150 Κέντρα Δημιουργικής Απασχόλησης Παιδιών</a:t>
                      </a:r>
                      <a:endParaRPr lang="el-GR" sz="16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l-GR" sz="1600" dirty="0">
                          <a:effectLst/>
                        </a:rPr>
                        <a:t>9.000 ωφελούμενα παιδιά ανά έτος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15000"/>
                        </a:lnSpc>
                      </a:pPr>
                      <a:r>
                        <a:rPr lang="en-GB" sz="1600" dirty="0">
                          <a:effectLst/>
                        </a:rPr>
                        <a:t>10 </a:t>
                      </a:r>
                      <a:r>
                        <a:rPr lang="en-GB" sz="1600" dirty="0" err="1">
                          <a:effectLst/>
                        </a:rPr>
                        <a:t>εκ</a:t>
                      </a:r>
                      <a:r>
                        <a:rPr lang="en-GB" sz="1600" dirty="0">
                          <a:effectLst/>
                        </a:rPr>
                        <a:t>ατ. </a:t>
                      </a:r>
                      <a:r>
                        <a:rPr lang="en-GB" sz="1600" dirty="0" err="1">
                          <a:effectLst/>
                        </a:rPr>
                        <a:t>ευρώ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15647346"/>
                  </a:ext>
                </a:extLst>
              </a:tr>
              <a:tr h="709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0B7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l-GR" sz="1600" b="1" dirty="0">
                          <a:effectLst/>
                        </a:rPr>
                        <a:t>Μονάδες </a:t>
                      </a:r>
                      <a:r>
                        <a:rPr lang="el-GR" sz="1600" b="1" dirty="0" smtClean="0">
                          <a:effectLst/>
                        </a:rPr>
                        <a:t>για βρέφη/νήπια σε</a:t>
                      </a:r>
                      <a:r>
                        <a:rPr lang="el-GR" sz="1600" b="1" baseline="0" dirty="0" smtClean="0">
                          <a:effectLst/>
                        </a:rPr>
                        <a:t> </a:t>
                      </a:r>
                      <a:r>
                        <a:rPr lang="el-GR" sz="1600" b="1" dirty="0" smtClean="0">
                          <a:effectLst/>
                        </a:rPr>
                        <a:t>επιχειρήσεις</a:t>
                      </a:r>
                      <a:endParaRPr lang="el-GR" sz="16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GB" sz="1600" dirty="0">
                          <a:effectLst/>
                        </a:rPr>
                        <a:t>120 </a:t>
                      </a:r>
                      <a:r>
                        <a:rPr lang="en-GB" sz="1600" dirty="0" err="1">
                          <a:effectLst/>
                        </a:rPr>
                        <a:t>μονάδες</a:t>
                      </a:r>
                      <a:r>
                        <a:rPr lang="en-GB" sz="1600" dirty="0">
                          <a:effectLst/>
                        </a:rPr>
                        <a:t> και π</a:t>
                      </a:r>
                      <a:r>
                        <a:rPr lang="en-GB" sz="1600" dirty="0" err="1">
                          <a:effectLst/>
                        </a:rPr>
                        <a:t>ερί</a:t>
                      </a:r>
                      <a:r>
                        <a:rPr lang="en-GB" sz="1600" dirty="0">
                          <a:effectLst/>
                        </a:rPr>
                        <a:t>που 2.500 παιδιά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 dirty="0">
                          <a:effectLst/>
                        </a:rPr>
                        <a:t>16 </a:t>
                      </a:r>
                      <a:r>
                        <a:rPr lang="en-GB" sz="1600" dirty="0" err="1">
                          <a:effectLst/>
                        </a:rPr>
                        <a:t>εκ</a:t>
                      </a:r>
                      <a:r>
                        <a:rPr lang="en-GB" sz="1600" dirty="0">
                          <a:effectLst/>
                        </a:rPr>
                        <a:t>ατ. </a:t>
                      </a:r>
                      <a:r>
                        <a:rPr lang="en-GB" sz="1600" dirty="0" err="1">
                          <a:effectLst/>
                        </a:rPr>
                        <a:t>ευρώ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71108442"/>
                  </a:ext>
                </a:extLst>
              </a:tr>
              <a:tr h="10377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l-GR" sz="18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0B7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l-GR" sz="1600" b="1" dirty="0" smtClean="0">
                          <a:effectLst/>
                        </a:rPr>
                        <a:t>Ισότητα</a:t>
                      </a:r>
                      <a:r>
                        <a:rPr lang="el-GR" sz="1600" b="1" baseline="0" dirty="0" smtClean="0">
                          <a:effectLst/>
                        </a:rPr>
                        <a:t> και διαφορετικότητα</a:t>
                      </a:r>
                      <a:endParaRPr lang="el-GR" sz="16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l-GR" sz="1600" dirty="0">
                          <a:effectLst/>
                        </a:rPr>
                        <a:t>1.600.000 εργαζόμενοι του δημόσιου και ιδιωτικού τομέα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</a:pPr>
                      <a:r>
                        <a:rPr lang="en-GB" sz="1600" dirty="0">
                          <a:effectLst/>
                        </a:rPr>
                        <a:t>47 </a:t>
                      </a:r>
                      <a:r>
                        <a:rPr lang="en-GB" sz="1600" dirty="0" err="1">
                          <a:effectLst/>
                        </a:rPr>
                        <a:t>εκ</a:t>
                      </a:r>
                      <a:r>
                        <a:rPr lang="en-GB" sz="1600" dirty="0">
                          <a:effectLst/>
                        </a:rPr>
                        <a:t>ατ. </a:t>
                      </a:r>
                      <a:r>
                        <a:rPr lang="en-GB" sz="1600" dirty="0" err="1">
                          <a:effectLst/>
                        </a:rPr>
                        <a:t>ευρώ</a:t>
                      </a:r>
                      <a:endParaRPr lang="el-GR" sz="16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35434" marR="35434" marT="35434" marB="35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4330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266039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31F80533-C5E1-4E80-BA86-AD77FBDBF6B1}"/>
              </a:ext>
            </a:extLst>
          </p:cNvPr>
          <p:cNvSpPr txBox="1"/>
          <p:nvPr/>
        </p:nvSpPr>
        <p:spPr>
          <a:xfrm>
            <a:off x="2358189" y="878303"/>
            <a:ext cx="7832558" cy="54784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l-GR" sz="5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endParaRPr lang="el-GR" sz="5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el-GR" sz="5000" i="1" dirty="0">
                <a:solidFill>
                  <a:srgbClr val="1F409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Σας ευχαριστούμε </a:t>
            </a:r>
            <a:br>
              <a:rPr lang="el-GR" sz="5000" i="1" dirty="0">
                <a:solidFill>
                  <a:srgbClr val="1F4093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l-GR" sz="5000" i="1" dirty="0">
                <a:solidFill>
                  <a:srgbClr val="1F409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για την προσοχή σας!</a:t>
            </a:r>
          </a:p>
          <a:p>
            <a:pPr algn="ctr"/>
            <a:endParaRPr lang="el-GR" sz="5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endParaRPr lang="el-GR" sz="5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endParaRPr lang="el-GR" sz="5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869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F01BE809-711D-49F2-8F0B-E22D70FCC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1F4093"/>
                </a:solidFill>
              </a:rPr>
              <a:t>Έργα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052AEF08-1380-4FAD-A41F-04E5BEC2C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7671"/>
            <a:ext cx="10515600" cy="4229291"/>
          </a:xfrm>
        </p:spPr>
        <p:txBody>
          <a:bodyPr/>
          <a:lstStyle/>
          <a:p>
            <a:pPr algn="just"/>
            <a:r>
              <a:rPr lang="el-GR" b="1" dirty="0"/>
              <a:t>Ενιαίο Πληροφοριακό Σύστημα Παρακολούθησης της Αγοράς Εργασίας </a:t>
            </a:r>
            <a:r>
              <a:rPr lang="el-GR" dirty="0"/>
              <a:t>(«Αριάδνη»), με προϋπολογισμό 24 εκατ. ευρώ, το οποίο θα «ενοποιεί» τα στοιχεία της απασχόλησης και της ασφάλισης</a:t>
            </a:r>
          </a:p>
          <a:p>
            <a:pPr lvl="1" algn="just"/>
            <a:r>
              <a:rPr lang="el-GR" dirty="0" smtClean="0"/>
              <a:t>Ολοκληρωμένο Πληροφοριακό Σύστημα Επιθεώρησης </a:t>
            </a:r>
            <a:r>
              <a:rPr lang="el-GR" dirty="0"/>
              <a:t>Εργασίας</a:t>
            </a:r>
          </a:p>
          <a:p>
            <a:pPr lvl="1" algn="just"/>
            <a:endParaRPr lang="el-GR" dirty="0"/>
          </a:p>
          <a:p>
            <a:pPr algn="just"/>
            <a:r>
              <a:rPr lang="el-GR" dirty="0"/>
              <a:t>Δημιουργία </a:t>
            </a:r>
            <a:r>
              <a:rPr lang="el-GR" b="1" dirty="0"/>
              <a:t>ολοκληρωμένου πληροφοριακού συστήματος για θέματα υγείας και ασφάλειας </a:t>
            </a:r>
            <a:r>
              <a:rPr lang="el-GR" b="1" dirty="0" smtClean="0"/>
              <a:t>στην εργασία</a:t>
            </a:r>
            <a:r>
              <a:rPr lang="el-GR" dirty="0" smtClean="0"/>
              <a:t>, </a:t>
            </a:r>
            <a:r>
              <a:rPr lang="el-GR" dirty="0"/>
              <a:t>με </a:t>
            </a:r>
            <a:r>
              <a:rPr lang="el-GR" dirty="0" smtClean="0"/>
              <a:t>προϋπολογισμού </a:t>
            </a:r>
            <a:r>
              <a:rPr lang="el-GR" dirty="0"/>
              <a:t>7 εκατ. ευρώ 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DD0F4976-E4E8-4C22-A1D3-7569A22CC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4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69490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F01BE809-711D-49F2-8F0B-E22D70FCC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1F4093"/>
                </a:solidFill>
              </a:rPr>
              <a:t>Έργα ψηφιακής αναβάθμισης </a:t>
            </a:r>
            <a:r>
              <a:rPr lang="en-US" b="1" dirty="0">
                <a:solidFill>
                  <a:srgbClr val="1F4093"/>
                </a:solidFill>
              </a:rPr>
              <a:t>e-</a:t>
            </a:r>
            <a:r>
              <a:rPr lang="el-GR" b="1" dirty="0">
                <a:solidFill>
                  <a:srgbClr val="1F4093"/>
                </a:solidFill>
              </a:rPr>
              <a:t>ΕΦΚΑ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052AEF08-1380-4FAD-A41F-04E5BEC2C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4872"/>
            <a:ext cx="10515600" cy="3772090"/>
          </a:xfrm>
        </p:spPr>
        <p:txBody>
          <a:bodyPr/>
          <a:lstStyle/>
          <a:p>
            <a:pPr algn="just"/>
            <a:r>
              <a:rPr lang="el-GR" b="1" dirty="0" err="1"/>
              <a:t>Ψηφιοποίηση</a:t>
            </a:r>
            <a:r>
              <a:rPr lang="el-GR" b="1" dirty="0"/>
              <a:t> των αρχείων</a:t>
            </a:r>
            <a:r>
              <a:rPr lang="el-GR" dirty="0"/>
              <a:t>, με προϋπολογισμό 27 εκατ. ευρώ και ορίζοντα υλοποίησης το πρώτο εξάμηνο του 2024</a:t>
            </a:r>
          </a:p>
          <a:p>
            <a:pPr algn="just"/>
            <a:r>
              <a:rPr lang="el-GR" dirty="0"/>
              <a:t>Δημιουργία </a:t>
            </a:r>
            <a:r>
              <a:rPr lang="el-GR" b="1" dirty="0"/>
              <a:t>νέου ολοκληρωμένου πληροφοριακού συστήματος</a:t>
            </a:r>
            <a:r>
              <a:rPr lang="el-GR" dirty="0"/>
              <a:t>, με προϋπολογισμό 13 εκατ. ευρώ</a:t>
            </a:r>
          </a:p>
          <a:p>
            <a:pPr algn="just"/>
            <a:r>
              <a:rPr lang="el-GR" b="1" dirty="0"/>
              <a:t>Αναβάθμιση του ψηφιακού </a:t>
            </a:r>
            <a:r>
              <a:rPr lang="el-GR" b="1"/>
              <a:t>συστήματος ΑΤΛΑΣ</a:t>
            </a:r>
            <a:r>
              <a:rPr lang="el-GR"/>
              <a:t>, </a:t>
            </a:r>
            <a:r>
              <a:rPr lang="el-GR" dirty="0"/>
              <a:t>με προϋπολογισμό 4 εκατ. ευρώ, που θα έχει ολοκληρωθεί στις αρχές του 2024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DD0F4976-E4E8-4C22-A1D3-7569A22CC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5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90658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6E1D23E6-D128-4922-AD18-ADE79CCFE1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56225"/>
            <a:ext cx="9144000" cy="2745549"/>
          </a:xfrm>
        </p:spPr>
        <p:txBody>
          <a:bodyPr>
            <a:normAutofit fontScale="90000"/>
          </a:bodyPr>
          <a:lstStyle/>
          <a:p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ΕΝΟΤΗΤΑ 2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dirty="0"/>
              <a:t>Ψηφιακή Κάρτα Εργασίας:</a:t>
            </a:r>
            <a:br>
              <a:rPr lang="el-GR" dirty="0"/>
            </a:br>
            <a:r>
              <a:rPr lang="el-GR" dirty="0"/>
              <a:t>Δύναμη στον Εργαζόμενο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42383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="" xmlns:a16="http://schemas.microsoft.com/office/drawing/2014/main" id="{0896E4D0-865D-4F17-8516-FD4D54851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9277"/>
            <a:ext cx="8554325" cy="616348"/>
          </a:xfrm>
        </p:spPr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F29023"/>
                </a:solidFill>
              </a:rPr>
              <a:t>Οφέλη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EA1B256B-EC86-41E4-85BB-8B8FDCBAE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dirty="0"/>
          </a:p>
          <a:p>
            <a:pPr algn="just"/>
            <a:r>
              <a:rPr lang="el-GR" b="1" dirty="0"/>
              <a:t>Καινοτόμο έργο</a:t>
            </a:r>
            <a:r>
              <a:rPr lang="el-GR" dirty="0"/>
              <a:t>, με προϋπολογισμό 8 εκατ. ευρώ, που θα προστατεύει τους εργαζομένους</a:t>
            </a:r>
          </a:p>
          <a:p>
            <a:pPr algn="just"/>
            <a:r>
              <a:rPr lang="el-GR" dirty="0"/>
              <a:t>Ο </a:t>
            </a:r>
            <a:r>
              <a:rPr lang="el-GR" b="1" dirty="0"/>
              <a:t>εργαζόμενος ελέγχει και επεξεργάζεται ο ίδιος </a:t>
            </a:r>
            <a:r>
              <a:rPr lang="el-GR" dirty="0"/>
              <a:t>τις ώρες εργασίας που δηλώνονται από τον εργοδότη του</a:t>
            </a:r>
          </a:p>
          <a:p>
            <a:pPr algn="just"/>
            <a:r>
              <a:rPr lang="el-GR" dirty="0"/>
              <a:t>Ο κάθε εργαζόμενος έχει στα χέρια του την </a:t>
            </a:r>
            <a:r>
              <a:rPr lang="el-GR" b="1" dirty="0"/>
              <a:t>εγγύηση</a:t>
            </a:r>
            <a:r>
              <a:rPr lang="el-GR" dirty="0"/>
              <a:t> ότι δεν θα δουλέψει ούτε μία ώρα χωρίς να πληρωθεί για αυτήν</a:t>
            </a:r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538E6715-D4D9-4913-B456-776FDF692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7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544001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="" xmlns:a16="http://schemas.microsoft.com/office/drawing/2014/main" id="{A180BBB7-C5DC-404B-8B82-71695CD10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9277"/>
            <a:ext cx="8554325" cy="616348"/>
          </a:xfrm>
        </p:spPr>
        <p:txBody>
          <a:bodyPr>
            <a:noAutofit/>
          </a:bodyPr>
          <a:lstStyle/>
          <a:p>
            <a:r>
              <a:rPr lang="el-GR" sz="3800" b="1" dirty="0">
                <a:solidFill>
                  <a:srgbClr val="F29023"/>
                </a:solidFill>
              </a:rPr>
              <a:t>Εφαρμογή της </a:t>
            </a:r>
            <a:r>
              <a:rPr lang="el-GR" sz="3800" b="1" dirty="0" smtClean="0">
                <a:solidFill>
                  <a:srgbClr val="F29023"/>
                </a:solidFill>
              </a:rPr>
              <a:t>Ψηφιακής </a:t>
            </a:r>
            <a:r>
              <a:rPr lang="el-GR" sz="3800" b="1" dirty="0">
                <a:solidFill>
                  <a:srgbClr val="F29023"/>
                </a:solidFill>
              </a:rPr>
              <a:t>Κάρτας Εργασίας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7C1887AB-1779-4FA6-93F4-EF209335D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3"/>
            <a:ext cx="10515600" cy="4247579"/>
          </a:xfrm>
        </p:spPr>
        <p:txBody>
          <a:bodyPr>
            <a:normAutofit/>
          </a:bodyPr>
          <a:lstStyle/>
          <a:p>
            <a:pPr algn="just">
              <a:defRPr/>
            </a:pPr>
            <a:endParaRPr kumimoji="0" lang="el-GR" sz="2600" b="0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Roboto" panose="02000000000000000000" pitchFamily="2" charset="0"/>
              <a:cs typeface="+mn-cs"/>
            </a:endParaRP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l-GR" dirty="0">
                <a:ea typeface="Roboto" panose="02000000000000000000" pitchFamily="2" charset="0"/>
              </a:rPr>
              <a:t>Ψ</a:t>
            </a:r>
            <a:r>
              <a:rPr kumimoji="0" lang="el-GR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ηφιακή</a:t>
            </a: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 εφαρμογή του συστήματος </a:t>
            </a:r>
            <a:r>
              <a:rPr lang="el-GR" dirty="0">
                <a:ea typeface="Roboto" panose="02000000000000000000" pitchFamily="2" charset="0"/>
              </a:rPr>
              <a:t>ΕΡΓΑΝΗ (</a:t>
            </a:r>
            <a:r>
              <a:rPr lang="en-US" b="1" dirty="0">
                <a:ea typeface="Roboto" panose="02000000000000000000" pitchFamily="2" charset="0"/>
              </a:rPr>
              <a:t>web app</a:t>
            </a:r>
            <a:r>
              <a:rPr lang="el-GR" dirty="0">
                <a:ea typeface="Roboto" panose="02000000000000000000" pitchFamily="2" charset="0"/>
              </a:rPr>
              <a:t>), με την οποία </a:t>
            </a: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οι εργαζόμενοι θα έχουν πρόσβαση στα στοιχεία που δηλώνουν οι εργοδότες τους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Πιλοτική εφαρμογή της </a:t>
            </a:r>
            <a:r>
              <a:rPr lang="el-GR" b="1" dirty="0">
                <a:ea typeface="Roboto" panose="02000000000000000000" pitchFamily="2" charset="0"/>
              </a:rPr>
              <a:t>σε ορισμένους μεγάλους κλάδους της οικονομίας</a:t>
            </a:r>
            <a:r>
              <a:rPr lang="el-GR" dirty="0">
                <a:ea typeface="Roboto" panose="02000000000000000000" pitchFamily="2" charset="0"/>
              </a:rPr>
              <a:t> το</a:t>
            </a: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 πρώτο εξάμηνο του 2022</a:t>
            </a:r>
            <a:endParaRPr kumimoji="0" lang="el-GR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Roboto" panose="02000000000000000000" pitchFamily="2" charset="0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Σταδιακή</a:t>
            </a:r>
            <a:r>
              <a:rPr kumimoji="0" lang="el-GR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 </a:t>
            </a:r>
            <a:r>
              <a:rPr kumimoji="0" lang="el-GR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επέκταση</a:t>
            </a:r>
            <a:r>
              <a:rPr kumimoji="0" lang="el-GR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 </a:t>
            </a:r>
            <a:r>
              <a:rPr kumimoji="0" lang="el-GR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στο σύνολο της </a:t>
            </a: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αγοράς εργασίας</a:t>
            </a:r>
            <a:endParaRPr kumimoji="0" lang="el-GR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4C48BB55-3152-4481-B8D4-125D1CC61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8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0953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="" xmlns:a16="http://schemas.microsoft.com/office/drawing/2014/main" id="{FAB33947-805E-494B-B351-C02048F92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800" b="1" dirty="0">
                <a:solidFill>
                  <a:srgbClr val="F29023"/>
                </a:solidFill>
              </a:rPr>
              <a:t>Η Ψηφιακή Κάρτα Εργασίας: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7C1887AB-1779-4FA6-93F4-EF209335D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endParaRPr kumimoji="0" lang="el-GR" sz="3000" b="0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Roboto" panose="02000000000000000000" pitchFamily="2" charset="0"/>
              <a:cs typeface="+mn-cs"/>
            </a:endParaRPr>
          </a:p>
          <a:p>
            <a:pPr algn="just">
              <a:defRPr/>
            </a:pPr>
            <a:r>
              <a:rPr kumimoji="0" lang="el-GR" sz="30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Εξασφαλίζει ότι </a:t>
            </a:r>
            <a:r>
              <a:rPr kumimoji="0" lang="el-GR" sz="30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η παρακολούθηση των ωρών εργασίας θα γίνεται στην πράξη</a:t>
            </a:r>
            <a:r>
              <a:rPr kumimoji="0" lang="el-GR" sz="30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 και όχι στη θεωρία</a:t>
            </a:r>
            <a:endParaRPr kumimoji="0" lang="en-US" sz="30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Roboto" panose="02000000000000000000" pitchFamily="2" charset="0"/>
              <a:cs typeface="+mn-cs"/>
            </a:endParaRPr>
          </a:p>
          <a:p>
            <a:pPr algn="just">
              <a:defRPr/>
            </a:pPr>
            <a:endParaRPr kumimoji="0" lang="en-US" sz="30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Roboto" panose="02000000000000000000" pitchFamily="2" charset="0"/>
              <a:cs typeface="+mn-cs"/>
            </a:endParaRPr>
          </a:p>
          <a:p>
            <a:pPr algn="just">
              <a:defRPr/>
            </a:pPr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Εξασφαλίζει ότι όλοι οι εργαζόμενοι θα έχουν </a:t>
            </a:r>
            <a:r>
              <a:rPr kumimoji="0" lang="el-GR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καθαρούς λογαριασμούς με τους εργοδότες τους </a:t>
            </a:r>
            <a:r>
              <a:rPr kumimoji="0" lang="el-GR" sz="3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και έτσι θα υπάρχει ένας </a:t>
            </a:r>
            <a:r>
              <a:rPr kumimoji="0" lang="el-GR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δίκαιος ανταγωνισμός </a:t>
            </a:r>
            <a:r>
              <a:rPr kumimoji="0" lang="el-GR" sz="3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Roboto" panose="02000000000000000000" pitchFamily="2" charset="0"/>
                <a:cs typeface="+mn-cs"/>
              </a:rPr>
              <a:t>μεταξύ των επιχειρήσεων</a:t>
            </a:r>
            <a:endParaRPr kumimoji="0" lang="el-G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4C48BB55-3152-4481-B8D4-125D1CC61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6B333-6458-CE42-B3A7-5B5C1EDEC945}" type="slidenum">
              <a:rPr lang="x-none" smtClean="0"/>
              <a:pPr/>
              <a:t>9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4171807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1636</Words>
  <Application>Microsoft Office PowerPoint</Application>
  <PresentationFormat>Προσαρμογή</PresentationFormat>
  <Paragraphs>325</Paragraphs>
  <Slides>31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7</vt:i4>
      </vt:variant>
      <vt:variant>
        <vt:lpstr>Τίτλοι διαφανειών</vt:lpstr>
      </vt:variant>
      <vt:variant>
        <vt:i4>31</vt:i4>
      </vt:variant>
    </vt:vector>
  </HeadingPairs>
  <TitlesOfParts>
    <vt:vector size="38" baseType="lpstr">
      <vt:lpstr>Office Theme</vt:lpstr>
      <vt:lpstr>Προσαρμοσμένη σχεδίαση</vt:lpstr>
      <vt:lpstr>1_Προσαρμοσμένη σχεδίαση</vt:lpstr>
      <vt:lpstr>2_Προσαρμοσμένη σχεδίαση</vt:lpstr>
      <vt:lpstr>3_Προσαρμοσμένη σχεδίαση</vt:lpstr>
      <vt:lpstr>4_Προσαρμοσμένη σχεδίαση</vt:lpstr>
      <vt:lpstr>5_Προσαρμοσμένη σχεδίαση</vt:lpstr>
      <vt:lpstr>Διαφάνεια 1</vt:lpstr>
      <vt:lpstr>ΕΝΟΤΗΤΑ 1  Οι νέες τεχνολογίες στη μάχη  για την εξυπηρέτηση εργαζομένων και ασφαλισμένων</vt:lpstr>
      <vt:lpstr>Διαφάνεια 3</vt:lpstr>
      <vt:lpstr>Έργα</vt:lpstr>
      <vt:lpstr>Έργα ψηφιακής αναβάθμισης e-ΕΦΚΑ </vt:lpstr>
      <vt:lpstr>ΕΝΟΤΗΤΑ 2  Ψηφιακή Κάρτα Εργασίας: Δύναμη στον Εργαζόμενο</vt:lpstr>
      <vt:lpstr>Οφέλη</vt:lpstr>
      <vt:lpstr>Εφαρμογή της Ψηφιακής Κάρτας Εργασίας</vt:lpstr>
      <vt:lpstr>Η Ψηφιακή Κάρτα Εργασίας:</vt:lpstr>
      <vt:lpstr>Διαφάνεια 10</vt:lpstr>
      <vt:lpstr>ΕΝΟΤΗΤΑ 3  Η κατάρτιση όπλο για την  οικονομία του αύριο</vt:lpstr>
      <vt:lpstr>Διαφάνεια 12</vt:lpstr>
      <vt:lpstr>Διαφάνεια 13</vt:lpstr>
      <vt:lpstr>ΕΝΟΤΗΤΑ 4  Νέες πολιτικές  για τους ανέργους</vt:lpstr>
      <vt:lpstr>Στηρίζουμε αυτούς που αντιμετωπίζουν τα μεγαλύτερα προβλήματα ένταξης στην αγορά εργασίας</vt:lpstr>
      <vt:lpstr>Διαφάνεια 16</vt:lpstr>
      <vt:lpstr>Προγράμματα</vt:lpstr>
      <vt:lpstr>Προγράμματα</vt:lpstr>
      <vt:lpstr>Διαφάνεια 19</vt:lpstr>
      <vt:lpstr>Διαφάνεια 20</vt:lpstr>
      <vt:lpstr>ΕΝΟΤΗΤΑ 5  Σύγχρονα Εργαλεία  Κοινωνικής Προστασίας</vt:lpstr>
      <vt:lpstr>Διαφάνεια 22</vt:lpstr>
      <vt:lpstr>Έργα </vt:lpstr>
      <vt:lpstr>Έργα </vt:lpstr>
      <vt:lpstr>Έργα </vt:lpstr>
      <vt:lpstr>Διαφάνεια 26</vt:lpstr>
      <vt:lpstr>ΕΝΟΤΗΤΑ 6  Ίσες ευκαιρίες για όλους</vt:lpstr>
      <vt:lpstr>Κονδύλια ύψους 60 εκατομμυρίων ευρώ:</vt:lpstr>
      <vt:lpstr>Διαφάνεια 29</vt:lpstr>
      <vt:lpstr>Διαφάνεια 30</vt:lpstr>
      <vt:lpstr>Διαφάνεια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Michaloudaki</dc:creator>
  <cp:lastModifiedBy>Υπουργός PC-2</cp:lastModifiedBy>
  <cp:revision>180</cp:revision>
  <cp:lastPrinted>2021-10-12T06:45:15Z</cp:lastPrinted>
  <dcterms:created xsi:type="dcterms:W3CDTF">2021-10-08T14:43:15Z</dcterms:created>
  <dcterms:modified xsi:type="dcterms:W3CDTF">2021-10-12T10:38:24Z</dcterms:modified>
</cp:coreProperties>
</file>