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heme/theme2.xml" ContentType="application/vnd.openxmlformats-officedocument.them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1.xml" ContentType="application/vnd.openxmlformats-officedocument.presentationml.notesSlide+xml"/>
  <Override PartName="/ppt/tags/tag31.xml" ContentType="application/vnd.openxmlformats-officedocument.presentationml.tags+xml"/>
  <Override PartName="/ppt/notesSlides/notesSlide2.xml" ContentType="application/vnd.openxmlformats-officedocument.presentationml.notesSlide+xml"/>
  <Override PartName="/ppt/tags/tag32.xml" ContentType="application/vnd.openxmlformats-officedocument.presentationml.tags+xml"/>
  <Override PartName="/ppt/notesSlides/notesSlide3.xml" ContentType="application/vnd.openxmlformats-officedocument.presentationml.notesSlide+xml"/>
  <Override PartName="/ppt/tags/tag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1426" r:id="rId3"/>
    <p:sldId id="1382" r:id="rId4"/>
    <p:sldId id="1454" r:id="rId5"/>
    <p:sldId id="1447" r:id="rId6"/>
    <p:sldId id="1450" r:id="rId7"/>
    <p:sldId id="1455" r:id="rId8"/>
    <p:sldId id="1448" r:id="rId9"/>
    <p:sldId id="1434" r:id="rId10"/>
    <p:sldId id="1282" r:id="rId11"/>
  </p:sldIdLst>
  <p:sldSz cx="12192000" cy="6858000"/>
  <p:notesSz cx="6797675" cy="9926638"/>
  <p:custDataLst>
    <p:tags r:id="rId13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1" name="Συντάκτης" initials="Α" lastIdx="0" clrIdx="1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EECEF"/>
    <a:srgbClr val="D9D9D9"/>
    <a:srgbClr val="417B85"/>
    <a:srgbClr val="7F8FA9"/>
    <a:srgbClr val="1F5FA0"/>
    <a:srgbClr val="A9CCEE"/>
    <a:srgbClr val="9CC7CE"/>
    <a:srgbClr val="7EB2E6"/>
    <a:srgbClr val="D6DCE5"/>
    <a:srgbClr val="DB53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06" autoAdjust="0"/>
    <p:restoredTop sz="99585" autoAdjust="0"/>
  </p:normalViewPr>
  <p:slideViewPr>
    <p:cSldViewPr snapToGrid="0">
      <p:cViewPr varScale="1">
        <p:scale>
          <a:sx n="73" d="100"/>
          <a:sy n="73" d="100"/>
        </p:scale>
        <p:origin x="630" y="5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640" y="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3A3B39-6645-44E5-92F2-E5D04627421F}" type="datetimeFigureOut">
              <a:rPr lang="en-US" smtClean="0"/>
              <a:pPr/>
              <a:t>16-May-20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D8022-7039-4A1B-9A6F-B9DE80F89B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6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946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35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0688" y="1241425"/>
            <a:ext cx="595630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l-G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D8022-7039-4A1B-9A6F-B9DE80F89BA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203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pn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2" Type="http://schemas.openxmlformats.org/officeDocument/2006/relationships/tags" Target="../tags/tag24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27.xml"/><Relationship Id="rId7" Type="http://schemas.openxmlformats.org/officeDocument/2006/relationships/image" Target="../media/image2.png"/><Relationship Id="rId2" Type="http://schemas.openxmlformats.org/officeDocument/2006/relationships/tags" Target="../tags/tag26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7" Type="http://schemas.openxmlformats.org/officeDocument/2006/relationships/image" Target="../media/image2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4F30A7FF-41AE-4625-90F6-A215D681039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2118197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1433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0EAC3B22-3027-4AD3-B2F7-774EB1A3DDE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0"/>
            <a:ext cx="8096250" cy="2387600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81700" y="2601119"/>
            <a:ext cx="6000750" cy="1655762"/>
          </a:xfrm>
        </p:spPr>
        <p:txBody>
          <a:bodyPr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/>
          <p:nvPr userDrawn="1"/>
        </p:nvSpPr>
        <p:spPr>
          <a:xfrm>
            <a:off x="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746" y="4256883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4437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D64DFB17-1D78-4615-80BB-ACA981CE510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217469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757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03042D4C-6D59-4320-8554-FB80E67C1F9B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Helvetica Neue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Helvetica Neue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3790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3F752BB3-3FBF-4DF9-A65F-0D1072CA4E81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489349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8601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45F10AE6-F43D-4F7F-A4CD-576F78CB2B62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Helvetica Neue" panose="020B0604020202020204"/>
              </a:defRPr>
            </a:lvl1pPr>
            <a:lvl2pPr>
              <a:defRPr>
                <a:latin typeface="Helvetica Neue" panose="020B0604020202020204"/>
              </a:defRPr>
            </a:lvl2pPr>
            <a:lvl3pPr>
              <a:defRPr>
                <a:latin typeface="Helvetica Neue" panose="020B0604020202020204"/>
              </a:defRPr>
            </a:lvl3pPr>
            <a:lvl4pPr>
              <a:defRPr>
                <a:latin typeface="Helvetica Neue" panose="020B0604020202020204"/>
              </a:defRPr>
            </a:lvl4pPr>
            <a:lvl5pPr>
              <a:defRPr>
                <a:latin typeface="Helvetica Neue" panose="020B060402020202020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8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6D75815B-0232-42E4-8D85-8A12C0C931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70377532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962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E4812782-A8F0-4271-BB7D-E9AC492BE63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eaVert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6881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A7B4C35A-3956-4E96-B723-B59E98A520B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27751560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064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75C53F8B-B55A-4B93-BE61-3DC9D03FB45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Right Triangle 6"/>
          <p:cNvSpPr/>
          <p:nvPr userDrawn="1"/>
        </p:nvSpPr>
        <p:spPr>
          <a:xfrm rot="10800000">
            <a:off x="1123950" y="0"/>
            <a:ext cx="11068050" cy="6858000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3946" y="1268755"/>
            <a:ext cx="1832104" cy="1795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B60E7FC-CADB-4967-AD4A-85CEEDA620D6}"/>
              </a:ext>
            </a:extLst>
          </p:cNvPr>
          <p:cNvSpPr/>
          <p:nvPr userDrawn="1"/>
        </p:nvSpPr>
        <p:spPr>
          <a:xfrm>
            <a:off x="0" y="4672664"/>
            <a:ext cx="2922814" cy="2185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>
              <a:latin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5250" y="4313351"/>
            <a:ext cx="8096250" cy="2387600"/>
          </a:xfrm>
        </p:spPr>
        <p:txBody>
          <a:bodyPr anchor="b"/>
          <a:lstStyle>
            <a:lvl1pPr algn="l">
              <a:defRPr sz="6000">
                <a:latin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57" y="2657588"/>
            <a:ext cx="600075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46412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genda 1" type="obj">
  <p:cSld name="Agenda 1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442912" y="2103121"/>
            <a:ext cx="11306001" cy="40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03433" lvl="0" indent="-31938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100"/>
              <a:buFont typeface="Georgia"/>
              <a:buAutoNum type="arabicPeriod"/>
              <a:defRPr sz="2800" b="0">
                <a:solidFill>
                  <a:srgbClr val="464646"/>
                </a:solidFill>
              </a:defRPr>
            </a:lvl1pPr>
            <a:lvl2pPr marL="806867" lvl="1" indent="-201717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chemeClr val="accent4"/>
              </a:buClr>
              <a:buSzPts val="1200"/>
              <a:buFont typeface="Georgia"/>
              <a:buNone/>
              <a:defRPr sz="1599">
                <a:solidFill>
                  <a:srgbClr val="464646"/>
                </a:solidFill>
              </a:defRPr>
            </a:lvl2pPr>
            <a:lvl3pPr marL="1210300" lvl="2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3pPr>
            <a:lvl4pPr marL="1613733" lvl="3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4pPr>
            <a:lvl5pPr marL="2017166" lvl="4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5pPr>
            <a:lvl6pPr marL="2420600" lvl="5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6pPr>
            <a:lvl7pPr marL="2824033" lvl="6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7pPr>
            <a:lvl8pPr marL="3227466" lvl="7" indent="-268956" algn="l">
              <a:lnSpc>
                <a:spcPct val="100000"/>
              </a:lnSpc>
              <a:spcBef>
                <a:spcPts val="667"/>
              </a:spcBef>
              <a:spcAft>
                <a:spcPts val="0"/>
              </a:spcAft>
              <a:buClr>
                <a:srgbClr val="464646"/>
              </a:buClr>
              <a:buSzPts val="1200"/>
              <a:buChar char="–"/>
              <a:defRPr>
                <a:solidFill>
                  <a:srgbClr val="464646"/>
                </a:solidFill>
              </a:defRPr>
            </a:lvl8pPr>
            <a:lvl9pPr marL="3630900" lvl="8" indent="-268956" algn="l">
              <a:lnSpc>
                <a:spcPct val="100000"/>
              </a:lnSpc>
              <a:spcBef>
                <a:spcPts val="667"/>
              </a:spcBef>
              <a:spcAft>
                <a:spcPts val="667"/>
              </a:spcAft>
              <a:buClr>
                <a:srgbClr val="464646"/>
              </a:buClr>
              <a:buSzPts val="1200"/>
              <a:buChar char="•"/>
              <a:defRPr>
                <a:solidFill>
                  <a:srgbClr val="464646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title"/>
          </p:nvPr>
        </p:nvSpPr>
        <p:spPr>
          <a:xfrm>
            <a:off x="442914" y="432000"/>
            <a:ext cx="11306001" cy="138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rgbClr val="464646"/>
              </a:buClr>
              <a:buSzPts val="2100"/>
              <a:buFont typeface="Georgia"/>
              <a:buNone/>
              <a:defRPr sz="2800">
                <a:solidFill>
                  <a:srgbClr val="46464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9984296" y="6492240"/>
            <a:ext cx="1764800" cy="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07"/>
              <a:buNone/>
              <a:defRPr sz="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5" name="Google Shape;35;p5"/>
          <p:cNvSpPr txBox="1">
            <a:spLocks noGrp="1"/>
          </p:cNvSpPr>
          <p:nvPr>
            <p:ph type="dt" idx="10"/>
          </p:nvPr>
        </p:nvSpPr>
        <p:spPr>
          <a:xfrm>
            <a:off x="9984296" y="6355080"/>
            <a:ext cx="1764800" cy="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ftr" idx="11"/>
          </p:nvPr>
        </p:nvSpPr>
        <p:spPr>
          <a:xfrm>
            <a:off x="442912" y="6355080"/>
            <a:ext cx="5473600" cy="13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137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A7B4C35A-3956-4E96-B723-B59E98A520B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170683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2457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75C53F8B-B55A-4B93-BE61-3DC9D03FB456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B60E7FC-CADB-4967-AD4A-85CEEDA620D6}"/>
              </a:ext>
            </a:extLst>
          </p:cNvPr>
          <p:cNvSpPr/>
          <p:nvPr userDrawn="1"/>
        </p:nvSpPr>
        <p:spPr>
          <a:xfrm>
            <a:off x="0" y="4672664"/>
            <a:ext cx="2922814" cy="21853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1800">
              <a:latin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18510" y="2621711"/>
            <a:ext cx="8096250" cy="2387600"/>
          </a:xfrm>
        </p:spPr>
        <p:txBody>
          <a:bodyPr anchor="b"/>
          <a:lstStyle>
            <a:lvl1pPr algn="l">
              <a:defRPr sz="6000">
                <a:latin typeface="Helvetica Neue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40977" y="621131"/>
            <a:ext cx="6000750" cy="1655762"/>
          </a:xfrm>
        </p:spPr>
        <p:txBody>
          <a:bodyPr/>
          <a:lstStyle>
            <a:lvl1pPr marL="0" indent="0" algn="l">
              <a:buNone/>
              <a:defRPr sz="2400">
                <a:latin typeface="Helvetica Neue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ight Triangle 6"/>
          <p:cNvSpPr>
            <a:spLocks noChangeAspect="1"/>
          </p:cNvSpPr>
          <p:nvPr userDrawn="1"/>
        </p:nvSpPr>
        <p:spPr>
          <a:xfrm rot="5400000">
            <a:off x="-1304318" y="1304320"/>
            <a:ext cx="6858000" cy="4249363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1028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2556" y="682524"/>
            <a:ext cx="1054845" cy="1033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8835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8226346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73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5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 hidden="1">
            <a:extLst>
              <a:ext uri="{FF2B5EF4-FFF2-40B4-BE49-F238E27FC236}">
                <a16:creationId xmlns:a16="http://schemas.microsoft.com/office/drawing/2014/main" id="{391605BD-34C6-4524-992D-CF91BD2E720D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 panose="020B0604020202020204"/>
              <a:ea typeface="+mj-ea"/>
              <a:cs typeface="Arial" panose="020B0604020202020204" pitchFamily="34" charset="0"/>
              <a:sym typeface="Helvetica Neue" panose="020B060402020202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  <a:lvl2pPr>
              <a:defRPr>
                <a:latin typeface="Helvetica Neue" panose="020B0604020202020204"/>
              </a:defRPr>
            </a:lvl2pPr>
            <a:lvl3pPr>
              <a:defRPr>
                <a:latin typeface="Helvetica Neue" panose="020B0604020202020204"/>
              </a:defRPr>
            </a:lvl3pPr>
            <a:lvl4pPr>
              <a:defRPr>
                <a:latin typeface="Helvetica Neue" panose="020B0604020202020204"/>
              </a:defRPr>
            </a:lvl4pPr>
            <a:lvl5pPr>
              <a:defRPr>
                <a:latin typeface="Helvetica Neue" panose="020B0604020202020204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 panose="020B0604020202020204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971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B0CFFE79-316F-4696-A586-FCDE0BFB03D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428150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81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14FB3374-B620-492E-A77C-533BA7EC89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60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40"/>
            <a:ext cx="10515600" cy="2852737"/>
          </a:xfrm>
        </p:spPr>
        <p:txBody>
          <a:bodyPr anchor="b"/>
          <a:lstStyle>
            <a:lvl1pPr>
              <a:defRPr sz="60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Helvetica Neue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25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442DF118-3518-41E0-906A-E7D837842FA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4514772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450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23612171-3689-4ED0-972F-F361A4A13E01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36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Object 10" hidden="1">
            <a:extLst>
              <a:ext uri="{FF2B5EF4-FFF2-40B4-BE49-F238E27FC236}">
                <a16:creationId xmlns:a16="http://schemas.microsoft.com/office/drawing/2014/main" id="{B63AE5B8-DD09-441C-82CF-6C774ED7E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3209325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552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id="{8DDFACA4-F2E3-4B6B-85E8-0343DD6FD5C9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Helvetica Neue"/>
              </a:defRPr>
            </a:lvl1pPr>
            <a:lvl2pPr>
              <a:defRPr>
                <a:latin typeface="Helvetica Neue"/>
              </a:defRPr>
            </a:lvl2pPr>
            <a:lvl3pPr>
              <a:defRPr>
                <a:latin typeface="Helvetica Neue"/>
              </a:defRPr>
            </a:lvl3pPr>
            <a:lvl4pPr>
              <a:defRPr>
                <a:latin typeface="Helvetica Neue"/>
              </a:defRPr>
            </a:lvl4pPr>
            <a:lvl5pPr>
              <a:defRPr>
                <a:latin typeface="Helvetica Neue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24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692710398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5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10658D61-F113-41E0-811C-7C74417291BF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98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674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>
            <a:extLst>
              <a:ext uri="{FF2B5EF4-FFF2-40B4-BE49-F238E27FC236}">
                <a16:creationId xmlns:a16="http://schemas.microsoft.com/office/drawing/2014/main" id="{033B81CD-5318-413B-81EC-15F21490B03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086929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553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 hidden="1">
            <a:extLst>
              <a:ext uri="{FF2B5EF4-FFF2-40B4-BE49-F238E27FC236}">
                <a16:creationId xmlns:a16="http://schemas.microsoft.com/office/drawing/2014/main" id="{17E7BD6F-17B7-4404-9EAA-FF84918C956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latin typeface="Helvetica Neue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>
                <a:latin typeface="Helvetica Neue"/>
              </a:defRPr>
            </a:lvl1pPr>
            <a:lvl2pPr>
              <a:defRPr sz="2800">
                <a:latin typeface="Helvetica Neue"/>
              </a:defRPr>
            </a:lvl2pPr>
            <a:lvl3pPr>
              <a:defRPr sz="2400">
                <a:latin typeface="Helvetica Neue"/>
              </a:defRPr>
            </a:lvl3pPr>
            <a:lvl4pPr>
              <a:defRPr sz="2000">
                <a:latin typeface="Helvetica Neue"/>
              </a:defRPr>
            </a:lvl4pPr>
            <a:lvl5pPr>
              <a:defRPr sz="2000">
                <a:latin typeface="Helvetica Neue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Helvetica Neue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3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2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vmlDrawing" Target="../drawings/vmlDrawing1.vml"/><Relationship Id="rId20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3447293176"/>
              </p:ext>
            </p:extLst>
          </p:nvPr>
        </p:nvGraphicFramePr>
        <p:xfrm>
          <a:off x="1588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3" name="think-cell Slide" r:id="rId19" imgW="360" imgH="360" progId="">
                  <p:embed/>
                </p:oleObj>
              </mc:Choice>
              <mc:Fallback>
                <p:oleObj name="think-cell Slide" r:id="rId19" imgW="360" imgH="360" progId="">
                  <p:embed/>
                  <p:pic>
                    <p:nvPicPr>
                      <p:cNvPr id="0" name="Picture 5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90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F37204ED-F58C-493A-8C81-D0A25DC0C310}"/>
              </a:ext>
            </a:extLst>
          </p:cNvPr>
          <p:cNvSpPr/>
          <p:nvPr userDrawn="1">
            <p:custDataLst>
              <p:tags r:id="rId18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32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8" name="Right Triangle 7"/>
          <p:cNvSpPr/>
          <p:nvPr userDrawn="1"/>
        </p:nvSpPr>
        <p:spPr>
          <a:xfrm>
            <a:off x="1" y="5903652"/>
            <a:ext cx="985421" cy="954349"/>
          </a:xfrm>
          <a:prstGeom prst="rtTriangle">
            <a:avLst/>
          </a:prstGeom>
          <a:solidFill>
            <a:srgbClr val="3462A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latin typeface="Helvetica Neue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39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6367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886075" y="635952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3124" y="6356352"/>
            <a:ext cx="2200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>
                    <a:lumMod val="50000"/>
                  </a:schemeClr>
                </a:solidFill>
                <a:latin typeface="Helvetica Neue"/>
              </a:defRPr>
            </a:lvl1pPr>
          </a:lstStyle>
          <a:p>
            <a:fld id="{51543827-C2B0-46E7-89AA-B56A23F9ACD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4" descr="Image result for ÎµÎ»Î»Î·Î½Î¹ÎºÎ· Î´Î·Î¼Î¿ÎºÏÎ±ÏÎ¹Î± logo"/>
          <p:cNvPicPr>
            <a:picLocks noChangeAspect="1" noChangeArrowheads="1"/>
          </p:cNvPicPr>
          <p:nvPr userDrawn="1"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0" y="6374106"/>
            <a:ext cx="375722" cy="3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6366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2" r:id="rId13"/>
    <p:sldLayoutId id="2147483664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accent1">
              <a:lumMod val="50000"/>
            </a:schemeClr>
          </a:solidFill>
          <a:latin typeface="Helvetica Neue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Helvetica Neue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tags" Target="../tags/tag33.xml"/><Relationship Id="rId1" Type="http://schemas.openxmlformats.org/officeDocument/2006/relationships/vmlDrawing" Target="../drawings/vmlDrawing1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0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tags" Target="../tags/tag3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7.bin"/><Relationship Id="rId4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49D387AD-60A4-4DA0-8C2C-DAF13D11BFEB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4378623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8372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3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EC0822DE-4430-4372-9EB4-9DA2280C6A0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el-GR" sz="3200" dirty="0">
              <a:latin typeface="Helvetica Neue"/>
              <a:ea typeface="+mj-ea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43703" y="4113024"/>
            <a:ext cx="7005849" cy="759227"/>
          </a:xfrm>
        </p:spPr>
        <p:txBody>
          <a:bodyPr anchor="t">
            <a:no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4533"/>
            </a:pPr>
            <a:r>
              <a:rPr lang="el-GR" sz="2800" b="1" dirty="0" smtClean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b="1" dirty="0" smtClean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  <a:t/>
            </a:r>
            <a:br>
              <a:rPr lang="el-GR" sz="2800" dirty="0">
                <a:solidFill>
                  <a:schemeClr val="tx1"/>
                </a:solidFill>
                <a:ea typeface="Arial"/>
                <a:cs typeface="Arial"/>
                <a:sym typeface="Georgia"/>
              </a:rPr>
            </a:br>
            <a:endParaRPr lang="el-GR" sz="3200" dirty="0">
              <a:solidFill>
                <a:schemeClr val="tx1"/>
              </a:solidFill>
              <a:latin typeface="+mn-lt"/>
              <a:ea typeface="Arial"/>
              <a:cs typeface="Arial"/>
              <a:sym typeface="Arial"/>
            </a:endParaRPr>
          </a:p>
        </p:txBody>
      </p:sp>
      <p:sp>
        <p:nvSpPr>
          <p:cNvPr id="8" name="Google Shape;403;p57">
            <a:extLst>
              <a:ext uri="{FF2B5EF4-FFF2-40B4-BE49-F238E27FC236}">
                <a16:creationId xmlns:a16="http://schemas.microsoft.com/office/drawing/2014/main" id="{C1AA2E76-A3F6-4C1E-9D8D-823FAF868AF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8042983" y="5099651"/>
            <a:ext cx="3548514" cy="22884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91425" tIns="45700" rIns="91425" bIns="45700" rtlCol="0" anchor="t" anchorCtr="0">
            <a:noAutofit/>
          </a:bodyPr>
          <a:lstStyle/>
          <a:p>
            <a:pPr>
              <a:lnSpc>
                <a:spcPct val="100000"/>
              </a:lnSpc>
              <a:buClr>
                <a:schemeClr val="dk1"/>
              </a:buClr>
              <a:buSzPts val="2000"/>
            </a:pPr>
            <a:endParaRPr sz="2000" dirty="0"/>
          </a:p>
          <a:p>
            <a:pPr>
              <a:lnSpc>
                <a:spcPct val="100000"/>
              </a:lnSpc>
              <a:buClr>
                <a:schemeClr val="dk1"/>
              </a:buClr>
              <a:buSzPts val="1800"/>
            </a:pPr>
            <a:r>
              <a:rPr lang="en-US" sz="1800" b="1" dirty="0" smtClean="0"/>
              <a:t>16</a:t>
            </a:r>
            <a:r>
              <a:rPr lang="el-GR" sz="1800" b="1" baseline="30000" dirty="0" smtClean="0"/>
              <a:t>η</a:t>
            </a:r>
            <a:r>
              <a:rPr lang="el-GR" sz="1800" b="1" dirty="0" smtClean="0"/>
              <a:t> </a:t>
            </a:r>
            <a:r>
              <a:rPr lang="el-GR" sz="1800" b="1" dirty="0" smtClean="0"/>
              <a:t>Μαΐου </a:t>
            </a:r>
            <a:r>
              <a:rPr lang="el-GR" sz="1800" b="1" dirty="0"/>
              <a:t>2020</a:t>
            </a:r>
            <a:endParaRPr sz="1800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FB5F26F-C802-49F3-B6B7-0E477571F293}"/>
              </a:ext>
            </a:extLst>
          </p:cNvPr>
          <p:cNvSpPr txBox="1">
            <a:spLocks/>
          </p:cNvSpPr>
          <p:nvPr/>
        </p:nvSpPr>
        <p:spPr>
          <a:xfrm>
            <a:off x="6151001" y="2984317"/>
            <a:ext cx="5484477" cy="2387600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0000" lnSpcReduction="10000"/>
          </a:bodyPr>
          <a:lstStyle/>
          <a:p>
            <a:pPr marL="0" marR="0" lvl="0" indent="0" algn="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360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Επαναφορά της οικονομικής δραστηριότητας</a:t>
            </a:r>
            <a: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lang="en-US" sz="2700" dirty="0" smtClean="0">
                <a:solidFill>
                  <a:schemeClr val="accent1">
                    <a:lumMod val="75000"/>
                  </a:schemeClr>
                </a:solidFill>
                <a:latin typeface="Helvetica Neue"/>
                <a:ea typeface="Georgia"/>
                <a:cs typeface="Georgia"/>
                <a:sym typeface="Georgia"/>
              </a:rPr>
              <a:t>3</a:t>
            </a:r>
            <a:r>
              <a:rPr kumimoji="0" lang="el-GR" sz="2700" b="0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ο</a:t>
            </a:r>
            <a:r>
              <a:rPr kumimoji="0" lang="el-G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 Στάδιο – 1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8</a:t>
            </a:r>
            <a:r>
              <a:rPr kumimoji="0" lang="el-GR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 Μαΐου </a:t>
            </a: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endParaRPr kumimoji="0" lang="el-G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</p:txBody>
      </p:sp>
      <p:sp>
        <p:nvSpPr>
          <p:cNvPr id="7" name="6 - Ορθογώνιο"/>
          <p:cNvSpPr/>
          <p:nvPr/>
        </p:nvSpPr>
        <p:spPr>
          <a:xfrm>
            <a:off x="1232846" y="6211669"/>
            <a:ext cx="83342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b="1" dirty="0" smtClean="0">
                <a:solidFill>
                  <a:schemeClr val="bg1"/>
                </a:solidFill>
                <a:ea typeface="Arial"/>
                <a:cs typeface="Arial"/>
                <a:sym typeface="Georgia"/>
              </a:rPr>
              <a:t>Υπουργείο Ανάπτυξης και Επενδύσεων 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6544833" y="670728"/>
            <a:ext cx="5102105" cy="243714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33"/>
              <a:buFontTx/>
              <a:buNone/>
              <a:tabLst/>
              <a:defRPr/>
            </a:pP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  <a:t>Σχέδιο σταδιακής αποκλιμάκωσης </a:t>
            </a:r>
            <a:r>
              <a:rPr lang="el-GR" sz="3200" b="1" noProof="0" dirty="0" smtClean="0">
                <a:latin typeface="Helvetica Neue"/>
                <a:ea typeface="Arial"/>
                <a:cs typeface="Arial"/>
                <a:sym typeface="Georgia"/>
              </a:rPr>
              <a:t>των </a:t>
            </a: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  <a:t>περιοριστικών μέτρων </a:t>
            </a:r>
            <a:b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</a:br>
            <a: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  <a:t/>
            </a:r>
            <a:br>
              <a:rPr kumimoji="0" 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elvetica Neue"/>
                <a:ea typeface="Arial"/>
                <a:cs typeface="Arial"/>
                <a:sym typeface="Georgia"/>
              </a:rPr>
            </a:br>
            <a:endParaRPr kumimoji="0" lang="el-G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077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952FDA8-F037-45C5-824B-D1A4836EA0F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524105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5442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3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0FB5F26F-C802-49F3-B6B7-0E477571F293}"/>
              </a:ext>
            </a:extLst>
          </p:cNvPr>
          <p:cNvSpPr txBox="1">
            <a:spLocks/>
          </p:cNvSpPr>
          <p:nvPr/>
        </p:nvSpPr>
        <p:spPr>
          <a:xfrm>
            <a:off x="-726524" y="5368689"/>
            <a:ext cx="7442169" cy="118451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Υπουργείο</a:t>
            </a:r>
            <a:r>
              <a:rPr kumimoji="0" lang="el-GR" sz="28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800" i="0" u="none" strike="noStrike" kern="1200" cap="none" spc="0" normalizeH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>Ανάπτυξης και Επεν</a:t>
            </a:r>
            <a:r>
              <a:rPr lang="el-GR" sz="2800" dirty="0" smtClean="0">
                <a:solidFill>
                  <a:schemeClr val="bg2">
                    <a:lumMod val="25000"/>
                  </a:schemeClr>
                </a:solidFill>
                <a:latin typeface="Helvetica Neue"/>
                <a:ea typeface="Georgia"/>
                <a:cs typeface="Georgia"/>
                <a:sym typeface="Georgia"/>
              </a:rPr>
              <a:t>δύσεων</a:t>
            </a:r>
          </a:p>
          <a:p>
            <a:pPr marL="0" marR="0" lvl="0" indent="0" algn="ctr" defTabSz="914400" rtl="0" eaLnBrk="1" fontAlgn="auto" latinLnBrk="0" hangingPunct="1">
              <a:lnSpc>
                <a:spcPct val="12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l-GR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  <a:t/>
            </a:r>
            <a:b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Helvetica Neue"/>
                <a:ea typeface="Georgia"/>
                <a:cs typeface="Georgia"/>
                <a:sym typeface="Georgia"/>
              </a:rPr>
            </a:br>
            <a:endParaRPr kumimoji="0" lang="el-GR" sz="16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Helvetica Neue"/>
              <a:ea typeface="Georgia"/>
              <a:cs typeface="Georgia"/>
              <a:sym typeface="Georgia"/>
            </a:endParaRPr>
          </a:p>
        </p:txBody>
      </p:sp>
    </p:spTree>
    <p:extLst>
      <p:ext uri="{BB962C8B-B14F-4D97-AF65-F5344CB8AC3E}">
        <p14:creationId xmlns:p14="http://schemas.microsoft.com/office/powerpoint/2010/main" val="3489360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6FEE7B9-7E72-407F-BB77-9A7177077F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434350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30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" name="Google Shape;1800;p278">
            <a:extLst>
              <a:ext uri="{FF2B5EF4-FFF2-40B4-BE49-F238E27FC236}">
                <a16:creationId xmlns:a16="http://schemas.microsoft.com/office/drawing/2014/main" id="{1E2E1096-E565-4B08-A5AE-B1E0F01A89D1}"/>
              </a:ext>
            </a:extLst>
          </p:cNvPr>
          <p:cNvSpPr/>
          <p:nvPr/>
        </p:nvSpPr>
        <p:spPr>
          <a:xfrm>
            <a:off x="669470" y="4386249"/>
            <a:ext cx="10853060" cy="782474"/>
          </a:xfrm>
          <a:prstGeom prst="homePlate">
            <a:avLst>
              <a:gd name="adj" fmla="val 22164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  <a:buFont typeface="Arial"/>
              <a:buNone/>
            </a:pPr>
            <a:endParaRPr sz="1059" kern="0">
              <a:solidFill>
                <a:srgbClr val="FFFFFF"/>
              </a:solidFill>
              <a:cs typeface="Arial"/>
              <a:sym typeface="Arial"/>
            </a:endParaRPr>
          </a:p>
        </p:txBody>
      </p:sp>
      <p:sp>
        <p:nvSpPr>
          <p:cNvPr id="43" name="Google Shape;1800;p278">
            <a:extLst>
              <a:ext uri="{FF2B5EF4-FFF2-40B4-BE49-F238E27FC236}">
                <a16:creationId xmlns:a16="http://schemas.microsoft.com/office/drawing/2014/main" id="{0712AE7F-7B16-4BFA-8F2C-88B3DDED1B83}"/>
              </a:ext>
            </a:extLst>
          </p:cNvPr>
          <p:cNvSpPr/>
          <p:nvPr/>
        </p:nvSpPr>
        <p:spPr>
          <a:xfrm>
            <a:off x="721722" y="2583429"/>
            <a:ext cx="10853060" cy="782474"/>
          </a:xfrm>
          <a:prstGeom prst="homePlate">
            <a:avLst>
              <a:gd name="adj" fmla="val 22164"/>
            </a:avLst>
          </a:prstGeom>
          <a:solidFill>
            <a:srgbClr val="DEECEF"/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 algn="ctr">
              <a:buClr>
                <a:srgbClr val="000000"/>
              </a:buClr>
              <a:buSzPts val="1200"/>
              <a:buFont typeface="Arial"/>
              <a:buNone/>
            </a:pPr>
            <a:endParaRPr sz="1059" kern="0" dirty="0">
              <a:cs typeface="Arial"/>
              <a:sym typeface="Arial"/>
            </a:endParaRPr>
          </a:p>
        </p:txBody>
      </p:sp>
      <p:sp>
        <p:nvSpPr>
          <p:cNvPr id="33" name="Rectangle: Diagonal Corners Snipped 32">
            <a:extLst>
              <a:ext uri="{FF2B5EF4-FFF2-40B4-BE49-F238E27FC236}">
                <a16:creationId xmlns:a16="http://schemas.microsoft.com/office/drawing/2014/main" id="{ECB1FE7E-4029-42C0-930E-C4A257F393C8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Στάδια επανεκκίνησης της οικονομικής δραστηριότητας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E8C79B-6016-4993-8B16-83A4860C565E}"/>
              </a:ext>
            </a:extLst>
          </p:cNvPr>
          <p:cNvSpPr txBox="1"/>
          <p:nvPr/>
        </p:nvSpPr>
        <p:spPr bwMode="auto">
          <a:xfrm>
            <a:off x="1659751" y="2386638"/>
            <a:ext cx="1962000" cy="117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4 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58C9AD0-6F22-4E7E-991C-1EC71E5A25C7}"/>
              </a:ext>
            </a:extLst>
          </p:cNvPr>
          <p:cNvSpPr txBox="1"/>
          <p:nvPr/>
        </p:nvSpPr>
        <p:spPr bwMode="auto">
          <a:xfrm>
            <a:off x="5313392" y="2386638"/>
            <a:ext cx="1962000" cy="117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11 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AC53B3-EE29-4A30-8135-DD0CCFD65F68}"/>
              </a:ext>
            </a:extLst>
          </p:cNvPr>
          <p:cNvSpPr txBox="1"/>
          <p:nvPr/>
        </p:nvSpPr>
        <p:spPr bwMode="auto">
          <a:xfrm>
            <a:off x="8967033" y="2386638"/>
            <a:ext cx="1962000" cy="11772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18 Μαΐου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412DE7F-C487-4524-9998-96C1AEB0D86B}"/>
              </a:ext>
            </a:extLst>
          </p:cNvPr>
          <p:cNvSpPr txBox="1"/>
          <p:nvPr/>
        </p:nvSpPr>
        <p:spPr bwMode="auto">
          <a:xfrm>
            <a:off x="1661002" y="4187370"/>
            <a:ext cx="1962000" cy="117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Δευτέρα 1 </a:t>
            </a:r>
            <a:r>
              <a:rPr lang="el-GR" sz="1400" b="1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Ιουνίου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2F0438-3264-43A2-9186-5A0473E76041}"/>
              </a:ext>
            </a:extLst>
          </p:cNvPr>
          <p:cNvSpPr txBox="1"/>
          <p:nvPr/>
        </p:nvSpPr>
        <p:spPr bwMode="auto">
          <a:xfrm>
            <a:off x="6531690" y="4187370"/>
            <a:ext cx="1962000" cy="117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Θα καθοριστεί με βάση την πορεία της πανδημίας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3F301C8-48CF-465A-9418-89725A1392AA}"/>
              </a:ext>
            </a:extLst>
          </p:cNvPr>
          <p:cNvSpPr txBox="1"/>
          <p:nvPr/>
        </p:nvSpPr>
        <p:spPr bwMode="auto">
          <a:xfrm>
            <a:off x="8967033" y="4187370"/>
            <a:ext cx="1962000" cy="117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Θα καθοριστεί με βάση την πορεία της πανδημίας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A95403-DEDF-4005-AAA4-97314B439E05}"/>
              </a:ext>
            </a:extLst>
          </p:cNvPr>
          <p:cNvSpPr txBox="1"/>
          <p:nvPr/>
        </p:nvSpPr>
        <p:spPr bwMode="auto">
          <a:xfrm>
            <a:off x="4096346" y="4187370"/>
            <a:ext cx="1962000" cy="11772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36000" tIns="36000" rIns="36000" bIns="36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400" b="1" dirty="0">
                <a:solidFill>
                  <a:schemeClr val="bg1"/>
                </a:solidFill>
                <a:cs typeface="Times New Roman" panose="02020603050405020304" pitchFamily="18" charset="0"/>
              </a:rPr>
              <a:t>Θα καθοριστεί με βάση την πορεία της πανδημίας</a:t>
            </a:r>
            <a:endParaRPr lang="el-GR" sz="1400" dirty="0">
              <a:solidFill>
                <a:schemeClr val="bg1"/>
              </a:solidFill>
              <a:ea typeface="Georgia" panose="02040502050405020303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BED927DD-64FF-4744-A546-FDFA8319FC39}"/>
              </a:ext>
            </a:extLst>
          </p:cNvPr>
          <p:cNvSpPr/>
          <p:nvPr/>
        </p:nvSpPr>
        <p:spPr>
          <a:xfrm>
            <a:off x="1487765" y="2204394"/>
            <a:ext cx="338683" cy="34836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1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A95D6F7-B50F-40CE-A0A4-9336EEF91138}"/>
              </a:ext>
            </a:extLst>
          </p:cNvPr>
          <p:cNvSpPr/>
          <p:nvPr/>
        </p:nvSpPr>
        <p:spPr>
          <a:xfrm>
            <a:off x="5163373" y="2227401"/>
            <a:ext cx="338683" cy="34836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2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8D4D363-219A-4A1F-B336-0E1D780A15E8}"/>
              </a:ext>
            </a:extLst>
          </p:cNvPr>
          <p:cNvSpPr/>
          <p:nvPr/>
        </p:nvSpPr>
        <p:spPr>
          <a:xfrm>
            <a:off x="8838981" y="2219732"/>
            <a:ext cx="338683" cy="34836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3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F2B13C5-3AE3-4F2A-9522-49F93ADD775A}"/>
              </a:ext>
            </a:extLst>
          </p:cNvPr>
          <p:cNvSpPr/>
          <p:nvPr/>
        </p:nvSpPr>
        <p:spPr>
          <a:xfrm>
            <a:off x="1489714" y="3964926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4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10AE2721-231A-4E67-A1FC-0B17FF62E6DC}"/>
              </a:ext>
            </a:extLst>
          </p:cNvPr>
          <p:cNvSpPr/>
          <p:nvPr/>
        </p:nvSpPr>
        <p:spPr>
          <a:xfrm>
            <a:off x="3925476" y="3964926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5</a:t>
            </a: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37E8CE88-56DC-4CA8-8030-1103E0596BCD}"/>
              </a:ext>
            </a:extLst>
          </p:cNvPr>
          <p:cNvSpPr/>
          <p:nvPr/>
        </p:nvSpPr>
        <p:spPr>
          <a:xfrm>
            <a:off x="6361237" y="3964926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6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23250A9-488F-40F1-973F-A1EB98C8ED68}"/>
              </a:ext>
            </a:extLst>
          </p:cNvPr>
          <p:cNvSpPr/>
          <p:nvPr/>
        </p:nvSpPr>
        <p:spPr>
          <a:xfrm>
            <a:off x="8796999" y="3964926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l-GR" b="1" i="1" dirty="0">
                <a:solidFill>
                  <a:schemeClr val="bg1"/>
                </a:solidFill>
                <a:latin typeface="Helvetica Neue" panose="020B0604020202020204" charset="0"/>
              </a:rPr>
              <a:t>7</a:t>
            </a: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008EFD7-9F56-4657-A0B4-6D7A0C585801}"/>
              </a:ext>
            </a:extLst>
          </p:cNvPr>
          <p:cNvSpPr/>
          <p:nvPr/>
        </p:nvSpPr>
        <p:spPr>
          <a:xfrm>
            <a:off x="500130" y="2730811"/>
            <a:ext cx="338683" cy="348360"/>
          </a:xfrm>
          <a:prstGeom prst="ellipse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A</a:t>
            </a:r>
            <a:endParaRPr lang="el-GR" b="1" i="1" dirty="0">
              <a:solidFill>
                <a:schemeClr val="bg1"/>
              </a:solidFill>
              <a:latin typeface="Helvetica Neue" panose="020B0604020202020204" charset="0"/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E719C2E3-09A5-4C6B-853C-56F379256767}"/>
              </a:ext>
            </a:extLst>
          </p:cNvPr>
          <p:cNvSpPr/>
          <p:nvPr/>
        </p:nvSpPr>
        <p:spPr>
          <a:xfrm>
            <a:off x="498682" y="4601790"/>
            <a:ext cx="338683" cy="348360"/>
          </a:xfrm>
          <a:prstGeom prst="ellipse">
            <a:avLst/>
          </a:prstGeom>
          <a:solidFill>
            <a:srgbClr val="417B8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742950"/>
            <a:r>
              <a:rPr lang="en-US" b="1" i="1" dirty="0">
                <a:solidFill>
                  <a:schemeClr val="bg1"/>
                </a:solidFill>
                <a:latin typeface="Helvetica Neue" panose="020B0604020202020204" charset="0"/>
              </a:rPr>
              <a:t>B</a:t>
            </a:r>
            <a:endParaRPr lang="el-GR" b="1" i="1" dirty="0">
              <a:solidFill>
                <a:schemeClr val="bg1"/>
              </a:solidFill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CB6D82D0-5A86-4CB7-B638-5973AB9388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3" name="22 - TextBox"/>
          <p:cNvSpPr txBox="1"/>
          <p:nvPr/>
        </p:nvSpPr>
        <p:spPr>
          <a:xfrm>
            <a:off x="1072054" y="2758965"/>
            <a:ext cx="630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rgbClr val="00B050"/>
                </a:solidFill>
                <a:latin typeface="Century Gothic"/>
              </a:rPr>
              <a:t>√</a:t>
            </a:r>
            <a:endParaRPr lang="el-GR" sz="3600" b="1" dirty="0">
              <a:solidFill>
                <a:srgbClr val="00B050"/>
              </a:solidFill>
            </a:endParaRPr>
          </a:p>
        </p:txBody>
      </p:sp>
      <p:sp>
        <p:nvSpPr>
          <p:cNvPr id="24" name="23 - TextBox"/>
          <p:cNvSpPr txBox="1"/>
          <p:nvPr/>
        </p:nvSpPr>
        <p:spPr>
          <a:xfrm>
            <a:off x="4241974" y="2782391"/>
            <a:ext cx="6306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600" b="1" dirty="0" smtClean="0">
                <a:solidFill>
                  <a:srgbClr val="00B050"/>
                </a:solidFill>
                <a:latin typeface="Century Gothic"/>
              </a:rPr>
              <a:t>√</a:t>
            </a:r>
            <a:endParaRPr lang="el-GR" sz="36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820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95C435C5-7D78-494F-918D-34B947BC05F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988316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845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: Diagonal Corners Snipped 26">
            <a:extLst>
              <a:ext uri="{FF2B5EF4-FFF2-40B4-BE49-F238E27FC236}">
                <a16:creationId xmlns:a16="http://schemas.microsoft.com/office/drawing/2014/main" id="{6FF8A3D9-544F-466B-AD80-D32766F8CD54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b="1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b="1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18 Μαΐου</a:t>
            </a:r>
            <a:endParaRPr lang="el-GR" sz="2400" b="1" dirty="0">
              <a:solidFill>
                <a:schemeClr val="bg1"/>
              </a:solidFill>
              <a:ea typeface="Georgia"/>
              <a:cs typeface="Georgia"/>
              <a:sym typeface="Georgia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E1895E-7FD6-4B14-AF37-18E6B32A4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41" name="40 - Ομάδα"/>
          <p:cNvGrpSpPr/>
          <p:nvPr/>
        </p:nvGrpSpPr>
        <p:grpSpPr>
          <a:xfrm>
            <a:off x="274321" y="1816043"/>
            <a:ext cx="11652069" cy="4229543"/>
            <a:chOff x="-13299" y="1701479"/>
            <a:chExt cx="11862724" cy="4306012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0B989E1-1CF3-43FA-BD16-020E14DE6EB2}"/>
                </a:ext>
              </a:extLst>
            </p:cNvPr>
            <p:cNvSpPr/>
            <p:nvPr/>
          </p:nvSpPr>
          <p:spPr>
            <a:xfrm>
              <a:off x="1315989" y="2377489"/>
              <a:ext cx="3373576" cy="70788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l-GR" sz="2000" b="1" dirty="0">
                  <a:solidFill>
                    <a:schemeClr val="bg1"/>
                  </a:solidFill>
                </a:rPr>
                <a:t>Λιανικό Εμπόριο</a:t>
              </a:r>
            </a:p>
            <a:p>
              <a:pPr lvl="0"/>
              <a:r>
                <a:rPr lang="el-GR" sz="2000" b="1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7DE0578-4766-4DB2-AE8F-D06B86587CB7}"/>
                </a:ext>
              </a:extLst>
            </p:cNvPr>
            <p:cNvSpPr/>
            <p:nvPr/>
          </p:nvSpPr>
          <p:spPr>
            <a:xfrm>
              <a:off x="548533" y="2877600"/>
              <a:ext cx="3239697" cy="157683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l-GR" sz="1600" dirty="0" smtClean="0">
                  <a:solidFill>
                    <a:schemeClr val="bg1"/>
                  </a:solidFill>
                </a:rPr>
                <a:t>Λιανικό εμπόριο σε  μη εξειδικευμένα καταστήματα </a:t>
              </a:r>
              <a:r>
                <a:rPr lang="en-US" sz="1600" dirty="0" smtClean="0">
                  <a:solidFill>
                    <a:schemeClr val="bg1"/>
                  </a:solidFill>
                </a:rPr>
                <a:t>      </a:t>
              </a:r>
              <a:r>
                <a:rPr lang="el-GR" sz="1600" dirty="0" smtClean="0">
                  <a:solidFill>
                    <a:schemeClr val="bg1"/>
                  </a:solidFill>
                </a:rPr>
                <a:t>(σε εμπορικά κέντρα (</a:t>
              </a:r>
              <a:r>
                <a:rPr lang="en-US" sz="1600" dirty="0" smtClean="0">
                  <a:solidFill>
                    <a:schemeClr val="bg1"/>
                  </a:solidFill>
                </a:rPr>
                <a:t>malls), </a:t>
              </a:r>
              <a:r>
                <a:rPr lang="el-GR" sz="1600" dirty="0" smtClean="0">
                  <a:solidFill>
                    <a:schemeClr val="bg1"/>
                  </a:solidFill>
                </a:rPr>
                <a:t>εκπτωτικά χωριά, εκπτωτικά καταστήματα (</a:t>
              </a:r>
              <a:r>
                <a:rPr lang="en-US" sz="1600" dirty="0" smtClean="0">
                  <a:solidFill>
                    <a:schemeClr val="bg1"/>
                  </a:solidFill>
                </a:rPr>
                <a:t>outlet)</a:t>
              </a:r>
              <a:r>
                <a:rPr lang="el-GR" sz="1600" dirty="0" smtClean="0">
                  <a:solidFill>
                    <a:schemeClr val="bg1"/>
                  </a:solidFill>
                </a:rPr>
                <a:t>).</a:t>
              </a:r>
            </a:p>
            <a:p>
              <a:pPr marL="77788" indent="-342900"/>
              <a:endParaRPr lang="el-GR" sz="1700" dirty="0">
                <a:solidFill>
                  <a:schemeClr val="bg1"/>
                </a:solidFill>
              </a:endParaRPr>
            </a:p>
          </p:txBody>
        </p:sp>
        <p:sp>
          <p:nvSpPr>
            <p:cNvPr id="12" name="Freeform 106">
              <a:extLst>
                <a:ext uri="{FF2B5EF4-FFF2-40B4-BE49-F238E27FC236}">
                  <a16:creationId xmlns:a16="http://schemas.microsoft.com/office/drawing/2014/main" id="{DF70D1D5-4FA9-4784-9DAA-A8CB17BF6E1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47923" y="2246812"/>
              <a:ext cx="534228" cy="534228"/>
            </a:xfrm>
            <a:custGeom>
              <a:avLst/>
              <a:gdLst>
                <a:gd name="T0" fmla="*/ 148 w 192"/>
                <a:gd name="T1" fmla="*/ 31 h 192"/>
                <a:gd name="T2" fmla="*/ 148 w 192"/>
                <a:gd name="T3" fmla="*/ 0 h 192"/>
                <a:gd name="T4" fmla="*/ 44 w 192"/>
                <a:gd name="T5" fmla="*/ 0 h 192"/>
                <a:gd name="T6" fmla="*/ 44 w 192"/>
                <a:gd name="T7" fmla="*/ 31 h 192"/>
                <a:gd name="T8" fmla="*/ 0 w 192"/>
                <a:gd name="T9" fmla="*/ 31 h 192"/>
                <a:gd name="T10" fmla="*/ 0 w 192"/>
                <a:gd name="T11" fmla="*/ 77 h 192"/>
                <a:gd name="T12" fmla="*/ 0 w 192"/>
                <a:gd name="T13" fmla="*/ 192 h 192"/>
                <a:gd name="T14" fmla="*/ 155 w 192"/>
                <a:gd name="T15" fmla="*/ 192 h 192"/>
                <a:gd name="T16" fmla="*/ 192 w 192"/>
                <a:gd name="T17" fmla="*/ 192 h 192"/>
                <a:gd name="T18" fmla="*/ 192 w 192"/>
                <a:gd name="T19" fmla="*/ 31 h 192"/>
                <a:gd name="T20" fmla="*/ 148 w 192"/>
                <a:gd name="T21" fmla="*/ 31 h 192"/>
                <a:gd name="T22" fmla="*/ 52 w 192"/>
                <a:gd name="T23" fmla="*/ 8 h 192"/>
                <a:gd name="T24" fmla="*/ 140 w 192"/>
                <a:gd name="T25" fmla="*/ 8 h 192"/>
                <a:gd name="T26" fmla="*/ 140 w 192"/>
                <a:gd name="T27" fmla="*/ 31 h 192"/>
                <a:gd name="T28" fmla="*/ 52 w 192"/>
                <a:gd name="T29" fmla="*/ 31 h 192"/>
                <a:gd name="T30" fmla="*/ 52 w 192"/>
                <a:gd name="T31" fmla="*/ 8 h 192"/>
                <a:gd name="T32" fmla="*/ 8 w 192"/>
                <a:gd name="T33" fmla="*/ 184 h 192"/>
                <a:gd name="T34" fmla="*/ 8 w 192"/>
                <a:gd name="T35" fmla="*/ 100 h 192"/>
                <a:gd name="T36" fmla="*/ 26 w 192"/>
                <a:gd name="T37" fmla="*/ 100 h 192"/>
                <a:gd name="T38" fmla="*/ 129 w 192"/>
                <a:gd name="T39" fmla="*/ 100 h 192"/>
                <a:gd name="T40" fmla="*/ 147 w 192"/>
                <a:gd name="T41" fmla="*/ 100 h 192"/>
                <a:gd name="T42" fmla="*/ 147 w 192"/>
                <a:gd name="T43" fmla="*/ 184 h 192"/>
                <a:gd name="T44" fmla="*/ 8 w 192"/>
                <a:gd name="T45" fmla="*/ 184 h 192"/>
                <a:gd name="T46" fmla="*/ 34 w 192"/>
                <a:gd name="T47" fmla="*/ 92 h 192"/>
                <a:gd name="T48" fmla="*/ 61 w 192"/>
                <a:gd name="T49" fmla="*/ 69 h 192"/>
                <a:gd name="T50" fmla="*/ 94 w 192"/>
                <a:gd name="T51" fmla="*/ 69 h 192"/>
                <a:gd name="T52" fmla="*/ 121 w 192"/>
                <a:gd name="T53" fmla="*/ 92 h 192"/>
                <a:gd name="T54" fmla="*/ 34 w 192"/>
                <a:gd name="T55" fmla="*/ 92 h 192"/>
                <a:gd name="T56" fmla="*/ 184 w 192"/>
                <a:gd name="T57" fmla="*/ 184 h 192"/>
                <a:gd name="T58" fmla="*/ 155 w 192"/>
                <a:gd name="T59" fmla="*/ 184 h 192"/>
                <a:gd name="T60" fmla="*/ 155 w 192"/>
                <a:gd name="T61" fmla="*/ 92 h 192"/>
                <a:gd name="T62" fmla="*/ 129 w 192"/>
                <a:gd name="T63" fmla="*/ 92 h 192"/>
                <a:gd name="T64" fmla="*/ 94 w 192"/>
                <a:gd name="T65" fmla="*/ 61 h 192"/>
                <a:gd name="T66" fmla="*/ 61 w 192"/>
                <a:gd name="T67" fmla="*/ 61 h 192"/>
                <a:gd name="T68" fmla="*/ 26 w 192"/>
                <a:gd name="T69" fmla="*/ 92 h 192"/>
                <a:gd name="T70" fmla="*/ 8 w 192"/>
                <a:gd name="T71" fmla="*/ 92 h 192"/>
                <a:gd name="T72" fmla="*/ 8 w 192"/>
                <a:gd name="T73" fmla="*/ 40 h 192"/>
                <a:gd name="T74" fmla="*/ 184 w 192"/>
                <a:gd name="T75" fmla="*/ 40 h 192"/>
                <a:gd name="T76" fmla="*/ 184 w 192"/>
                <a:gd name="T77" fmla="*/ 184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92" h="192">
                  <a:moveTo>
                    <a:pt x="148" y="31"/>
                  </a:moveTo>
                  <a:cubicBezTo>
                    <a:pt x="148" y="0"/>
                    <a:pt x="148" y="0"/>
                    <a:pt x="148" y="0"/>
                  </a:cubicBezTo>
                  <a:cubicBezTo>
                    <a:pt x="44" y="0"/>
                    <a:pt x="44" y="0"/>
                    <a:pt x="44" y="0"/>
                  </a:cubicBezTo>
                  <a:cubicBezTo>
                    <a:pt x="44" y="31"/>
                    <a:pt x="44" y="31"/>
                    <a:pt x="44" y="31"/>
                  </a:cubicBezTo>
                  <a:cubicBezTo>
                    <a:pt x="0" y="31"/>
                    <a:pt x="0" y="31"/>
                    <a:pt x="0" y="31"/>
                  </a:cubicBezTo>
                  <a:cubicBezTo>
                    <a:pt x="0" y="77"/>
                    <a:pt x="0" y="77"/>
                    <a:pt x="0" y="77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155" y="192"/>
                    <a:pt x="155" y="192"/>
                    <a:pt x="155" y="192"/>
                  </a:cubicBezTo>
                  <a:cubicBezTo>
                    <a:pt x="192" y="192"/>
                    <a:pt x="192" y="192"/>
                    <a:pt x="192" y="192"/>
                  </a:cubicBezTo>
                  <a:cubicBezTo>
                    <a:pt x="192" y="31"/>
                    <a:pt x="192" y="31"/>
                    <a:pt x="192" y="31"/>
                  </a:cubicBezTo>
                  <a:lnTo>
                    <a:pt x="148" y="31"/>
                  </a:lnTo>
                  <a:close/>
                  <a:moveTo>
                    <a:pt x="52" y="8"/>
                  </a:moveTo>
                  <a:cubicBezTo>
                    <a:pt x="140" y="8"/>
                    <a:pt x="140" y="8"/>
                    <a:pt x="140" y="8"/>
                  </a:cubicBezTo>
                  <a:cubicBezTo>
                    <a:pt x="140" y="31"/>
                    <a:pt x="140" y="31"/>
                    <a:pt x="140" y="31"/>
                  </a:cubicBezTo>
                  <a:cubicBezTo>
                    <a:pt x="52" y="31"/>
                    <a:pt x="52" y="31"/>
                    <a:pt x="52" y="31"/>
                  </a:cubicBezTo>
                  <a:lnTo>
                    <a:pt x="52" y="8"/>
                  </a:lnTo>
                  <a:close/>
                  <a:moveTo>
                    <a:pt x="8" y="184"/>
                  </a:moveTo>
                  <a:cubicBezTo>
                    <a:pt x="8" y="100"/>
                    <a:pt x="8" y="100"/>
                    <a:pt x="8" y="100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129" y="100"/>
                    <a:pt x="129" y="100"/>
                    <a:pt x="129" y="100"/>
                  </a:cubicBezTo>
                  <a:cubicBezTo>
                    <a:pt x="147" y="100"/>
                    <a:pt x="147" y="100"/>
                    <a:pt x="147" y="100"/>
                  </a:cubicBezTo>
                  <a:cubicBezTo>
                    <a:pt x="147" y="184"/>
                    <a:pt x="147" y="184"/>
                    <a:pt x="147" y="184"/>
                  </a:cubicBezTo>
                  <a:lnTo>
                    <a:pt x="8" y="184"/>
                  </a:lnTo>
                  <a:close/>
                  <a:moveTo>
                    <a:pt x="34" y="92"/>
                  </a:moveTo>
                  <a:cubicBezTo>
                    <a:pt x="36" y="79"/>
                    <a:pt x="47" y="69"/>
                    <a:pt x="61" y="69"/>
                  </a:cubicBezTo>
                  <a:cubicBezTo>
                    <a:pt x="94" y="69"/>
                    <a:pt x="94" y="69"/>
                    <a:pt x="94" y="69"/>
                  </a:cubicBezTo>
                  <a:cubicBezTo>
                    <a:pt x="108" y="69"/>
                    <a:pt x="119" y="79"/>
                    <a:pt x="121" y="92"/>
                  </a:cubicBezTo>
                  <a:lnTo>
                    <a:pt x="34" y="92"/>
                  </a:lnTo>
                  <a:close/>
                  <a:moveTo>
                    <a:pt x="184" y="184"/>
                  </a:moveTo>
                  <a:cubicBezTo>
                    <a:pt x="155" y="184"/>
                    <a:pt x="155" y="184"/>
                    <a:pt x="155" y="184"/>
                  </a:cubicBezTo>
                  <a:cubicBezTo>
                    <a:pt x="155" y="92"/>
                    <a:pt x="155" y="92"/>
                    <a:pt x="155" y="92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7" y="75"/>
                    <a:pt x="112" y="61"/>
                    <a:pt x="94" y="61"/>
                  </a:cubicBezTo>
                  <a:cubicBezTo>
                    <a:pt x="61" y="61"/>
                    <a:pt x="61" y="61"/>
                    <a:pt x="61" y="61"/>
                  </a:cubicBezTo>
                  <a:cubicBezTo>
                    <a:pt x="43" y="61"/>
                    <a:pt x="28" y="75"/>
                    <a:pt x="26" y="92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40"/>
                    <a:pt x="8" y="40"/>
                    <a:pt x="8" y="40"/>
                  </a:cubicBezTo>
                  <a:cubicBezTo>
                    <a:pt x="184" y="40"/>
                    <a:pt x="184" y="40"/>
                    <a:pt x="184" y="40"/>
                  </a:cubicBezTo>
                  <a:lnTo>
                    <a:pt x="184" y="18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pPr defTabSz="1143000"/>
              <a:endParaRPr lang="en-US" sz="1000"/>
            </a:p>
          </p:txBody>
        </p:sp>
        <p:grpSp>
          <p:nvGrpSpPr>
            <p:cNvPr id="36" name="35 - Ομάδα"/>
            <p:cNvGrpSpPr/>
            <p:nvPr/>
          </p:nvGrpSpPr>
          <p:grpSpPr>
            <a:xfrm>
              <a:off x="3976095" y="1719134"/>
              <a:ext cx="7873330" cy="4288357"/>
              <a:chOff x="4430907" y="2072222"/>
              <a:chExt cx="7143350" cy="3963429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BE821E7E-2E29-4557-A005-3F5AAC8F132D}"/>
                  </a:ext>
                </a:extLst>
              </p:cNvPr>
              <p:cNvGrpSpPr/>
              <p:nvPr/>
            </p:nvGrpSpPr>
            <p:grpSpPr>
              <a:xfrm>
                <a:off x="4430907" y="2072222"/>
                <a:ext cx="3520921" cy="3963429"/>
                <a:chOff x="5999618" y="1816660"/>
                <a:chExt cx="3464927" cy="4203132"/>
              </a:xfrm>
            </p:grpSpPr>
            <p:sp>
              <p:nvSpPr>
                <p:cNvPr id="8" name="Rectangle: Diagonal Corners Snipped 7">
                  <a:extLst>
                    <a:ext uri="{FF2B5EF4-FFF2-40B4-BE49-F238E27FC236}">
                      <a16:creationId xmlns:a16="http://schemas.microsoft.com/office/drawing/2014/main" id="{B6CA3EEB-0F50-4D10-90A1-AF8612048822}"/>
                    </a:ext>
                  </a:extLst>
                </p:cNvPr>
                <p:cNvSpPr/>
                <p:nvPr/>
              </p:nvSpPr>
              <p:spPr>
                <a:xfrm>
                  <a:off x="5999618" y="1816660"/>
                  <a:ext cx="3464927" cy="3527837"/>
                </a:xfrm>
                <a:prstGeom prst="snip2DiagRect">
                  <a:avLst/>
                </a:prstGeom>
                <a:solidFill>
                  <a:srgbClr val="7F8FA9"/>
                </a:solidFill>
                <a:ln w="9525" cap="flat" cmpd="sng">
                  <a:solidFill>
                    <a:schemeClr val="bg1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80669" tIns="80669" rIns="242029" bIns="80669" anchor="ctr" anchorCtr="0">
                  <a:noAutofit/>
                </a:bodyPr>
                <a:lstStyle/>
                <a:p>
                  <a:endParaRPr lang="el-GR" sz="1050" dirty="0">
                    <a:sym typeface="Georgia"/>
                  </a:endParaRPr>
                </a:p>
              </p:txBody>
            </p:sp>
            <p:sp>
              <p:nvSpPr>
                <p:cNvPr id="30" name="Rectangle 29">
                  <a:extLst>
                    <a:ext uri="{FF2B5EF4-FFF2-40B4-BE49-F238E27FC236}">
                      <a16:creationId xmlns:a16="http://schemas.microsoft.com/office/drawing/2014/main" id="{A21BBF4C-36DF-4A84-B17D-4D74CB3F2D3C}"/>
                    </a:ext>
                  </a:extLst>
                </p:cNvPr>
                <p:cNvSpPr/>
                <p:nvPr/>
              </p:nvSpPr>
              <p:spPr>
                <a:xfrm>
                  <a:off x="7045559" y="2047805"/>
                  <a:ext cx="1637154" cy="78333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lvl="0"/>
                  <a:r>
                    <a:rPr lang="el-GR" sz="2000" b="1" dirty="0">
                      <a:solidFill>
                        <a:schemeClr val="bg1"/>
                      </a:solidFill>
                    </a:rPr>
                    <a:t>Υπηρεσίες</a:t>
                  </a:r>
                </a:p>
                <a:p>
                  <a:pPr lvl="0"/>
                  <a:r>
                    <a:rPr lang="el-GR" sz="2200" b="1" dirty="0">
                      <a:solidFill>
                        <a:schemeClr val="bg1"/>
                      </a:solidFill>
                    </a:rPr>
                    <a:t> </a:t>
                  </a:r>
                </a:p>
              </p:txBody>
            </p:sp>
            <p:sp>
              <p:nvSpPr>
                <p:cNvPr id="32" name="Rectangle 31">
                  <a:extLst>
                    <a:ext uri="{FF2B5EF4-FFF2-40B4-BE49-F238E27FC236}">
                      <a16:creationId xmlns:a16="http://schemas.microsoft.com/office/drawing/2014/main" id="{BCC00F3C-1326-4E09-B3C6-0538F5072D19}"/>
                    </a:ext>
                  </a:extLst>
                </p:cNvPr>
                <p:cNvSpPr/>
                <p:nvPr/>
              </p:nvSpPr>
              <p:spPr>
                <a:xfrm>
                  <a:off x="6253024" y="2718318"/>
                  <a:ext cx="2930523" cy="330147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Υπηρεσίες </a:t>
                  </a:r>
                  <a:r>
                    <a:rPr lang="el-GR" sz="1600" kern="0" dirty="0" err="1" smtClean="0">
                      <a:solidFill>
                        <a:schemeClr val="bg1"/>
                      </a:solidFill>
                      <a:cs typeface="Arial"/>
                    </a:rPr>
                    <a:t>Διαιτολογικών</a:t>
                  </a: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 Μονάδων.</a:t>
                  </a:r>
                </a:p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Υπηρεσίες προσωπικής υγιεινής και φροντίδας σώματος. </a:t>
                  </a:r>
                </a:p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Υπηρεσίες στολισμού εκκλησιών, αιθουσών κλπ</a:t>
                  </a:r>
                </a:p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r>
                    <a:rPr lang="el-GR" sz="1600" kern="0" dirty="0" smtClean="0">
                      <a:solidFill>
                        <a:schemeClr val="bg1"/>
                      </a:solidFill>
                      <a:cs typeface="Arial"/>
                    </a:rPr>
                    <a:t>Υπηρεσίες που σχετίζονται με την εκπαίδευση κατοικίδιων ζώων συντροφιάς, για κυνήγι και σχετικές δραστηριότητες.</a:t>
                  </a:r>
                  <a:endParaRPr lang="en-GB" sz="1600" kern="0" dirty="0" smtClean="0">
                    <a:solidFill>
                      <a:schemeClr val="bg1"/>
                    </a:solidFill>
                    <a:cs typeface="Arial"/>
                  </a:endParaRPr>
                </a:p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endParaRPr lang="el-GR" sz="1600" kern="0" dirty="0" smtClean="0">
                    <a:solidFill>
                      <a:schemeClr val="bg1"/>
                    </a:solidFill>
                    <a:cs typeface="Arial"/>
                  </a:endParaRPr>
                </a:p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endParaRPr lang="en-GB" sz="1600" kern="0" dirty="0" smtClean="0">
                    <a:solidFill>
                      <a:schemeClr val="bg1"/>
                    </a:solidFill>
                    <a:cs typeface="Arial"/>
                  </a:endParaRPr>
                </a:p>
                <a:p>
                  <a:pPr marL="342900" indent="-342900">
                    <a:buFont typeface="Wingdings" panose="05000000000000000000" pitchFamily="2" charset="2"/>
                    <a:buChar char="q"/>
                  </a:pPr>
                  <a:endParaRPr lang="el-GR" sz="1700" dirty="0" smtClean="0">
                    <a:solidFill>
                      <a:schemeClr val="bg1"/>
                    </a:solidFill>
                  </a:endParaRPr>
                </a:p>
              </p:txBody>
            </p:sp>
          </p:grpSp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EFB37DBC-093B-4087-A78A-2D7F94596FB7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4715085" y="2272179"/>
                <a:ext cx="501583" cy="508092"/>
                <a:chOff x="5382577" y="1219200"/>
                <a:chExt cx="122238" cy="123825"/>
              </a:xfrm>
              <a:solidFill>
                <a:schemeClr val="bg1"/>
              </a:solidFill>
            </p:grpSpPr>
            <p:sp>
              <p:nvSpPr>
                <p:cNvPr id="14" name="Freeform 99">
                  <a:extLst>
                    <a:ext uri="{FF2B5EF4-FFF2-40B4-BE49-F238E27FC236}">
                      <a16:creationId xmlns:a16="http://schemas.microsoft.com/office/drawing/2014/main" id="{9F4737A8-FFB7-4DD2-BD5F-DB90F6D20513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472113" y="1257300"/>
                  <a:ext cx="17463" cy="23813"/>
                </a:xfrm>
                <a:custGeom>
                  <a:avLst/>
                  <a:gdLst>
                    <a:gd name="T0" fmla="*/ 41 w 82"/>
                    <a:gd name="T1" fmla="*/ 109 h 109"/>
                    <a:gd name="T2" fmla="*/ 69 w 82"/>
                    <a:gd name="T3" fmla="*/ 94 h 109"/>
                    <a:gd name="T4" fmla="*/ 82 w 82"/>
                    <a:gd name="T5" fmla="*/ 45 h 109"/>
                    <a:gd name="T6" fmla="*/ 41 w 82"/>
                    <a:gd name="T7" fmla="*/ 0 h 109"/>
                    <a:gd name="T8" fmla="*/ 0 w 82"/>
                    <a:gd name="T9" fmla="*/ 45 h 109"/>
                    <a:gd name="T10" fmla="*/ 13 w 82"/>
                    <a:gd name="T11" fmla="*/ 94 h 109"/>
                    <a:gd name="T12" fmla="*/ 41 w 82"/>
                    <a:gd name="T13" fmla="*/ 109 h 109"/>
                    <a:gd name="T14" fmla="*/ 41 w 82"/>
                    <a:gd name="T15" fmla="*/ 23 h 109"/>
                    <a:gd name="T16" fmla="*/ 59 w 82"/>
                    <a:gd name="T17" fmla="*/ 45 h 109"/>
                    <a:gd name="T18" fmla="*/ 41 w 82"/>
                    <a:gd name="T19" fmla="*/ 86 h 109"/>
                    <a:gd name="T20" fmla="*/ 23 w 82"/>
                    <a:gd name="T21" fmla="*/ 45 h 109"/>
                    <a:gd name="T22" fmla="*/ 41 w 82"/>
                    <a:gd name="T23" fmla="*/ 23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2" h="109">
                      <a:moveTo>
                        <a:pt x="41" y="109"/>
                      </a:moveTo>
                      <a:cubicBezTo>
                        <a:pt x="54" y="109"/>
                        <a:pt x="62" y="101"/>
                        <a:pt x="69" y="94"/>
                      </a:cubicBezTo>
                      <a:cubicBezTo>
                        <a:pt x="77" y="84"/>
                        <a:pt x="82" y="67"/>
                        <a:pt x="82" y="45"/>
                      </a:cubicBezTo>
                      <a:cubicBezTo>
                        <a:pt x="82" y="20"/>
                        <a:pt x="63" y="0"/>
                        <a:pt x="41" y="0"/>
                      </a:cubicBezTo>
                      <a:cubicBezTo>
                        <a:pt x="18" y="0"/>
                        <a:pt x="0" y="20"/>
                        <a:pt x="0" y="45"/>
                      </a:cubicBezTo>
                      <a:cubicBezTo>
                        <a:pt x="0" y="67"/>
                        <a:pt x="4" y="84"/>
                        <a:pt x="13" y="94"/>
                      </a:cubicBezTo>
                      <a:cubicBezTo>
                        <a:pt x="20" y="101"/>
                        <a:pt x="27" y="109"/>
                        <a:pt x="41" y="109"/>
                      </a:cubicBezTo>
                      <a:close/>
                      <a:moveTo>
                        <a:pt x="41" y="23"/>
                      </a:moveTo>
                      <a:cubicBezTo>
                        <a:pt x="51" y="23"/>
                        <a:pt x="59" y="33"/>
                        <a:pt x="59" y="45"/>
                      </a:cubicBezTo>
                      <a:cubicBezTo>
                        <a:pt x="59" y="61"/>
                        <a:pt x="54" y="86"/>
                        <a:pt x="41" y="86"/>
                      </a:cubicBezTo>
                      <a:cubicBezTo>
                        <a:pt x="28" y="86"/>
                        <a:pt x="23" y="61"/>
                        <a:pt x="23" y="45"/>
                      </a:cubicBezTo>
                      <a:cubicBezTo>
                        <a:pt x="23" y="33"/>
                        <a:pt x="31" y="23"/>
                        <a:pt x="41" y="23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14300" tIns="57150" rIns="114300" bIns="5715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143000"/>
                  <a:endParaRPr lang="en-US" sz="2250"/>
                </a:p>
              </p:txBody>
            </p:sp>
            <p:sp>
              <p:nvSpPr>
                <p:cNvPr id="15" name="Freeform 100">
                  <a:extLst>
                    <a:ext uri="{FF2B5EF4-FFF2-40B4-BE49-F238E27FC236}">
                      <a16:creationId xmlns:a16="http://schemas.microsoft.com/office/drawing/2014/main" id="{3C3D925D-81FA-4C4C-9BA7-244120BC5286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392738" y="1257300"/>
                  <a:ext cx="17463" cy="23813"/>
                </a:xfrm>
                <a:custGeom>
                  <a:avLst/>
                  <a:gdLst>
                    <a:gd name="T0" fmla="*/ 41 w 82"/>
                    <a:gd name="T1" fmla="*/ 109 h 109"/>
                    <a:gd name="T2" fmla="*/ 69 w 82"/>
                    <a:gd name="T3" fmla="*/ 94 h 109"/>
                    <a:gd name="T4" fmla="*/ 82 w 82"/>
                    <a:gd name="T5" fmla="*/ 45 h 109"/>
                    <a:gd name="T6" fmla="*/ 41 w 82"/>
                    <a:gd name="T7" fmla="*/ 0 h 109"/>
                    <a:gd name="T8" fmla="*/ 0 w 82"/>
                    <a:gd name="T9" fmla="*/ 45 h 109"/>
                    <a:gd name="T10" fmla="*/ 13 w 82"/>
                    <a:gd name="T11" fmla="*/ 94 h 109"/>
                    <a:gd name="T12" fmla="*/ 41 w 82"/>
                    <a:gd name="T13" fmla="*/ 109 h 109"/>
                    <a:gd name="T14" fmla="*/ 41 w 82"/>
                    <a:gd name="T15" fmla="*/ 86 h 109"/>
                    <a:gd name="T16" fmla="*/ 23 w 82"/>
                    <a:gd name="T17" fmla="*/ 45 h 109"/>
                    <a:gd name="T18" fmla="*/ 41 w 82"/>
                    <a:gd name="T19" fmla="*/ 23 h 109"/>
                    <a:gd name="T20" fmla="*/ 59 w 82"/>
                    <a:gd name="T21" fmla="*/ 45 h 109"/>
                    <a:gd name="T22" fmla="*/ 41 w 82"/>
                    <a:gd name="T23" fmla="*/ 86 h 1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82" h="109">
                      <a:moveTo>
                        <a:pt x="41" y="109"/>
                      </a:moveTo>
                      <a:cubicBezTo>
                        <a:pt x="55" y="109"/>
                        <a:pt x="62" y="101"/>
                        <a:pt x="69" y="94"/>
                      </a:cubicBezTo>
                      <a:cubicBezTo>
                        <a:pt x="78" y="84"/>
                        <a:pt x="82" y="67"/>
                        <a:pt x="82" y="45"/>
                      </a:cubicBezTo>
                      <a:cubicBezTo>
                        <a:pt x="82" y="20"/>
                        <a:pt x="64" y="0"/>
                        <a:pt x="41" y="0"/>
                      </a:cubicBezTo>
                      <a:cubicBezTo>
                        <a:pt x="19" y="0"/>
                        <a:pt x="0" y="20"/>
                        <a:pt x="0" y="45"/>
                      </a:cubicBezTo>
                      <a:cubicBezTo>
                        <a:pt x="0" y="67"/>
                        <a:pt x="5" y="84"/>
                        <a:pt x="13" y="94"/>
                      </a:cubicBezTo>
                      <a:cubicBezTo>
                        <a:pt x="20" y="101"/>
                        <a:pt x="28" y="109"/>
                        <a:pt x="41" y="109"/>
                      </a:cubicBezTo>
                      <a:close/>
                      <a:moveTo>
                        <a:pt x="41" y="86"/>
                      </a:moveTo>
                      <a:cubicBezTo>
                        <a:pt x="28" y="86"/>
                        <a:pt x="23" y="61"/>
                        <a:pt x="23" y="45"/>
                      </a:cubicBezTo>
                      <a:cubicBezTo>
                        <a:pt x="23" y="33"/>
                        <a:pt x="31" y="23"/>
                        <a:pt x="41" y="23"/>
                      </a:cubicBezTo>
                      <a:cubicBezTo>
                        <a:pt x="51" y="23"/>
                        <a:pt x="59" y="33"/>
                        <a:pt x="59" y="45"/>
                      </a:cubicBezTo>
                      <a:cubicBezTo>
                        <a:pt x="59" y="61"/>
                        <a:pt x="54" y="86"/>
                        <a:pt x="41" y="86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14300" tIns="57150" rIns="114300" bIns="5715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143000"/>
                  <a:endParaRPr lang="en-US" sz="2250"/>
                </a:p>
              </p:txBody>
            </p:sp>
            <p:sp>
              <p:nvSpPr>
                <p:cNvPr id="16" name="Freeform 101">
                  <a:extLst>
                    <a:ext uri="{FF2B5EF4-FFF2-40B4-BE49-F238E27FC236}">
                      <a16:creationId xmlns:a16="http://schemas.microsoft.com/office/drawing/2014/main" id="{8BEF541F-1BF0-4FF9-ABA0-C8E24EFAA5AF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382577" y="1219200"/>
                  <a:ext cx="122238" cy="123825"/>
                </a:xfrm>
                <a:custGeom>
                  <a:avLst/>
                  <a:gdLst>
                    <a:gd name="T0" fmla="*/ 0 w 576"/>
                    <a:gd name="T1" fmla="*/ 576 h 576"/>
                    <a:gd name="T2" fmla="*/ 106 w 576"/>
                    <a:gd name="T3" fmla="*/ 419 h 576"/>
                    <a:gd name="T4" fmla="*/ 238 w 576"/>
                    <a:gd name="T5" fmla="*/ 344 h 576"/>
                    <a:gd name="T6" fmla="*/ 248 w 576"/>
                    <a:gd name="T7" fmla="*/ 351 h 576"/>
                    <a:gd name="T8" fmla="*/ 328 w 576"/>
                    <a:gd name="T9" fmla="*/ 351 h 576"/>
                    <a:gd name="T10" fmla="*/ 338 w 576"/>
                    <a:gd name="T11" fmla="*/ 344 h 576"/>
                    <a:gd name="T12" fmla="*/ 470 w 576"/>
                    <a:gd name="T13" fmla="*/ 419 h 576"/>
                    <a:gd name="T14" fmla="*/ 576 w 576"/>
                    <a:gd name="T15" fmla="*/ 576 h 576"/>
                    <a:gd name="T16" fmla="*/ 0 w 576"/>
                    <a:gd name="T17" fmla="*/ 0 h 576"/>
                    <a:gd name="T18" fmla="*/ 83 w 576"/>
                    <a:gd name="T19" fmla="*/ 412 h 576"/>
                    <a:gd name="T20" fmla="*/ 25 w 576"/>
                    <a:gd name="T21" fmla="*/ 551 h 576"/>
                    <a:gd name="T22" fmla="*/ 27 w 576"/>
                    <a:gd name="T23" fmla="*/ 350 h 576"/>
                    <a:gd name="T24" fmla="*/ 80 w 576"/>
                    <a:gd name="T25" fmla="*/ 321 h 576"/>
                    <a:gd name="T26" fmla="*/ 103 w 576"/>
                    <a:gd name="T27" fmla="*/ 331 h 576"/>
                    <a:gd name="T28" fmla="*/ 127 w 576"/>
                    <a:gd name="T29" fmla="*/ 321 h 576"/>
                    <a:gd name="T30" fmla="*/ 173 w 576"/>
                    <a:gd name="T31" fmla="*/ 340 h 576"/>
                    <a:gd name="T32" fmla="*/ 317 w 576"/>
                    <a:gd name="T33" fmla="*/ 327 h 576"/>
                    <a:gd name="T34" fmla="*/ 288 w 576"/>
                    <a:gd name="T35" fmla="*/ 344 h 576"/>
                    <a:gd name="T36" fmla="*/ 259 w 576"/>
                    <a:gd name="T37" fmla="*/ 327 h 576"/>
                    <a:gd name="T38" fmla="*/ 196 w 576"/>
                    <a:gd name="T39" fmla="*/ 332 h 576"/>
                    <a:gd name="T40" fmla="*/ 131 w 576"/>
                    <a:gd name="T41" fmla="*/ 298 h 576"/>
                    <a:gd name="T42" fmla="*/ 109 w 576"/>
                    <a:gd name="T43" fmla="*/ 306 h 576"/>
                    <a:gd name="T44" fmla="*/ 94 w 576"/>
                    <a:gd name="T45" fmla="*/ 303 h 576"/>
                    <a:gd name="T46" fmla="*/ 36 w 576"/>
                    <a:gd name="T47" fmla="*/ 311 h 576"/>
                    <a:gd name="T48" fmla="*/ 25 w 576"/>
                    <a:gd name="T49" fmla="*/ 25 h 576"/>
                    <a:gd name="T50" fmla="*/ 551 w 576"/>
                    <a:gd name="T51" fmla="*/ 317 h 576"/>
                    <a:gd name="T52" fmla="*/ 501 w 576"/>
                    <a:gd name="T53" fmla="*/ 298 h 576"/>
                    <a:gd name="T54" fmla="*/ 479 w 576"/>
                    <a:gd name="T55" fmla="*/ 306 h 576"/>
                    <a:gd name="T56" fmla="*/ 464 w 576"/>
                    <a:gd name="T57" fmla="*/ 303 h 576"/>
                    <a:gd name="T58" fmla="*/ 406 w 576"/>
                    <a:gd name="T59" fmla="*/ 311 h 576"/>
                    <a:gd name="T60" fmla="*/ 346 w 576"/>
                    <a:gd name="T61" fmla="*/ 320 h 576"/>
                    <a:gd name="T62" fmla="*/ 508 w 576"/>
                    <a:gd name="T63" fmla="*/ 551 h 576"/>
                    <a:gd name="T64" fmla="*/ 493 w 576"/>
                    <a:gd name="T65" fmla="*/ 412 h 576"/>
                    <a:gd name="T66" fmla="*/ 403 w 576"/>
                    <a:gd name="T67" fmla="*/ 340 h 576"/>
                    <a:gd name="T68" fmla="*/ 449 w 576"/>
                    <a:gd name="T69" fmla="*/ 321 h 576"/>
                    <a:gd name="T70" fmla="*/ 473 w 576"/>
                    <a:gd name="T71" fmla="*/ 331 h 576"/>
                    <a:gd name="T72" fmla="*/ 496 w 576"/>
                    <a:gd name="T73" fmla="*/ 321 h 576"/>
                    <a:gd name="T74" fmla="*/ 549 w 576"/>
                    <a:gd name="T75" fmla="*/ 350 h 576"/>
                    <a:gd name="T76" fmla="*/ 551 w 576"/>
                    <a:gd name="T77" fmla="*/ 551 h 57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</a:cxnLst>
                  <a:rect l="0" t="0" r="r" b="b"/>
                  <a:pathLst>
                    <a:path w="576" h="576">
                      <a:moveTo>
                        <a:pt x="0" y="0"/>
                      </a:moveTo>
                      <a:cubicBezTo>
                        <a:pt x="0" y="576"/>
                        <a:pt x="0" y="576"/>
                        <a:pt x="0" y="576"/>
                      </a:cubicBezTo>
                      <a:cubicBezTo>
                        <a:pt x="90" y="576"/>
                        <a:pt x="90" y="576"/>
                        <a:pt x="90" y="576"/>
                      </a:cubicBezTo>
                      <a:cubicBezTo>
                        <a:pt x="106" y="419"/>
                        <a:pt x="106" y="419"/>
                        <a:pt x="106" y="419"/>
                      </a:cubicBezTo>
                      <a:cubicBezTo>
                        <a:pt x="114" y="397"/>
                        <a:pt x="131" y="380"/>
                        <a:pt x="152" y="373"/>
                      </a:cubicBezTo>
                      <a:cubicBezTo>
                        <a:pt x="238" y="344"/>
                        <a:pt x="238" y="344"/>
                        <a:pt x="238" y="344"/>
                      </a:cubicBezTo>
                      <a:cubicBezTo>
                        <a:pt x="239" y="343"/>
                        <a:pt x="240" y="344"/>
                        <a:pt x="241" y="344"/>
                      </a:cubicBezTo>
                      <a:cubicBezTo>
                        <a:pt x="248" y="351"/>
                        <a:pt x="248" y="351"/>
                        <a:pt x="248" y="351"/>
                      </a:cubicBezTo>
                      <a:cubicBezTo>
                        <a:pt x="258" y="362"/>
                        <a:pt x="273" y="368"/>
                        <a:pt x="288" y="368"/>
                      </a:cubicBezTo>
                      <a:cubicBezTo>
                        <a:pt x="303" y="368"/>
                        <a:pt x="318" y="362"/>
                        <a:pt x="328" y="351"/>
                      </a:cubicBezTo>
                      <a:cubicBezTo>
                        <a:pt x="335" y="344"/>
                        <a:pt x="335" y="344"/>
                        <a:pt x="335" y="344"/>
                      </a:cubicBezTo>
                      <a:cubicBezTo>
                        <a:pt x="336" y="344"/>
                        <a:pt x="337" y="343"/>
                        <a:pt x="338" y="344"/>
                      </a:cubicBezTo>
                      <a:cubicBezTo>
                        <a:pt x="424" y="373"/>
                        <a:pt x="424" y="373"/>
                        <a:pt x="424" y="373"/>
                      </a:cubicBezTo>
                      <a:cubicBezTo>
                        <a:pt x="446" y="380"/>
                        <a:pt x="462" y="397"/>
                        <a:pt x="470" y="419"/>
                      </a:cubicBezTo>
                      <a:cubicBezTo>
                        <a:pt x="486" y="576"/>
                        <a:pt x="486" y="576"/>
                        <a:pt x="486" y="576"/>
                      </a:cubicBezTo>
                      <a:cubicBezTo>
                        <a:pt x="576" y="576"/>
                        <a:pt x="576" y="576"/>
                        <a:pt x="576" y="576"/>
                      </a:cubicBezTo>
                      <a:cubicBezTo>
                        <a:pt x="576" y="0"/>
                        <a:pt x="576" y="0"/>
                        <a:pt x="576" y="0"/>
                      </a:cubicBezTo>
                      <a:lnTo>
                        <a:pt x="0" y="0"/>
                      </a:lnTo>
                      <a:close/>
                      <a:moveTo>
                        <a:pt x="144" y="350"/>
                      </a:moveTo>
                      <a:cubicBezTo>
                        <a:pt x="115" y="360"/>
                        <a:pt x="92" y="383"/>
                        <a:pt x="83" y="412"/>
                      </a:cubicBezTo>
                      <a:cubicBezTo>
                        <a:pt x="68" y="551"/>
                        <a:pt x="68" y="551"/>
                        <a:pt x="68" y="551"/>
                      </a:cubicBezTo>
                      <a:cubicBezTo>
                        <a:pt x="25" y="551"/>
                        <a:pt x="25" y="551"/>
                        <a:pt x="25" y="551"/>
                      </a:cubicBezTo>
                      <a:cubicBezTo>
                        <a:pt x="25" y="369"/>
                        <a:pt x="25" y="369"/>
                        <a:pt x="25" y="369"/>
                      </a:cubicBezTo>
                      <a:cubicBezTo>
                        <a:pt x="27" y="350"/>
                        <a:pt x="27" y="350"/>
                        <a:pt x="27" y="350"/>
                      </a:cubicBezTo>
                      <a:cubicBezTo>
                        <a:pt x="30" y="342"/>
                        <a:pt x="36" y="336"/>
                        <a:pt x="44" y="333"/>
                      </a:cubicBezTo>
                      <a:cubicBezTo>
                        <a:pt x="80" y="321"/>
                        <a:pt x="80" y="321"/>
                        <a:pt x="80" y="321"/>
                      </a:cubicBezTo>
                      <a:cubicBezTo>
                        <a:pt x="81" y="322"/>
                        <a:pt x="81" y="322"/>
                        <a:pt x="81" y="322"/>
                      </a:cubicBezTo>
                      <a:cubicBezTo>
                        <a:pt x="87" y="328"/>
                        <a:pt x="95" y="331"/>
                        <a:pt x="103" y="331"/>
                      </a:cubicBezTo>
                      <a:cubicBezTo>
                        <a:pt x="112" y="331"/>
                        <a:pt x="120" y="328"/>
                        <a:pt x="126" y="322"/>
                      </a:cubicBezTo>
                      <a:cubicBezTo>
                        <a:pt x="127" y="321"/>
                        <a:pt x="127" y="321"/>
                        <a:pt x="127" y="321"/>
                      </a:cubicBezTo>
                      <a:cubicBezTo>
                        <a:pt x="163" y="333"/>
                        <a:pt x="163" y="333"/>
                        <a:pt x="163" y="333"/>
                      </a:cubicBezTo>
                      <a:cubicBezTo>
                        <a:pt x="167" y="335"/>
                        <a:pt x="170" y="337"/>
                        <a:pt x="173" y="340"/>
                      </a:cubicBezTo>
                      <a:lnTo>
                        <a:pt x="144" y="350"/>
                      </a:lnTo>
                      <a:close/>
                      <a:moveTo>
                        <a:pt x="317" y="327"/>
                      </a:moveTo>
                      <a:cubicBezTo>
                        <a:pt x="311" y="334"/>
                        <a:pt x="311" y="334"/>
                        <a:pt x="311" y="334"/>
                      </a:cubicBezTo>
                      <a:cubicBezTo>
                        <a:pt x="305" y="340"/>
                        <a:pt x="297" y="344"/>
                        <a:pt x="288" y="344"/>
                      </a:cubicBezTo>
                      <a:cubicBezTo>
                        <a:pt x="279" y="344"/>
                        <a:pt x="271" y="340"/>
                        <a:pt x="265" y="334"/>
                      </a:cubicBezTo>
                      <a:cubicBezTo>
                        <a:pt x="259" y="327"/>
                        <a:pt x="259" y="327"/>
                        <a:pt x="259" y="327"/>
                      </a:cubicBezTo>
                      <a:cubicBezTo>
                        <a:pt x="251" y="320"/>
                        <a:pt x="240" y="317"/>
                        <a:pt x="230" y="320"/>
                      </a:cubicBezTo>
                      <a:cubicBezTo>
                        <a:pt x="196" y="332"/>
                        <a:pt x="196" y="332"/>
                        <a:pt x="196" y="332"/>
                      </a:cubicBezTo>
                      <a:cubicBezTo>
                        <a:pt x="190" y="322"/>
                        <a:pt x="181" y="315"/>
                        <a:pt x="170" y="311"/>
                      </a:cubicBezTo>
                      <a:cubicBezTo>
                        <a:pt x="131" y="298"/>
                        <a:pt x="131" y="298"/>
                        <a:pt x="131" y="298"/>
                      </a:cubicBezTo>
                      <a:cubicBezTo>
                        <a:pt x="125" y="296"/>
                        <a:pt x="117" y="298"/>
                        <a:pt x="112" y="303"/>
                      </a:cubicBezTo>
                      <a:cubicBezTo>
                        <a:pt x="109" y="306"/>
                        <a:pt x="109" y="306"/>
                        <a:pt x="109" y="306"/>
                      </a:cubicBezTo>
                      <a:cubicBezTo>
                        <a:pt x="106" y="309"/>
                        <a:pt x="100" y="309"/>
                        <a:pt x="97" y="306"/>
                      </a:cubicBezTo>
                      <a:cubicBezTo>
                        <a:pt x="94" y="303"/>
                        <a:pt x="94" y="303"/>
                        <a:pt x="94" y="303"/>
                      </a:cubicBezTo>
                      <a:cubicBezTo>
                        <a:pt x="89" y="298"/>
                        <a:pt x="82" y="296"/>
                        <a:pt x="75" y="298"/>
                      </a:cubicBezTo>
                      <a:cubicBezTo>
                        <a:pt x="36" y="311"/>
                        <a:pt x="36" y="311"/>
                        <a:pt x="36" y="311"/>
                      </a:cubicBezTo>
                      <a:cubicBezTo>
                        <a:pt x="32" y="313"/>
                        <a:pt x="28" y="315"/>
                        <a:pt x="25" y="317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551" y="25"/>
                        <a:pt x="551" y="25"/>
                        <a:pt x="551" y="25"/>
                      </a:cubicBezTo>
                      <a:cubicBezTo>
                        <a:pt x="551" y="317"/>
                        <a:pt x="551" y="317"/>
                        <a:pt x="551" y="317"/>
                      </a:cubicBezTo>
                      <a:cubicBezTo>
                        <a:pt x="548" y="315"/>
                        <a:pt x="544" y="313"/>
                        <a:pt x="540" y="311"/>
                      </a:cubicBezTo>
                      <a:cubicBezTo>
                        <a:pt x="501" y="298"/>
                        <a:pt x="501" y="298"/>
                        <a:pt x="501" y="298"/>
                      </a:cubicBezTo>
                      <a:cubicBezTo>
                        <a:pt x="494" y="296"/>
                        <a:pt x="487" y="298"/>
                        <a:pt x="482" y="303"/>
                      </a:cubicBezTo>
                      <a:cubicBezTo>
                        <a:pt x="479" y="306"/>
                        <a:pt x="479" y="306"/>
                        <a:pt x="479" y="306"/>
                      </a:cubicBezTo>
                      <a:cubicBezTo>
                        <a:pt x="476" y="309"/>
                        <a:pt x="470" y="309"/>
                        <a:pt x="467" y="306"/>
                      </a:cubicBezTo>
                      <a:cubicBezTo>
                        <a:pt x="464" y="303"/>
                        <a:pt x="464" y="303"/>
                        <a:pt x="464" y="303"/>
                      </a:cubicBezTo>
                      <a:cubicBezTo>
                        <a:pt x="459" y="298"/>
                        <a:pt x="451" y="296"/>
                        <a:pt x="445" y="298"/>
                      </a:cubicBezTo>
                      <a:cubicBezTo>
                        <a:pt x="406" y="311"/>
                        <a:pt x="406" y="311"/>
                        <a:pt x="406" y="311"/>
                      </a:cubicBezTo>
                      <a:cubicBezTo>
                        <a:pt x="395" y="315"/>
                        <a:pt x="386" y="322"/>
                        <a:pt x="380" y="332"/>
                      </a:cubicBezTo>
                      <a:cubicBezTo>
                        <a:pt x="346" y="320"/>
                        <a:pt x="346" y="320"/>
                        <a:pt x="346" y="320"/>
                      </a:cubicBezTo>
                      <a:cubicBezTo>
                        <a:pt x="336" y="317"/>
                        <a:pt x="325" y="320"/>
                        <a:pt x="317" y="327"/>
                      </a:cubicBezTo>
                      <a:close/>
                      <a:moveTo>
                        <a:pt x="508" y="551"/>
                      </a:moveTo>
                      <a:cubicBezTo>
                        <a:pt x="494" y="415"/>
                        <a:pt x="494" y="415"/>
                        <a:pt x="494" y="415"/>
                      </a:cubicBezTo>
                      <a:cubicBezTo>
                        <a:pt x="493" y="412"/>
                        <a:pt x="493" y="412"/>
                        <a:pt x="493" y="412"/>
                      </a:cubicBezTo>
                      <a:cubicBezTo>
                        <a:pt x="484" y="383"/>
                        <a:pt x="461" y="360"/>
                        <a:pt x="432" y="350"/>
                      </a:cubicBezTo>
                      <a:cubicBezTo>
                        <a:pt x="403" y="340"/>
                        <a:pt x="403" y="340"/>
                        <a:pt x="403" y="340"/>
                      </a:cubicBezTo>
                      <a:cubicBezTo>
                        <a:pt x="406" y="337"/>
                        <a:pt x="409" y="335"/>
                        <a:pt x="413" y="333"/>
                      </a:cubicBezTo>
                      <a:cubicBezTo>
                        <a:pt x="449" y="321"/>
                        <a:pt x="449" y="321"/>
                        <a:pt x="449" y="321"/>
                      </a:cubicBezTo>
                      <a:cubicBezTo>
                        <a:pt x="450" y="322"/>
                        <a:pt x="450" y="322"/>
                        <a:pt x="450" y="322"/>
                      </a:cubicBezTo>
                      <a:cubicBezTo>
                        <a:pt x="456" y="328"/>
                        <a:pt x="464" y="331"/>
                        <a:pt x="473" y="331"/>
                      </a:cubicBezTo>
                      <a:cubicBezTo>
                        <a:pt x="481" y="331"/>
                        <a:pt x="489" y="328"/>
                        <a:pt x="495" y="322"/>
                      </a:cubicBezTo>
                      <a:cubicBezTo>
                        <a:pt x="496" y="321"/>
                        <a:pt x="496" y="321"/>
                        <a:pt x="496" y="321"/>
                      </a:cubicBezTo>
                      <a:cubicBezTo>
                        <a:pt x="532" y="333"/>
                        <a:pt x="532" y="333"/>
                        <a:pt x="532" y="333"/>
                      </a:cubicBezTo>
                      <a:cubicBezTo>
                        <a:pt x="540" y="336"/>
                        <a:pt x="546" y="342"/>
                        <a:pt x="549" y="350"/>
                      </a:cubicBezTo>
                      <a:cubicBezTo>
                        <a:pt x="551" y="369"/>
                        <a:pt x="551" y="369"/>
                        <a:pt x="551" y="369"/>
                      </a:cubicBezTo>
                      <a:cubicBezTo>
                        <a:pt x="551" y="551"/>
                        <a:pt x="551" y="551"/>
                        <a:pt x="551" y="551"/>
                      </a:cubicBezTo>
                      <a:lnTo>
                        <a:pt x="508" y="551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14300" tIns="57150" rIns="114300" bIns="5715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143000"/>
                  <a:endParaRPr lang="en-US" sz="2250"/>
                </a:p>
              </p:txBody>
            </p:sp>
            <p:sp>
              <p:nvSpPr>
                <p:cNvPr id="17" name="Freeform 102">
                  <a:extLst>
                    <a:ext uri="{FF2B5EF4-FFF2-40B4-BE49-F238E27FC236}">
                      <a16:creationId xmlns:a16="http://schemas.microsoft.com/office/drawing/2014/main" id="{461EE8A9-A7B4-422E-8F7D-F0597A37F140}"/>
                    </a:ext>
                  </a:extLst>
                </p:cNvPr>
                <p:cNvSpPr>
                  <a:spLocks noEditPoints="1"/>
                </p:cNvSpPr>
                <p:nvPr/>
              </p:nvSpPr>
              <p:spPr bwMode="auto">
                <a:xfrm>
                  <a:off x="5424488" y="1239838"/>
                  <a:ext cx="33338" cy="44450"/>
                </a:xfrm>
                <a:custGeom>
                  <a:avLst/>
                  <a:gdLst>
                    <a:gd name="T0" fmla="*/ 78 w 156"/>
                    <a:gd name="T1" fmla="*/ 0 h 213"/>
                    <a:gd name="T2" fmla="*/ 0 w 156"/>
                    <a:gd name="T3" fmla="*/ 86 h 213"/>
                    <a:gd name="T4" fmla="*/ 26 w 156"/>
                    <a:gd name="T5" fmla="*/ 184 h 213"/>
                    <a:gd name="T6" fmla="*/ 78 w 156"/>
                    <a:gd name="T7" fmla="*/ 213 h 213"/>
                    <a:gd name="T8" fmla="*/ 130 w 156"/>
                    <a:gd name="T9" fmla="*/ 184 h 213"/>
                    <a:gd name="T10" fmla="*/ 156 w 156"/>
                    <a:gd name="T11" fmla="*/ 86 h 213"/>
                    <a:gd name="T12" fmla="*/ 78 w 156"/>
                    <a:gd name="T13" fmla="*/ 0 h 213"/>
                    <a:gd name="T14" fmla="*/ 112 w 156"/>
                    <a:gd name="T15" fmla="*/ 168 h 213"/>
                    <a:gd name="T16" fmla="*/ 78 w 156"/>
                    <a:gd name="T17" fmla="*/ 189 h 213"/>
                    <a:gd name="T18" fmla="*/ 44 w 156"/>
                    <a:gd name="T19" fmla="*/ 168 h 213"/>
                    <a:gd name="T20" fmla="*/ 25 w 156"/>
                    <a:gd name="T21" fmla="*/ 86 h 213"/>
                    <a:gd name="T22" fmla="*/ 78 w 156"/>
                    <a:gd name="T23" fmla="*/ 24 h 213"/>
                    <a:gd name="T24" fmla="*/ 131 w 156"/>
                    <a:gd name="T25" fmla="*/ 86 h 213"/>
                    <a:gd name="T26" fmla="*/ 112 w 156"/>
                    <a:gd name="T27" fmla="*/ 168 h 21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156" h="213">
                      <a:moveTo>
                        <a:pt x="78" y="0"/>
                      </a:moveTo>
                      <a:cubicBezTo>
                        <a:pt x="35" y="0"/>
                        <a:pt x="0" y="38"/>
                        <a:pt x="0" y="86"/>
                      </a:cubicBezTo>
                      <a:cubicBezTo>
                        <a:pt x="0" y="132"/>
                        <a:pt x="9" y="165"/>
                        <a:pt x="26" y="184"/>
                      </a:cubicBezTo>
                      <a:cubicBezTo>
                        <a:pt x="40" y="200"/>
                        <a:pt x="54" y="213"/>
                        <a:pt x="78" y="213"/>
                      </a:cubicBezTo>
                      <a:cubicBezTo>
                        <a:pt x="102" y="213"/>
                        <a:pt x="116" y="200"/>
                        <a:pt x="130" y="184"/>
                      </a:cubicBezTo>
                      <a:cubicBezTo>
                        <a:pt x="147" y="165"/>
                        <a:pt x="156" y="132"/>
                        <a:pt x="156" y="86"/>
                      </a:cubicBezTo>
                      <a:cubicBezTo>
                        <a:pt x="156" y="38"/>
                        <a:pt x="121" y="0"/>
                        <a:pt x="78" y="0"/>
                      </a:cubicBezTo>
                      <a:close/>
                      <a:moveTo>
                        <a:pt x="112" y="168"/>
                      </a:moveTo>
                      <a:cubicBezTo>
                        <a:pt x="97" y="184"/>
                        <a:pt x="90" y="189"/>
                        <a:pt x="78" y="189"/>
                      </a:cubicBezTo>
                      <a:cubicBezTo>
                        <a:pt x="66" y="189"/>
                        <a:pt x="59" y="184"/>
                        <a:pt x="44" y="168"/>
                      </a:cubicBezTo>
                      <a:cubicBezTo>
                        <a:pt x="32" y="154"/>
                        <a:pt x="25" y="124"/>
                        <a:pt x="25" y="86"/>
                      </a:cubicBezTo>
                      <a:cubicBezTo>
                        <a:pt x="25" y="52"/>
                        <a:pt x="49" y="24"/>
                        <a:pt x="78" y="24"/>
                      </a:cubicBezTo>
                      <a:cubicBezTo>
                        <a:pt x="107" y="24"/>
                        <a:pt x="131" y="52"/>
                        <a:pt x="131" y="86"/>
                      </a:cubicBezTo>
                      <a:cubicBezTo>
                        <a:pt x="131" y="124"/>
                        <a:pt x="124" y="154"/>
                        <a:pt x="112" y="168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114300" tIns="57150" rIns="114300" bIns="5715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1143000"/>
                  <a:endParaRPr lang="en-US" sz="2250"/>
                </a:p>
              </p:txBody>
            </p:sp>
          </p:grpSp>
          <p:sp>
            <p:nvSpPr>
              <p:cNvPr id="20" name="Rectangle: Diagonal Corners Snipped 6">
                <a:extLst>
                  <a:ext uri="{FF2B5EF4-FFF2-40B4-BE49-F238E27FC236}">
                    <a16:creationId xmlns:a16="http://schemas.microsoft.com/office/drawing/2014/main" id="{90AC2B5D-4647-4B12-A3AA-52B91A580FF2}"/>
                  </a:ext>
                </a:extLst>
              </p:cNvPr>
              <p:cNvSpPr/>
              <p:nvPr/>
            </p:nvSpPr>
            <p:spPr>
              <a:xfrm>
                <a:off x="8062644" y="2076995"/>
                <a:ext cx="3511613" cy="3309581"/>
              </a:xfrm>
              <a:prstGeom prst="snip2DiagRect">
                <a:avLst/>
              </a:prstGeom>
              <a:solidFill>
                <a:schemeClr val="accent5">
                  <a:lumMod val="75000"/>
                </a:schemeClr>
              </a:solidFill>
              <a:ln w="9525" cap="flat" cmpd="sng">
                <a:solidFill>
                  <a:schemeClr val="bg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80669" tIns="80669" rIns="242029" bIns="80669" anchor="ctr" anchorCtr="0">
                <a:noAutofit/>
              </a:bodyPr>
              <a:lstStyle/>
              <a:p>
                <a:endParaRPr lang="el-GR" sz="1050" dirty="0">
                  <a:sym typeface="Georgia"/>
                </a:endParaRPr>
              </a:p>
            </p:txBody>
          </p:sp>
          <p:sp>
            <p:nvSpPr>
              <p:cNvPr id="34" name="Rectangle 29">
                <a:extLst>
                  <a:ext uri="{FF2B5EF4-FFF2-40B4-BE49-F238E27FC236}">
                    <a16:creationId xmlns:a16="http://schemas.microsoft.com/office/drawing/2014/main" id="{A21BBF4C-36DF-4A84-B17D-4D74CB3F2D3C}"/>
                  </a:ext>
                </a:extLst>
              </p:cNvPr>
              <p:cNvSpPr/>
              <p:nvPr/>
            </p:nvSpPr>
            <p:spPr>
              <a:xfrm>
                <a:off x="8993596" y="2302537"/>
                <a:ext cx="2281535" cy="6438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/>
                <a:r>
                  <a:rPr lang="el-GR" sz="2000" b="1" dirty="0" smtClean="0">
                    <a:solidFill>
                      <a:schemeClr val="bg1"/>
                    </a:solidFill>
                  </a:rPr>
                  <a:t>Λοιπές δραστηριότητες</a:t>
                </a:r>
                <a:endParaRPr lang="el-GR" sz="2000" b="1" dirty="0">
                  <a:solidFill>
                    <a:schemeClr val="bg1"/>
                  </a:solidFill>
                </a:endParaRPr>
              </a:p>
              <a:p>
                <a:pPr lvl="0"/>
                <a:r>
                  <a:rPr lang="el-GR" sz="2200" b="1" dirty="0">
                    <a:solidFill>
                      <a:schemeClr val="bg1"/>
                    </a:solidFill>
                  </a:rPr>
                  <a:t> </a:t>
                </a:r>
              </a:p>
            </p:txBody>
          </p:sp>
        </p:grpSp>
        <p:sp>
          <p:nvSpPr>
            <p:cNvPr id="35" name="Rectangle 31">
              <a:extLst>
                <a:ext uri="{FF2B5EF4-FFF2-40B4-BE49-F238E27FC236}">
                  <a16:creationId xmlns:a16="http://schemas.microsoft.com/office/drawing/2014/main" id="{BCC00F3C-1326-4E09-B3C6-0538F5072D19}"/>
                </a:ext>
              </a:extLst>
            </p:cNvPr>
            <p:cNvSpPr/>
            <p:nvPr/>
          </p:nvSpPr>
          <p:spPr>
            <a:xfrm>
              <a:off x="8381244" y="2840215"/>
              <a:ext cx="2977881" cy="16158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l-GR" sz="1600" kern="0" dirty="0" smtClean="0">
                  <a:solidFill>
                    <a:schemeClr val="bg1"/>
                  </a:solidFill>
                  <a:cs typeface="Arial"/>
                </a:rPr>
                <a:t>Βοτανικοί και ζωολογικοί κήποι και φυσικοί βιότοποι</a:t>
              </a:r>
            </a:p>
            <a:p>
              <a:pPr marL="342900" indent="-342900">
                <a:buFont typeface="Wingdings" panose="05000000000000000000" pitchFamily="2" charset="2"/>
                <a:buChar char="q"/>
              </a:pPr>
              <a:endParaRPr lang="el-GR" sz="1600" kern="0" dirty="0" smtClean="0">
                <a:solidFill>
                  <a:schemeClr val="bg1"/>
                </a:solidFill>
                <a:cs typeface="Arial"/>
              </a:endParaRPr>
            </a:p>
            <a:p>
              <a:pPr marL="342900" indent="-342900"/>
              <a:endParaRPr lang="el-GR" sz="1700" dirty="0" smtClean="0">
                <a:solidFill>
                  <a:schemeClr val="bg1"/>
                </a:solidFill>
              </a:endParaRPr>
            </a:p>
            <a:p>
              <a:pPr marL="342900" indent="-342900">
                <a:buFont typeface="Wingdings" panose="05000000000000000000" pitchFamily="2" charset="2"/>
                <a:buChar char="q"/>
              </a:pPr>
              <a:endParaRPr lang="el-GR" sz="1700" dirty="0" smtClean="0">
                <a:solidFill>
                  <a:srgbClr val="FF0000"/>
                </a:solidFill>
              </a:endParaRPr>
            </a:p>
            <a:p>
              <a:pPr marL="342900" indent="-342900"/>
              <a:endParaRPr lang="el-GR" sz="1700" dirty="0">
                <a:solidFill>
                  <a:schemeClr val="bg1"/>
                </a:solidFill>
              </a:endParaRPr>
            </a:p>
          </p:txBody>
        </p:sp>
        <p:sp>
          <p:nvSpPr>
            <p:cNvPr id="37" name="Rectangle: Diagonal Corners Snipped 7">
              <a:extLst>
                <a:ext uri="{FF2B5EF4-FFF2-40B4-BE49-F238E27FC236}">
                  <a16:creationId xmlns:a16="http://schemas.microsoft.com/office/drawing/2014/main" id="{B6CA3EEB-0F50-4D10-90A1-AF8612048822}"/>
                </a:ext>
              </a:extLst>
            </p:cNvPr>
            <p:cNvSpPr/>
            <p:nvPr/>
          </p:nvSpPr>
          <p:spPr>
            <a:xfrm>
              <a:off x="-13299" y="1701479"/>
              <a:ext cx="3880724" cy="3590426"/>
            </a:xfrm>
            <a:prstGeom prst="snip2DiagRect">
              <a:avLst/>
            </a:prstGeom>
            <a:solidFill>
              <a:schemeClr val="accent2">
                <a:lumMod val="50000"/>
              </a:schemeClr>
            </a:solidFill>
            <a:ln w="9525" cap="flat" cmpd="sng">
              <a:solidFill>
                <a:schemeClr val="bg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80669" tIns="80669" rIns="242029" bIns="80669" anchor="ctr" anchorCtr="0">
              <a:noAutofit/>
            </a:bodyPr>
            <a:lstStyle/>
            <a:p>
              <a:endParaRPr lang="el-GR" sz="1050" dirty="0">
                <a:sym typeface="Georgia"/>
              </a:endParaRPr>
            </a:p>
          </p:txBody>
        </p:sp>
        <p:sp>
          <p:nvSpPr>
            <p:cNvPr id="38" name="Rectangle 29">
              <a:extLst>
                <a:ext uri="{FF2B5EF4-FFF2-40B4-BE49-F238E27FC236}">
                  <a16:creationId xmlns:a16="http://schemas.microsoft.com/office/drawing/2014/main" id="{A21BBF4C-36DF-4A84-B17D-4D74CB3F2D3C}"/>
                </a:ext>
              </a:extLst>
            </p:cNvPr>
            <p:cNvSpPr/>
            <p:nvPr/>
          </p:nvSpPr>
          <p:spPr>
            <a:xfrm>
              <a:off x="1076944" y="2028989"/>
              <a:ext cx="2433996" cy="75201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l-GR" sz="2000" b="1" dirty="0" smtClean="0">
                  <a:solidFill>
                    <a:schemeClr val="bg1"/>
                  </a:solidFill>
                </a:rPr>
                <a:t>Λιανικό εμπόριο</a:t>
              </a:r>
              <a:endParaRPr lang="el-GR" sz="2000" b="1" dirty="0">
                <a:solidFill>
                  <a:schemeClr val="bg1"/>
                </a:solidFill>
              </a:endParaRPr>
            </a:p>
            <a:p>
              <a:pPr lvl="0"/>
              <a:r>
                <a:rPr lang="el-GR" sz="2200" b="1" dirty="0">
                  <a:solidFill>
                    <a:schemeClr val="bg1"/>
                  </a:solidFill>
                </a:rPr>
                <a:t> </a:t>
              </a:r>
            </a:p>
          </p:txBody>
        </p:sp>
        <p:sp>
          <p:nvSpPr>
            <p:cNvPr id="39" name="Rectangle 31">
              <a:extLst>
                <a:ext uri="{FF2B5EF4-FFF2-40B4-BE49-F238E27FC236}">
                  <a16:creationId xmlns:a16="http://schemas.microsoft.com/office/drawing/2014/main" id="{BCC00F3C-1326-4E09-B3C6-0538F5072D19}"/>
                </a:ext>
              </a:extLst>
            </p:cNvPr>
            <p:cNvSpPr/>
            <p:nvPr/>
          </p:nvSpPr>
          <p:spPr>
            <a:xfrm>
              <a:off x="414443" y="2752758"/>
              <a:ext cx="3282191" cy="13630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42900" indent="-342900">
                <a:buFont typeface="Wingdings" panose="05000000000000000000" pitchFamily="2" charset="2"/>
                <a:buChar char="q"/>
              </a:pPr>
              <a:r>
                <a:rPr lang="el-GR" sz="1600" dirty="0" smtClean="0">
                  <a:solidFill>
                    <a:schemeClr val="bg1"/>
                  </a:solidFill>
                </a:rPr>
                <a:t>Λιανικό εμπόριο (σε εμπορικά κέντρα (</a:t>
              </a:r>
              <a:r>
                <a:rPr lang="en-US" sz="1600" dirty="0" smtClean="0">
                  <a:solidFill>
                    <a:schemeClr val="bg1"/>
                  </a:solidFill>
                </a:rPr>
                <a:t>malls), </a:t>
              </a:r>
              <a:r>
                <a:rPr lang="el-GR" sz="1600" dirty="0" smtClean="0">
                  <a:solidFill>
                    <a:schemeClr val="bg1"/>
                  </a:solidFill>
                </a:rPr>
                <a:t>εκπτωτικά χωριά, εκπτωτικά καταστήματα (</a:t>
              </a:r>
              <a:r>
                <a:rPr lang="en-US" sz="1600" dirty="0" smtClean="0">
                  <a:solidFill>
                    <a:schemeClr val="bg1"/>
                  </a:solidFill>
                </a:rPr>
                <a:t>outlet)</a:t>
              </a:r>
              <a:r>
                <a:rPr lang="el-GR" sz="1600" dirty="0" smtClean="0">
                  <a:solidFill>
                    <a:schemeClr val="bg1"/>
                  </a:solidFill>
                </a:rPr>
                <a:t>).</a:t>
              </a:r>
            </a:p>
            <a:p>
              <a:pPr marL="342900" indent="-342900">
                <a:buFont typeface="Wingdings" panose="05000000000000000000" pitchFamily="2" charset="2"/>
                <a:buChar char="q"/>
              </a:pPr>
              <a:endParaRPr lang="el-GR" sz="1700" dirty="0" smtClean="0">
                <a:solidFill>
                  <a:schemeClr val="bg1"/>
                </a:solidFill>
              </a:endParaRPr>
            </a:p>
          </p:txBody>
        </p:sp>
      </p:grpSp>
      <p:sp>
        <p:nvSpPr>
          <p:cNvPr id="42" name="Freeform 106">
            <a:extLst>
              <a:ext uri="{FF2B5EF4-FFF2-40B4-BE49-F238E27FC236}">
                <a16:creationId xmlns:a16="http://schemas.microsoft.com/office/drawing/2014/main" id="{DF70D1D5-4FA9-4784-9DAA-A8CB17BF6E12}"/>
              </a:ext>
            </a:extLst>
          </p:cNvPr>
          <p:cNvSpPr>
            <a:spLocks noEditPoints="1"/>
          </p:cNvSpPr>
          <p:nvPr/>
        </p:nvSpPr>
        <p:spPr bwMode="auto">
          <a:xfrm>
            <a:off x="674051" y="2090056"/>
            <a:ext cx="527733" cy="573417"/>
          </a:xfrm>
          <a:custGeom>
            <a:avLst/>
            <a:gdLst>
              <a:gd name="T0" fmla="*/ 148 w 192"/>
              <a:gd name="T1" fmla="*/ 31 h 192"/>
              <a:gd name="T2" fmla="*/ 148 w 192"/>
              <a:gd name="T3" fmla="*/ 0 h 192"/>
              <a:gd name="T4" fmla="*/ 44 w 192"/>
              <a:gd name="T5" fmla="*/ 0 h 192"/>
              <a:gd name="T6" fmla="*/ 44 w 192"/>
              <a:gd name="T7" fmla="*/ 31 h 192"/>
              <a:gd name="T8" fmla="*/ 0 w 192"/>
              <a:gd name="T9" fmla="*/ 31 h 192"/>
              <a:gd name="T10" fmla="*/ 0 w 192"/>
              <a:gd name="T11" fmla="*/ 77 h 192"/>
              <a:gd name="T12" fmla="*/ 0 w 192"/>
              <a:gd name="T13" fmla="*/ 192 h 192"/>
              <a:gd name="T14" fmla="*/ 155 w 192"/>
              <a:gd name="T15" fmla="*/ 192 h 192"/>
              <a:gd name="T16" fmla="*/ 192 w 192"/>
              <a:gd name="T17" fmla="*/ 192 h 192"/>
              <a:gd name="T18" fmla="*/ 192 w 192"/>
              <a:gd name="T19" fmla="*/ 31 h 192"/>
              <a:gd name="T20" fmla="*/ 148 w 192"/>
              <a:gd name="T21" fmla="*/ 31 h 192"/>
              <a:gd name="T22" fmla="*/ 52 w 192"/>
              <a:gd name="T23" fmla="*/ 8 h 192"/>
              <a:gd name="T24" fmla="*/ 140 w 192"/>
              <a:gd name="T25" fmla="*/ 8 h 192"/>
              <a:gd name="T26" fmla="*/ 140 w 192"/>
              <a:gd name="T27" fmla="*/ 31 h 192"/>
              <a:gd name="T28" fmla="*/ 52 w 192"/>
              <a:gd name="T29" fmla="*/ 31 h 192"/>
              <a:gd name="T30" fmla="*/ 52 w 192"/>
              <a:gd name="T31" fmla="*/ 8 h 192"/>
              <a:gd name="T32" fmla="*/ 8 w 192"/>
              <a:gd name="T33" fmla="*/ 184 h 192"/>
              <a:gd name="T34" fmla="*/ 8 w 192"/>
              <a:gd name="T35" fmla="*/ 100 h 192"/>
              <a:gd name="T36" fmla="*/ 26 w 192"/>
              <a:gd name="T37" fmla="*/ 100 h 192"/>
              <a:gd name="T38" fmla="*/ 129 w 192"/>
              <a:gd name="T39" fmla="*/ 100 h 192"/>
              <a:gd name="T40" fmla="*/ 147 w 192"/>
              <a:gd name="T41" fmla="*/ 100 h 192"/>
              <a:gd name="T42" fmla="*/ 147 w 192"/>
              <a:gd name="T43" fmla="*/ 184 h 192"/>
              <a:gd name="T44" fmla="*/ 8 w 192"/>
              <a:gd name="T45" fmla="*/ 184 h 192"/>
              <a:gd name="T46" fmla="*/ 34 w 192"/>
              <a:gd name="T47" fmla="*/ 92 h 192"/>
              <a:gd name="T48" fmla="*/ 61 w 192"/>
              <a:gd name="T49" fmla="*/ 69 h 192"/>
              <a:gd name="T50" fmla="*/ 94 w 192"/>
              <a:gd name="T51" fmla="*/ 69 h 192"/>
              <a:gd name="T52" fmla="*/ 121 w 192"/>
              <a:gd name="T53" fmla="*/ 92 h 192"/>
              <a:gd name="T54" fmla="*/ 34 w 192"/>
              <a:gd name="T55" fmla="*/ 92 h 192"/>
              <a:gd name="T56" fmla="*/ 184 w 192"/>
              <a:gd name="T57" fmla="*/ 184 h 192"/>
              <a:gd name="T58" fmla="*/ 155 w 192"/>
              <a:gd name="T59" fmla="*/ 184 h 192"/>
              <a:gd name="T60" fmla="*/ 155 w 192"/>
              <a:gd name="T61" fmla="*/ 92 h 192"/>
              <a:gd name="T62" fmla="*/ 129 w 192"/>
              <a:gd name="T63" fmla="*/ 92 h 192"/>
              <a:gd name="T64" fmla="*/ 94 w 192"/>
              <a:gd name="T65" fmla="*/ 61 h 192"/>
              <a:gd name="T66" fmla="*/ 61 w 192"/>
              <a:gd name="T67" fmla="*/ 61 h 192"/>
              <a:gd name="T68" fmla="*/ 26 w 192"/>
              <a:gd name="T69" fmla="*/ 92 h 192"/>
              <a:gd name="T70" fmla="*/ 8 w 192"/>
              <a:gd name="T71" fmla="*/ 92 h 192"/>
              <a:gd name="T72" fmla="*/ 8 w 192"/>
              <a:gd name="T73" fmla="*/ 40 h 192"/>
              <a:gd name="T74" fmla="*/ 184 w 192"/>
              <a:gd name="T75" fmla="*/ 40 h 192"/>
              <a:gd name="T76" fmla="*/ 184 w 192"/>
              <a:gd name="T77" fmla="*/ 18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1000"/>
          </a:p>
        </p:txBody>
      </p:sp>
      <p:sp>
        <p:nvSpPr>
          <p:cNvPr id="43" name="Freeform 268">
            <a:extLst>
              <a:ext uri="{FF2B5EF4-FFF2-40B4-BE49-F238E27FC236}">
                <a16:creationId xmlns:a16="http://schemas.microsoft.com/office/drawing/2014/main" id="{7D1D6044-EC9E-47D5-9055-E95D703C604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8405755" y="2095549"/>
            <a:ext cx="529239" cy="529239"/>
          </a:xfrm>
          <a:custGeom>
            <a:avLst/>
            <a:gdLst>
              <a:gd name="T0" fmla="*/ 0 w 297"/>
              <a:gd name="T1" fmla="*/ 0 h 298"/>
              <a:gd name="T2" fmla="*/ 0 w 297"/>
              <a:gd name="T3" fmla="*/ 298 h 298"/>
              <a:gd name="T4" fmla="*/ 138 w 297"/>
              <a:gd name="T5" fmla="*/ 298 h 298"/>
              <a:gd name="T6" fmla="*/ 138 w 297"/>
              <a:gd name="T7" fmla="*/ 236 h 298"/>
              <a:gd name="T8" fmla="*/ 86 w 297"/>
              <a:gd name="T9" fmla="*/ 236 h 298"/>
              <a:gd name="T10" fmla="*/ 122 w 297"/>
              <a:gd name="T11" fmla="*/ 174 h 298"/>
              <a:gd name="T12" fmla="*/ 100 w 297"/>
              <a:gd name="T13" fmla="*/ 174 h 298"/>
              <a:gd name="T14" fmla="*/ 133 w 297"/>
              <a:gd name="T15" fmla="*/ 116 h 298"/>
              <a:gd name="T16" fmla="*/ 113 w 297"/>
              <a:gd name="T17" fmla="*/ 116 h 298"/>
              <a:gd name="T18" fmla="*/ 149 w 297"/>
              <a:gd name="T19" fmla="*/ 55 h 298"/>
              <a:gd name="T20" fmla="*/ 184 w 297"/>
              <a:gd name="T21" fmla="*/ 116 h 298"/>
              <a:gd name="T22" fmla="*/ 165 w 297"/>
              <a:gd name="T23" fmla="*/ 116 h 298"/>
              <a:gd name="T24" fmla="*/ 198 w 297"/>
              <a:gd name="T25" fmla="*/ 174 h 298"/>
              <a:gd name="T26" fmla="*/ 175 w 297"/>
              <a:gd name="T27" fmla="*/ 174 h 298"/>
              <a:gd name="T28" fmla="*/ 211 w 297"/>
              <a:gd name="T29" fmla="*/ 236 h 298"/>
              <a:gd name="T30" fmla="*/ 160 w 297"/>
              <a:gd name="T31" fmla="*/ 236 h 298"/>
              <a:gd name="T32" fmla="*/ 160 w 297"/>
              <a:gd name="T33" fmla="*/ 298 h 298"/>
              <a:gd name="T34" fmla="*/ 297 w 297"/>
              <a:gd name="T35" fmla="*/ 298 h 298"/>
              <a:gd name="T36" fmla="*/ 297 w 297"/>
              <a:gd name="T37" fmla="*/ 0 h 298"/>
              <a:gd name="T38" fmla="*/ 0 w 297"/>
              <a:gd name="T39" fmla="*/ 0 h 298"/>
              <a:gd name="T40" fmla="*/ 284 w 297"/>
              <a:gd name="T41" fmla="*/ 285 h 298"/>
              <a:gd name="T42" fmla="*/ 173 w 297"/>
              <a:gd name="T43" fmla="*/ 285 h 298"/>
              <a:gd name="T44" fmla="*/ 173 w 297"/>
              <a:gd name="T45" fmla="*/ 249 h 298"/>
              <a:gd name="T46" fmla="*/ 233 w 297"/>
              <a:gd name="T47" fmla="*/ 249 h 298"/>
              <a:gd name="T48" fmla="*/ 197 w 297"/>
              <a:gd name="T49" fmla="*/ 187 h 298"/>
              <a:gd name="T50" fmla="*/ 219 w 297"/>
              <a:gd name="T51" fmla="*/ 187 h 298"/>
              <a:gd name="T52" fmla="*/ 186 w 297"/>
              <a:gd name="T53" fmla="*/ 129 h 298"/>
              <a:gd name="T54" fmla="*/ 206 w 297"/>
              <a:gd name="T55" fmla="*/ 129 h 298"/>
              <a:gd name="T56" fmla="*/ 149 w 297"/>
              <a:gd name="T57" fmla="*/ 30 h 298"/>
              <a:gd name="T58" fmla="*/ 92 w 297"/>
              <a:gd name="T59" fmla="*/ 129 h 298"/>
              <a:gd name="T60" fmla="*/ 111 w 297"/>
              <a:gd name="T61" fmla="*/ 129 h 298"/>
              <a:gd name="T62" fmla="*/ 78 w 297"/>
              <a:gd name="T63" fmla="*/ 187 h 298"/>
              <a:gd name="T64" fmla="*/ 100 w 297"/>
              <a:gd name="T65" fmla="*/ 187 h 298"/>
              <a:gd name="T66" fmla="*/ 64 w 297"/>
              <a:gd name="T67" fmla="*/ 249 h 298"/>
              <a:gd name="T68" fmla="*/ 125 w 297"/>
              <a:gd name="T69" fmla="*/ 249 h 298"/>
              <a:gd name="T70" fmla="*/ 125 w 297"/>
              <a:gd name="T71" fmla="*/ 285 h 298"/>
              <a:gd name="T72" fmla="*/ 13 w 297"/>
              <a:gd name="T73" fmla="*/ 285 h 298"/>
              <a:gd name="T74" fmla="*/ 13 w 297"/>
              <a:gd name="T75" fmla="*/ 12 h 298"/>
              <a:gd name="T76" fmla="*/ 284 w 297"/>
              <a:gd name="T77" fmla="*/ 12 h 298"/>
              <a:gd name="T78" fmla="*/ 284 w 297"/>
              <a:gd name="T79" fmla="*/ 285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97" h="298">
                <a:moveTo>
                  <a:pt x="0" y="0"/>
                </a:moveTo>
                <a:lnTo>
                  <a:pt x="0" y="298"/>
                </a:lnTo>
                <a:lnTo>
                  <a:pt x="138" y="298"/>
                </a:lnTo>
                <a:lnTo>
                  <a:pt x="138" y="236"/>
                </a:lnTo>
                <a:lnTo>
                  <a:pt x="86" y="236"/>
                </a:lnTo>
                <a:lnTo>
                  <a:pt x="122" y="174"/>
                </a:lnTo>
                <a:lnTo>
                  <a:pt x="100" y="174"/>
                </a:lnTo>
                <a:lnTo>
                  <a:pt x="133" y="116"/>
                </a:lnTo>
                <a:lnTo>
                  <a:pt x="113" y="116"/>
                </a:lnTo>
                <a:lnTo>
                  <a:pt x="149" y="55"/>
                </a:lnTo>
                <a:lnTo>
                  <a:pt x="184" y="116"/>
                </a:lnTo>
                <a:lnTo>
                  <a:pt x="165" y="116"/>
                </a:lnTo>
                <a:lnTo>
                  <a:pt x="198" y="174"/>
                </a:lnTo>
                <a:lnTo>
                  <a:pt x="175" y="174"/>
                </a:lnTo>
                <a:lnTo>
                  <a:pt x="211" y="236"/>
                </a:lnTo>
                <a:lnTo>
                  <a:pt x="160" y="236"/>
                </a:lnTo>
                <a:lnTo>
                  <a:pt x="160" y="298"/>
                </a:lnTo>
                <a:lnTo>
                  <a:pt x="297" y="298"/>
                </a:lnTo>
                <a:lnTo>
                  <a:pt x="297" y="0"/>
                </a:lnTo>
                <a:lnTo>
                  <a:pt x="0" y="0"/>
                </a:lnTo>
                <a:close/>
                <a:moveTo>
                  <a:pt x="284" y="285"/>
                </a:moveTo>
                <a:lnTo>
                  <a:pt x="173" y="285"/>
                </a:lnTo>
                <a:lnTo>
                  <a:pt x="173" y="249"/>
                </a:lnTo>
                <a:lnTo>
                  <a:pt x="233" y="249"/>
                </a:lnTo>
                <a:lnTo>
                  <a:pt x="197" y="187"/>
                </a:lnTo>
                <a:lnTo>
                  <a:pt x="219" y="187"/>
                </a:lnTo>
                <a:lnTo>
                  <a:pt x="186" y="129"/>
                </a:lnTo>
                <a:lnTo>
                  <a:pt x="206" y="129"/>
                </a:lnTo>
                <a:lnTo>
                  <a:pt x="149" y="30"/>
                </a:lnTo>
                <a:lnTo>
                  <a:pt x="92" y="129"/>
                </a:lnTo>
                <a:lnTo>
                  <a:pt x="111" y="129"/>
                </a:lnTo>
                <a:lnTo>
                  <a:pt x="78" y="187"/>
                </a:lnTo>
                <a:lnTo>
                  <a:pt x="100" y="187"/>
                </a:lnTo>
                <a:lnTo>
                  <a:pt x="64" y="249"/>
                </a:lnTo>
                <a:lnTo>
                  <a:pt x="125" y="249"/>
                </a:lnTo>
                <a:lnTo>
                  <a:pt x="125" y="285"/>
                </a:lnTo>
                <a:lnTo>
                  <a:pt x="13" y="285"/>
                </a:lnTo>
                <a:lnTo>
                  <a:pt x="13" y="12"/>
                </a:lnTo>
                <a:lnTo>
                  <a:pt x="284" y="12"/>
                </a:lnTo>
                <a:lnTo>
                  <a:pt x="284" y="2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2250"/>
          </a:p>
        </p:txBody>
      </p:sp>
    </p:spTree>
    <p:extLst>
      <p:ext uri="{BB962C8B-B14F-4D97-AF65-F5344CB8AC3E}">
        <p14:creationId xmlns:p14="http://schemas.microsoft.com/office/powerpoint/2010/main" val="2367991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6FEE7B9-7E72-407F-BB77-9A7177077FF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839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24 - Ομάδα"/>
          <p:cNvGrpSpPr/>
          <p:nvPr/>
        </p:nvGrpSpPr>
        <p:grpSpPr>
          <a:xfrm>
            <a:off x="797768" y="2539796"/>
            <a:ext cx="10285391" cy="1663648"/>
            <a:chOff x="577050" y="2713815"/>
            <a:chExt cx="10835907" cy="1752691"/>
          </a:xfrm>
        </p:grpSpPr>
        <p:sp>
          <p:nvSpPr>
            <p:cNvPr id="37" name="Google Shape;1808;p278">
              <a:extLst>
                <a:ext uri="{FF2B5EF4-FFF2-40B4-BE49-F238E27FC236}">
                  <a16:creationId xmlns:a16="http://schemas.microsoft.com/office/drawing/2014/main" id="{379E9271-DD92-41E5-9C71-D92AECDCDBF7}"/>
                </a:ext>
              </a:extLst>
            </p:cNvPr>
            <p:cNvSpPr txBox="1"/>
            <p:nvPr/>
          </p:nvSpPr>
          <p:spPr>
            <a:xfrm>
              <a:off x="577050" y="2713815"/>
              <a:ext cx="820363" cy="830638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US" sz="1588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91.04</a:t>
              </a:r>
              <a:endParaRPr sz="1588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82383D07-BF75-4934-8D6E-4F1406A30126}"/>
                </a:ext>
              </a:extLst>
            </p:cNvPr>
            <p:cNvSpPr/>
            <p:nvPr/>
          </p:nvSpPr>
          <p:spPr>
            <a:xfrm>
              <a:off x="1490193" y="2713815"/>
              <a:ext cx="4317169" cy="83063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sz="1400" kern="0" dirty="0" smtClean="0">
                  <a:cs typeface="Arial"/>
                </a:rPr>
                <a:t>Δραστηριότητες βοτανικών και ζωολογικών κήπων και φυσικών βιοτόπων. </a:t>
              </a:r>
              <a:endParaRPr lang="el-GR" sz="1400" kern="0" dirty="0">
                <a:cs typeface="Arial"/>
              </a:endParaRPr>
            </a:p>
          </p:txBody>
        </p:sp>
        <p:sp>
          <p:nvSpPr>
            <p:cNvPr id="48" name="Google Shape;1808;p278">
              <a:extLst>
                <a:ext uri="{FF2B5EF4-FFF2-40B4-BE49-F238E27FC236}">
                  <a16:creationId xmlns:a16="http://schemas.microsoft.com/office/drawing/2014/main" id="{1586ECF9-0E13-4CCD-9A18-2CF210BF183B}"/>
                </a:ext>
              </a:extLst>
            </p:cNvPr>
            <p:cNvSpPr txBox="1"/>
            <p:nvPr/>
          </p:nvSpPr>
          <p:spPr>
            <a:xfrm>
              <a:off x="6182644" y="3635869"/>
              <a:ext cx="820363" cy="830637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36000" tIns="80669" rIns="36000" bIns="80669" anchor="ctr" anchorCtr="0">
              <a:noAutofit/>
            </a:bodyPr>
            <a:lstStyle/>
            <a:p>
              <a:pPr algn="ctr">
                <a:buClr>
                  <a:srgbClr val="000000"/>
                </a:buClr>
                <a:buSzPts val="1800"/>
              </a:pPr>
              <a:r>
                <a:rPr lang="el-GR" sz="1588" b="1" kern="0" dirty="0" smtClean="0">
                  <a:solidFill>
                    <a:schemeClr val="bg1"/>
                  </a:solidFill>
                  <a:ea typeface="Helvetica Neue"/>
                  <a:cs typeface="Helvetica Neue"/>
                  <a:sym typeface="Helvetica Neue"/>
                </a:rPr>
                <a:t>(96.09. 19.16)</a:t>
              </a:r>
              <a:endParaRPr lang="el-GR" sz="1588" b="1" kern="0" dirty="0">
                <a:solidFill>
                  <a:schemeClr val="bg1"/>
                </a:solidFill>
                <a:ea typeface="Helvetica Neue"/>
                <a:cs typeface="Helvetica Neue"/>
                <a:sym typeface="Helvetica Neue"/>
              </a:endParaRP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15E735E2-1571-48E6-A181-B49883AB8200}"/>
                </a:ext>
              </a:extLst>
            </p:cNvPr>
            <p:cNvSpPr/>
            <p:nvPr/>
          </p:nvSpPr>
          <p:spPr>
            <a:xfrm>
              <a:off x="7095787" y="3635869"/>
              <a:ext cx="4317170" cy="830637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80669" tIns="40324" rIns="80669" bIns="40324" anchor="ctr" anchorCtr="0">
              <a:noAutofit/>
            </a:bodyPr>
            <a:lstStyle/>
            <a:p>
              <a:pPr>
                <a:buClr>
                  <a:srgbClr val="000000"/>
                </a:buClr>
                <a:buSzPts val="1200"/>
              </a:pPr>
              <a:r>
                <a:rPr lang="el-GR" sz="1400" kern="0" dirty="0" smtClean="0">
                  <a:cs typeface="Arial"/>
                </a:rPr>
                <a:t>Υπηρεσίες στολισμού εκκλησιών, αιθουσών κλπ (για γάμους, βαπτίσεις, κηδείες και άλλες εκδηλώσεις).</a:t>
              </a:r>
              <a:endParaRPr lang="en-GB" sz="1400" kern="0" dirty="0">
                <a:cs typeface="Arial"/>
              </a:endParaRPr>
            </a:p>
          </p:txBody>
        </p:sp>
      </p:grpSp>
      <p:sp>
        <p:nvSpPr>
          <p:cNvPr id="29" name="Rectangle: Diagonal Corners Snipped 28">
            <a:extLst>
              <a:ext uri="{FF2B5EF4-FFF2-40B4-BE49-F238E27FC236}">
                <a16:creationId xmlns:a16="http://schemas.microsoft.com/office/drawing/2014/main" id="{93236C5A-8AF3-4879-9C8C-A20E70C6EF9C}"/>
              </a:ext>
            </a:extLst>
          </p:cNvPr>
          <p:cNvSpPr/>
          <p:nvPr/>
        </p:nvSpPr>
        <p:spPr>
          <a:xfrm>
            <a:off x="709911" y="247824"/>
            <a:ext cx="10546670" cy="839510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</a:t>
            </a:r>
            <a:r>
              <a:rPr lang="en-US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8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53497E6-9CD4-44AA-8A99-4ED7F229F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543827-C2B0-46E7-89AA-B56A23F9ACD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0" name="Google Shape;1808;p278">
            <a:extLst>
              <a:ext uri="{FF2B5EF4-FFF2-40B4-BE49-F238E27FC236}">
                <a16:creationId xmlns:a16="http://schemas.microsoft.com/office/drawing/2014/main" id="{379E9271-DD92-41E5-9C71-D92AECDCDBF7}"/>
              </a:ext>
            </a:extLst>
          </p:cNvPr>
          <p:cNvSpPr txBox="1"/>
          <p:nvPr/>
        </p:nvSpPr>
        <p:spPr>
          <a:xfrm>
            <a:off x="806477" y="1660235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l-GR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47.19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" name="Rectangle 40">
            <a:extLst>
              <a:ext uri="{FF2B5EF4-FFF2-40B4-BE49-F238E27FC236}">
                <a16:creationId xmlns:a16="http://schemas.microsoft.com/office/drawing/2014/main" id="{82383D07-BF75-4934-8D6E-4F1406A30126}"/>
              </a:ext>
            </a:extLst>
          </p:cNvPr>
          <p:cNvSpPr/>
          <p:nvPr/>
        </p:nvSpPr>
        <p:spPr>
          <a:xfrm>
            <a:off x="1673228" y="1660235"/>
            <a:ext cx="4097836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Άλλο λιανικό εμπόριο σε μη εξειδικευμένα καταστήματα.</a:t>
            </a:r>
            <a:endParaRPr lang="el-GR" sz="1400" kern="0" dirty="0">
              <a:cs typeface="Arial"/>
            </a:endParaRPr>
          </a:p>
        </p:txBody>
      </p:sp>
      <p:sp>
        <p:nvSpPr>
          <p:cNvPr id="22" name="Google Shape;1808;p278">
            <a:extLst>
              <a:ext uri="{FF2B5EF4-FFF2-40B4-BE49-F238E27FC236}">
                <a16:creationId xmlns:a16="http://schemas.microsoft.com/office/drawing/2014/main" id="{46036423-307D-4FA0-9CBA-85F8E02009A7}"/>
              </a:ext>
            </a:extLst>
          </p:cNvPr>
          <p:cNvSpPr txBox="1"/>
          <p:nvPr/>
        </p:nvSpPr>
        <p:spPr>
          <a:xfrm>
            <a:off x="6101153" y="2527745"/>
            <a:ext cx="778685" cy="78843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(96.04.</a:t>
            </a:r>
          </a:p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10.06)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" name="Rectangle 50">
            <a:extLst>
              <a:ext uri="{FF2B5EF4-FFF2-40B4-BE49-F238E27FC236}">
                <a16:creationId xmlns:a16="http://schemas.microsoft.com/office/drawing/2014/main" id="{1D60B30E-B6EA-4BA1-88C3-6997C3CA1118}"/>
              </a:ext>
            </a:extLst>
          </p:cNvPr>
          <p:cNvSpPr/>
          <p:nvPr/>
        </p:nvSpPr>
        <p:spPr>
          <a:xfrm>
            <a:off x="6967904" y="2546934"/>
            <a:ext cx="4097837" cy="78843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endParaRPr lang="en-US" sz="1400" kern="0" dirty="0" smtClean="0">
              <a:cs typeface="Arial"/>
            </a:endParaRPr>
          </a:p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Υπηρεσίες προσωπικής υγιεινής και φροντίδας σώματος (αποτρίχωσης, θεραπείας με υπεριώδεις και υπέρυθρες ακτίνες).</a:t>
            </a:r>
            <a:endParaRPr lang="en-GB" sz="1400" kern="0" dirty="0" smtClean="0">
              <a:cs typeface="Arial"/>
            </a:endParaRPr>
          </a:p>
          <a:p>
            <a:pPr>
              <a:buClr>
                <a:srgbClr val="000000"/>
              </a:buClr>
              <a:buSzPts val="1200"/>
            </a:pPr>
            <a:endParaRPr lang="el-GR" sz="1400" kern="0" dirty="0">
              <a:cs typeface="Arial"/>
            </a:endParaRPr>
          </a:p>
        </p:txBody>
      </p:sp>
      <p:sp>
        <p:nvSpPr>
          <p:cNvPr id="26" name="Google Shape;1808;p278">
            <a:extLst>
              <a:ext uri="{FF2B5EF4-FFF2-40B4-BE49-F238E27FC236}">
                <a16:creationId xmlns:a16="http://schemas.microsoft.com/office/drawing/2014/main" id="{3493D784-8477-41F8-856B-049DD1393DA6}"/>
              </a:ext>
            </a:extLst>
          </p:cNvPr>
          <p:cNvSpPr txBox="1"/>
          <p:nvPr/>
        </p:nvSpPr>
        <p:spPr>
          <a:xfrm>
            <a:off x="784571" y="3395261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(93.19. 13.03)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7" name="Rectangle 48">
            <a:extLst>
              <a:ext uri="{FF2B5EF4-FFF2-40B4-BE49-F238E27FC236}">
                <a16:creationId xmlns:a16="http://schemas.microsoft.com/office/drawing/2014/main" id="{A22C8E7A-8C3A-48FB-B8F3-C24997084432}"/>
              </a:ext>
            </a:extLst>
          </p:cNvPr>
          <p:cNvSpPr/>
          <p:nvPr/>
        </p:nvSpPr>
        <p:spPr>
          <a:xfrm>
            <a:off x="1651322" y="3407518"/>
            <a:ext cx="4097837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Υπηρεσίες που σχετίζονται με την εκπαίδευση κατοικίδιων ζώων συντροφιάς, για κυνήγι και σχετικές δραστηριότητες.</a:t>
            </a:r>
            <a:endParaRPr lang="en-GB" sz="1400" kern="0" dirty="0">
              <a:cs typeface="Arial"/>
            </a:endParaRPr>
          </a:p>
        </p:txBody>
      </p:sp>
      <p:sp>
        <p:nvSpPr>
          <p:cNvPr id="24" name="Google Shape;1808;p278">
            <a:extLst>
              <a:ext uri="{FF2B5EF4-FFF2-40B4-BE49-F238E27FC236}">
                <a16:creationId xmlns:a16="http://schemas.microsoft.com/office/drawing/2014/main" id="{3493D784-8477-41F8-856B-049DD1393DA6}"/>
              </a:ext>
            </a:extLst>
          </p:cNvPr>
          <p:cNvSpPr txBox="1"/>
          <p:nvPr/>
        </p:nvSpPr>
        <p:spPr>
          <a:xfrm>
            <a:off x="6101153" y="1657900"/>
            <a:ext cx="778685" cy="78843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36000" tIns="80669" rIns="36000" bIns="80669" anchor="ctr" anchorCtr="0">
            <a:noAutofit/>
          </a:bodyPr>
          <a:lstStyle/>
          <a:p>
            <a:pPr algn="ctr">
              <a:buClr>
                <a:srgbClr val="000000"/>
              </a:buClr>
              <a:buSzPts val="1800"/>
              <a:buFont typeface="Arial"/>
              <a:buNone/>
            </a:pPr>
            <a:r>
              <a:rPr lang="en-US" sz="1588" b="1" kern="0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(96.04. 10.02)</a:t>
            </a:r>
            <a:endParaRPr sz="1588" b="1" kern="0" dirty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5" name="Rectangle 48">
            <a:extLst>
              <a:ext uri="{FF2B5EF4-FFF2-40B4-BE49-F238E27FC236}">
                <a16:creationId xmlns:a16="http://schemas.microsoft.com/office/drawing/2014/main" id="{A22C8E7A-8C3A-48FB-B8F3-C24997084432}"/>
              </a:ext>
            </a:extLst>
          </p:cNvPr>
          <p:cNvSpPr/>
          <p:nvPr/>
        </p:nvSpPr>
        <p:spPr>
          <a:xfrm>
            <a:off x="6967904" y="1670157"/>
            <a:ext cx="4097837" cy="78843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80669" tIns="40324" rIns="80669" bIns="40324" anchor="ctr" anchorCtr="0">
            <a:noAutofit/>
          </a:bodyPr>
          <a:lstStyle/>
          <a:p>
            <a:pPr>
              <a:buClr>
                <a:srgbClr val="000000"/>
              </a:buClr>
              <a:buSzPts val="1200"/>
            </a:pPr>
            <a:endParaRPr lang="en-GB" sz="1400" kern="0" dirty="0" smtClean="0">
              <a:cs typeface="Arial"/>
            </a:endParaRPr>
          </a:p>
          <a:p>
            <a:pPr>
              <a:buClr>
                <a:srgbClr val="000000"/>
              </a:buClr>
              <a:buSzPts val="1200"/>
            </a:pPr>
            <a:r>
              <a:rPr lang="el-GR" sz="1400" kern="0" dirty="0" smtClean="0">
                <a:cs typeface="Arial"/>
              </a:rPr>
              <a:t>Υπηρεσίες </a:t>
            </a:r>
            <a:r>
              <a:rPr lang="el-GR" sz="1400" kern="0" dirty="0" err="1" smtClean="0">
                <a:cs typeface="Arial"/>
              </a:rPr>
              <a:t>Διαιτολογικών</a:t>
            </a:r>
            <a:r>
              <a:rPr lang="el-GR" sz="1400" kern="0" dirty="0" smtClean="0">
                <a:cs typeface="Arial"/>
              </a:rPr>
              <a:t> Μονάδων (πολυδύναμων μονάδων συνδυασμού αισθητικής και δίαιτας (με εξαίρεση την σωματική άσκηση).</a:t>
            </a:r>
          </a:p>
          <a:p>
            <a:pPr>
              <a:buClr>
                <a:srgbClr val="000000"/>
              </a:buClr>
              <a:buSzPts val="1200"/>
            </a:pPr>
            <a:endParaRPr lang="en-GB" sz="1400" kern="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7322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499620" y="1300180"/>
            <a:ext cx="10729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Κανόνες λειτουργίας επιχειρήσεων λιανικού εμπορίου – Μέγιστος επιτρεπόμενος πληθυσμός ατόμων.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326650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9D1E1-C476-448E-9414-686D2B2AB2C5}"/>
              </a:ext>
            </a:extLst>
          </p:cNvPr>
          <p:cNvSpPr txBox="1"/>
          <p:nvPr/>
        </p:nvSpPr>
        <p:spPr bwMode="auto">
          <a:xfrm>
            <a:off x="544010" y="2536145"/>
            <a:ext cx="987806" cy="3681775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47.19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dirty="0" smtClean="0">
              <a:solidFill>
                <a:schemeClr val="bg1"/>
              </a:solidFill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dirty="0" smtClean="0">
                <a:solidFill>
                  <a:schemeClr val="bg1"/>
                </a:solidFill>
              </a:rPr>
              <a:t>(εμπορικά κέντρα (</a:t>
            </a:r>
            <a:r>
              <a:rPr lang="en-US" dirty="0" smtClean="0">
                <a:solidFill>
                  <a:schemeClr val="bg1"/>
                </a:solidFill>
              </a:rPr>
              <a:t>malls), </a:t>
            </a:r>
            <a:r>
              <a:rPr lang="el-GR" dirty="0" smtClean="0">
                <a:solidFill>
                  <a:schemeClr val="bg1"/>
                </a:solidFill>
              </a:rPr>
              <a:t>εκπτωτικά χωριά, εκπτωτικά καταστήματα (</a:t>
            </a:r>
            <a:r>
              <a:rPr lang="en-US" dirty="0" smtClean="0">
                <a:solidFill>
                  <a:schemeClr val="bg1"/>
                </a:solidFill>
              </a:rPr>
              <a:t>outlet</a:t>
            </a:r>
            <a:r>
              <a:rPr lang="el-GR" dirty="0" smtClean="0">
                <a:solidFill>
                  <a:schemeClr val="bg1"/>
                </a:solidFill>
              </a:rPr>
              <a:t>))</a:t>
            </a:r>
            <a:endParaRPr lang="el-GR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D7321E9-223E-4498-B559-979C84BB1C2A}"/>
              </a:ext>
            </a:extLst>
          </p:cNvPr>
          <p:cNvSpPr txBox="1"/>
          <p:nvPr/>
        </p:nvSpPr>
        <p:spPr bwMode="auto">
          <a:xfrm>
            <a:off x="1589095" y="2565990"/>
            <a:ext cx="6686802" cy="77810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Έως 20 τ.μ. 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u="sng" dirty="0">
                <a:cs typeface="Times New Roman" panose="02020603050405020304" pitchFamily="18" charset="0"/>
              </a:rPr>
              <a:t>Παράδειγμα</a:t>
            </a:r>
            <a:r>
              <a:rPr lang="el-GR" sz="1300" dirty="0">
                <a:cs typeface="Times New Roman" panose="02020603050405020304" pitchFamily="18" charset="0"/>
              </a:rPr>
              <a:t>: Κατάστημα εμβαδού κυρίως</a:t>
            </a:r>
            <a:r>
              <a:rPr lang="en-US" sz="1300" dirty="0">
                <a:cs typeface="Times New Roman" panose="02020603050405020304" pitchFamily="18" charset="0"/>
              </a:rPr>
              <a:t> </a:t>
            </a:r>
            <a:r>
              <a:rPr lang="el-GR" sz="1300" dirty="0">
                <a:cs typeface="Times New Roman" panose="02020603050405020304" pitchFamily="18" charset="0"/>
              </a:rPr>
              <a:t>χώρου </a:t>
            </a:r>
            <a:r>
              <a:rPr lang="el-GR" sz="1300" dirty="0" smtClean="0">
                <a:cs typeface="Times New Roman" panose="02020603050405020304" pitchFamily="18" charset="0"/>
              </a:rPr>
              <a:t>18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 </a:t>
            </a:r>
            <a:r>
              <a:rPr lang="el-GR" sz="1400" kern="1200" dirty="0">
                <a:solidFill>
                  <a:srgbClr val="002060"/>
                </a:solidFill>
                <a:latin typeface="Arial"/>
                <a:cs typeface="Times New Roman"/>
                <a:sym typeface="Wingdings" pitchFamily="2" charset="2"/>
              </a:rPr>
              <a:t>-</a:t>
            </a:r>
            <a:r>
              <a:rPr lang="el-GR" sz="1300" dirty="0">
                <a:cs typeface="Times New Roman" panose="02020603050405020304" pitchFamily="18" charset="0"/>
              </a:rPr>
              <a:t> 4 συνολικά άτομα (εργαζόμενοι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131295C-0323-48F1-8CCD-21F8C8C8D11D}"/>
              </a:ext>
            </a:extLst>
          </p:cNvPr>
          <p:cNvSpPr txBox="1"/>
          <p:nvPr/>
        </p:nvSpPr>
        <p:spPr bwMode="auto">
          <a:xfrm>
            <a:off x="8333178" y="2565991"/>
            <a:ext cx="3204825" cy="76503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4 άτομα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2119C86-D972-4A5E-BEE8-C4F70F736D9C}"/>
              </a:ext>
            </a:extLst>
          </p:cNvPr>
          <p:cNvSpPr txBox="1"/>
          <p:nvPr/>
        </p:nvSpPr>
        <p:spPr bwMode="auto">
          <a:xfrm>
            <a:off x="1589096" y="3418148"/>
            <a:ext cx="6686803" cy="8237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Από </a:t>
            </a:r>
            <a:r>
              <a:rPr lang="el-GR" sz="1300" b="1" dirty="0" smtClean="0">
                <a:cs typeface="Times New Roman" panose="02020603050405020304" pitchFamily="18" charset="0"/>
              </a:rPr>
              <a:t>20</a:t>
            </a:r>
            <a:r>
              <a:rPr lang="en-US" sz="1300" b="1" dirty="0" smtClean="0">
                <a:cs typeface="Times New Roman" panose="02020603050405020304" pitchFamily="18" charset="0"/>
              </a:rPr>
              <a:t> </a:t>
            </a:r>
            <a:r>
              <a:rPr lang="el-GR" sz="1300" b="1" dirty="0" err="1">
                <a:cs typeface="Times New Roman" panose="02020603050405020304" pitchFamily="18" charset="0"/>
              </a:rPr>
              <a:t>τ.μ</a:t>
            </a:r>
            <a:r>
              <a:rPr lang="el-GR" sz="1300" b="1" dirty="0">
                <a:cs typeface="Times New Roman" panose="02020603050405020304" pitchFamily="18" charset="0"/>
              </a:rPr>
              <a:t>. έως 100 τ.μ.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u="sng" dirty="0">
                <a:cs typeface="Times New Roman" panose="02020603050405020304" pitchFamily="18" charset="0"/>
              </a:rPr>
              <a:t>Παράδειγμα</a:t>
            </a:r>
            <a:r>
              <a:rPr lang="el-GR" sz="1300" dirty="0">
                <a:cs typeface="Times New Roman" panose="02020603050405020304" pitchFamily="18" charset="0"/>
              </a:rPr>
              <a:t>: Κατάστημα εμβαδού κυρίως χώρου </a:t>
            </a:r>
            <a:r>
              <a:rPr lang="el-GR" sz="1300" dirty="0" smtClean="0">
                <a:cs typeface="Times New Roman" panose="02020603050405020304" pitchFamily="18" charset="0"/>
              </a:rPr>
              <a:t>50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 </a:t>
            </a:r>
            <a:r>
              <a:rPr lang="el-GR" sz="1300" dirty="0">
                <a:cs typeface="Times New Roman" panose="02020603050405020304" pitchFamily="18" charset="0"/>
              </a:rPr>
              <a:t>- </a:t>
            </a:r>
            <a:r>
              <a:rPr lang="el-GR" sz="1300" dirty="0" smtClean="0">
                <a:cs typeface="Times New Roman" panose="02020603050405020304" pitchFamily="18" charset="0"/>
              </a:rPr>
              <a:t>(4 άτομα για την επιφάνεια εως τα </a:t>
            </a:r>
            <a:r>
              <a:rPr lang="el-GR" sz="1300" dirty="0">
                <a:cs typeface="Times New Roman" panose="02020603050405020304" pitchFamily="18" charset="0"/>
              </a:rPr>
              <a:t>20 </a:t>
            </a:r>
            <a:r>
              <a:rPr lang="el-GR" sz="1300" dirty="0" smtClean="0">
                <a:cs typeface="Times New Roman" panose="02020603050405020304" pitchFamily="18" charset="0"/>
              </a:rPr>
              <a:t>τ.μ.+3 άτομα για την επιφάνεια από τα 20 τμ εως </a:t>
            </a:r>
            <a:r>
              <a:rPr lang="el-GR" sz="1300" dirty="0">
                <a:cs typeface="Times New Roman" panose="02020603050405020304" pitchFamily="18" charset="0"/>
              </a:rPr>
              <a:t>τα 50 τμ ) 7 συνολικά άτομα (εργαζόμενοι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974DD47-E090-4C9C-BEE0-B583524324E9}"/>
              </a:ext>
            </a:extLst>
          </p:cNvPr>
          <p:cNvSpPr txBox="1"/>
          <p:nvPr/>
        </p:nvSpPr>
        <p:spPr bwMode="auto">
          <a:xfrm>
            <a:off x="1573328" y="4324810"/>
            <a:ext cx="6686804" cy="83501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Άνω των 100 τ.μ.</a:t>
            </a:r>
            <a:br>
              <a:rPr lang="el-GR" sz="1300" b="1" dirty="0">
                <a:cs typeface="Times New Roman" panose="02020603050405020304" pitchFamily="18" charset="0"/>
              </a:rPr>
            </a:br>
            <a:r>
              <a:rPr lang="el-GR" sz="1300" u="sng" dirty="0">
                <a:cs typeface="Times New Roman" panose="02020603050405020304" pitchFamily="18" charset="0"/>
              </a:rPr>
              <a:t>Παράδειγμα </a:t>
            </a:r>
            <a:r>
              <a:rPr lang="el-GR" sz="1300" dirty="0" smtClean="0">
                <a:cs typeface="Times New Roman" panose="02020603050405020304" pitchFamily="18" charset="0"/>
              </a:rPr>
              <a:t>: </a:t>
            </a:r>
            <a:r>
              <a:rPr lang="el-GR" sz="1300" dirty="0">
                <a:cs typeface="Times New Roman" panose="02020603050405020304" pitchFamily="18" charset="0"/>
              </a:rPr>
              <a:t>Κατάστημα εμβαδού κυρίως χώρου 130 </a:t>
            </a:r>
            <a:r>
              <a:rPr lang="el-GR" sz="1300" dirty="0" smtClean="0">
                <a:cs typeface="Times New Roman" panose="02020603050405020304" pitchFamily="18" charset="0"/>
              </a:rPr>
              <a:t>τ.μ. - </a:t>
            </a:r>
            <a:r>
              <a:rPr lang="el-GR" sz="1300" dirty="0">
                <a:cs typeface="Times New Roman" panose="02020603050405020304" pitchFamily="18" charset="0"/>
              </a:rPr>
              <a:t>(12 άτομα </a:t>
            </a:r>
            <a:r>
              <a:rPr lang="el-GR" sz="1300" dirty="0" smtClean="0">
                <a:cs typeface="Times New Roman" panose="02020603050405020304" pitchFamily="18" charset="0"/>
              </a:rPr>
              <a:t>για την επιφάνεια εως τα 100 τ.μ. </a:t>
            </a:r>
            <a:r>
              <a:rPr lang="el-GR" sz="1300" dirty="0">
                <a:cs typeface="Times New Roman" panose="02020603050405020304" pitchFamily="18" charset="0"/>
              </a:rPr>
              <a:t>+ 2 άτομα για την επιφάνεια από 100 έως 130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.) </a:t>
            </a:r>
            <a:r>
              <a:rPr lang="el-GR" sz="1300" dirty="0">
                <a:cs typeface="Times New Roman" panose="02020603050405020304" pitchFamily="18" charset="0"/>
              </a:rPr>
              <a:t>συνολικά 14 άτομα (εργαζόμενοι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). 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58D2796A-26F2-497D-A619-E048B8A6C6B2}"/>
              </a:ext>
            </a:extLst>
          </p:cNvPr>
          <p:cNvSpPr txBox="1"/>
          <p:nvPr/>
        </p:nvSpPr>
        <p:spPr bwMode="auto">
          <a:xfrm>
            <a:off x="8333177" y="3418150"/>
            <a:ext cx="3204825" cy="8236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4 άτομα +1 άτομο ανά 10 τ.μ. για την επιφάνεια από 20 έως 100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18FEACCD-A3CA-40BB-922B-98C0ED80FFB8}"/>
              </a:ext>
            </a:extLst>
          </p:cNvPr>
          <p:cNvSpPr txBox="1"/>
          <p:nvPr/>
        </p:nvSpPr>
        <p:spPr bwMode="auto">
          <a:xfrm>
            <a:off x="8333177" y="4337877"/>
            <a:ext cx="3204825" cy="82194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12 άτομα + 1 άτομο ανά 15 τ.μ. για την επιφάνεια άνω των 100 </a:t>
            </a:r>
            <a:r>
              <a:rPr lang="el-GR" sz="1300" dirty="0" err="1" smtClean="0">
                <a:cs typeface="Times New Roman" panose="02020603050405020304" pitchFamily="18" charset="0"/>
              </a:rPr>
              <a:t>τ.μ</a:t>
            </a:r>
            <a:r>
              <a:rPr lang="el-GR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332772C-92D6-441F-94C7-BEED7CEFC21D}"/>
              </a:ext>
            </a:extLst>
          </p:cNvPr>
          <p:cNvSpPr txBox="1"/>
          <p:nvPr/>
        </p:nvSpPr>
        <p:spPr bwMode="auto">
          <a:xfrm>
            <a:off x="1576035" y="5232672"/>
            <a:ext cx="9948905" cy="484206"/>
          </a:xfrm>
          <a:prstGeom prst="rect">
            <a:avLst/>
          </a:prstGeom>
          <a:solidFill>
            <a:srgbClr val="DEECEF"/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Άνω των 300 τ.μ. που αναπτύσσονται σε επίπεδα ισχύει το κριτήριο επιπέδων, ήτοι 1 άτομο ανά 10 τ.μ. ανά όροφο.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1580814" y="2087094"/>
            <a:ext cx="6686802" cy="4148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Τετραγωνικά μέτρα εμβαδού κυρίως χώρου 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(πλην βοηθητικών πχ γραφεία, </a:t>
            </a:r>
            <a:r>
              <a:rPr lang="el-GR" sz="1300" dirty="0" smtClean="0">
                <a:cs typeface="Times New Roman" panose="02020603050405020304" pitchFamily="18" charset="0"/>
              </a:rPr>
              <a:t>αποθήκη, χώροι στάθμευσης)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81A6787-2B38-4125-838A-85748C4A7150}"/>
              </a:ext>
            </a:extLst>
          </p:cNvPr>
          <p:cNvSpPr txBox="1"/>
          <p:nvPr/>
        </p:nvSpPr>
        <p:spPr bwMode="auto">
          <a:xfrm>
            <a:off x="544180" y="2077429"/>
            <a:ext cx="987806" cy="4245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>
                <a:solidFill>
                  <a:schemeClr val="bg1"/>
                </a:solidFill>
                <a:cs typeface="Times New Roman" panose="02020603050405020304" pitchFamily="18" charset="0"/>
              </a:rPr>
              <a:t>ΚΑΔ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A379DA81-1D0B-4673-939D-75116FAC8009}"/>
              </a:ext>
            </a:extLst>
          </p:cNvPr>
          <p:cNvSpPr txBox="1"/>
          <p:nvPr/>
        </p:nvSpPr>
        <p:spPr bwMode="auto">
          <a:xfrm>
            <a:off x="8316443" y="2077429"/>
            <a:ext cx="3221556" cy="4245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Πληθυσμός ατόμων </a:t>
            </a:r>
            <a:br>
              <a:rPr lang="el-GR" sz="1300" b="1" dirty="0">
                <a:cs typeface="Times New Roman" panose="02020603050405020304" pitchFamily="18" charset="0"/>
              </a:rPr>
            </a:br>
            <a:r>
              <a:rPr lang="el-GR" sz="1300" dirty="0">
                <a:cs typeface="Times New Roman" panose="02020603050405020304" pitchFamily="18" charset="0"/>
              </a:rPr>
              <a:t>(μικτός εργαζόμενοι και πελάτες</a:t>
            </a:r>
            <a:r>
              <a:rPr lang="el-GR" sz="1300" dirty="0" smtClean="0">
                <a:cs typeface="Times New Roman" panose="02020603050405020304" pitchFamily="18" charset="0"/>
              </a:rPr>
              <a:t>)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E2A70B7-4350-45BB-A8BF-F7E90189BF3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16" name="Freeform 106">
            <a:extLst>
              <a:ext uri="{FF2B5EF4-FFF2-40B4-BE49-F238E27FC236}">
                <a16:creationId xmlns:a16="http://schemas.microsoft.com/office/drawing/2014/main" id="{DF70D1D5-4FA9-4784-9DAA-A8CB17BF6E12}"/>
              </a:ext>
            </a:extLst>
          </p:cNvPr>
          <p:cNvSpPr>
            <a:spLocks noEditPoints="1"/>
          </p:cNvSpPr>
          <p:nvPr/>
        </p:nvSpPr>
        <p:spPr bwMode="auto">
          <a:xfrm>
            <a:off x="791614" y="2886888"/>
            <a:ext cx="530517" cy="560355"/>
          </a:xfrm>
          <a:custGeom>
            <a:avLst/>
            <a:gdLst>
              <a:gd name="T0" fmla="*/ 148 w 192"/>
              <a:gd name="T1" fmla="*/ 31 h 192"/>
              <a:gd name="T2" fmla="*/ 148 w 192"/>
              <a:gd name="T3" fmla="*/ 0 h 192"/>
              <a:gd name="T4" fmla="*/ 44 w 192"/>
              <a:gd name="T5" fmla="*/ 0 h 192"/>
              <a:gd name="T6" fmla="*/ 44 w 192"/>
              <a:gd name="T7" fmla="*/ 31 h 192"/>
              <a:gd name="T8" fmla="*/ 0 w 192"/>
              <a:gd name="T9" fmla="*/ 31 h 192"/>
              <a:gd name="T10" fmla="*/ 0 w 192"/>
              <a:gd name="T11" fmla="*/ 77 h 192"/>
              <a:gd name="T12" fmla="*/ 0 w 192"/>
              <a:gd name="T13" fmla="*/ 192 h 192"/>
              <a:gd name="T14" fmla="*/ 155 w 192"/>
              <a:gd name="T15" fmla="*/ 192 h 192"/>
              <a:gd name="T16" fmla="*/ 192 w 192"/>
              <a:gd name="T17" fmla="*/ 192 h 192"/>
              <a:gd name="T18" fmla="*/ 192 w 192"/>
              <a:gd name="T19" fmla="*/ 31 h 192"/>
              <a:gd name="T20" fmla="*/ 148 w 192"/>
              <a:gd name="T21" fmla="*/ 31 h 192"/>
              <a:gd name="T22" fmla="*/ 52 w 192"/>
              <a:gd name="T23" fmla="*/ 8 h 192"/>
              <a:gd name="T24" fmla="*/ 140 w 192"/>
              <a:gd name="T25" fmla="*/ 8 h 192"/>
              <a:gd name="T26" fmla="*/ 140 w 192"/>
              <a:gd name="T27" fmla="*/ 31 h 192"/>
              <a:gd name="T28" fmla="*/ 52 w 192"/>
              <a:gd name="T29" fmla="*/ 31 h 192"/>
              <a:gd name="T30" fmla="*/ 52 w 192"/>
              <a:gd name="T31" fmla="*/ 8 h 192"/>
              <a:gd name="T32" fmla="*/ 8 w 192"/>
              <a:gd name="T33" fmla="*/ 184 h 192"/>
              <a:gd name="T34" fmla="*/ 8 w 192"/>
              <a:gd name="T35" fmla="*/ 100 h 192"/>
              <a:gd name="T36" fmla="*/ 26 w 192"/>
              <a:gd name="T37" fmla="*/ 100 h 192"/>
              <a:gd name="T38" fmla="*/ 129 w 192"/>
              <a:gd name="T39" fmla="*/ 100 h 192"/>
              <a:gd name="T40" fmla="*/ 147 w 192"/>
              <a:gd name="T41" fmla="*/ 100 h 192"/>
              <a:gd name="T42" fmla="*/ 147 w 192"/>
              <a:gd name="T43" fmla="*/ 184 h 192"/>
              <a:gd name="T44" fmla="*/ 8 w 192"/>
              <a:gd name="T45" fmla="*/ 184 h 192"/>
              <a:gd name="T46" fmla="*/ 34 w 192"/>
              <a:gd name="T47" fmla="*/ 92 h 192"/>
              <a:gd name="T48" fmla="*/ 61 w 192"/>
              <a:gd name="T49" fmla="*/ 69 h 192"/>
              <a:gd name="T50" fmla="*/ 94 w 192"/>
              <a:gd name="T51" fmla="*/ 69 h 192"/>
              <a:gd name="T52" fmla="*/ 121 w 192"/>
              <a:gd name="T53" fmla="*/ 92 h 192"/>
              <a:gd name="T54" fmla="*/ 34 w 192"/>
              <a:gd name="T55" fmla="*/ 92 h 192"/>
              <a:gd name="T56" fmla="*/ 184 w 192"/>
              <a:gd name="T57" fmla="*/ 184 h 192"/>
              <a:gd name="T58" fmla="*/ 155 w 192"/>
              <a:gd name="T59" fmla="*/ 184 h 192"/>
              <a:gd name="T60" fmla="*/ 155 w 192"/>
              <a:gd name="T61" fmla="*/ 92 h 192"/>
              <a:gd name="T62" fmla="*/ 129 w 192"/>
              <a:gd name="T63" fmla="*/ 92 h 192"/>
              <a:gd name="T64" fmla="*/ 94 w 192"/>
              <a:gd name="T65" fmla="*/ 61 h 192"/>
              <a:gd name="T66" fmla="*/ 61 w 192"/>
              <a:gd name="T67" fmla="*/ 61 h 192"/>
              <a:gd name="T68" fmla="*/ 26 w 192"/>
              <a:gd name="T69" fmla="*/ 92 h 192"/>
              <a:gd name="T70" fmla="*/ 8 w 192"/>
              <a:gd name="T71" fmla="*/ 92 h 192"/>
              <a:gd name="T72" fmla="*/ 8 w 192"/>
              <a:gd name="T73" fmla="*/ 40 h 192"/>
              <a:gd name="T74" fmla="*/ 184 w 192"/>
              <a:gd name="T75" fmla="*/ 40 h 192"/>
              <a:gd name="T76" fmla="*/ 184 w 192"/>
              <a:gd name="T77" fmla="*/ 18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1000"/>
          </a:p>
        </p:txBody>
      </p:sp>
      <p:sp>
        <p:nvSpPr>
          <p:cNvPr id="17" name="TextBox 63">
            <a:extLst>
              <a:ext uri="{FF2B5EF4-FFF2-40B4-BE49-F238E27FC236}">
                <a16:creationId xmlns:a16="http://schemas.microsoft.com/office/drawing/2014/main" id="{B332772C-92D6-441F-94C7-BEED7CEFC21D}"/>
              </a:ext>
            </a:extLst>
          </p:cNvPr>
          <p:cNvSpPr txBox="1"/>
          <p:nvPr/>
        </p:nvSpPr>
        <p:spPr bwMode="auto">
          <a:xfrm>
            <a:off x="1584743" y="5786846"/>
            <a:ext cx="9948905" cy="92085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2000" b="1" dirty="0" smtClean="0">
                <a:cs typeface="Times New Roman" panose="02020603050405020304" pitchFamily="18" charset="0"/>
              </a:rPr>
              <a:t>Ο μέγιστος επιτρεπόμενος αριθμός πελατών εντός των εμπορικών κέντρων </a:t>
            </a:r>
            <a:r>
              <a:rPr lang="el-GR" sz="2000" b="1" dirty="0">
                <a:cs typeface="Times New Roman" panose="02020603050405020304" pitchFamily="18" charset="0"/>
              </a:rPr>
              <a:t>(</a:t>
            </a:r>
            <a:r>
              <a:rPr lang="en-US" sz="2000" b="1" dirty="0">
                <a:cs typeface="Times New Roman" panose="02020603050405020304" pitchFamily="18" charset="0"/>
              </a:rPr>
              <a:t>malls), </a:t>
            </a:r>
            <a:r>
              <a:rPr lang="el-GR" sz="2000" b="1" dirty="0" smtClean="0">
                <a:cs typeface="Times New Roman" panose="02020603050405020304" pitchFamily="18" charset="0"/>
              </a:rPr>
              <a:t>εκπτωτικών χωριών και εκπτωτικών καταστήματων </a:t>
            </a:r>
            <a:r>
              <a:rPr lang="el-GR" sz="2000" b="1" dirty="0">
                <a:cs typeface="Times New Roman" panose="02020603050405020304" pitchFamily="18" charset="0"/>
              </a:rPr>
              <a:t>(</a:t>
            </a:r>
            <a:r>
              <a:rPr lang="en-US" sz="2000" b="1" dirty="0" smtClean="0">
                <a:cs typeface="Times New Roman" panose="02020603050405020304" pitchFamily="18" charset="0"/>
              </a:rPr>
              <a:t>outlets</a:t>
            </a:r>
            <a:r>
              <a:rPr lang="el-GR" sz="2000" b="1" dirty="0" smtClean="0">
                <a:cs typeface="Times New Roman" panose="02020603050405020304" pitchFamily="18" charset="0"/>
              </a:rPr>
              <a:t>)</a:t>
            </a:r>
            <a:r>
              <a:rPr lang="en-US" sz="2000" b="1" dirty="0" smtClean="0">
                <a:cs typeface="Times New Roman" panose="02020603050405020304" pitchFamily="18" charset="0"/>
              </a:rPr>
              <a:t>, </a:t>
            </a:r>
            <a:r>
              <a:rPr lang="el-GR" sz="2000" b="1" dirty="0" smtClean="0">
                <a:cs typeface="Times New Roman" panose="02020603050405020304" pitchFamily="18" charset="0"/>
              </a:rPr>
              <a:t>ορίζεται ως εξής</a:t>
            </a:r>
            <a:r>
              <a:rPr lang="en-US" sz="2000" b="1" dirty="0" smtClean="0">
                <a:cs typeface="Times New Roman" panose="02020603050405020304" pitchFamily="18" charset="0"/>
              </a:rPr>
              <a:t>:</a:t>
            </a:r>
            <a:r>
              <a:rPr lang="el-GR" sz="2000" b="1" dirty="0" smtClean="0">
                <a:cs typeface="Times New Roman" panose="02020603050405020304" pitchFamily="18" charset="0"/>
              </a:rPr>
              <a:t> </a:t>
            </a:r>
            <a:r>
              <a:rPr lang="en-US" sz="2000" b="1" dirty="0" smtClean="0">
                <a:cs typeface="Times New Roman" panose="02020603050405020304" pitchFamily="18" charset="0"/>
              </a:rPr>
              <a:t> </a:t>
            </a:r>
            <a:r>
              <a:rPr lang="el-GR" sz="2000" b="1" dirty="0" smtClean="0">
                <a:cs typeface="Times New Roman" panose="02020603050405020304" pitchFamily="18" charset="0"/>
              </a:rPr>
              <a:t>Ένας (1) πελάτης ανα 20</a:t>
            </a:r>
            <a:r>
              <a:rPr lang="el-GR" sz="2000" b="1" dirty="0" smtClean="0">
                <a:cs typeface="Times New Roman" panose="02020603050405020304" pitchFamily="18" charset="0"/>
                <a:sym typeface="Wingdings" pitchFamily="2" charset="2"/>
              </a:rPr>
              <a:t> τ.μ. επιφάνειας κυρίως χώρου. </a:t>
            </a:r>
            <a:endParaRPr lang="el-GR" sz="2000" b="1" dirty="0"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6" name="TextBox 17">
            <a:extLst>
              <a:ext uri="{FF2B5EF4-FFF2-40B4-BE49-F238E27FC236}">
                <a16:creationId xmlns:a16="http://schemas.microsoft.com/office/drawing/2014/main" id="{F399D1E1-C476-448E-9414-686D2B2AB2C5}"/>
              </a:ext>
            </a:extLst>
          </p:cNvPr>
          <p:cNvSpPr txBox="1"/>
          <p:nvPr/>
        </p:nvSpPr>
        <p:spPr bwMode="auto">
          <a:xfrm>
            <a:off x="1463040" y="2570910"/>
            <a:ext cx="1180886" cy="38064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b="1" dirty="0" smtClean="0">
                <a:solidFill>
                  <a:schemeClr val="bg1"/>
                </a:solidFill>
                <a:ea typeface="Helvetica Neue"/>
                <a:cs typeface="Helvetica Neue"/>
                <a:sym typeface="Helvetica Neue"/>
              </a:rPr>
              <a:t>47.19</a:t>
            </a: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r>
              <a:rPr lang="el-GR" sz="1400" dirty="0" smtClean="0">
                <a:solidFill>
                  <a:schemeClr val="bg1"/>
                </a:solidFill>
              </a:rPr>
              <a:t>(εμπορικά κέντρα (</a:t>
            </a:r>
            <a:r>
              <a:rPr lang="en-US" sz="1400" dirty="0" smtClean="0">
                <a:solidFill>
                  <a:schemeClr val="bg1"/>
                </a:solidFill>
              </a:rPr>
              <a:t>malls), </a:t>
            </a:r>
            <a:r>
              <a:rPr lang="el-GR" sz="1400" dirty="0" smtClean="0">
                <a:solidFill>
                  <a:schemeClr val="bg1"/>
                </a:solidFill>
              </a:rPr>
              <a:t>εκπτωτικά χωριά, εκπτωτικά καταστήματα (</a:t>
            </a:r>
            <a:r>
              <a:rPr lang="en-US" sz="1400" dirty="0" smtClean="0">
                <a:solidFill>
                  <a:schemeClr val="bg1"/>
                </a:solidFill>
              </a:rPr>
              <a:t>outlet</a:t>
            </a:r>
            <a:r>
              <a:rPr lang="el-GR" sz="1400" dirty="0" smtClean="0">
                <a:solidFill>
                  <a:schemeClr val="bg1"/>
                </a:solidFill>
              </a:rPr>
              <a:t>)</a:t>
            </a: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  <a:p>
            <a:pPr marL="0" indent="0" algn="ctr" eaLnBrk="0" fontAlgn="base" hangingPunct="0">
              <a:spcBef>
                <a:spcPts val="0"/>
              </a:spcBef>
              <a:buNone/>
            </a:pPr>
            <a:endParaRPr lang="el-GR" sz="1400" b="1" dirty="0" smtClean="0">
              <a:solidFill>
                <a:schemeClr val="bg1"/>
              </a:solidFill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TextBox 18">
            <a:extLst>
              <a:ext uri="{FF2B5EF4-FFF2-40B4-BE49-F238E27FC236}">
                <a16:creationId xmlns:a16="http://schemas.microsoft.com/office/drawing/2014/main" id="{BD7321E9-223E-4498-B559-979C84BB1C2A}"/>
              </a:ext>
            </a:extLst>
          </p:cNvPr>
          <p:cNvSpPr txBox="1"/>
          <p:nvPr/>
        </p:nvSpPr>
        <p:spPr bwMode="auto">
          <a:xfrm>
            <a:off x="2701206" y="2574626"/>
            <a:ext cx="7357197" cy="720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b="1" dirty="0" smtClean="0">
                <a:cs typeface="Times New Roman" panose="02020603050405020304" pitchFamily="18" charset="0"/>
              </a:rPr>
              <a:t> </a:t>
            </a:r>
            <a:r>
              <a:rPr lang="en-US" sz="1500" b="1" dirty="0" smtClean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Έναρξη λειτουργίας 10 π.μ. </a:t>
            </a:r>
            <a:r>
              <a:rPr lang="el-GR" sz="1500" dirty="0">
                <a:cs typeface="Times New Roman" panose="02020603050405020304" pitchFamily="18" charset="0"/>
              </a:rPr>
              <a:t>και διεύρυνση ωραρίου κατά </a:t>
            </a:r>
            <a:r>
              <a:rPr lang="el-GR" sz="1500" dirty="0" smtClean="0">
                <a:cs typeface="Times New Roman" panose="02020603050405020304" pitchFamily="18" charset="0"/>
              </a:rPr>
              <a:t>περίπτωση.</a:t>
            </a: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8" name="TextBox 59">
            <a:extLst>
              <a:ext uri="{FF2B5EF4-FFF2-40B4-BE49-F238E27FC236}">
                <a16:creationId xmlns:a16="http://schemas.microsoft.com/office/drawing/2014/main" id="{D2119C86-D972-4A5E-BEE8-C4F70F736D9C}"/>
              </a:ext>
            </a:extLst>
          </p:cNvPr>
          <p:cNvSpPr txBox="1"/>
          <p:nvPr/>
        </p:nvSpPr>
        <p:spPr bwMode="auto">
          <a:xfrm>
            <a:off x="2701204" y="3345321"/>
            <a:ext cx="7357198" cy="720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None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dirty="0" smtClean="0">
                <a:cs typeface="Times New Roman" panose="02020603050405020304" pitchFamily="18" charset="0"/>
              </a:rPr>
              <a:t> Τήρηση απόστασης </a:t>
            </a:r>
            <a:r>
              <a:rPr lang="el-GR" sz="1500" b="1" dirty="0" smtClean="0">
                <a:cs typeface="Times New Roman" panose="02020603050405020304" pitchFamily="18" charset="0"/>
              </a:rPr>
              <a:t>1,5 μέτρων </a:t>
            </a:r>
            <a:r>
              <a:rPr lang="el-GR" sz="1500" dirty="0" smtClean="0">
                <a:cs typeface="Times New Roman" panose="02020603050405020304" pitchFamily="18" charset="0"/>
              </a:rPr>
              <a:t>μεταξύ ατόμων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dirty="0" smtClean="0">
                <a:cs typeface="Times New Roman" panose="02020603050405020304" pitchFamily="18" charset="0"/>
              </a:rPr>
              <a:t>  Υγιεινή χεριών.</a:t>
            </a:r>
            <a:r>
              <a:rPr lang="el-GR" sz="1500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endParaRPr lang="el-GR" sz="15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9" name="TextBox 60">
            <a:extLst>
              <a:ext uri="{FF2B5EF4-FFF2-40B4-BE49-F238E27FC236}">
                <a16:creationId xmlns:a16="http://schemas.microsoft.com/office/drawing/2014/main" id="{A974DD47-E090-4C9C-BEE0-B583524324E9}"/>
              </a:ext>
            </a:extLst>
          </p:cNvPr>
          <p:cNvSpPr txBox="1"/>
          <p:nvPr/>
        </p:nvSpPr>
        <p:spPr bwMode="auto">
          <a:xfrm>
            <a:off x="2701204" y="4116015"/>
            <a:ext cx="7357199" cy="95237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None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 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u="sng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u="sng" dirty="0" smtClean="0">
                <a:cs typeface="Times New Roman" panose="02020603050405020304" pitchFamily="18" charset="0"/>
              </a:rPr>
              <a:t>Στον κοινόχρηστο χώρο </a:t>
            </a:r>
            <a:r>
              <a:rPr lang="el-GR" sz="1500" dirty="0" smtClean="0"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el-GR" sz="1500" dirty="0" smtClean="0">
                <a:cs typeface="Times New Roman" panose="02020603050405020304" pitchFamily="18" charset="0"/>
              </a:rPr>
              <a:t> </a:t>
            </a:r>
            <a:r>
              <a:rPr lang="el-GR" sz="1500" b="1" dirty="0" smtClean="0">
                <a:cs typeface="Times New Roman" panose="02020603050405020304" pitchFamily="18" charset="0"/>
              </a:rPr>
              <a:t>Ισχυρή σύσταση για </a:t>
            </a:r>
            <a:r>
              <a:rPr lang="el-GR" sz="1500" b="1" dirty="0">
                <a:cs typeface="Times New Roman" panose="02020603050405020304" pitchFamily="18" charset="0"/>
              </a:rPr>
              <a:t>χρήση μάσκας προστασίας </a:t>
            </a:r>
            <a:r>
              <a:rPr lang="el-GR" sz="1500" dirty="0">
                <a:cs typeface="Times New Roman" panose="02020603050405020304" pitchFamily="18" charset="0"/>
              </a:rPr>
              <a:t>από το προσωπικό </a:t>
            </a:r>
            <a:r>
              <a:rPr lang="el-GR" sz="1500" dirty="0" smtClean="0">
                <a:cs typeface="Times New Roman" panose="02020603050405020304" pitchFamily="18" charset="0"/>
              </a:rPr>
              <a:t>εργασίας </a:t>
            </a:r>
            <a:r>
              <a:rPr lang="el-GR" sz="1500" dirty="0">
                <a:cs typeface="Times New Roman" panose="02020603050405020304" pitchFamily="18" charset="0"/>
              </a:rPr>
              <a:t>και τους πελάτες/επισκέπτες/καταναλωτικό </a:t>
            </a:r>
            <a:r>
              <a:rPr lang="el-GR" sz="1500" dirty="0" smtClean="0">
                <a:cs typeface="Times New Roman" panose="02020603050405020304" pitchFamily="18" charset="0"/>
              </a:rPr>
              <a:t>κοινό.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dirty="0" smtClean="0">
                <a:cs typeface="Times New Roman" panose="02020603050405020304" pitchFamily="18" charset="0"/>
              </a:rPr>
              <a:t> </a:t>
            </a:r>
            <a:r>
              <a:rPr lang="el-GR" sz="1500" u="sng" dirty="0" smtClean="0">
                <a:cs typeface="Times New Roman" panose="02020603050405020304" pitchFamily="18" charset="0"/>
              </a:rPr>
              <a:t>Εντός  των καταστημάτων </a:t>
            </a:r>
            <a:r>
              <a:rPr lang="el-GR" sz="1500" dirty="0" smtClean="0"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el-GR" sz="1500" b="1" dirty="0" smtClean="0">
                <a:cs typeface="Times New Roman" panose="02020603050405020304" pitchFamily="18" charset="0"/>
                <a:sym typeface="Wingdings" pitchFamily="2" charset="2"/>
              </a:rPr>
              <a:t>Υποχρεωτική χρήση μάσκας προστασίας </a:t>
            </a:r>
            <a:r>
              <a:rPr lang="el-GR" sz="1500" dirty="0" smtClean="0">
                <a:cs typeface="Times New Roman" panose="02020603050405020304" pitchFamily="18" charset="0"/>
                <a:sym typeface="Wingdings" pitchFamily="2" charset="2"/>
              </a:rPr>
              <a:t>από το προσωπικό εργασίας και τους πελάτες</a:t>
            </a:r>
            <a:r>
              <a:rPr lang="en-US" sz="1500" dirty="0" smtClean="0">
                <a:cs typeface="Times New Roman" panose="02020603050405020304" pitchFamily="18" charset="0"/>
                <a:sym typeface="Wingdings" pitchFamily="2" charset="2"/>
              </a:rPr>
              <a:t>.</a:t>
            </a: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0" name="TextBox 63">
            <a:extLst>
              <a:ext uri="{FF2B5EF4-FFF2-40B4-BE49-F238E27FC236}">
                <a16:creationId xmlns:a16="http://schemas.microsoft.com/office/drawing/2014/main" id="{B332772C-92D6-441F-94C7-BEED7CEFC21D}"/>
              </a:ext>
            </a:extLst>
          </p:cNvPr>
          <p:cNvSpPr txBox="1"/>
          <p:nvPr/>
        </p:nvSpPr>
        <p:spPr bwMode="auto">
          <a:xfrm>
            <a:off x="2709486" y="5146766"/>
            <a:ext cx="7348087" cy="5775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dirty="0" smtClean="0">
                <a:cs typeface="Times New Roman" panose="02020603050405020304" pitchFamily="18" charset="0"/>
              </a:rPr>
              <a:t>  Συνιστάται </a:t>
            </a:r>
            <a:r>
              <a:rPr lang="el-GR" sz="1500" dirty="0">
                <a:cs typeface="Times New Roman" panose="02020603050405020304" pitchFamily="18" charset="0"/>
              </a:rPr>
              <a:t>η μη χρήση </a:t>
            </a:r>
            <a:r>
              <a:rPr lang="el-GR" sz="1500" b="1" dirty="0">
                <a:cs typeface="Times New Roman" panose="02020603050405020304" pitchFamily="18" charset="0"/>
              </a:rPr>
              <a:t>ανελκυστήρων</a:t>
            </a:r>
            <a:r>
              <a:rPr lang="el-GR" sz="1500" dirty="0">
                <a:cs typeface="Times New Roman" panose="02020603050405020304" pitchFamily="18" charset="0"/>
              </a:rPr>
              <a:t>. Αν η χρήση τους θεωρηθεί αναγκαία, η πληρότητα σε σχέση με το επιτρεπόμενο όριο θα πρέπει να είναι 40%.</a:t>
            </a:r>
          </a:p>
        </p:txBody>
      </p:sp>
      <p:sp>
        <p:nvSpPr>
          <p:cNvPr id="11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2692925" y="2121858"/>
            <a:ext cx="7364647" cy="4148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600" b="1" dirty="0" smtClean="0">
                <a:solidFill>
                  <a:srgbClr val="002060"/>
                </a:solidFill>
              </a:rPr>
              <a:t>Ειδικές Ρυθμίσεις </a:t>
            </a:r>
            <a:endParaRPr lang="el-GR" sz="1600" b="1" dirty="0">
              <a:solidFill>
                <a:srgbClr val="002060"/>
              </a:solidFill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12" name="TextBox 67">
            <a:extLst>
              <a:ext uri="{FF2B5EF4-FFF2-40B4-BE49-F238E27FC236}">
                <a16:creationId xmlns:a16="http://schemas.microsoft.com/office/drawing/2014/main" id="{A81A6787-2B38-4125-838A-85748C4A7150}"/>
              </a:ext>
            </a:extLst>
          </p:cNvPr>
          <p:cNvSpPr txBox="1"/>
          <p:nvPr/>
        </p:nvSpPr>
        <p:spPr bwMode="auto">
          <a:xfrm>
            <a:off x="1463040" y="2112193"/>
            <a:ext cx="1181056" cy="4245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       ΚΑΔ</a:t>
            </a:r>
            <a:endParaRPr lang="el-GR" sz="15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3" name="TextBox 16">
            <a:extLst>
              <a:ext uri="{FF2B5EF4-FFF2-40B4-BE49-F238E27FC236}">
                <a16:creationId xmlns:a16="http://schemas.microsoft.com/office/drawing/2014/main" id="{B98DCC56-C3EF-4CCE-8037-4C2F500D541B}"/>
              </a:ext>
            </a:extLst>
          </p:cNvPr>
          <p:cNvSpPr txBox="1"/>
          <p:nvPr/>
        </p:nvSpPr>
        <p:spPr bwMode="auto">
          <a:xfrm>
            <a:off x="2709486" y="5786846"/>
            <a:ext cx="7348087" cy="59056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 Σε </a:t>
            </a:r>
            <a:r>
              <a:rPr lang="el-GR" sz="1500" dirty="0">
                <a:cs typeface="Times New Roman" panose="02020603050405020304" pitchFamily="18" charset="0"/>
              </a:rPr>
              <a:t>περίπτωση ύπαρξης κυλιόμενων κλιμάκων </a:t>
            </a:r>
            <a:r>
              <a:rPr lang="el-GR" sz="1500" b="1" dirty="0">
                <a:cs typeface="Times New Roman" panose="02020603050405020304" pitchFamily="18" charset="0"/>
              </a:rPr>
              <a:t>δεν επιτρέπεται η χρήση ανελκυστήρα παρά μόνο σε </a:t>
            </a:r>
            <a:r>
              <a:rPr lang="el-GR" sz="1500" b="1" dirty="0" err="1">
                <a:cs typeface="Times New Roman" panose="02020603050405020304" pitchFamily="18" charset="0"/>
              </a:rPr>
              <a:t>ΑΜεΑ</a:t>
            </a:r>
            <a:r>
              <a:rPr lang="el-GR" sz="1500" b="1" dirty="0">
                <a:cs typeface="Times New Roman" panose="02020603050405020304" pitchFamily="18" charset="0"/>
              </a:rPr>
              <a:t>, σε ηλικιωμένα άτομα ή για χρήση τροφοδοσίας</a:t>
            </a:r>
            <a:r>
              <a:rPr lang="el-GR" sz="1500" dirty="0">
                <a:cs typeface="Times New Roman" panose="02020603050405020304" pitchFamily="18" charset="0"/>
              </a:rPr>
              <a:t>. </a:t>
            </a:r>
            <a:endParaRPr lang="en-US" sz="1500" dirty="0" smtClean="0">
              <a:cs typeface="Times New Roman" panose="02020603050405020304" pitchFamily="18" charset="0"/>
            </a:endParaRPr>
          </a:p>
        </p:txBody>
      </p:sp>
      <p:sp>
        <p:nvSpPr>
          <p:cNvPr id="14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32815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Κανόνες λειτουργίας επιχειρήσεων λιανικού εμπορίου – Ειδικές Ρυθμίσεις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16" name="Freeform 106">
            <a:extLst>
              <a:ext uri="{FF2B5EF4-FFF2-40B4-BE49-F238E27FC236}">
                <a16:creationId xmlns:a16="http://schemas.microsoft.com/office/drawing/2014/main" id="{DF70D1D5-4FA9-4784-9DAA-A8CB17BF6E12}"/>
              </a:ext>
            </a:extLst>
          </p:cNvPr>
          <p:cNvSpPr>
            <a:spLocks noEditPoints="1"/>
          </p:cNvSpPr>
          <p:nvPr/>
        </p:nvSpPr>
        <p:spPr bwMode="auto">
          <a:xfrm>
            <a:off x="1823580" y="3017518"/>
            <a:ext cx="530517" cy="560355"/>
          </a:xfrm>
          <a:custGeom>
            <a:avLst/>
            <a:gdLst>
              <a:gd name="T0" fmla="*/ 148 w 192"/>
              <a:gd name="T1" fmla="*/ 31 h 192"/>
              <a:gd name="T2" fmla="*/ 148 w 192"/>
              <a:gd name="T3" fmla="*/ 0 h 192"/>
              <a:gd name="T4" fmla="*/ 44 w 192"/>
              <a:gd name="T5" fmla="*/ 0 h 192"/>
              <a:gd name="T6" fmla="*/ 44 w 192"/>
              <a:gd name="T7" fmla="*/ 31 h 192"/>
              <a:gd name="T8" fmla="*/ 0 w 192"/>
              <a:gd name="T9" fmla="*/ 31 h 192"/>
              <a:gd name="T10" fmla="*/ 0 w 192"/>
              <a:gd name="T11" fmla="*/ 77 h 192"/>
              <a:gd name="T12" fmla="*/ 0 w 192"/>
              <a:gd name="T13" fmla="*/ 192 h 192"/>
              <a:gd name="T14" fmla="*/ 155 w 192"/>
              <a:gd name="T15" fmla="*/ 192 h 192"/>
              <a:gd name="T16" fmla="*/ 192 w 192"/>
              <a:gd name="T17" fmla="*/ 192 h 192"/>
              <a:gd name="T18" fmla="*/ 192 w 192"/>
              <a:gd name="T19" fmla="*/ 31 h 192"/>
              <a:gd name="T20" fmla="*/ 148 w 192"/>
              <a:gd name="T21" fmla="*/ 31 h 192"/>
              <a:gd name="T22" fmla="*/ 52 w 192"/>
              <a:gd name="T23" fmla="*/ 8 h 192"/>
              <a:gd name="T24" fmla="*/ 140 w 192"/>
              <a:gd name="T25" fmla="*/ 8 h 192"/>
              <a:gd name="T26" fmla="*/ 140 w 192"/>
              <a:gd name="T27" fmla="*/ 31 h 192"/>
              <a:gd name="T28" fmla="*/ 52 w 192"/>
              <a:gd name="T29" fmla="*/ 31 h 192"/>
              <a:gd name="T30" fmla="*/ 52 w 192"/>
              <a:gd name="T31" fmla="*/ 8 h 192"/>
              <a:gd name="T32" fmla="*/ 8 w 192"/>
              <a:gd name="T33" fmla="*/ 184 h 192"/>
              <a:gd name="T34" fmla="*/ 8 w 192"/>
              <a:gd name="T35" fmla="*/ 100 h 192"/>
              <a:gd name="T36" fmla="*/ 26 w 192"/>
              <a:gd name="T37" fmla="*/ 100 h 192"/>
              <a:gd name="T38" fmla="*/ 129 w 192"/>
              <a:gd name="T39" fmla="*/ 100 h 192"/>
              <a:gd name="T40" fmla="*/ 147 w 192"/>
              <a:gd name="T41" fmla="*/ 100 h 192"/>
              <a:gd name="T42" fmla="*/ 147 w 192"/>
              <a:gd name="T43" fmla="*/ 184 h 192"/>
              <a:gd name="T44" fmla="*/ 8 w 192"/>
              <a:gd name="T45" fmla="*/ 184 h 192"/>
              <a:gd name="T46" fmla="*/ 34 w 192"/>
              <a:gd name="T47" fmla="*/ 92 h 192"/>
              <a:gd name="T48" fmla="*/ 61 w 192"/>
              <a:gd name="T49" fmla="*/ 69 h 192"/>
              <a:gd name="T50" fmla="*/ 94 w 192"/>
              <a:gd name="T51" fmla="*/ 69 h 192"/>
              <a:gd name="T52" fmla="*/ 121 w 192"/>
              <a:gd name="T53" fmla="*/ 92 h 192"/>
              <a:gd name="T54" fmla="*/ 34 w 192"/>
              <a:gd name="T55" fmla="*/ 92 h 192"/>
              <a:gd name="T56" fmla="*/ 184 w 192"/>
              <a:gd name="T57" fmla="*/ 184 h 192"/>
              <a:gd name="T58" fmla="*/ 155 w 192"/>
              <a:gd name="T59" fmla="*/ 184 h 192"/>
              <a:gd name="T60" fmla="*/ 155 w 192"/>
              <a:gd name="T61" fmla="*/ 92 h 192"/>
              <a:gd name="T62" fmla="*/ 129 w 192"/>
              <a:gd name="T63" fmla="*/ 92 h 192"/>
              <a:gd name="T64" fmla="*/ 94 w 192"/>
              <a:gd name="T65" fmla="*/ 61 h 192"/>
              <a:gd name="T66" fmla="*/ 61 w 192"/>
              <a:gd name="T67" fmla="*/ 61 h 192"/>
              <a:gd name="T68" fmla="*/ 26 w 192"/>
              <a:gd name="T69" fmla="*/ 92 h 192"/>
              <a:gd name="T70" fmla="*/ 8 w 192"/>
              <a:gd name="T71" fmla="*/ 92 h 192"/>
              <a:gd name="T72" fmla="*/ 8 w 192"/>
              <a:gd name="T73" fmla="*/ 40 h 192"/>
              <a:gd name="T74" fmla="*/ 184 w 192"/>
              <a:gd name="T75" fmla="*/ 40 h 192"/>
              <a:gd name="T76" fmla="*/ 184 w 192"/>
              <a:gd name="T77" fmla="*/ 184 h 1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</a:cxnLst>
            <a:rect l="0" t="0" r="r" b="b"/>
            <a:pathLst>
              <a:path w="192" h="192">
                <a:moveTo>
                  <a:pt x="148" y="31"/>
                </a:moveTo>
                <a:cubicBezTo>
                  <a:pt x="148" y="0"/>
                  <a:pt x="148" y="0"/>
                  <a:pt x="148" y="0"/>
                </a:cubicBezTo>
                <a:cubicBezTo>
                  <a:pt x="44" y="0"/>
                  <a:pt x="44" y="0"/>
                  <a:pt x="44" y="0"/>
                </a:cubicBezTo>
                <a:cubicBezTo>
                  <a:pt x="44" y="31"/>
                  <a:pt x="44" y="31"/>
                  <a:pt x="44" y="31"/>
                </a:cubicBezTo>
                <a:cubicBezTo>
                  <a:pt x="0" y="31"/>
                  <a:pt x="0" y="31"/>
                  <a:pt x="0" y="31"/>
                </a:cubicBezTo>
                <a:cubicBezTo>
                  <a:pt x="0" y="77"/>
                  <a:pt x="0" y="77"/>
                  <a:pt x="0" y="77"/>
                </a:cubicBezTo>
                <a:cubicBezTo>
                  <a:pt x="0" y="192"/>
                  <a:pt x="0" y="192"/>
                  <a:pt x="0" y="192"/>
                </a:cubicBezTo>
                <a:cubicBezTo>
                  <a:pt x="155" y="192"/>
                  <a:pt x="155" y="192"/>
                  <a:pt x="155" y="192"/>
                </a:cubicBezTo>
                <a:cubicBezTo>
                  <a:pt x="192" y="192"/>
                  <a:pt x="192" y="192"/>
                  <a:pt x="192" y="192"/>
                </a:cubicBezTo>
                <a:cubicBezTo>
                  <a:pt x="192" y="31"/>
                  <a:pt x="192" y="31"/>
                  <a:pt x="192" y="31"/>
                </a:cubicBezTo>
                <a:lnTo>
                  <a:pt x="148" y="31"/>
                </a:lnTo>
                <a:close/>
                <a:moveTo>
                  <a:pt x="52" y="8"/>
                </a:moveTo>
                <a:cubicBezTo>
                  <a:pt x="140" y="8"/>
                  <a:pt x="140" y="8"/>
                  <a:pt x="140" y="8"/>
                </a:cubicBezTo>
                <a:cubicBezTo>
                  <a:pt x="140" y="31"/>
                  <a:pt x="140" y="31"/>
                  <a:pt x="140" y="31"/>
                </a:cubicBezTo>
                <a:cubicBezTo>
                  <a:pt x="52" y="31"/>
                  <a:pt x="52" y="31"/>
                  <a:pt x="52" y="31"/>
                </a:cubicBezTo>
                <a:lnTo>
                  <a:pt x="52" y="8"/>
                </a:lnTo>
                <a:close/>
                <a:moveTo>
                  <a:pt x="8" y="184"/>
                </a:moveTo>
                <a:cubicBezTo>
                  <a:pt x="8" y="100"/>
                  <a:pt x="8" y="100"/>
                  <a:pt x="8" y="100"/>
                </a:cubicBezTo>
                <a:cubicBezTo>
                  <a:pt x="26" y="100"/>
                  <a:pt x="26" y="100"/>
                  <a:pt x="26" y="100"/>
                </a:cubicBezTo>
                <a:cubicBezTo>
                  <a:pt x="129" y="100"/>
                  <a:pt x="129" y="100"/>
                  <a:pt x="129" y="100"/>
                </a:cubicBezTo>
                <a:cubicBezTo>
                  <a:pt x="147" y="100"/>
                  <a:pt x="147" y="100"/>
                  <a:pt x="147" y="100"/>
                </a:cubicBezTo>
                <a:cubicBezTo>
                  <a:pt x="147" y="184"/>
                  <a:pt x="147" y="184"/>
                  <a:pt x="147" y="184"/>
                </a:cubicBezTo>
                <a:lnTo>
                  <a:pt x="8" y="184"/>
                </a:lnTo>
                <a:close/>
                <a:moveTo>
                  <a:pt x="34" y="92"/>
                </a:moveTo>
                <a:cubicBezTo>
                  <a:pt x="36" y="79"/>
                  <a:pt x="47" y="69"/>
                  <a:pt x="61" y="69"/>
                </a:cubicBezTo>
                <a:cubicBezTo>
                  <a:pt x="94" y="69"/>
                  <a:pt x="94" y="69"/>
                  <a:pt x="94" y="69"/>
                </a:cubicBezTo>
                <a:cubicBezTo>
                  <a:pt x="108" y="69"/>
                  <a:pt x="119" y="79"/>
                  <a:pt x="121" y="92"/>
                </a:cubicBezTo>
                <a:lnTo>
                  <a:pt x="34" y="92"/>
                </a:lnTo>
                <a:close/>
                <a:moveTo>
                  <a:pt x="184" y="184"/>
                </a:moveTo>
                <a:cubicBezTo>
                  <a:pt x="155" y="184"/>
                  <a:pt x="155" y="184"/>
                  <a:pt x="155" y="184"/>
                </a:cubicBezTo>
                <a:cubicBezTo>
                  <a:pt x="155" y="92"/>
                  <a:pt x="155" y="92"/>
                  <a:pt x="155" y="92"/>
                </a:cubicBezTo>
                <a:cubicBezTo>
                  <a:pt x="129" y="92"/>
                  <a:pt x="129" y="92"/>
                  <a:pt x="129" y="92"/>
                </a:cubicBezTo>
                <a:cubicBezTo>
                  <a:pt x="127" y="75"/>
                  <a:pt x="112" y="61"/>
                  <a:pt x="94" y="61"/>
                </a:cubicBezTo>
                <a:cubicBezTo>
                  <a:pt x="61" y="61"/>
                  <a:pt x="61" y="61"/>
                  <a:pt x="61" y="61"/>
                </a:cubicBezTo>
                <a:cubicBezTo>
                  <a:pt x="43" y="61"/>
                  <a:pt x="28" y="75"/>
                  <a:pt x="26" y="92"/>
                </a:cubicBezTo>
                <a:cubicBezTo>
                  <a:pt x="8" y="92"/>
                  <a:pt x="8" y="92"/>
                  <a:pt x="8" y="92"/>
                </a:cubicBezTo>
                <a:cubicBezTo>
                  <a:pt x="8" y="40"/>
                  <a:pt x="8" y="40"/>
                  <a:pt x="8" y="40"/>
                </a:cubicBezTo>
                <a:cubicBezTo>
                  <a:pt x="184" y="40"/>
                  <a:pt x="184" y="40"/>
                  <a:pt x="184" y="40"/>
                </a:cubicBezTo>
                <a:lnTo>
                  <a:pt x="184" y="18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1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Θέση αριθμού διαφάνειας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17">
            <a:extLst>
              <a:ext uri="{FF2B5EF4-FFF2-40B4-BE49-F238E27FC236}">
                <a16:creationId xmlns:a16="http://schemas.microsoft.com/office/drawing/2014/main" id="{F399D1E1-C476-448E-9414-686D2B2AB2C5}"/>
              </a:ext>
            </a:extLst>
          </p:cNvPr>
          <p:cNvSpPr txBox="1"/>
          <p:nvPr/>
        </p:nvSpPr>
        <p:spPr bwMode="auto">
          <a:xfrm>
            <a:off x="465317" y="2446667"/>
            <a:ext cx="1105688" cy="388040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96.04.10.02</a:t>
            </a:r>
          </a:p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96.04.10.06</a:t>
            </a:r>
            <a:endParaRPr lang="en-US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6" name="TextBox 18">
            <a:extLst>
              <a:ext uri="{FF2B5EF4-FFF2-40B4-BE49-F238E27FC236}">
                <a16:creationId xmlns:a16="http://schemas.microsoft.com/office/drawing/2014/main" id="{BD7321E9-223E-4498-B559-979C84BB1C2A}"/>
              </a:ext>
            </a:extLst>
          </p:cNvPr>
          <p:cNvSpPr txBox="1"/>
          <p:nvPr/>
        </p:nvSpPr>
        <p:spPr bwMode="auto">
          <a:xfrm>
            <a:off x="1628177" y="4550034"/>
            <a:ext cx="6686802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Έως 20 τ.μ. </a:t>
            </a:r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C131295C-0323-48F1-8CCD-21F8C8C8D11D}"/>
              </a:ext>
            </a:extLst>
          </p:cNvPr>
          <p:cNvSpPr txBox="1"/>
          <p:nvPr/>
        </p:nvSpPr>
        <p:spPr bwMode="auto">
          <a:xfrm>
            <a:off x="8355631" y="4546644"/>
            <a:ext cx="3222000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72000" tIns="0" rIns="0" bIns="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4 άτομα</a:t>
            </a:r>
          </a:p>
        </p:txBody>
      </p:sp>
      <p:sp>
        <p:nvSpPr>
          <p:cNvPr id="8" name="TextBox 59">
            <a:extLst>
              <a:ext uri="{FF2B5EF4-FFF2-40B4-BE49-F238E27FC236}">
                <a16:creationId xmlns:a16="http://schemas.microsoft.com/office/drawing/2014/main" id="{D2119C86-D972-4A5E-BEE8-C4F70F736D9C}"/>
              </a:ext>
            </a:extLst>
          </p:cNvPr>
          <p:cNvSpPr txBox="1"/>
          <p:nvPr/>
        </p:nvSpPr>
        <p:spPr bwMode="auto">
          <a:xfrm>
            <a:off x="1628179" y="5011678"/>
            <a:ext cx="6686803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Από 20τ.μ. έως 100 τ.μ.</a:t>
            </a:r>
          </a:p>
        </p:txBody>
      </p:sp>
      <p:sp>
        <p:nvSpPr>
          <p:cNvPr id="9" name="TextBox 60">
            <a:extLst>
              <a:ext uri="{FF2B5EF4-FFF2-40B4-BE49-F238E27FC236}">
                <a16:creationId xmlns:a16="http://schemas.microsoft.com/office/drawing/2014/main" id="{A974DD47-E090-4C9C-BEE0-B583524324E9}"/>
              </a:ext>
            </a:extLst>
          </p:cNvPr>
          <p:cNvSpPr txBox="1"/>
          <p:nvPr/>
        </p:nvSpPr>
        <p:spPr bwMode="auto">
          <a:xfrm>
            <a:off x="1628177" y="5473321"/>
            <a:ext cx="6686804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Άνω των 100 τ.μ.</a:t>
            </a:r>
          </a:p>
        </p:txBody>
      </p:sp>
      <p:sp>
        <p:nvSpPr>
          <p:cNvPr id="10" name="TextBox 61">
            <a:extLst>
              <a:ext uri="{FF2B5EF4-FFF2-40B4-BE49-F238E27FC236}">
                <a16:creationId xmlns:a16="http://schemas.microsoft.com/office/drawing/2014/main" id="{58D2796A-26F2-497D-A619-E048B8A6C6B2}"/>
              </a:ext>
            </a:extLst>
          </p:cNvPr>
          <p:cNvSpPr txBox="1"/>
          <p:nvPr/>
        </p:nvSpPr>
        <p:spPr bwMode="auto">
          <a:xfrm>
            <a:off x="8355631" y="5004791"/>
            <a:ext cx="3222000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72000" tIns="0" rIns="0" bIns="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4 άτομα +1 άτομο ανά 10 τ.μ. για την επιφάνεια από 20 έως 100 </a:t>
            </a:r>
            <a:r>
              <a:rPr lang="el-GR" sz="1300" dirty="0" err="1">
                <a:cs typeface="Times New Roman" panose="02020603050405020304" pitchFamily="18" charset="0"/>
              </a:rPr>
              <a:t>τμ</a:t>
            </a: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1" name="TextBox 62">
            <a:extLst>
              <a:ext uri="{FF2B5EF4-FFF2-40B4-BE49-F238E27FC236}">
                <a16:creationId xmlns:a16="http://schemas.microsoft.com/office/drawing/2014/main" id="{18FEACCD-A3CA-40BB-922B-98C0ED80FFB8}"/>
              </a:ext>
            </a:extLst>
          </p:cNvPr>
          <p:cNvSpPr txBox="1"/>
          <p:nvPr/>
        </p:nvSpPr>
        <p:spPr bwMode="auto">
          <a:xfrm>
            <a:off x="8355631" y="5462939"/>
            <a:ext cx="3222000" cy="43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72000" tIns="0" rIns="0" bIns="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dirty="0">
                <a:cs typeface="Times New Roman" panose="02020603050405020304" pitchFamily="18" charset="0"/>
              </a:rPr>
              <a:t>12 άτομα + 1 άτομο ανά 15 τ.μ. για την επιφάνεια άνω των 100 </a:t>
            </a:r>
            <a:r>
              <a:rPr lang="el-GR" sz="1300" dirty="0" err="1">
                <a:cs typeface="Times New Roman" panose="02020603050405020304" pitchFamily="18" charset="0"/>
              </a:rPr>
              <a:t>τμ</a:t>
            </a: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2" name="TextBox 63">
            <a:extLst>
              <a:ext uri="{FF2B5EF4-FFF2-40B4-BE49-F238E27FC236}">
                <a16:creationId xmlns:a16="http://schemas.microsoft.com/office/drawing/2014/main" id="{B332772C-92D6-441F-94C7-BEED7CEFC21D}"/>
              </a:ext>
            </a:extLst>
          </p:cNvPr>
          <p:cNvSpPr txBox="1"/>
          <p:nvPr/>
        </p:nvSpPr>
        <p:spPr bwMode="auto">
          <a:xfrm>
            <a:off x="1628179" y="5926963"/>
            <a:ext cx="9948905" cy="4001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144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Άνω των 300 τ.μ. που αναπτύσσονται σε επίπεδα ισχύει το κριτήριο επιπέδων, ήτοι 1 άτομο ανά 10 τ.μ. ανά όροφο.</a:t>
            </a:r>
          </a:p>
        </p:txBody>
      </p:sp>
      <p:sp>
        <p:nvSpPr>
          <p:cNvPr id="13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1636670" y="4088390"/>
            <a:ext cx="6686802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Τετραγωνικά μέτρα εμβαδού κυρίως χώρου 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dirty="0">
                <a:cs typeface="Times New Roman" panose="02020603050405020304" pitchFamily="18" charset="0"/>
              </a:rPr>
              <a:t>(πλην βοηθητικών πχ γραφεία, αποθήκη)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4" name="TextBox 67">
            <a:extLst>
              <a:ext uri="{FF2B5EF4-FFF2-40B4-BE49-F238E27FC236}">
                <a16:creationId xmlns:a16="http://schemas.microsoft.com/office/drawing/2014/main" id="{A81A6787-2B38-4125-838A-85748C4A7150}"/>
              </a:ext>
            </a:extLst>
          </p:cNvPr>
          <p:cNvSpPr txBox="1"/>
          <p:nvPr/>
        </p:nvSpPr>
        <p:spPr bwMode="auto">
          <a:xfrm>
            <a:off x="465487" y="1987950"/>
            <a:ext cx="1105688" cy="4245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>
                <a:solidFill>
                  <a:schemeClr val="bg1"/>
                </a:solidFill>
                <a:cs typeface="Times New Roman" panose="02020603050405020304" pitchFamily="18" charset="0"/>
              </a:rPr>
              <a:t>ΚΑΔ</a:t>
            </a:r>
          </a:p>
        </p:txBody>
      </p:sp>
      <p:sp>
        <p:nvSpPr>
          <p:cNvPr id="15" name="TextBox 68">
            <a:extLst>
              <a:ext uri="{FF2B5EF4-FFF2-40B4-BE49-F238E27FC236}">
                <a16:creationId xmlns:a16="http://schemas.microsoft.com/office/drawing/2014/main" id="{A379DA81-1D0B-4673-939D-75116FAC8009}"/>
              </a:ext>
            </a:extLst>
          </p:cNvPr>
          <p:cNvSpPr txBox="1"/>
          <p:nvPr/>
        </p:nvSpPr>
        <p:spPr bwMode="auto">
          <a:xfrm>
            <a:off x="8355632" y="4088497"/>
            <a:ext cx="3221556" cy="43200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Πληθυσμός ατόμων </a:t>
            </a:r>
            <a:br>
              <a:rPr lang="el-GR" sz="1300" b="1" dirty="0">
                <a:cs typeface="Times New Roman" panose="02020603050405020304" pitchFamily="18" charset="0"/>
              </a:rPr>
            </a:br>
            <a:r>
              <a:rPr lang="el-GR" sz="1300" dirty="0">
                <a:cs typeface="Times New Roman" panose="02020603050405020304" pitchFamily="18" charset="0"/>
              </a:rPr>
              <a:t>(μικτός εργαζόμενοι και πελάτες) </a:t>
            </a: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6" name="TextBox 20">
            <a:extLst>
              <a:ext uri="{FF2B5EF4-FFF2-40B4-BE49-F238E27FC236}">
                <a16:creationId xmlns:a16="http://schemas.microsoft.com/office/drawing/2014/main" id="{276D536C-7831-4558-8129-BD91141E148D}"/>
              </a:ext>
            </a:extLst>
          </p:cNvPr>
          <p:cNvSpPr txBox="1"/>
          <p:nvPr/>
        </p:nvSpPr>
        <p:spPr bwMode="auto">
          <a:xfrm>
            <a:off x="1628177" y="2446667"/>
            <a:ext cx="9957292" cy="158563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Απόσταση μεταξύ θέσεων εργασίας: 2 μέτρα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Οι πελάτες θα προσέρχονται μόνο κατόπιν ραντεβού μέσω τηλεφώνου και ηλεκτρονικών μέσων</a:t>
            </a:r>
            <a:endParaRPr lang="en-US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Οι επιχειρήσεις οφείλουν κατά την ημερήσια έναρξη λειτουργίας τους να συμπληρώνουν κατάλογο με τα ραντεβού των πελατών, ο οποίος θα επιδεικνύεται στα ελεγκτικά όργανα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Υποχρεωτική χρήση μάσκας προστασίας για το </a:t>
            </a:r>
            <a:r>
              <a:rPr lang="el-GR" sz="1300" dirty="0" smtClean="0">
                <a:cs typeface="Times New Roman" panose="02020603050405020304" pitchFamily="18" charset="0"/>
              </a:rPr>
              <a:t>προσωπικό</a:t>
            </a:r>
            <a:r>
              <a:rPr lang="en-US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 </a:t>
            </a:r>
            <a:r>
              <a:rPr lang="el-GR" sz="1300" dirty="0" smtClean="0">
                <a:cs typeface="Times New Roman" panose="02020603050405020304" pitchFamily="18" charset="0"/>
              </a:rPr>
              <a:t>Γάντια μίας χρήσης για τους εργαζόμενους</a:t>
            </a:r>
            <a:r>
              <a:rPr lang="en-US" sz="1300" dirty="0" smtClean="0">
                <a:cs typeface="Times New Roman" panose="02020603050405020304" pitchFamily="18" charset="0"/>
              </a:rPr>
              <a:t>.</a:t>
            </a:r>
            <a:endParaRPr lang="el-GR" sz="13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300" dirty="0">
                <a:cs typeface="Times New Roman" panose="02020603050405020304" pitchFamily="18" charset="0"/>
              </a:rPr>
              <a:t> Ωράριο λειτουργίας καθημερινών </a:t>
            </a:r>
            <a:r>
              <a:rPr lang="el-GR" sz="1300" dirty="0" smtClean="0">
                <a:cs typeface="Times New Roman" panose="02020603050405020304" pitchFamily="18" charset="0"/>
              </a:rPr>
              <a:t>(προαιρετικό</a:t>
            </a:r>
            <a:r>
              <a:rPr lang="el-GR" sz="1300" dirty="0">
                <a:cs typeface="Times New Roman" panose="02020603050405020304" pitchFamily="18" charset="0"/>
              </a:rPr>
              <a:t>) από 7 π.μ. έως 10 μ.μ., Σάββατο: 7 π.μ. έως 9 </a:t>
            </a:r>
            <a:r>
              <a:rPr lang="el-GR" sz="1300" dirty="0" err="1">
                <a:cs typeface="Times New Roman" panose="02020603050405020304" pitchFamily="18" charset="0"/>
              </a:rPr>
              <a:t>μ.μ</a:t>
            </a:r>
            <a:endParaRPr lang="el-GR" sz="1300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300" dirty="0">
              <a:cs typeface="Times New Roman" panose="02020603050405020304" pitchFamily="18" charset="0"/>
            </a:endParaRPr>
          </a:p>
        </p:txBody>
      </p:sp>
      <p:sp>
        <p:nvSpPr>
          <p:cNvPr id="17" name="TextBox 21">
            <a:extLst>
              <a:ext uri="{FF2B5EF4-FFF2-40B4-BE49-F238E27FC236}">
                <a16:creationId xmlns:a16="http://schemas.microsoft.com/office/drawing/2014/main" id="{09131F56-D19D-4154-B9BF-084146ABC72D}"/>
              </a:ext>
            </a:extLst>
          </p:cNvPr>
          <p:cNvSpPr txBox="1"/>
          <p:nvPr/>
        </p:nvSpPr>
        <p:spPr bwMode="auto">
          <a:xfrm>
            <a:off x="1637943" y="1975075"/>
            <a:ext cx="9939141" cy="42455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>
                <a:cs typeface="Times New Roman" panose="02020603050405020304" pitchFamily="18" charset="0"/>
              </a:rPr>
              <a:t>Ειδικοί όροι λειτουργίας</a:t>
            </a:r>
          </a:p>
        </p:txBody>
      </p:sp>
      <p:sp>
        <p:nvSpPr>
          <p:cNvPr id="18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390618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20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297681"/>
            <a:ext cx="107291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Κανόνες λειτουργίας επιχειρήσεων παροχής υπηρεσιών  – Μέγιστος επιτρεπόμενος πληθυσμός ατόμων &amp; Ειδικές Ρυθμίσεις</a:t>
            </a:r>
            <a:endParaRPr lang="el-GR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3</a:t>
            </a:r>
            <a:r>
              <a:rPr lang="en-GB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o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Στάδιο – </a:t>
            </a:r>
            <a:r>
              <a:rPr lang="el-GR" sz="2400" dirty="0" smtClean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18 </a:t>
            </a:r>
            <a:r>
              <a:rPr lang="el-GR" sz="2400" dirty="0">
                <a:solidFill>
                  <a:srgbClr val="FFFFFF"/>
                </a:solidFill>
                <a:ea typeface="Georgia"/>
                <a:cs typeface="Georgia"/>
                <a:sym typeface="Georgia"/>
              </a:rPr>
              <a:t>Μαΐου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99D1E1-C476-448E-9414-686D2B2AB2C5}"/>
              </a:ext>
            </a:extLst>
          </p:cNvPr>
          <p:cNvSpPr txBox="1"/>
          <p:nvPr/>
        </p:nvSpPr>
        <p:spPr bwMode="auto">
          <a:xfrm>
            <a:off x="1450428" y="2679797"/>
            <a:ext cx="1193498" cy="234940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endParaRPr lang="el-GR" sz="1300" b="1" dirty="0" smtClean="0">
              <a:solidFill>
                <a:schemeClr val="bg1"/>
              </a:solidFill>
              <a:cs typeface="Times New Roman" panose="02020603050405020304" pitchFamily="18" charset="0"/>
            </a:endParaRPr>
          </a:p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91.04</a:t>
            </a:r>
          </a:p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300" b="1" dirty="0" smtClean="0">
                <a:solidFill>
                  <a:schemeClr val="bg1"/>
                </a:solidFill>
                <a:cs typeface="Times New Roman" panose="02020603050405020304" pitchFamily="18" charset="0"/>
              </a:rPr>
              <a:t>(Βοτανικοί και ζωολογικοί κήποι και φυσικοί βιότοποι) </a:t>
            </a:r>
            <a:endParaRPr lang="el-GR" sz="1300" b="1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D7321E9-223E-4498-B559-979C84BB1C2A}"/>
              </a:ext>
            </a:extLst>
          </p:cNvPr>
          <p:cNvSpPr txBox="1"/>
          <p:nvPr/>
        </p:nvSpPr>
        <p:spPr bwMode="auto">
          <a:xfrm>
            <a:off x="2701206" y="2683514"/>
            <a:ext cx="7357197" cy="720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285750" indent="-285750">
              <a:buClr>
                <a:srgbClr val="000000"/>
              </a:buClr>
              <a:buSzPts val="1200"/>
              <a:buFont typeface="Wingdings" panose="05000000000000000000" pitchFamily="2" charset="2"/>
              <a:buChar char="q"/>
            </a:pPr>
            <a:r>
              <a:rPr lang="el-GR" sz="1600" dirty="0" smtClean="0">
                <a:cs typeface="Arial"/>
              </a:rPr>
              <a:t>Απόσταση 2 μέτρων μεταξύ των  ατόμων.</a:t>
            </a:r>
            <a:endParaRPr lang="el-GR" sz="1600" dirty="0">
              <a:cs typeface="Arial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D2119C86-D972-4A5E-BEE8-C4F70F736D9C}"/>
              </a:ext>
            </a:extLst>
          </p:cNvPr>
          <p:cNvSpPr txBox="1"/>
          <p:nvPr/>
        </p:nvSpPr>
        <p:spPr bwMode="auto">
          <a:xfrm>
            <a:off x="2701204" y="3480335"/>
            <a:ext cx="7357198" cy="72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SzPct val="75000"/>
              <a:buFont typeface="Wingdings" panose="05000000000000000000" pitchFamily="2" charset="2"/>
              <a:buChar char="q"/>
            </a:pPr>
            <a:r>
              <a:rPr lang="en-US" sz="1500" dirty="0">
                <a:cs typeface="Times New Roman" panose="02020603050405020304" pitchFamily="18" charset="0"/>
              </a:rPr>
              <a:t> </a:t>
            </a:r>
            <a:r>
              <a:rPr lang="el-GR" sz="1500" dirty="0" smtClean="0">
                <a:cs typeface="Times New Roman" panose="02020603050405020304" pitchFamily="18" charset="0"/>
              </a:rPr>
              <a:t>Ισχυρή σύσταση μη ιατρικής μάσκας προστασίας.</a:t>
            </a: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A974DD47-E090-4C9C-BEE0-B583524324E9}"/>
              </a:ext>
            </a:extLst>
          </p:cNvPr>
          <p:cNvSpPr txBox="1"/>
          <p:nvPr/>
        </p:nvSpPr>
        <p:spPr bwMode="auto">
          <a:xfrm>
            <a:off x="2701204" y="4290219"/>
            <a:ext cx="7357199" cy="72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7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SzPct val="75000"/>
              <a:buFont typeface="Wingdings" panose="05000000000000000000" pitchFamily="2" charset="2"/>
              <a:buChar char="q"/>
            </a:pPr>
            <a:r>
              <a:rPr lang="el-GR" sz="1600" dirty="0" smtClean="0">
                <a:cs typeface="Arial"/>
              </a:rPr>
              <a:t>Δεν επιτρέπονται οι παραστάσεις.</a:t>
            </a:r>
            <a:endParaRPr lang="el-GR" sz="1500" dirty="0" smtClean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2692925" y="2230746"/>
            <a:ext cx="7364647" cy="41489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eaLnBrk="0" fontAlgn="base" hangingPunct="0">
              <a:spcBef>
                <a:spcPts val="0"/>
              </a:spcBef>
              <a:buNone/>
            </a:pPr>
            <a:r>
              <a:rPr lang="el-GR" sz="1500" b="1" dirty="0">
                <a:cs typeface="Times New Roman" panose="02020603050405020304" pitchFamily="18" charset="0"/>
              </a:rPr>
              <a:t>Ειδικές </a:t>
            </a:r>
            <a:r>
              <a:rPr lang="el-GR" sz="1500" b="1" dirty="0" smtClean="0">
                <a:cs typeface="Times New Roman" panose="02020603050405020304" pitchFamily="18" charset="0"/>
              </a:rPr>
              <a:t>Ρυθμίσεις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marL="0" indent="0"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A81A6787-2B38-4125-838A-85748C4A7150}"/>
              </a:ext>
            </a:extLst>
          </p:cNvPr>
          <p:cNvSpPr txBox="1"/>
          <p:nvPr/>
        </p:nvSpPr>
        <p:spPr bwMode="auto">
          <a:xfrm>
            <a:off x="1450428" y="2221081"/>
            <a:ext cx="1193668" cy="42455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81000" tIns="54000" rIns="54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marL="0" indent="0" algn="ctr" eaLnBrk="0" fontAlgn="base" hangingPunct="0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1500" b="1" dirty="0">
                <a:solidFill>
                  <a:schemeClr val="bg1"/>
                </a:solidFill>
                <a:cs typeface="Times New Roman" panose="02020603050405020304" pitchFamily="18" charset="0"/>
              </a:rPr>
              <a:t>ΚΑΔ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6DBCA5F-BD25-4148-916C-B3F09EE53A62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2" name="3 - TextBox">
            <a:extLst>
              <a:ext uri="{FF2B5EF4-FFF2-40B4-BE49-F238E27FC236}">
                <a16:creationId xmlns:a16="http://schemas.microsoft.com/office/drawing/2014/main" id="{F16EABE2-B26C-45E8-BCFE-A538E8FD22C6}"/>
              </a:ext>
            </a:extLst>
          </p:cNvPr>
          <p:cNvSpPr txBox="1"/>
          <p:nvPr/>
        </p:nvSpPr>
        <p:spPr>
          <a:xfrm>
            <a:off x="554947" y="1568057"/>
            <a:ext cx="10729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dirty="0" smtClean="0">
                <a:solidFill>
                  <a:srgbClr val="002060"/>
                </a:solidFill>
              </a:rPr>
              <a:t>Κανόνες λειτουργίας Ζωολογικών Πάρκων &amp; Βοτανικών Κήπων – Ειδικές Ρυθμίσεις</a:t>
            </a:r>
            <a:endParaRPr lang="el-GR" sz="2000" b="1" dirty="0">
              <a:solidFill>
                <a:srgbClr val="002060"/>
              </a:solidFill>
            </a:endParaRPr>
          </a:p>
        </p:txBody>
      </p:sp>
      <p:sp>
        <p:nvSpPr>
          <p:cNvPr id="13" name="Freeform 268">
            <a:extLst>
              <a:ext uri="{FF2B5EF4-FFF2-40B4-BE49-F238E27FC236}">
                <a16:creationId xmlns:a16="http://schemas.microsoft.com/office/drawing/2014/main" id="{7D1D6044-EC9E-47D5-9055-E95D703C6048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730635" y="2876249"/>
            <a:ext cx="571500" cy="571500"/>
          </a:xfrm>
          <a:custGeom>
            <a:avLst/>
            <a:gdLst>
              <a:gd name="T0" fmla="*/ 0 w 297"/>
              <a:gd name="T1" fmla="*/ 0 h 298"/>
              <a:gd name="T2" fmla="*/ 0 w 297"/>
              <a:gd name="T3" fmla="*/ 298 h 298"/>
              <a:gd name="T4" fmla="*/ 138 w 297"/>
              <a:gd name="T5" fmla="*/ 298 h 298"/>
              <a:gd name="T6" fmla="*/ 138 w 297"/>
              <a:gd name="T7" fmla="*/ 236 h 298"/>
              <a:gd name="T8" fmla="*/ 86 w 297"/>
              <a:gd name="T9" fmla="*/ 236 h 298"/>
              <a:gd name="T10" fmla="*/ 122 w 297"/>
              <a:gd name="T11" fmla="*/ 174 h 298"/>
              <a:gd name="T12" fmla="*/ 100 w 297"/>
              <a:gd name="T13" fmla="*/ 174 h 298"/>
              <a:gd name="T14" fmla="*/ 133 w 297"/>
              <a:gd name="T15" fmla="*/ 116 h 298"/>
              <a:gd name="T16" fmla="*/ 113 w 297"/>
              <a:gd name="T17" fmla="*/ 116 h 298"/>
              <a:gd name="T18" fmla="*/ 149 w 297"/>
              <a:gd name="T19" fmla="*/ 55 h 298"/>
              <a:gd name="T20" fmla="*/ 184 w 297"/>
              <a:gd name="T21" fmla="*/ 116 h 298"/>
              <a:gd name="T22" fmla="*/ 165 w 297"/>
              <a:gd name="T23" fmla="*/ 116 h 298"/>
              <a:gd name="T24" fmla="*/ 198 w 297"/>
              <a:gd name="T25" fmla="*/ 174 h 298"/>
              <a:gd name="T26" fmla="*/ 175 w 297"/>
              <a:gd name="T27" fmla="*/ 174 h 298"/>
              <a:gd name="T28" fmla="*/ 211 w 297"/>
              <a:gd name="T29" fmla="*/ 236 h 298"/>
              <a:gd name="T30" fmla="*/ 160 w 297"/>
              <a:gd name="T31" fmla="*/ 236 h 298"/>
              <a:gd name="T32" fmla="*/ 160 w 297"/>
              <a:gd name="T33" fmla="*/ 298 h 298"/>
              <a:gd name="T34" fmla="*/ 297 w 297"/>
              <a:gd name="T35" fmla="*/ 298 h 298"/>
              <a:gd name="T36" fmla="*/ 297 w 297"/>
              <a:gd name="T37" fmla="*/ 0 h 298"/>
              <a:gd name="T38" fmla="*/ 0 w 297"/>
              <a:gd name="T39" fmla="*/ 0 h 298"/>
              <a:gd name="T40" fmla="*/ 284 w 297"/>
              <a:gd name="T41" fmla="*/ 285 h 298"/>
              <a:gd name="T42" fmla="*/ 173 w 297"/>
              <a:gd name="T43" fmla="*/ 285 h 298"/>
              <a:gd name="T44" fmla="*/ 173 w 297"/>
              <a:gd name="T45" fmla="*/ 249 h 298"/>
              <a:gd name="T46" fmla="*/ 233 w 297"/>
              <a:gd name="T47" fmla="*/ 249 h 298"/>
              <a:gd name="T48" fmla="*/ 197 w 297"/>
              <a:gd name="T49" fmla="*/ 187 h 298"/>
              <a:gd name="T50" fmla="*/ 219 w 297"/>
              <a:gd name="T51" fmla="*/ 187 h 298"/>
              <a:gd name="T52" fmla="*/ 186 w 297"/>
              <a:gd name="T53" fmla="*/ 129 h 298"/>
              <a:gd name="T54" fmla="*/ 206 w 297"/>
              <a:gd name="T55" fmla="*/ 129 h 298"/>
              <a:gd name="T56" fmla="*/ 149 w 297"/>
              <a:gd name="T57" fmla="*/ 30 h 298"/>
              <a:gd name="T58" fmla="*/ 92 w 297"/>
              <a:gd name="T59" fmla="*/ 129 h 298"/>
              <a:gd name="T60" fmla="*/ 111 w 297"/>
              <a:gd name="T61" fmla="*/ 129 h 298"/>
              <a:gd name="T62" fmla="*/ 78 w 297"/>
              <a:gd name="T63" fmla="*/ 187 h 298"/>
              <a:gd name="T64" fmla="*/ 100 w 297"/>
              <a:gd name="T65" fmla="*/ 187 h 298"/>
              <a:gd name="T66" fmla="*/ 64 w 297"/>
              <a:gd name="T67" fmla="*/ 249 h 298"/>
              <a:gd name="T68" fmla="*/ 125 w 297"/>
              <a:gd name="T69" fmla="*/ 249 h 298"/>
              <a:gd name="T70" fmla="*/ 125 w 297"/>
              <a:gd name="T71" fmla="*/ 285 h 298"/>
              <a:gd name="T72" fmla="*/ 13 w 297"/>
              <a:gd name="T73" fmla="*/ 285 h 298"/>
              <a:gd name="T74" fmla="*/ 13 w 297"/>
              <a:gd name="T75" fmla="*/ 12 h 298"/>
              <a:gd name="T76" fmla="*/ 284 w 297"/>
              <a:gd name="T77" fmla="*/ 12 h 298"/>
              <a:gd name="T78" fmla="*/ 284 w 297"/>
              <a:gd name="T79" fmla="*/ 285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</a:cxnLst>
            <a:rect l="0" t="0" r="r" b="b"/>
            <a:pathLst>
              <a:path w="297" h="298">
                <a:moveTo>
                  <a:pt x="0" y="0"/>
                </a:moveTo>
                <a:lnTo>
                  <a:pt x="0" y="298"/>
                </a:lnTo>
                <a:lnTo>
                  <a:pt x="138" y="298"/>
                </a:lnTo>
                <a:lnTo>
                  <a:pt x="138" y="236"/>
                </a:lnTo>
                <a:lnTo>
                  <a:pt x="86" y="236"/>
                </a:lnTo>
                <a:lnTo>
                  <a:pt x="122" y="174"/>
                </a:lnTo>
                <a:lnTo>
                  <a:pt x="100" y="174"/>
                </a:lnTo>
                <a:lnTo>
                  <a:pt x="133" y="116"/>
                </a:lnTo>
                <a:lnTo>
                  <a:pt x="113" y="116"/>
                </a:lnTo>
                <a:lnTo>
                  <a:pt x="149" y="55"/>
                </a:lnTo>
                <a:lnTo>
                  <a:pt x="184" y="116"/>
                </a:lnTo>
                <a:lnTo>
                  <a:pt x="165" y="116"/>
                </a:lnTo>
                <a:lnTo>
                  <a:pt x="198" y="174"/>
                </a:lnTo>
                <a:lnTo>
                  <a:pt x="175" y="174"/>
                </a:lnTo>
                <a:lnTo>
                  <a:pt x="211" y="236"/>
                </a:lnTo>
                <a:lnTo>
                  <a:pt x="160" y="236"/>
                </a:lnTo>
                <a:lnTo>
                  <a:pt x="160" y="298"/>
                </a:lnTo>
                <a:lnTo>
                  <a:pt x="297" y="298"/>
                </a:lnTo>
                <a:lnTo>
                  <a:pt x="297" y="0"/>
                </a:lnTo>
                <a:lnTo>
                  <a:pt x="0" y="0"/>
                </a:lnTo>
                <a:close/>
                <a:moveTo>
                  <a:pt x="284" y="285"/>
                </a:moveTo>
                <a:lnTo>
                  <a:pt x="173" y="285"/>
                </a:lnTo>
                <a:lnTo>
                  <a:pt x="173" y="249"/>
                </a:lnTo>
                <a:lnTo>
                  <a:pt x="233" y="249"/>
                </a:lnTo>
                <a:lnTo>
                  <a:pt x="197" y="187"/>
                </a:lnTo>
                <a:lnTo>
                  <a:pt x="219" y="187"/>
                </a:lnTo>
                <a:lnTo>
                  <a:pt x="186" y="129"/>
                </a:lnTo>
                <a:lnTo>
                  <a:pt x="206" y="129"/>
                </a:lnTo>
                <a:lnTo>
                  <a:pt x="149" y="30"/>
                </a:lnTo>
                <a:lnTo>
                  <a:pt x="92" y="129"/>
                </a:lnTo>
                <a:lnTo>
                  <a:pt x="111" y="129"/>
                </a:lnTo>
                <a:lnTo>
                  <a:pt x="78" y="187"/>
                </a:lnTo>
                <a:lnTo>
                  <a:pt x="100" y="187"/>
                </a:lnTo>
                <a:lnTo>
                  <a:pt x="64" y="249"/>
                </a:lnTo>
                <a:lnTo>
                  <a:pt x="125" y="249"/>
                </a:lnTo>
                <a:lnTo>
                  <a:pt x="125" y="285"/>
                </a:lnTo>
                <a:lnTo>
                  <a:pt x="13" y="285"/>
                </a:lnTo>
                <a:lnTo>
                  <a:pt x="13" y="12"/>
                </a:lnTo>
                <a:lnTo>
                  <a:pt x="284" y="12"/>
                </a:lnTo>
                <a:lnTo>
                  <a:pt x="284" y="28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14300" tIns="57150" rIns="114300" bIns="57150" numCol="1" anchor="t" anchorCtr="0" compatLnSpc="1">
            <a:prstTxWarp prst="textNoShape">
              <a:avLst/>
            </a:prstTxWarp>
          </a:bodyPr>
          <a:lstStyle/>
          <a:p>
            <a:pPr defTabSz="1143000"/>
            <a:endParaRPr lang="en-US" sz="2250"/>
          </a:p>
        </p:txBody>
      </p:sp>
    </p:spTree>
    <p:extLst>
      <p:ext uri="{BB962C8B-B14F-4D97-AF65-F5344CB8AC3E}">
        <p14:creationId xmlns:p14="http://schemas.microsoft.com/office/powerpoint/2010/main" val="233731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: Diagonal Corners Snipped 10">
            <a:extLst>
              <a:ext uri="{FF2B5EF4-FFF2-40B4-BE49-F238E27FC236}">
                <a16:creationId xmlns:a16="http://schemas.microsoft.com/office/drawing/2014/main" id="{D4C9F13B-2E07-45FA-A79B-11EF341B60FD}"/>
              </a:ext>
            </a:extLst>
          </p:cNvPr>
          <p:cNvSpPr/>
          <p:nvPr/>
        </p:nvSpPr>
        <p:spPr>
          <a:xfrm>
            <a:off x="426130" y="547374"/>
            <a:ext cx="10986827" cy="874546"/>
          </a:xfrm>
          <a:prstGeom prst="snip2DiagRect">
            <a:avLst/>
          </a:prstGeom>
          <a:solidFill>
            <a:srgbClr val="3462AB"/>
          </a:solidFill>
          <a:ln>
            <a:noFill/>
          </a:ln>
        </p:spPr>
        <p:txBody>
          <a:bodyPr spcFirstLastPara="1" wrap="square" lIns="111176" tIns="15860" rIns="111176" bIns="15860" anchor="ctr" anchorCtr="0">
            <a:noAutofit/>
          </a:bodyPr>
          <a:lstStyle/>
          <a:p>
            <a:r>
              <a:rPr lang="el-GR" sz="2400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Όργανα </a:t>
            </a:r>
            <a:r>
              <a:rPr lang="el-GR" sz="2400" dirty="0" smtClean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Ελέγχου και Επιβολής </a:t>
            </a:r>
            <a:r>
              <a:rPr lang="el-GR" sz="2400" dirty="0">
                <a:solidFill>
                  <a:schemeClr val="bg1"/>
                </a:solidFill>
                <a:ea typeface="Georgia"/>
                <a:cs typeface="Georgia"/>
                <a:sym typeface="Georgia"/>
              </a:rPr>
              <a:t>Κυρώσεων 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DCD2E8F2-1296-40F2-AD0D-2EEB4D31F48F}"/>
              </a:ext>
            </a:extLst>
          </p:cNvPr>
          <p:cNvSpPr txBox="1"/>
          <p:nvPr/>
        </p:nvSpPr>
        <p:spPr bwMode="auto">
          <a:xfrm>
            <a:off x="3203388" y="195922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Γενική Γραμματεία Εμπορίου και Προστασίας Καταναλωτή 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0" name="Rectangle: Diagonal Corners Snipped 29">
            <a:extLst>
              <a:ext uri="{FF2B5EF4-FFF2-40B4-BE49-F238E27FC236}">
                <a16:creationId xmlns:a16="http://schemas.microsoft.com/office/drawing/2014/main" id="{E8DDDE93-D1E0-49C0-A430-7DE734E5556B}"/>
              </a:ext>
            </a:extLst>
          </p:cNvPr>
          <p:cNvSpPr/>
          <p:nvPr/>
        </p:nvSpPr>
        <p:spPr>
          <a:xfrm>
            <a:off x="1747667" y="195922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1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1" name="Rectangle: Diagonal Corners Snipped 30">
            <a:extLst>
              <a:ext uri="{FF2B5EF4-FFF2-40B4-BE49-F238E27FC236}">
                <a16:creationId xmlns:a16="http://schemas.microsoft.com/office/drawing/2014/main" id="{9F41957C-32A9-4A37-AA8D-E74E17566C4F}"/>
              </a:ext>
            </a:extLst>
          </p:cNvPr>
          <p:cNvSpPr/>
          <p:nvPr/>
        </p:nvSpPr>
        <p:spPr>
          <a:xfrm>
            <a:off x="1747667" y="278810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2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2" name="Rectangle: Diagonal Corners Snipped 31">
            <a:extLst>
              <a:ext uri="{FF2B5EF4-FFF2-40B4-BE49-F238E27FC236}">
                <a16:creationId xmlns:a16="http://schemas.microsoft.com/office/drawing/2014/main" id="{8B3DE946-0CF1-4BED-A91F-872E6F230329}"/>
              </a:ext>
            </a:extLst>
          </p:cNvPr>
          <p:cNvSpPr/>
          <p:nvPr/>
        </p:nvSpPr>
        <p:spPr>
          <a:xfrm>
            <a:off x="1747667" y="361698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3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3" name="Rectangle: Diagonal Corners Snipped 32">
            <a:extLst>
              <a:ext uri="{FF2B5EF4-FFF2-40B4-BE49-F238E27FC236}">
                <a16:creationId xmlns:a16="http://schemas.microsoft.com/office/drawing/2014/main" id="{CD774B95-115F-44D4-A628-466797AB3084}"/>
              </a:ext>
            </a:extLst>
          </p:cNvPr>
          <p:cNvSpPr/>
          <p:nvPr/>
        </p:nvSpPr>
        <p:spPr>
          <a:xfrm>
            <a:off x="1747667" y="444586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4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4" name="Rectangle: Diagonal Corners Snipped 33">
            <a:extLst>
              <a:ext uri="{FF2B5EF4-FFF2-40B4-BE49-F238E27FC236}">
                <a16:creationId xmlns:a16="http://schemas.microsoft.com/office/drawing/2014/main" id="{7E245EFA-07A2-445C-887D-2E7BBDEA2042}"/>
              </a:ext>
            </a:extLst>
          </p:cNvPr>
          <p:cNvSpPr/>
          <p:nvPr/>
        </p:nvSpPr>
        <p:spPr>
          <a:xfrm>
            <a:off x="1747667" y="5274741"/>
            <a:ext cx="1224072" cy="720000"/>
          </a:xfrm>
          <a:prstGeom prst="snip2DiagRect">
            <a:avLst/>
          </a:prstGeom>
          <a:solidFill>
            <a:schemeClr val="accent5">
              <a:lumMod val="75000"/>
            </a:schemeClr>
          </a:solidFill>
          <a:ln w="9525" cap="flat" cmpd="sng">
            <a:solidFill>
              <a:schemeClr val="bg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80669" tIns="80669" rIns="242029" bIns="80669" anchor="ctr" anchorCtr="0">
            <a:no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sym typeface="Georgia"/>
              </a:rPr>
              <a:t>5</a:t>
            </a:r>
            <a:endParaRPr lang="el-GR" sz="2400" b="1" dirty="0">
              <a:solidFill>
                <a:schemeClr val="bg1"/>
              </a:solidFill>
              <a:sym typeface="Georgia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0689B7E-69B2-4FFC-8E2B-A80625A779E4}"/>
              </a:ext>
            </a:extLst>
          </p:cNvPr>
          <p:cNvSpPr txBox="1"/>
          <p:nvPr/>
        </p:nvSpPr>
        <p:spPr bwMode="auto">
          <a:xfrm>
            <a:off x="3203388" y="278810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Ελληνική Αστυνομία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Δημοτική </a:t>
            </a:r>
            <a:r>
              <a:rPr lang="el-GR" sz="1500" b="1" dirty="0" smtClean="0">
                <a:cs typeface="Times New Roman" panose="02020603050405020304" pitchFamily="18" charset="0"/>
              </a:rPr>
              <a:t>Αστυνομία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l-GR" sz="1500" b="1" dirty="0" smtClean="0">
                <a:cs typeface="Times New Roman" panose="02020603050405020304" pitchFamily="18" charset="0"/>
              </a:rPr>
              <a:t>Λιμενικές Αρχές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ED9C2DF-869C-4A2E-9273-C64842ADE0BC}"/>
              </a:ext>
            </a:extLst>
          </p:cNvPr>
          <p:cNvSpPr txBox="1"/>
          <p:nvPr/>
        </p:nvSpPr>
        <p:spPr bwMode="auto">
          <a:xfrm>
            <a:off x="3203388" y="361698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 smtClean="0">
                <a:cs typeface="Times New Roman" panose="02020603050405020304" pitchFamily="18" charset="0"/>
              </a:rPr>
              <a:t>Υγειονομικές υπηρεσίες των ΟΤΑ </a:t>
            </a:r>
            <a:r>
              <a:rPr lang="el-GR" sz="1500" b="1" dirty="0" err="1" smtClean="0">
                <a:cs typeface="Times New Roman" panose="02020603050405020304" pitchFamily="18" charset="0"/>
              </a:rPr>
              <a:t>α΄</a:t>
            </a:r>
            <a:r>
              <a:rPr lang="el-GR" sz="1500" b="1" dirty="0" smtClean="0">
                <a:cs typeface="Times New Roman" panose="02020603050405020304" pitchFamily="18" charset="0"/>
              </a:rPr>
              <a:t> και </a:t>
            </a:r>
            <a:r>
              <a:rPr lang="el-GR" sz="1500" b="1" dirty="0" err="1" smtClean="0">
                <a:cs typeface="Times New Roman" panose="02020603050405020304" pitchFamily="18" charset="0"/>
              </a:rPr>
              <a:t>β΄</a:t>
            </a:r>
            <a:r>
              <a:rPr lang="el-GR" sz="1500" b="1" dirty="0" smtClean="0">
                <a:cs typeface="Times New Roman" panose="02020603050405020304" pitchFamily="18" charset="0"/>
              </a:rPr>
              <a:t> βαθμού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460332C-B6EC-4E0D-AE5D-8C6B21C5992F}"/>
              </a:ext>
            </a:extLst>
          </p:cNvPr>
          <p:cNvSpPr txBox="1"/>
          <p:nvPr/>
        </p:nvSpPr>
        <p:spPr bwMode="auto">
          <a:xfrm>
            <a:off x="3203388" y="444586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>
                <a:cs typeface="Times New Roman" panose="02020603050405020304" pitchFamily="18" charset="0"/>
              </a:rPr>
              <a:t>Σώμα Επιθεώρησης Εργασίας (Σ.ΕΠ.Ε)</a:t>
            </a:r>
          </a:p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5C8E854-AFC1-4E12-8533-6F06AD6CFE0A}"/>
              </a:ext>
            </a:extLst>
          </p:cNvPr>
          <p:cNvSpPr txBox="1"/>
          <p:nvPr/>
        </p:nvSpPr>
        <p:spPr bwMode="auto">
          <a:xfrm>
            <a:off x="3203388" y="5274741"/>
            <a:ext cx="7023689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/>
          <a:extLst>
            <a:ext uri="{FAA26D3D-D897-4be2-8F04-BA451C77F1D7}"/>
          </a:extLst>
        </p:spPr>
        <p:txBody>
          <a:bodyPr lIns="108000" tIns="252000" rIns="72000" bIns="54000" numCol="1" anchor="ctr"/>
          <a:lstStyle>
            <a:defPPr>
              <a:defRPr lang="en-GB"/>
            </a:defPPr>
            <a:lvl1pPr marL="177800" indent="-177800">
              <a:spcBef>
                <a:spcPts val="1200"/>
              </a:spcBef>
              <a:buClrTx/>
              <a:buFont typeface="Arial" panose="020B0604020202020204" pitchFamily="34" charset="0"/>
              <a:buChar char="•"/>
              <a:defRPr sz="1200" b="0" i="0" kern="0">
                <a:latin typeface="+mn-lt"/>
                <a:ea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 sz="1400">
                <a:ea typeface="Arial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400">
                <a:ea typeface="Arial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400">
                <a:ea typeface="Arial" charset="0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ea typeface="Arial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/>
            </a:lvl9pPr>
          </a:lstStyle>
          <a:p>
            <a:pPr eaLnBrk="0" fontAlgn="base" hangingPunct="0"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en-US" sz="1500" b="1" dirty="0">
                <a:cs typeface="Times New Roman" panose="02020603050405020304" pitchFamily="18" charset="0"/>
              </a:rPr>
              <a:t> </a:t>
            </a:r>
            <a:r>
              <a:rPr lang="el-GR" sz="1500" b="1" dirty="0" smtClean="0">
                <a:cs typeface="Times New Roman" panose="02020603050405020304" pitchFamily="18" charset="0"/>
              </a:rPr>
              <a:t>Εθνική Αρχή Διαφάνειας (Ε.Α.Δ.)</a:t>
            </a:r>
            <a:endParaRPr lang="el-GR" sz="1500" b="1" dirty="0">
              <a:cs typeface="Times New Roman" panose="02020603050405020304" pitchFamily="18" charset="0"/>
            </a:endParaRPr>
          </a:p>
          <a:p>
            <a:pPr eaLnBrk="0" fontAlgn="base" hangingPunct="0">
              <a:spcBef>
                <a:spcPts val="0"/>
              </a:spcBef>
              <a:buNone/>
            </a:pPr>
            <a:endParaRPr lang="el-GR" sz="1500" dirty="0">
              <a:cs typeface="Times New Roman" panose="02020603050405020304" pitchFamily="18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5287A2-8818-4F11-A546-88064032B52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7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5060&quot;&gt;&lt;version val=&quot;28114&quot;/&gt;&lt;CPresentation id=&quot;1&quot;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d %1 %Y&lt;/m_strFormatTime&gt;&lt;m_yearfmt&gt;&lt;begin val=&quot;0&quot;/&gt;&lt;end val=&quot;0&quot;/&gt;&lt;/m_yearfmt&gt;&lt;/m_precDefaultDate&gt;&lt;m_precDefaultYear&gt;&lt;m_bNumberIsYear val=&quot;0&quot;/&gt;&lt;m_strFormatTime&gt;%Y&lt;/m_strFormatTime&gt;&lt;m_yearfmt&gt;&lt;begin val=&quot;0&quot;/&gt;&lt;end val=&quot;0&quot;/&gt;&lt;/m_yearfmt&gt;&lt;/m_precDefaultYear&gt;&lt;m_precDefaultQuarter&gt;&lt;m_bNumberIsYear val=&quot;0&quot;/&gt;&lt;m_strFormatTime&gt;Q%5&lt;/m_strFormatTime&gt;&lt;m_yearfmt&gt;&lt;begin val=&quot;0&quot;/&gt;&lt;end val=&quot;4&quot;/&gt;&lt;/m_yearfmt&gt;&lt;/m_precDefaultQuarter&gt;&lt;m_precDefaultMonth&gt;&lt;m_bNumberIsYear val=&quot;0&quot;/&gt;&lt;m_strFormatTime&gt;%m/%y&lt;/m_strFormatTime&gt;&lt;m_yearfmt&gt;&lt;begin val=&quot;4&quot;/&gt;&lt;end val=&quot;4&quot;/&gt;&lt;/m_yearfmt&gt;&lt;/m_precDefaultMonth&gt;&lt;m_precDefaultWeek&gt;&lt;m_bNumberIsYear val=&quot;0&quot;/&gt;&lt;m_strFormatTime&gt;%d&lt;/m_strFormatTime&gt;&lt;m_yearfmt&gt;&lt;begin val=&quot;0&quot;/&gt;&lt;end val=&quot;4&quot;/&gt;&lt;/m_yearfmt&gt;&lt;/m_precDefaultWeek&gt;&lt;m_precDefaultDay&gt;&lt;m_bNumberIsYear val=&quot;0&quot;/&gt;&lt;m_strFormatTime&gt;%#d&lt;/m_strFormatTime&gt;&lt;m_yearfmt&gt;&lt;begin val=&quot;0&quot;/&gt;&lt;end val=&quot;4&quot;/&gt;&lt;/m_yearfmt&gt;&lt;/m_precDefaultDay&gt;&lt;m_mruColor&gt;&lt;m_vecMRU length=&quot;3&quot;&gt;&lt;elem m_fUsage=&quot;4.09510000000000040643E+00&quot;&gt;&lt;m_msothmcolidx val=&quot;0&quot;/&gt;&lt;m_rgb r=&quot;41&quot; g=&quot;7B&quot; b=&quot;85&quot;/&gt;&lt;m_nBrightness endver=&quot;26206&quot; val=&quot;0&quot;/&gt;&lt;/elem&gt;&lt;elem m_fUsage=&quot;3.36303417167100038299E+00&quot;&gt;&lt;m_msothmcolidx val=&quot;0&quot;/&gt;&lt;m_rgb r=&quot;9C&quot; g=&quot;C7&quot; b=&quot;CE&quot;/&gt;&lt;m_nBrightness endver=&quot;26206&quot; val=&quot;0&quot;/&gt;&lt;/elem&gt;&lt;elem m_fUsage=&quot;1.32609928242330776804E+00&quot;&gt;&lt;m_msothmcolidx val=&quot;0&quot;/&gt;&lt;m_rgb r=&quot;34&quot; g=&quot;62&quot; b=&quot;AB&quot;/&gt;&lt;m_nBrightness endver=&quot;26206&quot;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  <p:tag name="LASTSLIDEVIEWED" val="270,8,Slide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w_5ikE5oeZkZtjdZwzpO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a0hMuzXCrqwOMESfUKGN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pWEmlU0Gob4GaNcPYiey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w4Z2WcMv9AslLIMb6NDu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K8.yVM5vbaR89LfEUMzL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sgw9V.vPHmCmQ0w_aCbK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x1qyswX6bVX5g.222Iva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C2pGIE_YopIsCaG3Qki5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FTjNp_Jz8mWKKaULaCj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NSdWmMP31KW7FtFmrHBD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HI766NZS8J8Fsa6iQXRu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j9VNlUPLdn_wTtBb6YstQ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UFTjNp_Jz8mWKKaULaCj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0E85c2Fwr_Nri9DBDphYA"/>
</p:tagLst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1041</Words>
  <Application>Microsoft Office PowerPoint</Application>
  <PresentationFormat>Ευρεία οθόνη</PresentationFormat>
  <Paragraphs>167</Paragraphs>
  <Slides>10</Slides>
  <Notes>3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8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20" baseType="lpstr">
      <vt:lpstr>Arial</vt:lpstr>
      <vt:lpstr>Calibri</vt:lpstr>
      <vt:lpstr>Century Gothic</vt:lpstr>
      <vt:lpstr>Geneva</vt:lpstr>
      <vt:lpstr>Georgia</vt:lpstr>
      <vt:lpstr>Helvetica Neue</vt:lpstr>
      <vt:lpstr>Times New Roman</vt:lpstr>
      <vt:lpstr>Wingdings</vt:lpstr>
      <vt:lpstr>Office Theme</vt:lpstr>
      <vt:lpstr>think-cell Slide</vt:lpstr>
      <vt:lpstr>  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cp:lastPrinted>2020-04-28T16:03:45Z</cp:lastPrinted>
  <dcterms:created xsi:type="dcterms:W3CDTF">2019-07-09T09:31:45Z</dcterms:created>
  <dcterms:modified xsi:type="dcterms:W3CDTF">2020-05-16T07:16:32Z</dcterms:modified>
</cp:coreProperties>
</file>