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diagrams/colors22.xml" ContentType="application/vnd.openxmlformats-officedocument.drawingml.diagramColors+xml"/>
  <Override PartName="/ppt/slides/slide36.xml" ContentType="application/vnd.openxmlformats-officedocument.presentationml.slide+xml"/>
  <Override PartName="/ppt/slides/slide83.xml" ContentType="application/vnd.openxmlformats-officedocument.presentationml.slide+xml"/>
  <Override PartName="/ppt/diagrams/colors11.xml" ContentType="application/vnd.openxmlformats-officedocument.drawingml.diagramColors+xml"/>
  <Override PartName="/ppt/diagrams/data24.xml" ContentType="application/vnd.openxmlformats-officedocument.drawingml.diagramData+xml"/>
  <Override PartName="/ppt/slides/slide25.xml" ContentType="application/vnd.openxmlformats-officedocument.presentationml.slide+xml"/>
  <Override PartName="/ppt/slides/slide72.xml" ContentType="application/vnd.openxmlformats-officedocument.presentationml.slide+xml"/>
  <Override PartName="/ppt/slideLayouts/slideLayout2.xml" ContentType="application/vnd.openxmlformats-officedocument.presentationml.slideLayout+xml"/>
  <Override PartName="/ppt/diagrams/layout9.xml" ContentType="application/vnd.openxmlformats-officedocument.drawingml.diagramLayout+xml"/>
  <Override PartName="/ppt/diagrams/data13.xml" ContentType="application/vnd.openxmlformats-officedocument.drawingml.diagramData+xml"/>
  <Override PartName="/ppt/diagrams/quickStyle28.xml" ContentType="application/vnd.openxmlformats-officedocument.drawingml.diagramStyle+xml"/>
  <Override PartName="/ppt/diagrams/drawing29.xml" ContentType="application/vnd.ms-office.drawingml.diagramDrawing+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diagrams/quickStyle17.xml" ContentType="application/vnd.openxmlformats-officedocument.drawingml.diagramStyle+xml"/>
  <Override PartName="/ppt/diagrams/drawing18.xml" ContentType="application/vnd.ms-office.drawingml.diagramDrawing+xml"/>
  <Override PartName="/ppt/tableStyles.xml" ContentType="application/vnd.openxmlformats-officedocument.presentationml.tableStyles+xml"/>
  <Override PartName="/ppt/diagrams/layout17.xml" ContentType="application/vnd.openxmlformats-officedocument.drawingml.diagramLayout+xml"/>
  <Override PartName="/ppt/diagrams/layout28.xml" ContentType="application/vnd.openxmlformats-officedocument.drawingml.diagramLayout+xml"/>
  <Override PartName="/ppt/diagrams/quickStyle31.xml" ContentType="application/vnd.openxmlformats-officedocument.drawingml.diagramStyle+xml"/>
  <Override PartName="/ppt/diagrams/layout1.xml" ContentType="application/vnd.openxmlformats-officedocument.drawingml.diagramLayout+xml"/>
  <Override PartName="/ppt/diagrams/data2.xml" ContentType="application/vnd.openxmlformats-officedocument.drawingml.diagramData+xml"/>
  <Override PartName="/ppt/diagrams/quickStyle20.xml" ContentType="application/vnd.openxmlformats-officedocument.drawingml.diagramStyle+xml"/>
  <Override PartName="/ppt/diagrams/drawing21.xml" ContentType="application/vnd.ms-office.drawingml.diagramDrawing+xml"/>
  <Override PartName="/ppt/diagrams/colors27.xml" ContentType="application/vnd.openxmlformats-officedocument.drawingml.diagramColors+xml"/>
  <Override PartName="/ppt/diagrams/data29.xml" ContentType="application/vnd.openxmlformats-officedocument.drawingml.diagramData+xml"/>
  <Override PartName="/ppt/slides/slide77.xml" ContentType="application/vnd.openxmlformats-officedocument.presentationml.slide+xml"/>
  <Override PartName="/ppt/slides/slide88.xml" ContentType="application/vnd.openxmlformats-officedocument.presentationml.slide+xml"/>
  <Override PartName="/ppt/diagrams/colors4.xml" ContentType="application/vnd.openxmlformats-officedocument.drawingml.diagramColors+xml"/>
  <Override PartName="/ppt/diagrams/drawing10.xml" ContentType="application/vnd.ms-office.drawingml.diagramDrawing+xml"/>
  <Override PartName="/ppt/diagrams/colors16.xml" ContentType="application/vnd.openxmlformats-officedocument.drawingml.diagramColors+xml"/>
  <Override PartName="/ppt/diagrams/data18.xml" ContentType="application/vnd.openxmlformats-officedocument.drawingml.diagramData+xml"/>
  <Override PartName="/ppt/diagrams/layout31.xml" ContentType="application/vnd.openxmlformats-officedocument.drawingml.diagramLayout+xml"/>
  <Override PartName="/ppt/slides/slide5.xml" ContentType="application/vnd.openxmlformats-officedocument.presentationml.slide+xml"/>
  <Override PartName="/ppt/slides/slide19.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Override PartName="/ppt/diagrams/drawing3.xml" ContentType="application/vnd.ms-office.drawingml.diagramDrawing+xml"/>
  <Override PartName="/ppt/diagrams/layout20.xml" ContentType="application/vnd.openxmlformats-officedocument.drawingml.diagramLayout+xml"/>
  <Override PartName="/ppt/slides/slide55.xml" ContentType="application/vnd.openxmlformats-officedocument.presentationml.slide+xml"/>
  <Override PartName="/ppt/theme/theme2.xml" ContentType="application/vnd.openxmlformats-officedocument.theme+xml"/>
  <Override PartName="/ppt/diagrams/quickStyle3.xml" ContentType="application/vnd.openxmlformats-officedocument.drawingml.diagramStyle+xml"/>
  <Override PartName="/ppt/diagrams/colors30.xml" ContentType="application/vnd.openxmlformats-officedocument.drawingml.diagramColors+xml"/>
  <Override PartName="/ppt/slides/slide33.xml" ContentType="application/vnd.openxmlformats-officedocument.presentationml.slide+xml"/>
  <Override PartName="/ppt/slides/slide44.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diagrams/data21.xml" ContentType="application/vnd.openxmlformats-officedocument.drawingml.diagramData+xml"/>
  <Default Extension="emf" ContentType="image/x-emf"/>
  <Override PartName="/ppt/presentation.xml" ContentType="application/vnd.openxmlformats-officedocument.presentationml.presentation.main+xml"/>
  <Override PartName="/ppt/slides/slide22.xml" ContentType="application/vnd.openxmlformats-officedocument.presentationml.slide+xml"/>
  <Override PartName="/ppt/diagrams/layout6.xml" ContentType="application/vnd.openxmlformats-officedocument.drawingml.diagramLayout+xml"/>
  <Override PartName="/ppt/diagrams/data10.xml" ContentType="application/vnd.openxmlformats-officedocument.drawingml.diagramData+xml"/>
  <Override PartName="/docProps/app.xml" ContentType="application/vnd.openxmlformats-officedocument.extended-properties+xml"/>
  <Override PartName="/ppt/slides/slide11.xml" ContentType="application/vnd.openxmlformats-officedocument.presentationml.slide+xml"/>
  <Override PartName="/ppt/diagrams/data7.xml" ContentType="application/vnd.openxmlformats-officedocument.drawingml.diagramData+xml"/>
  <Override PartName="/ppt/diagrams/colors9.xml" ContentType="application/vnd.openxmlformats-officedocument.drawingml.diagramColors+xml"/>
  <Override PartName="/ppt/diagrams/quickStyle14.xml" ContentType="application/vnd.openxmlformats-officedocument.drawingml.diagramStyle+xml"/>
  <Override PartName="/ppt/diagrams/drawing15.xml" ContentType="application/vnd.ms-office.drawingml.diagramDrawing+xml"/>
  <Override PartName="/ppt/diagrams/quickStyle25.xml" ContentType="application/vnd.openxmlformats-officedocument.drawingml.diagramStyle+xml"/>
  <Override PartName="/ppt/diagrams/drawing26.xml" ContentType="application/vnd.ms-office.drawingml.diagramDrawing+xml"/>
  <Override PartName="/ppt/slideLayouts/slideLayout10.xml" ContentType="application/vnd.openxmlformats-officedocument.presentationml.slideLayout+xml"/>
  <Override PartName="/ppt/diagrams/drawing8.xml" ContentType="application/vnd.ms-office.drawingml.diagramDrawing+xml"/>
  <Override PartName="/ppt/diagrams/layout25.xml" ContentType="application/vnd.openxmlformats-officedocument.drawingml.diagramLayout+xml"/>
  <Override PartName="/ppt/diagrams/quickStyle8.xml" ContentType="application/vnd.openxmlformats-officedocument.drawingml.diagramStyle+xml"/>
  <Override PartName="/ppt/diagrams/layout14.xml" ContentType="application/vnd.openxmlformats-officedocument.drawingml.diagramLayout+xml"/>
  <Override PartName="/ppt/slides/slide49.xml" ContentType="application/vnd.openxmlformats-officedocument.presentationml.slide+xml"/>
  <Override PartName="/ppt/slides/slide78.xml" ContentType="application/vnd.openxmlformats-officedocument.presentationml.slide+xml"/>
  <Override PartName="/ppt/diagrams/drawing4.xml" ContentType="application/vnd.ms-office.drawingml.diagramDrawing+xml"/>
  <Override PartName="/ppt/diagrams/data19.xml" ContentType="application/vnd.openxmlformats-officedocument.drawingml.diagramData+xml"/>
  <Override PartName="/ppt/diagrams/layout21.xml" ContentType="application/vnd.openxmlformats-officedocument.drawingml.diagramLayout+xml"/>
  <Override PartName="/ppt/diagrams/colors24.xml" ContentType="application/vnd.openxmlformats-officedocument.drawingml.diagramColors+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diagrams/colors13.xml" ContentType="application/vnd.openxmlformats-officedocument.drawingml.diagramColors+xml"/>
  <Override PartName="/ppt/diagrams/data26.xml" ContentType="application/vnd.openxmlformats-officedocument.drawingml.diagramData+xml"/>
  <Override PartName="/ppt/diagrams/colors3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diagrams/data15.xml" ContentType="application/vnd.openxmlformats-officedocument.drawingml.diagramData+xml"/>
  <Override PartName="/ppt/diagrams/colors20.xml" ContentType="application/vnd.openxmlformats-officedocument.drawingml.diagramColors+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diagrams/data11.xml" ContentType="application/vnd.openxmlformats-officedocument.drawingml.diagramData+xml"/>
  <Override PartName="/ppt/diagrams/quickStyle19.xml" ContentType="application/vnd.openxmlformats-officedocument.drawingml.diagramStyle+xml"/>
  <Override PartName="/ppt/diagrams/data22.xml" ContentType="application/vnd.openxmlformats-officedocument.drawingml.diagramData+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diagrams/layout7.xml" ContentType="application/vnd.openxmlformats-officedocument.drawingml.diagramLayout+xml"/>
  <Override PartName="/ppt/diagrams/data8.xml" ContentType="application/vnd.openxmlformats-officedocument.drawingml.diagramData+xml"/>
  <Override PartName="/ppt/diagrams/quickStyle26.xml" ContentType="application/vnd.openxmlformats-officedocument.drawingml.diagramStyle+xml"/>
  <Override PartName="/ppt/diagrams/drawing27.xml" ContentType="application/vnd.ms-office.drawingml.diagramDrawing+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diagrams/quickStyle15.xml" ContentType="application/vnd.openxmlformats-officedocument.drawingml.diagramStyle+xml"/>
  <Override PartName="/ppt/diagrams/drawing16.xml" ContentType="application/vnd.ms-office.drawingml.diagramDrawing+xml"/>
  <Override PartName="/ppt/diagrams/layout19.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rawing9.xml" ContentType="application/vnd.ms-office.drawingml.diagramDrawing+xml"/>
  <Override PartName="/ppt/diagrams/layout15.xml" ContentType="application/vnd.openxmlformats-officedocument.drawingml.diagramLayout+xml"/>
  <Override PartName="/ppt/diagrams/quickStyle22.xml" ContentType="application/vnd.openxmlformats-officedocument.drawingml.diagramStyle+xml"/>
  <Override PartName="/ppt/diagrams/drawing23.xml" ContentType="application/vnd.ms-office.drawingml.diagramDrawing+xml"/>
  <Override PartName="/ppt/diagrams/layout26.xml" ContentType="application/vnd.openxmlformats-officedocument.drawingml.diagramLayout+xml"/>
  <Override PartName="/ppt/diagrams/colors29.xml" ContentType="application/vnd.openxmlformats-officedocument.drawingml.diagramColors+xml"/>
  <Override PartName="/ppt/slides/slide79.xml" ContentType="application/vnd.openxmlformats-officedocument.presentationml.slide+xml"/>
  <Override PartName="/ppt/diagrams/colors6.xml" ContentType="application/vnd.openxmlformats-officedocument.drawingml.diagramColors+xml"/>
  <Override PartName="/ppt/diagrams/quickStyle9.xml" ContentType="application/vnd.openxmlformats-officedocument.drawingml.diagramStyle+xml"/>
  <Override PartName="/ppt/diagrams/quickStyle11.xml" ContentType="application/vnd.openxmlformats-officedocument.drawingml.diagramStyle+xml"/>
  <Override PartName="/ppt/diagrams/drawing12.xml" ContentType="application/vnd.ms-office.drawingml.diagramDrawing+xml"/>
  <Override PartName="/ppt/diagrams/colors18.xml" ContentType="application/vnd.openxmlformats-officedocument.drawingml.diagramColors+xml"/>
  <Override PartName="/ppt/diagrams/drawing30.xml" ContentType="application/vnd.ms-office.drawingml.diagramDrawing+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diagrams/drawing5.xml" ContentType="application/vnd.ms-office.drawingml.diagramDrawing+xml"/>
  <Override PartName="/ppt/diagrams/layout11.xml" ContentType="application/vnd.openxmlformats-officedocument.drawingml.diagramLayout+xml"/>
  <Override PartName="/ppt/diagrams/colors14.xml" ContentType="application/vnd.openxmlformats-officedocument.drawingml.diagramColors+xml"/>
  <Override PartName="/ppt/diagrams/layout22.xml" ContentType="application/vnd.openxmlformats-officedocument.drawingml.diagramLayout+xml"/>
  <Override PartName="/ppt/diagrams/colors25.xml" ContentType="application/vnd.openxmlformats-officedocument.drawingml.diagramColors+xml"/>
  <Override PartName="/ppt/diagrams/data27.xml" ContentType="application/vnd.openxmlformats-officedocument.drawingml.diagramData+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notesSlides/notesSlide1.xml" ContentType="application/vnd.openxmlformats-officedocument.presentationml.notesSlide+xml"/>
  <Override PartName="/ppt/diagrams/colors2.xml" ContentType="application/vnd.openxmlformats-officedocument.drawingml.diagramColors+xml"/>
  <Override PartName="/ppt/diagrams/quickStyle5.xml" ContentType="application/vnd.openxmlformats-officedocument.drawingml.diagramStyle+xml"/>
  <Override PartName="/ppt/diagrams/data16.xml" ContentType="application/vnd.openxmlformats-officedocument.drawingml.diagramData+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diagrams/drawing1.xml" ContentType="application/vnd.ms-office.drawingml.diagramDrawing+xml"/>
  <Override PartName="/ppt/diagrams/colors10.xml" ContentType="application/vnd.openxmlformats-officedocument.drawingml.diagramColors+xml"/>
  <Override PartName="/ppt/diagrams/colors21.xml" ContentType="application/vnd.openxmlformats-officedocument.drawingml.diagramColors+xml"/>
  <Override PartName="/ppt/diagrams/data23.xml" ContentType="application/vnd.openxmlformats-officedocument.drawingml.diagramData+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Default Extension="jpeg" ContentType="image/jpeg"/>
  <Override PartName="/ppt/diagrams/quickStyle1.xml" ContentType="application/vnd.openxmlformats-officedocument.drawingml.diagramStyle+xml"/>
  <Override PartName="/ppt/diagrams/layout8.xml" ContentType="application/vnd.openxmlformats-officedocument.drawingml.diagramLayout+xml"/>
  <Override PartName="/ppt/diagrams/data12.xml" ContentType="application/vnd.openxmlformats-officedocument.drawingml.diagramData+xml"/>
  <Override PartName="/ppt/diagrams/data30.xml" ContentType="application/vnd.openxmlformats-officedocument.drawingml.diagramData+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diagrams/data9.xml" ContentType="application/vnd.openxmlformats-officedocument.drawingml.diagramData+xml"/>
  <Override PartName="/ppt/diagrams/quickStyle16.xml" ContentType="application/vnd.openxmlformats-officedocument.drawingml.diagramStyle+xml"/>
  <Override PartName="/ppt/diagrams/drawing17.xml" ContentType="application/vnd.ms-office.drawingml.diagramDrawing+xml"/>
  <Override PartName="/ppt/diagrams/quickStyle27.xml" ContentType="application/vnd.openxmlformats-officedocument.drawingml.diagramStyle+xml"/>
  <Override PartName="/ppt/diagrams/drawing28.xml" ContentType="application/vnd.ms-office.drawingml.diagramDrawing+xml"/>
  <Override PartName="/ppt/slides/slide20.xml" ContentType="application/vnd.openxmlformats-officedocument.presentationml.slide+xml"/>
  <Override PartName="/ppt/diagrams/layout4.xml" ContentType="application/vnd.openxmlformats-officedocument.drawingml.diagramLayout+xml"/>
  <Override PartName="/ppt/diagrams/layout27.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quickStyle12.xml" ContentType="application/vnd.openxmlformats-officedocument.drawingml.diagramStyle+xml"/>
  <Override PartName="/ppt/diagrams/drawing13.xml" ContentType="application/vnd.ms-office.drawingml.diagramDrawing+xml"/>
  <Override PartName="/ppt/diagrams/layout16.xml" ContentType="application/vnd.openxmlformats-officedocument.drawingml.diagramLayout+xml"/>
  <Override PartName="/ppt/diagrams/colors19.xml" ContentType="application/vnd.openxmlformats-officedocument.drawingml.diagramColors+xml"/>
  <Override PartName="/ppt/diagrams/quickStyle23.xml" ContentType="application/vnd.openxmlformats-officedocument.drawingml.diagramStyle+xml"/>
  <Override PartName="/ppt/diagrams/drawing24.xml" ContentType="application/vnd.ms-office.drawingml.diagramDrawing+xml"/>
  <Override PartName="/ppt/diagrams/drawing6.xml" ContentType="application/vnd.ms-office.drawingml.diagramDrawing+xml"/>
  <Override PartName="/ppt/diagrams/drawing20.xml" ContentType="application/vnd.ms-office.drawingml.diagramDrawing+xml"/>
  <Override PartName="/ppt/diagrams/layout23.xml" ContentType="application/vnd.openxmlformats-officedocument.drawingml.diagramLayout+xml"/>
  <Override PartName="/ppt/diagrams/colors26.xml" ContentType="application/vnd.openxmlformats-officedocument.drawingml.diagramColors+xml"/>
  <Override PartName="/ppt/diagrams/quickStyle30.xml" ContentType="application/vnd.openxmlformats-officedocument.drawingml.diagramStyle+xml"/>
  <Override PartName="/ppt/diagrams/drawing31.xml" ContentType="application/vnd.ms-office.drawingml.diagramDrawing+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ppt/diagrams/layout12.xml" ContentType="application/vnd.openxmlformats-officedocument.drawingml.diagramLayout+xml"/>
  <Override PartName="/ppt/diagrams/colors15.xml" ContentType="application/vnd.openxmlformats-officedocument.drawingml.diagramColors+xml"/>
  <Override PartName="/ppt/diagrams/data28.xml" ContentType="application/vnd.openxmlformats-officedocument.drawingml.diagramData+xml"/>
  <Override PartName="/ppt/diagrams/layout30.xml" ContentType="application/vnd.openxmlformats-officedocument.drawingml.diagramLayout+xml"/>
  <Override PartName="/ppt/slides/slide29.xml" ContentType="application/vnd.openxmlformats-officedocument.presentationml.slide+xml"/>
  <Override PartName="/ppt/slides/slide76.xml" ContentType="application/vnd.openxmlformats-officedocument.presentationml.slide+xml"/>
  <Override PartName="/ppt/diagrams/drawing2.xml" ContentType="application/vnd.ms-office.drawingml.diagramDrawing+xml"/>
  <Override PartName="/ppt/diagrams/data17.xml" ContentType="application/vnd.openxmlformats-officedocument.drawingml.diagramData+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43.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diagrams/data31.xml" ContentType="application/vnd.openxmlformats-officedocument.drawingml.diagramData+xml"/>
  <Override PartName="/ppt/slides/slide32.xml" ContentType="application/vnd.openxmlformats-officedocument.presentationml.slide+xml"/>
  <Override PartName="/ppt/diagrams/data20.xml" ContentType="application/vnd.openxmlformats-officedocument.drawingml.diagramData+xml"/>
  <Default Extension="docx" ContentType="application/vnd.openxmlformats-officedocument.wordprocessingml.document"/>
  <Override PartName="/ppt/slides/slide10.xml" ContentType="application/vnd.openxmlformats-officedocument.presentationml.slide+xml"/>
  <Override PartName="/ppt/slides/slide21.xml" ContentType="application/vnd.openxmlformats-officedocument.presentationml.slide+xml"/>
  <Override PartName="/ppt/diagrams/layout5.xml" ContentType="application/vnd.openxmlformats-officedocument.drawingml.diagramLayout+xml"/>
  <Override PartName="/ppt/diagrams/data6.xml" ContentType="application/vnd.openxmlformats-officedocument.drawingml.diagramData+xml"/>
  <Override PartName="/ppt/diagrams/quickStyle24.xml" ContentType="application/vnd.openxmlformats-officedocument.drawingml.diagramStyle+xml"/>
  <Override PartName="/ppt/diagrams/drawing25.xml" ContentType="application/vnd.ms-office.drawingml.diagramDrawing+xml"/>
  <Override PartName="/ppt/diagrams/colors8.xml" ContentType="application/vnd.openxmlformats-officedocument.drawingml.diagramColors+xml"/>
  <Override PartName="/ppt/diagrams/quickStyle13.xml" ContentType="application/vnd.openxmlformats-officedocument.drawingml.diagramStyle+xml"/>
  <Override PartName="/ppt/diagrams/drawing14.xml" ContentType="application/vnd.ms-office.drawingml.diagramDrawing+xml"/>
  <Override PartName="/ppt/diagrams/drawing7.xml" ContentType="application/vnd.ms-office.drawingml.diagramDrawing+xml"/>
  <Override PartName="/ppt/diagrams/layout13.xml" ContentType="application/vnd.openxmlformats-officedocument.drawingml.diagramLayout+xml"/>
  <Override PartName="/ppt/diagrams/layout24.xml" ContentType="application/vnd.openxmlformats-officedocument.drawingml.diagramLayout+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diagrams/quickStyle7.xml" ContentType="application/vnd.openxmlformats-officedocument.drawingml.diagramStyle+xml"/>
  <Override PartName="/ppt/slides/slide48.xml" ContentType="application/vnd.openxmlformats-officedocument.presentationml.slide+xml"/>
  <Override PartName="/ppt/diagrams/colors12.xml" ContentType="application/vnd.openxmlformats-officedocument.drawingml.diagramColors+xml"/>
  <Override PartName="/ppt/diagrams/colors23.xml" ContentType="application/vnd.openxmlformats-officedocument.drawingml.diagramColors+xml"/>
  <Override PartName="/ppt/diagrams/data25.xml" ContentType="application/vnd.openxmlformats-officedocument.drawingml.diagramData+xml"/>
  <Override PartName="/ppt/notesSlides/notesSlide3.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diagrams/data14.xml" ContentType="application/vnd.openxmlformats-officedocument.drawingml.diagramData+xml"/>
  <Override PartName="/ppt/slides/slide1.xml" ContentType="application/vnd.openxmlformats-officedocument.presentationml.slide+xml"/>
  <Override PartName="/ppt/slides/slide15.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Override PartName="/ppt/diagrams/drawing19.xml" ContentType="application/vnd.ms-office.drawingml.diagramDrawing+xml"/>
  <Override PartName="/ppt/diagrams/quickStyle29.xml" ContentType="application/vnd.openxmlformats-officedocument.drawingml.diagramStyle+xml"/>
  <Override PartName="/ppt/slides/slide51.xml" ContentType="application/vnd.openxmlformats-officedocument.presentationml.slide+xml"/>
  <Override PartName="/ppt/diagrams/quickStyle18.xml" ContentType="application/vnd.openxmlformats-officedocument.drawingml.diagramStyle+xml"/>
  <Override PartName="/ppt/diagrams/layout29.xml" ContentType="application/vnd.openxmlformats-officedocument.drawingml.diagramLayout+xml"/>
  <Override PartName="/ppt/slides/slide40.xml" ContentType="application/vnd.openxmlformats-officedocument.presentationml.slide+xml"/>
  <Override PartName="/ppt/diagrams/layout18.xml" ContentType="application/vnd.openxmlformats-officedocument.drawingml.diagramLayout+xml"/>
  <Override PartName="/ppt/diagrams/layout2.xml" ContentType="application/vnd.openxmlformats-officedocument.drawingml.diagramLayout+xml"/>
  <Override PartName="/ppt/diagrams/colors28.xml" ContentType="application/vnd.openxmlformats-officedocument.drawingml.diagramColors+xml"/>
  <Default Extension="vml" ContentType="application/vnd.openxmlformats-officedocument.vmlDrawing"/>
  <Override PartName="/ppt/slides/slide89.xml" ContentType="application/vnd.openxmlformats-officedocument.presentationml.slide+xml"/>
  <Override PartName="/ppt/diagrams/data3.xml" ContentType="application/vnd.openxmlformats-officedocument.drawingml.diagramData+xml"/>
  <Override PartName="/ppt/diagrams/colors5.xml" ContentType="application/vnd.openxmlformats-officedocument.drawingml.diagramColors+xml"/>
  <Override PartName="/ppt/diagrams/quickStyle10.xml" ContentType="application/vnd.openxmlformats-officedocument.drawingml.diagramStyle+xml"/>
  <Override PartName="/ppt/diagrams/drawing11.xml" ContentType="application/vnd.ms-office.drawingml.diagramDrawing+xml"/>
  <Override PartName="/ppt/diagrams/colors17.xml" ContentType="application/vnd.openxmlformats-officedocument.drawingml.diagramColors+xml"/>
  <Override PartName="/ppt/diagrams/quickStyle21.xml" ContentType="application/vnd.openxmlformats-officedocument.drawingml.diagramStyle+xml"/>
  <Override PartName="/ppt/diagrams/drawing22.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notesMasterIdLst>
    <p:notesMasterId r:id="rId93"/>
  </p:notesMasterIdLst>
  <p:sldIdLst>
    <p:sldId id="256" r:id="rId2"/>
    <p:sldId id="303" r:id="rId3"/>
    <p:sldId id="304" r:id="rId4"/>
    <p:sldId id="320" r:id="rId5"/>
    <p:sldId id="321" r:id="rId6"/>
    <p:sldId id="305" r:id="rId7"/>
    <p:sldId id="306" r:id="rId8"/>
    <p:sldId id="323" r:id="rId9"/>
    <p:sldId id="324" r:id="rId10"/>
    <p:sldId id="325" r:id="rId11"/>
    <p:sldId id="327" r:id="rId12"/>
    <p:sldId id="359" r:id="rId13"/>
    <p:sldId id="307" r:id="rId14"/>
    <p:sldId id="308" r:id="rId15"/>
    <p:sldId id="309" r:id="rId16"/>
    <p:sldId id="310" r:id="rId17"/>
    <p:sldId id="330" r:id="rId18"/>
    <p:sldId id="331" r:id="rId19"/>
    <p:sldId id="332" r:id="rId20"/>
    <p:sldId id="333" r:id="rId21"/>
    <p:sldId id="334" r:id="rId22"/>
    <p:sldId id="336" r:id="rId23"/>
    <p:sldId id="358" r:id="rId24"/>
    <p:sldId id="338" r:id="rId25"/>
    <p:sldId id="339" r:id="rId26"/>
    <p:sldId id="340" r:id="rId27"/>
    <p:sldId id="341" r:id="rId28"/>
    <p:sldId id="342" r:id="rId29"/>
    <p:sldId id="343" r:id="rId30"/>
    <p:sldId id="344" r:id="rId31"/>
    <p:sldId id="346" r:id="rId32"/>
    <p:sldId id="347" r:id="rId33"/>
    <p:sldId id="348" r:id="rId34"/>
    <p:sldId id="349" r:id="rId35"/>
    <p:sldId id="350" r:id="rId36"/>
    <p:sldId id="351" r:id="rId37"/>
    <p:sldId id="352" r:id="rId38"/>
    <p:sldId id="353" r:id="rId39"/>
    <p:sldId id="354" r:id="rId40"/>
    <p:sldId id="368" r:id="rId41"/>
    <p:sldId id="355" r:id="rId42"/>
    <p:sldId id="356" r:id="rId43"/>
    <p:sldId id="367" r:id="rId44"/>
    <p:sldId id="357" r:id="rId45"/>
    <p:sldId id="372" r:id="rId46"/>
    <p:sldId id="369" r:id="rId47"/>
    <p:sldId id="376" r:id="rId48"/>
    <p:sldId id="377" r:id="rId49"/>
    <p:sldId id="381" r:id="rId50"/>
    <p:sldId id="382" r:id="rId51"/>
    <p:sldId id="383" r:id="rId52"/>
    <p:sldId id="384" r:id="rId53"/>
    <p:sldId id="366" r:id="rId54"/>
    <p:sldId id="363" r:id="rId55"/>
    <p:sldId id="417" r:id="rId56"/>
    <p:sldId id="418" r:id="rId57"/>
    <p:sldId id="419" r:id="rId58"/>
    <p:sldId id="424" r:id="rId59"/>
    <p:sldId id="420" r:id="rId60"/>
    <p:sldId id="421" r:id="rId61"/>
    <p:sldId id="422" r:id="rId62"/>
    <p:sldId id="423" r:id="rId63"/>
    <p:sldId id="425" r:id="rId64"/>
    <p:sldId id="426" r:id="rId65"/>
    <p:sldId id="427" r:id="rId66"/>
    <p:sldId id="428" r:id="rId67"/>
    <p:sldId id="391" r:id="rId68"/>
    <p:sldId id="416" r:id="rId69"/>
    <p:sldId id="389" r:id="rId70"/>
    <p:sldId id="390" r:id="rId71"/>
    <p:sldId id="395" r:id="rId72"/>
    <p:sldId id="396" r:id="rId73"/>
    <p:sldId id="397" r:id="rId74"/>
    <p:sldId id="402" r:id="rId75"/>
    <p:sldId id="407" r:id="rId76"/>
    <p:sldId id="406" r:id="rId77"/>
    <p:sldId id="398" r:id="rId78"/>
    <p:sldId id="405" r:id="rId79"/>
    <p:sldId id="401" r:id="rId80"/>
    <p:sldId id="403" r:id="rId81"/>
    <p:sldId id="404" r:id="rId82"/>
    <p:sldId id="409" r:id="rId83"/>
    <p:sldId id="408" r:id="rId84"/>
    <p:sldId id="410" r:id="rId85"/>
    <p:sldId id="412" r:id="rId86"/>
    <p:sldId id="411" r:id="rId87"/>
    <p:sldId id="413" r:id="rId88"/>
    <p:sldId id="414" r:id="rId89"/>
    <p:sldId id="415" r:id="rId90"/>
    <p:sldId id="364" r:id="rId91"/>
    <p:sldId id="291" r:id="rId92"/>
  </p:sldIdLst>
  <p:sldSz cx="9144000" cy="6858000" type="screen4x3"/>
  <p:notesSz cx="6858000" cy="9926638"/>
  <p:defaultTextStyle>
    <a:defPPr>
      <a:defRPr lang="el-GR"/>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BEDCC8"/>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70" autoAdjust="0"/>
  </p:normalViewPr>
  <p:slideViewPr>
    <p:cSldViewPr>
      <p:cViewPr>
        <p:scale>
          <a:sx n="100" d="100"/>
          <a:sy n="100" d="100"/>
        </p:scale>
        <p:origin x="-300" y="15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719E1AD-5F76-415C-B01E-3DFF17A9FCB6}" type="doc">
      <dgm:prSet loTypeId="urn:microsoft.com/office/officeart/2005/8/layout/cycle4#1" loCatId="cycle" qsTypeId="urn:microsoft.com/office/officeart/2005/8/quickstyle/simple1" qsCatId="simple" csTypeId="urn:microsoft.com/office/officeart/2005/8/colors/accent1_2" csCatId="accent1" phldr="1"/>
      <dgm:spPr/>
      <dgm:t>
        <a:bodyPr/>
        <a:lstStyle/>
        <a:p>
          <a:endParaRPr lang="en-US"/>
        </a:p>
      </dgm:t>
    </dgm:pt>
    <dgm:pt modelId="{9BD2B5B2-0237-45AC-BBB2-8E7F378283CF}">
      <dgm:prSet phldrT="[Text]"/>
      <dgm:spPr/>
      <dgm:t>
        <a:bodyPr/>
        <a:lstStyle/>
        <a:p>
          <a:r>
            <a:rPr lang="el-GR" dirty="0" smtClean="0">
              <a:solidFill>
                <a:schemeClr val="tx1"/>
              </a:solidFill>
            </a:rPr>
            <a:t>Δημόσιο</a:t>
          </a:r>
          <a:endParaRPr lang="en-US" dirty="0">
            <a:solidFill>
              <a:schemeClr val="tx1"/>
            </a:solidFill>
          </a:endParaRPr>
        </a:p>
      </dgm:t>
    </dgm:pt>
    <dgm:pt modelId="{AFE7A475-846A-417B-B463-0D018EE6059A}" type="parTrans" cxnId="{AB64AD66-0A60-4639-83C8-E3F6148C1370}">
      <dgm:prSet/>
      <dgm:spPr/>
      <dgm:t>
        <a:bodyPr/>
        <a:lstStyle/>
        <a:p>
          <a:endParaRPr lang="en-US"/>
        </a:p>
      </dgm:t>
    </dgm:pt>
    <dgm:pt modelId="{69443317-2987-4B1F-8D1C-A211D8464346}" type="sibTrans" cxnId="{AB64AD66-0A60-4639-83C8-E3F6148C1370}">
      <dgm:prSet/>
      <dgm:spPr/>
      <dgm:t>
        <a:bodyPr/>
        <a:lstStyle/>
        <a:p>
          <a:endParaRPr lang="en-US"/>
        </a:p>
      </dgm:t>
    </dgm:pt>
    <dgm:pt modelId="{47A5DDC9-FB50-4366-B625-6D5C31CD389A}">
      <dgm:prSet phldrT="[Text]"/>
      <dgm:spPr/>
      <dgm:t>
        <a:bodyPr/>
        <a:lstStyle/>
        <a:p>
          <a:r>
            <a:rPr lang="el-GR" dirty="0" smtClean="0">
              <a:solidFill>
                <a:schemeClr val="tx1"/>
              </a:solidFill>
            </a:rPr>
            <a:t>ΕΦΚΑ</a:t>
          </a:r>
          <a:endParaRPr lang="en-US" dirty="0">
            <a:solidFill>
              <a:schemeClr val="tx1"/>
            </a:solidFill>
          </a:endParaRPr>
        </a:p>
      </dgm:t>
    </dgm:pt>
    <dgm:pt modelId="{13EF6C25-89D8-4EDA-BF92-FAC71B7EC6C3}" type="parTrans" cxnId="{FC1C5D64-153D-4EA3-B35B-63249BEBD1C7}">
      <dgm:prSet/>
      <dgm:spPr/>
      <dgm:t>
        <a:bodyPr/>
        <a:lstStyle/>
        <a:p>
          <a:endParaRPr lang="en-US"/>
        </a:p>
      </dgm:t>
    </dgm:pt>
    <dgm:pt modelId="{A55AC065-0C84-4E46-B3E4-FA700FD11975}" type="sibTrans" cxnId="{FC1C5D64-153D-4EA3-B35B-63249BEBD1C7}">
      <dgm:prSet/>
      <dgm:spPr/>
      <dgm:t>
        <a:bodyPr/>
        <a:lstStyle/>
        <a:p>
          <a:endParaRPr lang="en-US"/>
        </a:p>
      </dgm:t>
    </dgm:pt>
    <dgm:pt modelId="{1E85DD5E-AB33-4AF8-89C0-E0D96AC20D8C}">
      <dgm:prSet phldrT="[Text]"/>
      <dgm:spPr/>
      <dgm:t>
        <a:bodyPr/>
        <a:lstStyle/>
        <a:p>
          <a:r>
            <a:rPr lang="el-GR" dirty="0" smtClean="0">
              <a:solidFill>
                <a:schemeClr val="tx1"/>
              </a:solidFill>
            </a:rPr>
            <a:t>Λοιποί ιδιώτες</a:t>
          </a:r>
          <a:endParaRPr lang="en-US" dirty="0">
            <a:solidFill>
              <a:schemeClr val="tx1"/>
            </a:solidFill>
          </a:endParaRPr>
        </a:p>
      </dgm:t>
    </dgm:pt>
    <dgm:pt modelId="{92B3685F-B96D-4722-8751-9D375C00C3AC}" type="parTrans" cxnId="{E18BD387-4995-420A-A5FD-EA05D5741273}">
      <dgm:prSet/>
      <dgm:spPr/>
      <dgm:t>
        <a:bodyPr/>
        <a:lstStyle/>
        <a:p>
          <a:endParaRPr lang="en-US"/>
        </a:p>
      </dgm:t>
    </dgm:pt>
    <dgm:pt modelId="{90A797C1-9929-427F-9A97-8D49DA54516E}" type="sibTrans" cxnId="{E18BD387-4995-420A-A5FD-EA05D5741273}">
      <dgm:prSet/>
      <dgm:spPr/>
      <dgm:t>
        <a:bodyPr/>
        <a:lstStyle/>
        <a:p>
          <a:endParaRPr lang="en-US"/>
        </a:p>
      </dgm:t>
    </dgm:pt>
    <dgm:pt modelId="{AFDBB3F1-23BE-4BC7-AC5B-933FA31EC6BB}">
      <dgm:prSet phldrT="[Text]"/>
      <dgm:spPr/>
      <dgm:t>
        <a:bodyPr/>
        <a:lstStyle/>
        <a:p>
          <a:r>
            <a:rPr lang="el-GR" dirty="0" smtClean="0">
              <a:solidFill>
                <a:schemeClr val="tx1"/>
              </a:solidFill>
            </a:rPr>
            <a:t>Τράπεζες</a:t>
          </a:r>
          <a:endParaRPr lang="en-US" dirty="0">
            <a:solidFill>
              <a:schemeClr val="tx1"/>
            </a:solidFill>
          </a:endParaRPr>
        </a:p>
      </dgm:t>
    </dgm:pt>
    <dgm:pt modelId="{179E8408-CAE6-429B-A7A3-71FDAB143693}" type="parTrans" cxnId="{BF22235A-1B16-4E96-8593-2B4092973B02}">
      <dgm:prSet/>
      <dgm:spPr/>
      <dgm:t>
        <a:bodyPr/>
        <a:lstStyle/>
        <a:p>
          <a:endParaRPr lang="en-US"/>
        </a:p>
      </dgm:t>
    </dgm:pt>
    <dgm:pt modelId="{A4D1F7DC-1EAE-4365-BE0C-72DA441DF15F}" type="sibTrans" cxnId="{BF22235A-1B16-4E96-8593-2B4092973B02}">
      <dgm:prSet/>
      <dgm:spPr/>
      <dgm:t>
        <a:bodyPr/>
        <a:lstStyle/>
        <a:p>
          <a:endParaRPr lang="en-US"/>
        </a:p>
      </dgm:t>
    </dgm:pt>
    <dgm:pt modelId="{8371CF50-88C5-4590-BBBA-5823F042E6FF}">
      <dgm:prSet phldrT="[Text]" custT="1"/>
      <dgm:spPr/>
      <dgm:t>
        <a:bodyPr/>
        <a:lstStyle/>
        <a:p>
          <a:r>
            <a:rPr lang="el-GR" sz="1700" dirty="0" smtClean="0"/>
            <a:t> Συστημικές</a:t>
          </a:r>
          <a:endParaRPr lang="en-US" sz="1700" dirty="0"/>
        </a:p>
      </dgm:t>
    </dgm:pt>
    <dgm:pt modelId="{4BAEFAF2-BDAF-490C-B724-A1156DE3D881}" type="sibTrans" cxnId="{57399EB0-BF3E-4D05-A7A5-D3BBBD3D58B7}">
      <dgm:prSet/>
      <dgm:spPr/>
      <dgm:t>
        <a:bodyPr/>
        <a:lstStyle/>
        <a:p>
          <a:endParaRPr lang="en-US"/>
        </a:p>
      </dgm:t>
    </dgm:pt>
    <dgm:pt modelId="{936BC108-6237-4D00-AEDD-466A25AE30B8}" type="parTrans" cxnId="{57399EB0-BF3E-4D05-A7A5-D3BBBD3D58B7}">
      <dgm:prSet/>
      <dgm:spPr/>
      <dgm:t>
        <a:bodyPr/>
        <a:lstStyle/>
        <a:p>
          <a:endParaRPr lang="en-US"/>
        </a:p>
      </dgm:t>
    </dgm:pt>
    <dgm:pt modelId="{CDD54F3B-AF2E-4BD9-A118-29E836598E58}">
      <dgm:prSet phldrT="[Text]" custT="1"/>
      <dgm:spPr/>
      <dgm:t>
        <a:bodyPr/>
        <a:lstStyle/>
        <a:p>
          <a:r>
            <a:rPr lang="el-GR" sz="1700" dirty="0" smtClean="0"/>
            <a:t> Μεγάλοι προμηθευτές</a:t>
          </a:r>
          <a:endParaRPr lang="en-US" sz="1700" dirty="0"/>
        </a:p>
      </dgm:t>
    </dgm:pt>
    <dgm:pt modelId="{38BEC63E-7818-410F-8F04-E59B3C9B3840}" type="sibTrans" cxnId="{58E0700F-687D-4134-8635-35CC572ACB3D}">
      <dgm:prSet/>
      <dgm:spPr/>
      <dgm:t>
        <a:bodyPr/>
        <a:lstStyle/>
        <a:p>
          <a:endParaRPr lang="en-US"/>
        </a:p>
      </dgm:t>
    </dgm:pt>
    <dgm:pt modelId="{BAE83B0A-C6E2-4F0F-97F3-A84EC690CE5B}" type="parTrans" cxnId="{58E0700F-687D-4134-8635-35CC572ACB3D}">
      <dgm:prSet/>
      <dgm:spPr/>
      <dgm:t>
        <a:bodyPr/>
        <a:lstStyle/>
        <a:p>
          <a:endParaRPr lang="en-US"/>
        </a:p>
      </dgm:t>
    </dgm:pt>
    <dgm:pt modelId="{E055E664-65F3-41A7-99D1-0F89E3D6482D}">
      <dgm:prSet phldrT="[Text]" custT="1"/>
      <dgm:spPr/>
      <dgm:t>
        <a:bodyPr/>
        <a:lstStyle/>
        <a:p>
          <a:r>
            <a:rPr lang="el-GR" sz="1900" dirty="0" smtClean="0"/>
            <a:t>ΙΚΑ</a:t>
          </a:r>
          <a:endParaRPr lang="en-US" sz="1900" dirty="0"/>
        </a:p>
      </dgm:t>
    </dgm:pt>
    <dgm:pt modelId="{E643483B-E993-43B3-9ECD-99CF205E9DAC}" type="sibTrans" cxnId="{0D3F778B-4ABA-4718-9CDD-2E098C07AC92}">
      <dgm:prSet/>
      <dgm:spPr/>
      <dgm:t>
        <a:bodyPr/>
        <a:lstStyle/>
        <a:p>
          <a:endParaRPr lang="en-US"/>
        </a:p>
      </dgm:t>
    </dgm:pt>
    <dgm:pt modelId="{045CEE8C-CFC0-4466-9645-610DA3EE2FF3}" type="parTrans" cxnId="{0D3F778B-4ABA-4718-9CDD-2E098C07AC92}">
      <dgm:prSet/>
      <dgm:spPr/>
      <dgm:t>
        <a:bodyPr/>
        <a:lstStyle/>
        <a:p>
          <a:endParaRPr lang="en-US"/>
        </a:p>
      </dgm:t>
    </dgm:pt>
    <dgm:pt modelId="{3F1CF1EF-B426-492A-B849-BFD7EE0F9BCC}">
      <dgm:prSet phldrT="[Text]"/>
      <dgm:spPr/>
      <dgm:t>
        <a:bodyPr/>
        <a:lstStyle/>
        <a:p>
          <a:r>
            <a:rPr lang="el-GR" dirty="0" smtClean="0"/>
            <a:t>ΑΑΔΕ (ΔΟΥ, Τελωνεία)</a:t>
          </a:r>
          <a:endParaRPr lang="en-US" dirty="0"/>
        </a:p>
      </dgm:t>
    </dgm:pt>
    <dgm:pt modelId="{6E8FB284-ACE7-4E13-93BD-DDBD3A906C51}" type="sibTrans" cxnId="{98EBF615-47A1-4216-82DD-F80984092107}">
      <dgm:prSet/>
      <dgm:spPr/>
      <dgm:t>
        <a:bodyPr/>
        <a:lstStyle/>
        <a:p>
          <a:endParaRPr lang="en-US"/>
        </a:p>
      </dgm:t>
    </dgm:pt>
    <dgm:pt modelId="{937088CE-8457-46D2-990A-53C83DD79BC5}" type="parTrans" cxnId="{98EBF615-47A1-4216-82DD-F80984092107}">
      <dgm:prSet/>
      <dgm:spPr/>
      <dgm:t>
        <a:bodyPr/>
        <a:lstStyle/>
        <a:p>
          <a:endParaRPr lang="en-US"/>
        </a:p>
      </dgm:t>
    </dgm:pt>
    <dgm:pt modelId="{9AB1C4DB-0BF3-4301-AFF9-E32C26A213EF}">
      <dgm:prSet phldrT="[Text]"/>
      <dgm:spPr/>
      <dgm:t>
        <a:bodyPr/>
        <a:lstStyle/>
        <a:p>
          <a:r>
            <a:rPr lang="el-GR" dirty="0" smtClean="0"/>
            <a:t>ΟΤΑ</a:t>
          </a:r>
          <a:endParaRPr lang="en-US" dirty="0"/>
        </a:p>
      </dgm:t>
    </dgm:pt>
    <dgm:pt modelId="{F30F577D-5329-4574-A82E-BD49CF950B5A}" type="parTrans" cxnId="{0E27D41B-76DF-4C1A-BE08-575ECF958591}">
      <dgm:prSet/>
      <dgm:spPr/>
      <dgm:t>
        <a:bodyPr/>
        <a:lstStyle/>
        <a:p>
          <a:endParaRPr lang="en-US"/>
        </a:p>
      </dgm:t>
    </dgm:pt>
    <dgm:pt modelId="{E8F109B1-63D5-4024-B221-F7FEFF454330}" type="sibTrans" cxnId="{0E27D41B-76DF-4C1A-BE08-575ECF958591}">
      <dgm:prSet/>
      <dgm:spPr/>
      <dgm:t>
        <a:bodyPr/>
        <a:lstStyle/>
        <a:p>
          <a:endParaRPr lang="en-US"/>
        </a:p>
      </dgm:t>
    </dgm:pt>
    <dgm:pt modelId="{E2ED313F-37B1-4248-B0FE-15165A6C6FA5}">
      <dgm:prSet phldrT="[Text]" custT="1"/>
      <dgm:spPr/>
      <dgm:t>
        <a:bodyPr/>
        <a:lstStyle/>
        <a:p>
          <a:r>
            <a:rPr lang="el-GR" sz="1900" dirty="0" smtClean="0"/>
            <a:t>ΟΑΕΕ</a:t>
          </a:r>
          <a:endParaRPr lang="en-US" sz="1900" dirty="0"/>
        </a:p>
      </dgm:t>
    </dgm:pt>
    <dgm:pt modelId="{01B009C2-F16A-4088-88C1-8ACDF12C764B}" type="parTrans" cxnId="{F81FDEC6-4B1E-4DA7-8714-CC5943F8A5A7}">
      <dgm:prSet/>
      <dgm:spPr/>
      <dgm:t>
        <a:bodyPr/>
        <a:lstStyle/>
        <a:p>
          <a:endParaRPr lang="en-US"/>
        </a:p>
      </dgm:t>
    </dgm:pt>
    <dgm:pt modelId="{910DCF13-4E80-45B6-8F94-FD01EE322D85}" type="sibTrans" cxnId="{F81FDEC6-4B1E-4DA7-8714-CC5943F8A5A7}">
      <dgm:prSet/>
      <dgm:spPr/>
      <dgm:t>
        <a:bodyPr/>
        <a:lstStyle/>
        <a:p>
          <a:endParaRPr lang="en-US"/>
        </a:p>
      </dgm:t>
    </dgm:pt>
    <dgm:pt modelId="{6E6E0012-3DA1-488B-BAE0-0E0827BC47CE}">
      <dgm:prSet phldrT="[Text]" custT="1"/>
      <dgm:spPr/>
      <dgm:t>
        <a:bodyPr/>
        <a:lstStyle/>
        <a:p>
          <a:r>
            <a:rPr lang="el-GR" sz="1700" dirty="0" smtClean="0"/>
            <a:t>Εργαζόμενοι</a:t>
          </a:r>
          <a:endParaRPr lang="en-US" sz="1700" dirty="0"/>
        </a:p>
      </dgm:t>
    </dgm:pt>
    <dgm:pt modelId="{95CABC19-D2CB-442A-8A78-A84A4F6B62A7}" type="parTrans" cxnId="{1D5306C2-C570-413A-9CCE-3C6E078AA937}">
      <dgm:prSet/>
      <dgm:spPr/>
      <dgm:t>
        <a:bodyPr/>
        <a:lstStyle/>
        <a:p>
          <a:endParaRPr lang="en-US"/>
        </a:p>
      </dgm:t>
    </dgm:pt>
    <dgm:pt modelId="{25575B2B-DFE4-4E6E-B0C5-43FCC544950C}" type="sibTrans" cxnId="{1D5306C2-C570-413A-9CCE-3C6E078AA937}">
      <dgm:prSet/>
      <dgm:spPr/>
      <dgm:t>
        <a:bodyPr/>
        <a:lstStyle/>
        <a:p>
          <a:endParaRPr lang="en-US"/>
        </a:p>
      </dgm:t>
    </dgm:pt>
    <dgm:pt modelId="{E504963E-3A2B-4EC7-B6A5-F2A163CF036A}">
      <dgm:prSet phldrT="[Text]" custT="1"/>
      <dgm:spPr/>
      <dgm:t>
        <a:bodyPr/>
        <a:lstStyle/>
        <a:p>
          <a:r>
            <a:rPr lang="el-GR" sz="1700" dirty="0" smtClean="0"/>
            <a:t>Συνεταιριστικές</a:t>
          </a:r>
          <a:endParaRPr lang="en-US" sz="1700" dirty="0"/>
        </a:p>
      </dgm:t>
    </dgm:pt>
    <dgm:pt modelId="{A35FA823-4C2C-46D3-BF81-66313CFBA64F}" type="parTrans" cxnId="{8B16D060-072E-46FE-89A7-0CA1EF041EFE}">
      <dgm:prSet/>
      <dgm:spPr/>
      <dgm:t>
        <a:bodyPr/>
        <a:lstStyle/>
        <a:p>
          <a:endParaRPr lang="en-US"/>
        </a:p>
      </dgm:t>
    </dgm:pt>
    <dgm:pt modelId="{491235F6-2D9D-4E08-933A-BE8E69D960DA}" type="sibTrans" cxnId="{8B16D060-072E-46FE-89A7-0CA1EF041EFE}">
      <dgm:prSet/>
      <dgm:spPr/>
      <dgm:t>
        <a:bodyPr/>
        <a:lstStyle/>
        <a:p>
          <a:endParaRPr lang="en-US"/>
        </a:p>
      </dgm:t>
    </dgm:pt>
    <dgm:pt modelId="{D59129B3-450D-45F3-B111-4B64D17B7DE6}">
      <dgm:prSet phldrT="[Text]" custT="1"/>
      <dgm:spPr/>
      <dgm:t>
        <a:bodyPr/>
        <a:lstStyle/>
        <a:p>
          <a:r>
            <a:rPr lang="el-GR" sz="1700" dirty="0" smtClean="0"/>
            <a:t>Υπό εκκαθάριση</a:t>
          </a:r>
          <a:endParaRPr lang="en-US" sz="1700" dirty="0"/>
        </a:p>
      </dgm:t>
    </dgm:pt>
    <dgm:pt modelId="{DDC5FF50-1411-4732-9A11-D2162176BB6F}" type="parTrans" cxnId="{93956544-AB2E-4CA1-AB8A-336AEB08A4AC}">
      <dgm:prSet/>
      <dgm:spPr/>
      <dgm:t>
        <a:bodyPr/>
        <a:lstStyle/>
        <a:p>
          <a:endParaRPr lang="en-US"/>
        </a:p>
      </dgm:t>
    </dgm:pt>
    <dgm:pt modelId="{83489C75-9151-4781-ACA7-309D21CD6AC6}" type="sibTrans" cxnId="{93956544-AB2E-4CA1-AB8A-336AEB08A4AC}">
      <dgm:prSet/>
      <dgm:spPr/>
      <dgm:t>
        <a:bodyPr/>
        <a:lstStyle/>
        <a:p>
          <a:endParaRPr lang="en-US"/>
        </a:p>
      </dgm:t>
    </dgm:pt>
    <dgm:pt modelId="{21ABC6EC-6FDB-46C0-96A9-F2959F9B5C70}">
      <dgm:prSet phldrT="[Text]" custT="1"/>
      <dgm:spPr/>
      <dgm:t>
        <a:bodyPr/>
        <a:lstStyle/>
        <a:p>
          <a:r>
            <a:rPr lang="el-GR" sz="1700" dirty="0" err="1" smtClean="0"/>
            <a:t>Μικρο</a:t>
          </a:r>
          <a:r>
            <a:rPr lang="el-GR" sz="1700" dirty="0" smtClean="0"/>
            <a:t>-προμηθευτές</a:t>
          </a:r>
          <a:endParaRPr lang="en-US" sz="1700" dirty="0"/>
        </a:p>
      </dgm:t>
    </dgm:pt>
    <dgm:pt modelId="{8841354C-D1B0-4CF7-BAA7-A7F382C29E3E}" type="parTrans" cxnId="{3463C127-F2DA-4751-9F4A-32FBA04D1630}">
      <dgm:prSet/>
      <dgm:spPr/>
      <dgm:t>
        <a:bodyPr/>
        <a:lstStyle/>
        <a:p>
          <a:endParaRPr lang="en-US"/>
        </a:p>
      </dgm:t>
    </dgm:pt>
    <dgm:pt modelId="{DC036958-B134-41F3-957C-2AD64B38C4F5}" type="sibTrans" cxnId="{3463C127-F2DA-4751-9F4A-32FBA04D1630}">
      <dgm:prSet/>
      <dgm:spPr/>
      <dgm:t>
        <a:bodyPr/>
        <a:lstStyle/>
        <a:p>
          <a:endParaRPr lang="en-US"/>
        </a:p>
      </dgm:t>
    </dgm:pt>
    <dgm:pt modelId="{987CF316-155A-49F4-AF62-5025B27CA727}" type="pres">
      <dgm:prSet presAssocID="{5719E1AD-5F76-415C-B01E-3DFF17A9FCB6}" presName="cycleMatrixDiagram" presStyleCnt="0">
        <dgm:presLayoutVars>
          <dgm:chMax val="1"/>
          <dgm:dir/>
          <dgm:animLvl val="lvl"/>
          <dgm:resizeHandles val="exact"/>
        </dgm:presLayoutVars>
      </dgm:prSet>
      <dgm:spPr/>
      <dgm:t>
        <a:bodyPr/>
        <a:lstStyle/>
        <a:p>
          <a:endParaRPr lang="en-US"/>
        </a:p>
      </dgm:t>
    </dgm:pt>
    <dgm:pt modelId="{C364D849-FE49-4F08-A95A-2FDA3335E1DD}" type="pres">
      <dgm:prSet presAssocID="{5719E1AD-5F76-415C-B01E-3DFF17A9FCB6}" presName="children" presStyleCnt="0"/>
      <dgm:spPr/>
    </dgm:pt>
    <dgm:pt modelId="{C7CD386B-8203-4D19-B218-8B2B75AF1F41}" type="pres">
      <dgm:prSet presAssocID="{5719E1AD-5F76-415C-B01E-3DFF17A9FCB6}" presName="child1group" presStyleCnt="0"/>
      <dgm:spPr/>
    </dgm:pt>
    <dgm:pt modelId="{F00818CA-D185-45AC-BF1E-E2886EF8187F}" type="pres">
      <dgm:prSet presAssocID="{5719E1AD-5F76-415C-B01E-3DFF17A9FCB6}" presName="child1" presStyleLbl="bgAcc1" presStyleIdx="0" presStyleCnt="4" custScaleX="117696" custLinFactNeighborX="-3233"/>
      <dgm:spPr/>
      <dgm:t>
        <a:bodyPr/>
        <a:lstStyle/>
        <a:p>
          <a:endParaRPr lang="en-US"/>
        </a:p>
      </dgm:t>
    </dgm:pt>
    <dgm:pt modelId="{567E10C6-B5ED-4A68-9978-B22B5C8E44F3}" type="pres">
      <dgm:prSet presAssocID="{5719E1AD-5F76-415C-B01E-3DFF17A9FCB6}" presName="child1Text" presStyleLbl="bgAcc1" presStyleIdx="0" presStyleCnt="4">
        <dgm:presLayoutVars>
          <dgm:bulletEnabled val="1"/>
        </dgm:presLayoutVars>
      </dgm:prSet>
      <dgm:spPr/>
      <dgm:t>
        <a:bodyPr/>
        <a:lstStyle/>
        <a:p>
          <a:endParaRPr lang="en-US"/>
        </a:p>
      </dgm:t>
    </dgm:pt>
    <dgm:pt modelId="{501BC198-E00B-47A5-939D-EB67C3605B99}" type="pres">
      <dgm:prSet presAssocID="{5719E1AD-5F76-415C-B01E-3DFF17A9FCB6}" presName="child2group" presStyleCnt="0"/>
      <dgm:spPr/>
    </dgm:pt>
    <dgm:pt modelId="{B17F3FDF-CA0A-4B91-BAB9-A6DDF7A23DF1}" type="pres">
      <dgm:prSet presAssocID="{5719E1AD-5F76-415C-B01E-3DFF17A9FCB6}" presName="child2" presStyleLbl="bgAcc1" presStyleIdx="1" presStyleCnt="4" custScaleX="150800" custLinFactNeighborX="24726"/>
      <dgm:spPr/>
      <dgm:t>
        <a:bodyPr/>
        <a:lstStyle/>
        <a:p>
          <a:endParaRPr lang="en-US"/>
        </a:p>
      </dgm:t>
    </dgm:pt>
    <dgm:pt modelId="{ED923F36-14A2-4BB8-A2E3-CF2EBA87E0ED}" type="pres">
      <dgm:prSet presAssocID="{5719E1AD-5F76-415C-B01E-3DFF17A9FCB6}" presName="child2Text" presStyleLbl="bgAcc1" presStyleIdx="1" presStyleCnt="4">
        <dgm:presLayoutVars>
          <dgm:bulletEnabled val="1"/>
        </dgm:presLayoutVars>
      </dgm:prSet>
      <dgm:spPr/>
      <dgm:t>
        <a:bodyPr/>
        <a:lstStyle/>
        <a:p>
          <a:endParaRPr lang="en-US"/>
        </a:p>
      </dgm:t>
    </dgm:pt>
    <dgm:pt modelId="{83FD3DB8-5B3E-4216-8384-F57D16738C11}" type="pres">
      <dgm:prSet presAssocID="{5719E1AD-5F76-415C-B01E-3DFF17A9FCB6}" presName="child3group" presStyleCnt="0"/>
      <dgm:spPr/>
    </dgm:pt>
    <dgm:pt modelId="{F177EC50-5F69-4E07-878F-E57934B4EDA4}" type="pres">
      <dgm:prSet presAssocID="{5719E1AD-5F76-415C-B01E-3DFF17A9FCB6}" presName="child3" presStyleLbl="bgAcc1" presStyleIdx="2" presStyleCnt="4" custScaleX="154421" custLinFactNeighborX="21192" custLinFactNeighborY="0"/>
      <dgm:spPr/>
      <dgm:t>
        <a:bodyPr/>
        <a:lstStyle/>
        <a:p>
          <a:endParaRPr lang="en-US"/>
        </a:p>
      </dgm:t>
    </dgm:pt>
    <dgm:pt modelId="{DB943BBB-8CB6-4E93-BB28-05D90909EC12}" type="pres">
      <dgm:prSet presAssocID="{5719E1AD-5F76-415C-B01E-3DFF17A9FCB6}" presName="child3Text" presStyleLbl="bgAcc1" presStyleIdx="2" presStyleCnt="4">
        <dgm:presLayoutVars>
          <dgm:bulletEnabled val="1"/>
        </dgm:presLayoutVars>
      </dgm:prSet>
      <dgm:spPr/>
      <dgm:t>
        <a:bodyPr/>
        <a:lstStyle/>
        <a:p>
          <a:endParaRPr lang="en-US"/>
        </a:p>
      </dgm:t>
    </dgm:pt>
    <dgm:pt modelId="{FC4147F2-DE2A-49E1-8F7C-5B64E8E60242}" type="pres">
      <dgm:prSet presAssocID="{5719E1AD-5F76-415C-B01E-3DFF17A9FCB6}" presName="child4group" presStyleCnt="0"/>
      <dgm:spPr/>
    </dgm:pt>
    <dgm:pt modelId="{AD1C6209-DBCD-4CC1-B144-0FA502708719}" type="pres">
      <dgm:prSet presAssocID="{5719E1AD-5F76-415C-B01E-3DFF17A9FCB6}" presName="child4" presStyleLbl="bgAcc1" presStyleIdx="3" presStyleCnt="4" custScaleX="121317"/>
      <dgm:spPr/>
      <dgm:t>
        <a:bodyPr/>
        <a:lstStyle/>
        <a:p>
          <a:endParaRPr lang="en-US"/>
        </a:p>
      </dgm:t>
    </dgm:pt>
    <dgm:pt modelId="{30A9F13C-15B8-48AE-B1CD-8BB3BBE92884}" type="pres">
      <dgm:prSet presAssocID="{5719E1AD-5F76-415C-B01E-3DFF17A9FCB6}" presName="child4Text" presStyleLbl="bgAcc1" presStyleIdx="3" presStyleCnt="4">
        <dgm:presLayoutVars>
          <dgm:bulletEnabled val="1"/>
        </dgm:presLayoutVars>
      </dgm:prSet>
      <dgm:spPr/>
      <dgm:t>
        <a:bodyPr/>
        <a:lstStyle/>
        <a:p>
          <a:endParaRPr lang="en-US"/>
        </a:p>
      </dgm:t>
    </dgm:pt>
    <dgm:pt modelId="{AD7F9881-A1C5-40E1-9A9B-B4BD8FE473E2}" type="pres">
      <dgm:prSet presAssocID="{5719E1AD-5F76-415C-B01E-3DFF17A9FCB6}" presName="childPlaceholder" presStyleCnt="0"/>
      <dgm:spPr/>
    </dgm:pt>
    <dgm:pt modelId="{D6BF29E9-E24B-43F9-A8A0-F19ABAD83BD3}" type="pres">
      <dgm:prSet presAssocID="{5719E1AD-5F76-415C-B01E-3DFF17A9FCB6}" presName="circle" presStyleCnt="0"/>
      <dgm:spPr/>
    </dgm:pt>
    <dgm:pt modelId="{BC890F05-863E-4E34-91FE-E6D44C581A40}" type="pres">
      <dgm:prSet presAssocID="{5719E1AD-5F76-415C-B01E-3DFF17A9FCB6}" presName="quadrant1" presStyleLbl="node1" presStyleIdx="0" presStyleCnt="4">
        <dgm:presLayoutVars>
          <dgm:chMax val="1"/>
          <dgm:bulletEnabled val="1"/>
        </dgm:presLayoutVars>
      </dgm:prSet>
      <dgm:spPr/>
      <dgm:t>
        <a:bodyPr/>
        <a:lstStyle/>
        <a:p>
          <a:endParaRPr lang="en-US"/>
        </a:p>
      </dgm:t>
    </dgm:pt>
    <dgm:pt modelId="{6A0CA2BA-DEC1-40FC-9559-47BF79748AE9}" type="pres">
      <dgm:prSet presAssocID="{5719E1AD-5F76-415C-B01E-3DFF17A9FCB6}" presName="quadrant2" presStyleLbl="node1" presStyleIdx="1" presStyleCnt="4">
        <dgm:presLayoutVars>
          <dgm:chMax val="1"/>
          <dgm:bulletEnabled val="1"/>
        </dgm:presLayoutVars>
      </dgm:prSet>
      <dgm:spPr/>
      <dgm:t>
        <a:bodyPr/>
        <a:lstStyle/>
        <a:p>
          <a:endParaRPr lang="en-US"/>
        </a:p>
      </dgm:t>
    </dgm:pt>
    <dgm:pt modelId="{A7EB1658-30DC-4E97-A496-1314C25E875D}" type="pres">
      <dgm:prSet presAssocID="{5719E1AD-5F76-415C-B01E-3DFF17A9FCB6}" presName="quadrant3" presStyleLbl="node1" presStyleIdx="2" presStyleCnt="4">
        <dgm:presLayoutVars>
          <dgm:chMax val="1"/>
          <dgm:bulletEnabled val="1"/>
        </dgm:presLayoutVars>
      </dgm:prSet>
      <dgm:spPr/>
      <dgm:t>
        <a:bodyPr/>
        <a:lstStyle/>
        <a:p>
          <a:endParaRPr lang="en-US"/>
        </a:p>
      </dgm:t>
    </dgm:pt>
    <dgm:pt modelId="{EA702BBB-A718-4B12-B28C-80894A581D94}" type="pres">
      <dgm:prSet presAssocID="{5719E1AD-5F76-415C-B01E-3DFF17A9FCB6}" presName="quadrant4" presStyleLbl="node1" presStyleIdx="3" presStyleCnt="4">
        <dgm:presLayoutVars>
          <dgm:chMax val="1"/>
          <dgm:bulletEnabled val="1"/>
        </dgm:presLayoutVars>
      </dgm:prSet>
      <dgm:spPr/>
      <dgm:t>
        <a:bodyPr/>
        <a:lstStyle/>
        <a:p>
          <a:endParaRPr lang="en-US"/>
        </a:p>
      </dgm:t>
    </dgm:pt>
    <dgm:pt modelId="{561352CF-ADBF-4670-8665-FF38FE4A5BF6}" type="pres">
      <dgm:prSet presAssocID="{5719E1AD-5F76-415C-B01E-3DFF17A9FCB6}" presName="quadrantPlaceholder" presStyleCnt="0"/>
      <dgm:spPr/>
    </dgm:pt>
    <dgm:pt modelId="{077422CE-A3F6-4795-AE14-C186DDC9566B}" type="pres">
      <dgm:prSet presAssocID="{5719E1AD-5F76-415C-B01E-3DFF17A9FCB6}" presName="center1" presStyleLbl="fgShp" presStyleIdx="0" presStyleCnt="2"/>
      <dgm:spPr/>
    </dgm:pt>
    <dgm:pt modelId="{96AB11C0-02E2-4E3F-ADD5-C29E51228FBE}" type="pres">
      <dgm:prSet presAssocID="{5719E1AD-5F76-415C-B01E-3DFF17A9FCB6}" presName="center2" presStyleLbl="fgShp" presStyleIdx="1" presStyleCnt="2"/>
      <dgm:spPr/>
    </dgm:pt>
  </dgm:ptLst>
  <dgm:cxnLst>
    <dgm:cxn modelId="{C671AD6A-7040-4A64-A429-6D5FD888A96D}" type="presOf" srcId="{E055E664-65F3-41A7-99D1-0F89E3D6482D}" destId="{B17F3FDF-CA0A-4B91-BAB9-A6DDF7A23DF1}" srcOrd="0" destOrd="0" presId="urn:microsoft.com/office/officeart/2005/8/layout/cycle4#1"/>
    <dgm:cxn modelId="{0E27D41B-76DF-4C1A-BE08-575ECF958591}" srcId="{9BD2B5B2-0237-45AC-BBB2-8E7F378283CF}" destId="{9AB1C4DB-0BF3-4301-AFF9-E32C26A213EF}" srcOrd="1" destOrd="0" parTransId="{F30F577D-5329-4574-A82E-BD49CF950B5A}" sibTransId="{E8F109B1-63D5-4024-B221-F7FEFF454330}"/>
    <dgm:cxn modelId="{D3C8F536-14E7-4E41-BB5B-A71132835D70}" type="presOf" srcId="{9AB1C4DB-0BF3-4301-AFF9-E32C26A213EF}" destId="{567E10C6-B5ED-4A68-9978-B22B5C8E44F3}" srcOrd="1" destOrd="1" presId="urn:microsoft.com/office/officeart/2005/8/layout/cycle4#1"/>
    <dgm:cxn modelId="{58E0700F-687D-4134-8635-35CC572ACB3D}" srcId="{1E85DD5E-AB33-4AF8-89C0-E0D96AC20D8C}" destId="{CDD54F3B-AF2E-4BD9-A118-29E836598E58}" srcOrd="0" destOrd="0" parTransId="{BAE83B0A-C6E2-4F0F-97F3-A84EC690CE5B}" sibTransId="{38BEC63E-7818-410F-8F04-E59B3C9B3840}"/>
    <dgm:cxn modelId="{3463C127-F2DA-4751-9F4A-32FBA04D1630}" srcId="{1E85DD5E-AB33-4AF8-89C0-E0D96AC20D8C}" destId="{21ABC6EC-6FDB-46C0-96A9-F2959F9B5C70}" srcOrd="1" destOrd="0" parTransId="{8841354C-D1B0-4CF7-BAA7-A7F382C29E3E}" sibTransId="{DC036958-B134-41F3-957C-2AD64B38C4F5}"/>
    <dgm:cxn modelId="{B909E404-3FF5-4245-9E57-D35E9ABEFA4E}" type="presOf" srcId="{6E6E0012-3DA1-488B-BAE0-0E0827BC47CE}" destId="{F177EC50-5F69-4E07-878F-E57934B4EDA4}" srcOrd="0" destOrd="2" presId="urn:microsoft.com/office/officeart/2005/8/layout/cycle4#1"/>
    <dgm:cxn modelId="{98EBF615-47A1-4216-82DD-F80984092107}" srcId="{9BD2B5B2-0237-45AC-BBB2-8E7F378283CF}" destId="{3F1CF1EF-B426-492A-B849-BFD7EE0F9BCC}" srcOrd="0" destOrd="0" parTransId="{937088CE-8457-46D2-990A-53C83DD79BC5}" sibTransId="{6E8FB284-ACE7-4E13-93BD-DDBD3A906C51}"/>
    <dgm:cxn modelId="{172D3590-FBB6-4A64-B712-7B19279159D0}" type="presOf" srcId="{6E6E0012-3DA1-488B-BAE0-0E0827BC47CE}" destId="{DB943BBB-8CB6-4E93-BB28-05D90909EC12}" srcOrd="1" destOrd="2" presId="urn:microsoft.com/office/officeart/2005/8/layout/cycle4#1"/>
    <dgm:cxn modelId="{1CAA7815-4A03-4923-A029-3E751F7C2152}" type="presOf" srcId="{21ABC6EC-6FDB-46C0-96A9-F2959F9B5C70}" destId="{F177EC50-5F69-4E07-878F-E57934B4EDA4}" srcOrd="0" destOrd="1" presId="urn:microsoft.com/office/officeart/2005/8/layout/cycle4#1"/>
    <dgm:cxn modelId="{BF22235A-1B16-4E96-8593-2B4092973B02}" srcId="{5719E1AD-5F76-415C-B01E-3DFF17A9FCB6}" destId="{AFDBB3F1-23BE-4BC7-AC5B-933FA31EC6BB}" srcOrd="3" destOrd="0" parTransId="{179E8408-CAE6-429B-A7A3-71FDAB143693}" sibTransId="{A4D1F7DC-1EAE-4365-BE0C-72DA441DF15F}"/>
    <dgm:cxn modelId="{A7741C48-9EEC-4234-B982-6667D09B6EBE}" type="presOf" srcId="{9AB1C4DB-0BF3-4301-AFF9-E32C26A213EF}" destId="{F00818CA-D185-45AC-BF1E-E2886EF8187F}" srcOrd="0" destOrd="1" presId="urn:microsoft.com/office/officeart/2005/8/layout/cycle4#1"/>
    <dgm:cxn modelId="{4B46ECBB-7F2F-4C26-BD33-58C464ACA5A5}" type="presOf" srcId="{E2ED313F-37B1-4248-B0FE-15165A6C6FA5}" destId="{B17F3FDF-CA0A-4B91-BAB9-A6DDF7A23DF1}" srcOrd="0" destOrd="1" presId="urn:microsoft.com/office/officeart/2005/8/layout/cycle4#1"/>
    <dgm:cxn modelId="{1D5306C2-C570-413A-9CCE-3C6E078AA937}" srcId="{1E85DD5E-AB33-4AF8-89C0-E0D96AC20D8C}" destId="{6E6E0012-3DA1-488B-BAE0-0E0827BC47CE}" srcOrd="2" destOrd="0" parTransId="{95CABC19-D2CB-442A-8A78-A84A4F6B62A7}" sibTransId="{25575B2B-DFE4-4E6E-B0C5-43FCC544950C}"/>
    <dgm:cxn modelId="{3A3F1AB0-34DD-4C24-8BC2-4B275C990C90}" type="presOf" srcId="{21ABC6EC-6FDB-46C0-96A9-F2959F9B5C70}" destId="{DB943BBB-8CB6-4E93-BB28-05D90909EC12}" srcOrd="1" destOrd="1" presId="urn:microsoft.com/office/officeart/2005/8/layout/cycle4#1"/>
    <dgm:cxn modelId="{B64A9720-BFF6-4D7E-9F87-D7A0D04C2639}" type="presOf" srcId="{8371CF50-88C5-4590-BBBA-5823F042E6FF}" destId="{AD1C6209-DBCD-4CC1-B144-0FA502708719}" srcOrd="0" destOrd="0" presId="urn:microsoft.com/office/officeart/2005/8/layout/cycle4#1"/>
    <dgm:cxn modelId="{9AE148BE-FE13-4956-AB38-24CD5D2FC88D}" type="presOf" srcId="{47A5DDC9-FB50-4366-B625-6D5C31CD389A}" destId="{6A0CA2BA-DEC1-40FC-9559-47BF79748AE9}" srcOrd="0" destOrd="0" presId="urn:microsoft.com/office/officeart/2005/8/layout/cycle4#1"/>
    <dgm:cxn modelId="{D4E4B736-9B2F-4E6A-A0BB-EE80FCBAEEE9}" type="presOf" srcId="{E504963E-3A2B-4EC7-B6A5-F2A163CF036A}" destId="{AD1C6209-DBCD-4CC1-B144-0FA502708719}" srcOrd="0" destOrd="1" presId="urn:microsoft.com/office/officeart/2005/8/layout/cycle4#1"/>
    <dgm:cxn modelId="{0D3F778B-4ABA-4718-9CDD-2E098C07AC92}" srcId="{47A5DDC9-FB50-4366-B625-6D5C31CD389A}" destId="{E055E664-65F3-41A7-99D1-0F89E3D6482D}" srcOrd="0" destOrd="0" parTransId="{045CEE8C-CFC0-4466-9645-610DA3EE2FF3}" sibTransId="{E643483B-E993-43B3-9ECD-99CF205E9DAC}"/>
    <dgm:cxn modelId="{10F2A72C-A5F2-4B5F-B729-605DF496D0AF}" type="presOf" srcId="{E055E664-65F3-41A7-99D1-0F89E3D6482D}" destId="{ED923F36-14A2-4BB8-A2E3-CF2EBA87E0ED}" srcOrd="1" destOrd="0" presId="urn:microsoft.com/office/officeart/2005/8/layout/cycle4#1"/>
    <dgm:cxn modelId="{029009EE-64DB-43E2-8044-5AB75123FC9D}" type="presOf" srcId="{CDD54F3B-AF2E-4BD9-A118-29E836598E58}" destId="{F177EC50-5F69-4E07-878F-E57934B4EDA4}" srcOrd="0" destOrd="0" presId="urn:microsoft.com/office/officeart/2005/8/layout/cycle4#1"/>
    <dgm:cxn modelId="{FC1C5D64-153D-4EA3-B35B-63249BEBD1C7}" srcId="{5719E1AD-5F76-415C-B01E-3DFF17A9FCB6}" destId="{47A5DDC9-FB50-4366-B625-6D5C31CD389A}" srcOrd="1" destOrd="0" parTransId="{13EF6C25-89D8-4EDA-BF92-FAC71B7EC6C3}" sibTransId="{A55AC065-0C84-4E46-B3E4-FA700FD11975}"/>
    <dgm:cxn modelId="{57399EB0-BF3E-4D05-A7A5-D3BBBD3D58B7}" srcId="{AFDBB3F1-23BE-4BC7-AC5B-933FA31EC6BB}" destId="{8371CF50-88C5-4590-BBBA-5823F042E6FF}" srcOrd="0" destOrd="0" parTransId="{936BC108-6237-4D00-AEDD-466A25AE30B8}" sibTransId="{4BAEFAF2-BDAF-490C-B724-A1156DE3D881}"/>
    <dgm:cxn modelId="{A11C41FB-8CB8-41D3-B54B-444F1D4E8040}" type="presOf" srcId="{CDD54F3B-AF2E-4BD9-A118-29E836598E58}" destId="{DB943BBB-8CB6-4E93-BB28-05D90909EC12}" srcOrd="1" destOrd="0" presId="urn:microsoft.com/office/officeart/2005/8/layout/cycle4#1"/>
    <dgm:cxn modelId="{330D8D1B-86F3-4BA2-BFAF-1A388867DDEE}" type="presOf" srcId="{E504963E-3A2B-4EC7-B6A5-F2A163CF036A}" destId="{30A9F13C-15B8-48AE-B1CD-8BB3BBE92884}" srcOrd="1" destOrd="1" presId="urn:microsoft.com/office/officeart/2005/8/layout/cycle4#1"/>
    <dgm:cxn modelId="{E18BD387-4995-420A-A5FD-EA05D5741273}" srcId="{5719E1AD-5F76-415C-B01E-3DFF17A9FCB6}" destId="{1E85DD5E-AB33-4AF8-89C0-E0D96AC20D8C}" srcOrd="2" destOrd="0" parTransId="{92B3685F-B96D-4722-8751-9D375C00C3AC}" sibTransId="{90A797C1-9929-427F-9A97-8D49DA54516E}"/>
    <dgm:cxn modelId="{BAB6DBF7-26AC-4C48-A636-9EF4E9FCCB6D}" type="presOf" srcId="{AFDBB3F1-23BE-4BC7-AC5B-933FA31EC6BB}" destId="{EA702BBB-A718-4B12-B28C-80894A581D94}" srcOrd="0" destOrd="0" presId="urn:microsoft.com/office/officeart/2005/8/layout/cycle4#1"/>
    <dgm:cxn modelId="{0EB7322D-D9D4-44D2-A3B9-A29E27F141B6}" type="presOf" srcId="{D59129B3-450D-45F3-B111-4B64D17B7DE6}" destId="{AD1C6209-DBCD-4CC1-B144-0FA502708719}" srcOrd="0" destOrd="2" presId="urn:microsoft.com/office/officeart/2005/8/layout/cycle4#1"/>
    <dgm:cxn modelId="{1F527055-DD95-493E-AD4A-AE3E7A5528D8}" type="presOf" srcId="{E2ED313F-37B1-4248-B0FE-15165A6C6FA5}" destId="{ED923F36-14A2-4BB8-A2E3-CF2EBA87E0ED}" srcOrd="1" destOrd="1" presId="urn:microsoft.com/office/officeart/2005/8/layout/cycle4#1"/>
    <dgm:cxn modelId="{8B16D060-072E-46FE-89A7-0CA1EF041EFE}" srcId="{AFDBB3F1-23BE-4BC7-AC5B-933FA31EC6BB}" destId="{E504963E-3A2B-4EC7-B6A5-F2A163CF036A}" srcOrd="1" destOrd="0" parTransId="{A35FA823-4C2C-46D3-BF81-66313CFBA64F}" sibTransId="{491235F6-2D9D-4E08-933A-BE8E69D960DA}"/>
    <dgm:cxn modelId="{A2A463BF-33DB-48F0-83DA-8C233A86E980}" type="presOf" srcId="{5719E1AD-5F76-415C-B01E-3DFF17A9FCB6}" destId="{987CF316-155A-49F4-AF62-5025B27CA727}" srcOrd="0" destOrd="0" presId="urn:microsoft.com/office/officeart/2005/8/layout/cycle4#1"/>
    <dgm:cxn modelId="{5CE7E8CB-3728-4520-A8FC-CE7B363D491D}" type="presOf" srcId="{1E85DD5E-AB33-4AF8-89C0-E0D96AC20D8C}" destId="{A7EB1658-30DC-4E97-A496-1314C25E875D}" srcOrd="0" destOrd="0" presId="urn:microsoft.com/office/officeart/2005/8/layout/cycle4#1"/>
    <dgm:cxn modelId="{93956544-AB2E-4CA1-AB8A-336AEB08A4AC}" srcId="{AFDBB3F1-23BE-4BC7-AC5B-933FA31EC6BB}" destId="{D59129B3-450D-45F3-B111-4B64D17B7DE6}" srcOrd="2" destOrd="0" parTransId="{DDC5FF50-1411-4732-9A11-D2162176BB6F}" sibTransId="{83489C75-9151-4781-ACA7-309D21CD6AC6}"/>
    <dgm:cxn modelId="{AB64AD66-0A60-4639-83C8-E3F6148C1370}" srcId="{5719E1AD-5F76-415C-B01E-3DFF17A9FCB6}" destId="{9BD2B5B2-0237-45AC-BBB2-8E7F378283CF}" srcOrd="0" destOrd="0" parTransId="{AFE7A475-846A-417B-B463-0D018EE6059A}" sibTransId="{69443317-2987-4B1F-8D1C-A211D8464346}"/>
    <dgm:cxn modelId="{AC90B66F-72D0-4489-83B6-5869A37DDD9D}" type="presOf" srcId="{8371CF50-88C5-4590-BBBA-5823F042E6FF}" destId="{30A9F13C-15B8-48AE-B1CD-8BB3BBE92884}" srcOrd="1" destOrd="0" presId="urn:microsoft.com/office/officeart/2005/8/layout/cycle4#1"/>
    <dgm:cxn modelId="{F81FDEC6-4B1E-4DA7-8714-CC5943F8A5A7}" srcId="{47A5DDC9-FB50-4366-B625-6D5C31CD389A}" destId="{E2ED313F-37B1-4248-B0FE-15165A6C6FA5}" srcOrd="1" destOrd="0" parTransId="{01B009C2-F16A-4088-88C1-8ACDF12C764B}" sibTransId="{910DCF13-4E80-45B6-8F94-FD01EE322D85}"/>
    <dgm:cxn modelId="{9E561BEB-FA25-4BED-ABA8-86189ED3285C}" type="presOf" srcId="{D59129B3-450D-45F3-B111-4B64D17B7DE6}" destId="{30A9F13C-15B8-48AE-B1CD-8BB3BBE92884}" srcOrd="1" destOrd="2" presId="urn:microsoft.com/office/officeart/2005/8/layout/cycle4#1"/>
    <dgm:cxn modelId="{C1FB7192-2F06-4A9B-8686-90FE2B919350}" type="presOf" srcId="{3F1CF1EF-B426-492A-B849-BFD7EE0F9BCC}" destId="{567E10C6-B5ED-4A68-9978-B22B5C8E44F3}" srcOrd="1" destOrd="0" presId="urn:microsoft.com/office/officeart/2005/8/layout/cycle4#1"/>
    <dgm:cxn modelId="{18F8B0A1-3775-446C-9069-275D5DEB0B88}" type="presOf" srcId="{9BD2B5B2-0237-45AC-BBB2-8E7F378283CF}" destId="{BC890F05-863E-4E34-91FE-E6D44C581A40}" srcOrd="0" destOrd="0" presId="urn:microsoft.com/office/officeart/2005/8/layout/cycle4#1"/>
    <dgm:cxn modelId="{167DBFDC-1E6C-4EF4-9FE7-8EA7A07BC54B}" type="presOf" srcId="{3F1CF1EF-B426-492A-B849-BFD7EE0F9BCC}" destId="{F00818CA-D185-45AC-BF1E-E2886EF8187F}" srcOrd="0" destOrd="0" presId="urn:microsoft.com/office/officeart/2005/8/layout/cycle4#1"/>
    <dgm:cxn modelId="{2D0BE43F-FEBA-46B1-AEB4-1CC2B9B3F52A}" type="presParOf" srcId="{987CF316-155A-49F4-AF62-5025B27CA727}" destId="{C364D849-FE49-4F08-A95A-2FDA3335E1DD}" srcOrd="0" destOrd="0" presId="urn:microsoft.com/office/officeart/2005/8/layout/cycle4#1"/>
    <dgm:cxn modelId="{4249B043-4301-49B9-ACF9-99BDCF2AEE8C}" type="presParOf" srcId="{C364D849-FE49-4F08-A95A-2FDA3335E1DD}" destId="{C7CD386B-8203-4D19-B218-8B2B75AF1F41}" srcOrd="0" destOrd="0" presId="urn:microsoft.com/office/officeart/2005/8/layout/cycle4#1"/>
    <dgm:cxn modelId="{3E3F3C0E-E13F-4C67-80C5-40A0A92FE4B9}" type="presParOf" srcId="{C7CD386B-8203-4D19-B218-8B2B75AF1F41}" destId="{F00818CA-D185-45AC-BF1E-E2886EF8187F}" srcOrd="0" destOrd="0" presId="urn:microsoft.com/office/officeart/2005/8/layout/cycle4#1"/>
    <dgm:cxn modelId="{5DC95E42-4227-4D89-820A-EED641DE3CDF}" type="presParOf" srcId="{C7CD386B-8203-4D19-B218-8B2B75AF1F41}" destId="{567E10C6-B5ED-4A68-9978-B22B5C8E44F3}" srcOrd="1" destOrd="0" presId="urn:microsoft.com/office/officeart/2005/8/layout/cycle4#1"/>
    <dgm:cxn modelId="{82E67538-4F5A-437F-9795-66D2C3A9B205}" type="presParOf" srcId="{C364D849-FE49-4F08-A95A-2FDA3335E1DD}" destId="{501BC198-E00B-47A5-939D-EB67C3605B99}" srcOrd="1" destOrd="0" presId="urn:microsoft.com/office/officeart/2005/8/layout/cycle4#1"/>
    <dgm:cxn modelId="{1D2997CF-8E3D-4639-B276-5BF617ED7FF9}" type="presParOf" srcId="{501BC198-E00B-47A5-939D-EB67C3605B99}" destId="{B17F3FDF-CA0A-4B91-BAB9-A6DDF7A23DF1}" srcOrd="0" destOrd="0" presId="urn:microsoft.com/office/officeart/2005/8/layout/cycle4#1"/>
    <dgm:cxn modelId="{DB8134E2-206C-4908-89BB-8837DF9BA1EB}" type="presParOf" srcId="{501BC198-E00B-47A5-939D-EB67C3605B99}" destId="{ED923F36-14A2-4BB8-A2E3-CF2EBA87E0ED}" srcOrd="1" destOrd="0" presId="urn:microsoft.com/office/officeart/2005/8/layout/cycle4#1"/>
    <dgm:cxn modelId="{E9819500-B2D8-4E58-879F-B4123453A62C}" type="presParOf" srcId="{C364D849-FE49-4F08-A95A-2FDA3335E1DD}" destId="{83FD3DB8-5B3E-4216-8384-F57D16738C11}" srcOrd="2" destOrd="0" presId="urn:microsoft.com/office/officeart/2005/8/layout/cycle4#1"/>
    <dgm:cxn modelId="{80110834-6744-4968-8C95-2110E2BDD040}" type="presParOf" srcId="{83FD3DB8-5B3E-4216-8384-F57D16738C11}" destId="{F177EC50-5F69-4E07-878F-E57934B4EDA4}" srcOrd="0" destOrd="0" presId="urn:microsoft.com/office/officeart/2005/8/layout/cycle4#1"/>
    <dgm:cxn modelId="{ECE96CBC-606A-4A31-8830-BBDCBBE9589F}" type="presParOf" srcId="{83FD3DB8-5B3E-4216-8384-F57D16738C11}" destId="{DB943BBB-8CB6-4E93-BB28-05D90909EC12}" srcOrd="1" destOrd="0" presId="urn:microsoft.com/office/officeart/2005/8/layout/cycle4#1"/>
    <dgm:cxn modelId="{E764810A-1E90-40A7-94D9-F774EA8BD967}" type="presParOf" srcId="{C364D849-FE49-4F08-A95A-2FDA3335E1DD}" destId="{FC4147F2-DE2A-49E1-8F7C-5B64E8E60242}" srcOrd="3" destOrd="0" presId="urn:microsoft.com/office/officeart/2005/8/layout/cycle4#1"/>
    <dgm:cxn modelId="{928B16A9-3EEB-4490-BF05-D6DA850B9E78}" type="presParOf" srcId="{FC4147F2-DE2A-49E1-8F7C-5B64E8E60242}" destId="{AD1C6209-DBCD-4CC1-B144-0FA502708719}" srcOrd="0" destOrd="0" presId="urn:microsoft.com/office/officeart/2005/8/layout/cycle4#1"/>
    <dgm:cxn modelId="{20832B66-70E8-48CD-AF95-BF0F646107F3}" type="presParOf" srcId="{FC4147F2-DE2A-49E1-8F7C-5B64E8E60242}" destId="{30A9F13C-15B8-48AE-B1CD-8BB3BBE92884}" srcOrd="1" destOrd="0" presId="urn:microsoft.com/office/officeart/2005/8/layout/cycle4#1"/>
    <dgm:cxn modelId="{D4E000DB-A1AB-4A48-A36A-93901EDABC82}" type="presParOf" srcId="{C364D849-FE49-4F08-A95A-2FDA3335E1DD}" destId="{AD7F9881-A1C5-40E1-9A9B-B4BD8FE473E2}" srcOrd="4" destOrd="0" presId="urn:microsoft.com/office/officeart/2005/8/layout/cycle4#1"/>
    <dgm:cxn modelId="{D7804854-2400-4AA4-99A9-FE8F94C1FB78}" type="presParOf" srcId="{987CF316-155A-49F4-AF62-5025B27CA727}" destId="{D6BF29E9-E24B-43F9-A8A0-F19ABAD83BD3}" srcOrd="1" destOrd="0" presId="urn:microsoft.com/office/officeart/2005/8/layout/cycle4#1"/>
    <dgm:cxn modelId="{D3B8723A-36F7-4029-ABEE-4B2DEC45195B}" type="presParOf" srcId="{D6BF29E9-E24B-43F9-A8A0-F19ABAD83BD3}" destId="{BC890F05-863E-4E34-91FE-E6D44C581A40}" srcOrd="0" destOrd="0" presId="urn:microsoft.com/office/officeart/2005/8/layout/cycle4#1"/>
    <dgm:cxn modelId="{F762EA70-D722-4CD2-9F53-2E6DA2368A5A}" type="presParOf" srcId="{D6BF29E9-E24B-43F9-A8A0-F19ABAD83BD3}" destId="{6A0CA2BA-DEC1-40FC-9559-47BF79748AE9}" srcOrd="1" destOrd="0" presId="urn:microsoft.com/office/officeart/2005/8/layout/cycle4#1"/>
    <dgm:cxn modelId="{FBE6B55A-9BA3-4ECD-B517-DE4003EFD199}" type="presParOf" srcId="{D6BF29E9-E24B-43F9-A8A0-F19ABAD83BD3}" destId="{A7EB1658-30DC-4E97-A496-1314C25E875D}" srcOrd="2" destOrd="0" presId="urn:microsoft.com/office/officeart/2005/8/layout/cycle4#1"/>
    <dgm:cxn modelId="{F16703A1-B9C1-4F9E-9A8D-0E6A4E96C0E9}" type="presParOf" srcId="{D6BF29E9-E24B-43F9-A8A0-F19ABAD83BD3}" destId="{EA702BBB-A718-4B12-B28C-80894A581D94}" srcOrd="3" destOrd="0" presId="urn:microsoft.com/office/officeart/2005/8/layout/cycle4#1"/>
    <dgm:cxn modelId="{CBDFC19B-88C3-4870-9247-453A613D4750}" type="presParOf" srcId="{D6BF29E9-E24B-43F9-A8A0-F19ABAD83BD3}" destId="{561352CF-ADBF-4670-8665-FF38FE4A5BF6}" srcOrd="4" destOrd="0" presId="urn:microsoft.com/office/officeart/2005/8/layout/cycle4#1"/>
    <dgm:cxn modelId="{49A9A059-66B7-4A1F-A309-6FF93A681B4A}" type="presParOf" srcId="{987CF316-155A-49F4-AF62-5025B27CA727}" destId="{077422CE-A3F6-4795-AE14-C186DDC9566B}" srcOrd="2" destOrd="0" presId="urn:microsoft.com/office/officeart/2005/8/layout/cycle4#1"/>
    <dgm:cxn modelId="{DF25EF13-06E3-4C3D-978A-57C90CD553A9}" type="presParOf" srcId="{987CF316-155A-49F4-AF62-5025B27CA727}" destId="{96AB11C0-02E2-4E3F-ADD5-C29E51228FBE}" srcOrd="3" destOrd="0" presId="urn:microsoft.com/office/officeart/2005/8/layout/cycle4#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C3D8E358-9DF8-465B-B8AF-DA7A71C4F626}"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el-GR"/>
        </a:p>
      </dgm:t>
    </dgm:pt>
    <dgm:pt modelId="{4499A457-FB33-4A05-BD82-1BBB4B310B94}">
      <dgm:prSet phldrT="[Κείμενο]" custT="1"/>
      <dgm:spPr/>
      <dgm:t>
        <a:bodyPr/>
        <a:lstStyle/>
        <a:p>
          <a:r>
            <a:rPr lang="el-GR" sz="1200" dirty="0" smtClean="0">
              <a:latin typeface="Verdana" pitchFamily="34" charset="0"/>
              <a:ea typeface="Verdana" pitchFamily="34" charset="0"/>
              <a:cs typeface="Verdana" pitchFamily="34" charset="0"/>
            </a:rPr>
            <a:t>Εισαγωγή του καταλόγου των περιουσιακών στοιχείων</a:t>
          </a:r>
          <a:endParaRPr lang="el-GR" sz="1200" dirty="0">
            <a:latin typeface="Verdana" pitchFamily="34" charset="0"/>
            <a:ea typeface="Verdana" pitchFamily="34" charset="0"/>
            <a:cs typeface="Verdana" pitchFamily="34" charset="0"/>
          </a:endParaRPr>
        </a:p>
      </dgm:t>
    </dgm:pt>
    <dgm:pt modelId="{CC2EE06F-D50C-4805-A0A4-250BAF6AE8D3}" type="parTrans" cxnId="{FC50C2C5-8C13-44FA-9D7B-9C0807159895}">
      <dgm:prSet/>
      <dgm:spPr/>
      <dgm:t>
        <a:bodyPr/>
        <a:lstStyle/>
        <a:p>
          <a:endParaRPr lang="el-GR"/>
        </a:p>
      </dgm:t>
    </dgm:pt>
    <dgm:pt modelId="{8265BD9F-55FC-4D2B-A298-363D99C43CF2}" type="sibTrans" cxnId="{FC50C2C5-8C13-44FA-9D7B-9C0807159895}">
      <dgm:prSet/>
      <dgm:spPr/>
      <dgm:t>
        <a:bodyPr/>
        <a:lstStyle/>
        <a:p>
          <a:endParaRPr lang="el-GR"/>
        </a:p>
      </dgm:t>
    </dgm:pt>
    <dgm:pt modelId="{FBC70DC7-F2E0-4EF8-B590-1320968BBE38}">
      <dgm:prSet phldrT="[Κείμενο]" custT="1"/>
      <dgm:spPr/>
      <dgm:t>
        <a:bodyPr/>
        <a:lstStyle/>
        <a:p>
          <a:r>
            <a:rPr lang="el-GR" sz="1200" dirty="0" smtClean="0">
              <a:latin typeface="Verdana" pitchFamily="34" charset="0"/>
              <a:ea typeface="Verdana" pitchFamily="34" charset="0"/>
              <a:cs typeface="Verdana" pitchFamily="34" charset="0"/>
            </a:rPr>
            <a:t>Εισαγωγή της πλήρους περιγραφής των βαρών και λοιπών εξασφαλίσεων</a:t>
          </a:r>
          <a:endParaRPr lang="el-GR" sz="1200" dirty="0">
            <a:latin typeface="Verdana" pitchFamily="34" charset="0"/>
            <a:ea typeface="Verdana" pitchFamily="34" charset="0"/>
            <a:cs typeface="Verdana" pitchFamily="34" charset="0"/>
          </a:endParaRPr>
        </a:p>
      </dgm:t>
    </dgm:pt>
    <dgm:pt modelId="{1AB56570-C4B8-4785-A2D7-480A1A5935AC}" type="parTrans" cxnId="{B3C42CF7-E308-42FE-AA77-4A717A17391D}">
      <dgm:prSet/>
      <dgm:spPr/>
      <dgm:t>
        <a:bodyPr/>
        <a:lstStyle/>
        <a:p>
          <a:endParaRPr lang="el-GR"/>
        </a:p>
      </dgm:t>
    </dgm:pt>
    <dgm:pt modelId="{4EE1C317-2DA6-4880-9F6C-9B39523B8560}" type="sibTrans" cxnId="{B3C42CF7-E308-42FE-AA77-4A717A17391D}">
      <dgm:prSet/>
      <dgm:spPr/>
      <dgm:t>
        <a:bodyPr/>
        <a:lstStyle/>
        <a:p>
          <a:endParaRPr lang="el-GR" dirty="0"/>
        </a:p>
      </dgm:t>
    </dgm:pt>
    <dgm:pt modelId="{76CEA6D7-2450-4D54-B852-82FA90B122FC}">
      <dgm:prSet phldrT="[Κείμενο]" custT="1"/>
      <dgm:spPr/>
      <dgm:t>
        <a:bodyPr/>
        <a:lstStyle/>
        <a:p>
          <a:r>
            <a:rPr lang="el-GR" sz="1200" dirty="0" smtClean="0">
              <a:latin typeface="Verdana" pitchFamily="34" charset="0"/>
              <a:ea typeface="Verdana" pitchFamily="34" charset="0"/>
              <a:cs typeface="Verdana" pitchFamily="34" charset="0"/>
            </a:rPr>
            <a:t>Εισαγωγή της πλήρους περιγραφής των στοιχείων κάθε </a:t>
          </a:r>
          <a:r>
            <a:rPr lang="el-GR" sz="1200" dirty="0" err="1" smtClean="0">
              <a:latin typeface="Verdana" pitchFamily="34" charset="0"/>
              <a:ea typeface="Verdana" pitchFamily="34" charset="0"/>
              <a:cs typeface="Verdana" pitchFamily="34" charset="0"/>
            </a:rPr>
            <a:t>συνοφειλέτη</a:t>
          </a:r>
          <a:endParaRPr lang="el-GR" sz="1200" dirty="0">
            <a:latin typeface="Verdana" pitchFamily="34" charset="0"/>
            <a:ea typeface="Verdana" pitchFamily="34" charset="0"/>
            <a:cs typeface="Verdana" pitchFamily="34" charset="0"/>
          </a:endParaRPr>
        </a:p>
      </dgm:t>
    </dgm:pt>
    <dgm:pt modelId="{5C6D246E-B3F9-45C9-8ADA-C2B09AB5A1F9}" type="parTrans" cxnId="{2F8C352F-17FD-4B9D-B367-FFB9768EA37E}">
      <dgm:prSet/>
      <dgm:spPr/>
      <dgm:t>
        <a:bodyPr/>
        <a:lstStyle/>
        <a:p>
          <a:endParaRPr lang="el-GR"/>
        </a:p>
      </dgm:t>
    </dgm:pt>
    <dgm:pt modelId="{92CA2506-6E27-4781-83B1-7FF2D15F66B4}" type="sibTrans" cxnId="{2F8C352F-17FD-4B9D-B367-FFB9768EA37E}">
      <dgm:prSet/>
      <dgm:spPr/>
      <dgm:t>
        <a:bodyPr/>
        <a:lstStyle/>
        <a:p>
          <a:endParaRPr lang="el-GR"/>
        </a:p>
      </dgm:t>
    </dgm:pt>
    <dgm:pt modelId="{D1163614-8CE3-484B-87AF-05B7E893D907}">
      <dgm:prSet phldrT="[Κείμενο]" custT="1"/>
      <dgm:spPr/>
      <dgm:t>
        <a:bodyPr/>
        <a:lstStyle/>
        <a:p>
          <a:r>
            <a:rPr lang="el-GR" sz="1200" dirty="0" smtClean="0">
              <a:latin typeface="Verdana" pitchFamily="34" charset="0"/>
              <a:ea typeface="Verdana" pitchFamily="34" charset="0"/>
              <a:cs typeface="Verdana" pitchFamily="34" charset="0"/>
            </a:rPr>
            <a:t>Εισαγωγή δήλωσης για κάθε μεταβίβαση ή επιβάρυνση περιουσιακού στοιχείου κατά τα τελευταία 5 έτη </a:t>
          </a:r>
          <a:endParaRPr lang="el-GR" sz="1200" dirty="0">
            <a:latin typeface="Verdana" pitchFamily="34" charset="0"/>
            <a:ea typeface="Verdana" pitchFamily="34" charset="0"/>
            <a:cs typeface="Verdana" pitchFamily="34" charset="0"/>
          </a:endParaRPr>
        </a:p>
      </dgm:t>
    </dgm:pt>
    <dgm:pt modelId="{153F9214-F2E9-4C73-92B6-3BCE572437E3}" type="parTrans" cxnId="{690C57B7-C4A6-4FD5-826E-6205C6BF44EC}">
      <dgm:prSet/>
      <dgm:spPr/>
      <dgm:t>
        <a:bodyPr/>
        <a:lstStyle/>
        <a:p>
          <a:endParaRPr lang="el-GR"/>
        </a:p>
      </dgm:t>
    </dgm:pt>
    <dgm:pt modelId="{A1F2D50D-4FAC-40A9-BA56-4D48A9FB7321}" type="sibTrans" cxnId="{690C57B7-C4A6-4FD5-826E-6205C6BF44EC}">
      <dgm:prSet custFlipVert="0" custScaleY="86513"/>
      <dgm:spPr/>
      <dgm:t>
        <a:bodyPr/>
        <a:lstStyle/>
        <a:p>
          <a:endParaRPr lang="el-GR"/>
        </a:p>
      </dgm:t>
    </dgm:pt>
    <dgm:pt modelId="{C9BFBA5B-0CBE-4E3E-A3F0-E5B8B8DB814F}" type="pres">
      <dgm:prSet presAssocID="{C3D8E358-9DF8-465B-B8AF-DA7A71C4F626}" presName="linearFlow" presStyleCnt="0">
        <dgm:presLayoutVars>
          <dgm:resizeHandles val="exact"/>
        </dgm:presLayoutVars>
      </dgm:prSet>
      <dgm:spPr/>
      <dgm:t>
        <a:bodyPr/>
        <a:lstStyle/>
        <a:p>
          <a:endParaRPr lang="el-GR"/>
        </a:p>
      </dgm:t>
    </dgm:pt>
    <dgm:pt modelId="{8B719F60-06EF-4374-84C9-B87623AB5160}" type="pres">
      <dgm:prSet presAssocID="{4499A457-FB33-4A05-BD82-1BBB4B310B94}" presName="node" presStyleLbl="node1" presStyleIdx="0" presStyleCnt="4" custScaleX="95995" custScaleY="90017" custLinFactNeighborX="812" custLinFactNeighborY="24955">
        <dgm:presLayoutVars>
          <dgm:bulletEnabled val="1"/>
        </dgm:presLayoutVars>
      </dgm:prSet>
      <dgm:spPr/>
      <dgm:t>
        <a:bodyPr/>
        <a:lstStyle/>
        <a:p>
          <a:endParaRPr lang="el-GR"/>
        </a:p>
      </dgm:t>
    </dgm:pt>
    <dgm:pt modelId="{3955C588-C516-43EC-8835-C1F5BBFCEC63}" type="pres">
      <dgm:prSet presAssocID="{8265BD9F-55FC-4D2B-A298-363D99C43CF2}" presName="sibTrans" presStyleLbl="sibTrans2D1" presStyleIdx="0" presStyleCnt="3" custAng="21259574" custFlipVert="0" custScaleX="107481" custScaleY="86513" custLinFactNeighborX="-9583" custLinFactNeighborY="136"/>
      <dgm:spPr/>
      <dgm:t>
        <a:bodyPr/>
        <a:lstStyle/>
        <a:p>
          <a:endParaRPr lang="el-GR"/>
        </a:p>
      </dgm:t>
    </dgm:pt>
    <dgm:pt modelId="{BBD93580-437F-44CE-BC8E-3F903AE84CA8}" type="pres">
      <dgm:prSet presAssocID="{8265BD9F-55FC-4D2B-A298-363D99C43CF2}" presName="connectorText" presStyleLbl="sibTrans2D1" presStyleIdx="0" presStyleCnt="3"/>
      <dgm:spPr/>
      <dgm:t>
        <a:bodyPr/>
        <a:lstStyle/>
        <a:p>
          <a:endParaRPr lang="el-GR"/>
        </a:p>
      </dgm:t>
    </dgm:pt>
    <dgm:pt modelId="{1B33EA11-A0C9-4164-839D-6D5D795CF0CA}" type="pres">
      <dgm:prSet presAssocID="{FBC70DC7-F2E0-4EF8-B590-1320968BBE38}" presName="node" presStyleLbl="node1" presStyleIdx="1" presStyleCnt="4" custLinFactNeighborX="-1203" custLinFactNeighborY="-4626">
        <dgm:presLayoutVars>
          <dgm:bulletEnabled val="1"/>
        </dgm:presLayoutVars>
      </dgm:prSet>
      <dgm:spPr/>
      <dgm:t>
        <a:bodyPr/>
        <a:lstStyle/>
        <a:p>
          <a:endParaRPr lang="el-GR"/>
        </a:p>
      </dgm:t>
    </dgm:pt>
    <dgm:pt modelId="{44EB07F7-32A4-49F4-BF34-D65966E64163}" type="pres">
      <dgm:prSet presAssocID="{4EE1C317-2DA6-4880-9F6C-9B39523B8560}" presName="sibTrans" presStyleLbl="sibTrans2D1" presStyleIdx="1" presStyleCnt="3" custFlipVert="0" custScaleY="86513"/>
      <dgm:spPr/>
      <dgm:t>
        <a:bodyPr/>
        <a:lstStyle/>
        <a:p>
          <a:endParaRPr lang="el-GR"/>
        </a:p>
      </dgm:t>
    </dgm:pt>
    <dgm:pt modelId="{90A77924-D330-4047-B443-F6EF509C969D}" type="pres">
      <dgm:prSet presAssocID="{4EE1C317-2DA6-4880-9F6C-9B39523B8560}" presName="connectorText" presStyleLbl="sibTrans2D1" presStyleIdx="1" presStyleCnt="3"/>
      <dgm:spPr/>
      <dgm:t>
        <a:bodyPr/>
        <a:lstStyle/>
        <a:p>
          <a:endParaRPr lang="el-GR"/>
        </a:p>
      </dgm:t>
    </dgm:pt>
    <dgm:pt modelId="{EA054DFB-20A1-4AC8-95B6-56341796900B}" type="pres">
      <dgm:prSet presAssocID="{76CEA6D7-2450-4D54-B852-82FA90B122FC}" presName="node" presStyleLbl="node1" presStyleIdx="2" presStyleCnt="4" custScaleY="87741">
        <dgm:presLayoutVars>
          <dgm:bulletEnabled val="1"/>
        </dgm:presLayoutVars>
      </dgm:prSet>
      <dgm:spPr/>
      <dgm:t>
        <a:bodyPr/>
        <a:lstStyle/>
        <a:p>
          <a:endParaRPr lang="el-GR"/>
        </a:p>
      </dgm:t>
    </dgm:pt>
    <dgm:pt modelId="{BD196EA1-74CE-4D7E-A8C6-3B265AAC79C2}" type="pres">
      <dgm:prSet presAssocID="{92CA2506-6E27-4781-83B1-7FF2D15F66B4}" presName="sibTrans" presStyleLbl="sibTrans2D1" presStyleIdx="2" presStyleCnt="3"/>
      <dgm:spPr/>
      <dgm:t>
        <a:bodyPr/>
        <a:lstStyle/>
        <a:p>
          <a:endParaRPr lang="el-GR"/>
        </a:p>
      </dgm:t>
    </dgm:pt>
    <dgm:pt modelId="{3C29FB43-A129-4811-8661-581AF97E9BB9}" type="pres">
      <dgm:prSet presAssocID="{92CA2506-6E27-4781-83B1-7FF2D15F66B4}" presName="connectorText" presStyleLbl="sibTrans2D1" presStyleIdx="2" presStyleCnt="3"/>
      <dgm:spPr/>
      <dgm:t>
        <a:bodyPr/>
        <a:lstStyle/>
        <a:p>
          <a:endParaRPr lang="el-GR"/>
        </a:p>
      </dgm:t>
    </dgm:pt>
    <dgm:pt modelId="{ECDA1D2F-EFD7-47C0-845E-CDA6A4CC7CCB}" type="pres">
      <dgm:prSet presAssocID="{D1163614-8CE3-484B-87AF-05B7E893D907}" presName="node" presStyleLbl="node1" presStyleIdx="3" presStyleCnt="4" custLinFactNeighborX="-1203" custLinFactNeighborY="-16841">
        <dgm:presLayoutVars>
          <dgm:bulletEnabled val="1"/>
        </dgm:presLayoutVars>
      </dgm:prSet>
      <dgm:spPr/>
      <dgm:t>
        <a:bodyPr/>
        <a:lstStyle/>
        <a:p>
          <a:endParaRPr lang="el-GR"/>
        </a:p>
      </dgm:t>
    </dgm:pt>
  </dgm:ptLst>
  <dgm:cxnLst>
    <dgm:cxn modelId="{7E9EE3A8-DD77-4075-A7EF-6CC54745FBBC}" type="presOf" srcId="{8265BD9F-55FC-4D2B-A298-363D99C43CF2}" destId="{3955C588-C516-43EC-8835-C1F5BBFCEC63}" srcOrd="0" destOrd="0" presId="urn:microsoft.com/office/officeart/2005/8/layout/process2"/>
    <dgm:cxn modelId="{5E640D0B-1763-419E-A198-36468681B10C}" type="presOf" srcId="{4499A457-FB33-4A05-BD82-1BBB4B310B94}" destId="{8B719F60-06EF-4374-84C9-B87623AB5160}" srcOrd="0" destOrd="0" presId="urn:microsoft.com/office/officeart/2005/8/layout/process2"/>
    <dgm:cxn modelId="{00F4DFE4-7372-4648-90F5-F3724018634B}" type="presOf" srcId="{4EE1C317-2DA6-4880-9F6C-9B39523B8560}" destId="{90A77924-D330-4047-B443-F6EF509C969D}" srcOrd="1" destOrd="0" presId="urn:microsoft.com/office/officeart/2005/8/layout/process2"/>
    <dgm:cxn modelId="{9D83E4C1-B7F6-4C50-9D5D-C9816BEA9475}" type="presOf" srcId="{8265BD9F-55FC-4D2B-A298-363D99C43CF2}" destId="{BBD93580-437F-44CE-BC8E-3F903AE84CA8}" srcOrd="1" destOrd="0" presId="urn:microsoft.com/office/officeart/2005/8/layout/process2"/>
    <dgm:cxn modelId="{C9A475D5-7FD1-4030-851A-39EFE7EF8847}" type="presOf" srcId="{92CA2506-6E27-4781-83B1-7FF2D15F66B4}" destId="{BD196EA1-74CE-4D7E-A8C6-3B265AAC79C2}" srcOrd="0" destOrd="0" presId="urn:microsoft.com/office/officeart/2005/8/layout/process2"/>
    <dgm:cxn modelId="{7469E7BB-B691-4984-A715-D016512774A4}" type="presOf" srcId="{92CA2506-6E27-4781-83B1-7FF2D15F66B4}" destId="{3C29FB43-A129-4811-8661-581AF97E9BB9}" srcOrd="1" destOrd="0" presId="urn:microsoft.com/office/officeart/2005/8/layout/process2"/>
    <dgm:cxn modelId="{482936FD-C0E5-4CCD-9854-2CD3F6B86A12}" type="presOf" srcId="{C3D8E358-9DF8-465B-B8AF-DA7A71C4F626}" destId="{C9BFBA5B-0CBE-4E3E-A3F0-E5B8B8DB814F}" srcOrd="0" destOrd="0" presId="urn:microsoft.com/office/officeart/2005/8/layout/process2"/>
    <dgm:cxn modelId="{FC50C2C5-8C13-44FA-9D7B-9C0807159895}" srcId="{C3D8E358-9DF8-465B-B8AF-DA7A71C4F626}" destId="{4499A457-FB33-4A05-BD82-1BBB4B310B94}" srcOrd="0" destOrd="0" parTransId="{CC2EE06F-D50C-4805-A0A4-250BAF6AE8D3}" sibTransId="{8265BD9F-55FC-4D2B-A298-363D99C43CF2}"/>
    <dgm:cxn modelId="{98D53C06-C27C-4A2D-B977-4F924D4CC25A}" type="presOf" srcId="{FBC70DC7-F2E0-4EF8-B590-1320968BBE38}" destId="{1B33EA11-A0C9-4164-839D-6D5D795CF0CA}" srcOrd="0" destOrd="0" presId="urn:microsoft.com/office/officeart/2005/8/layout/process2"/>
    <dgm:cxn modelId="{B3C42CF7-E308-42FE-AA77-4A717A17391D}" srcId="{C3D8E358-9DF8-465B-B8AF-DA7A71C4F626}" destId="{FBC70DC7-F2E0-4EF8-B590-1320968BBE38}" srcOrd="1" destOrd="0" parTransId="{1AB56570-C4B8-4785-A2D7-480A1A5935AC}" sibTransId="{4EE1C317-2DA6-4880-9F6C-9B39523B8560}"/>
    <dgm:cxn modelId="{5DFD6DC8-7BE4-4AA3-96CE-B7286FE86861}" type="presOf" srcId="{4EE1C317-2DA6-4880-9F6C-9B39523B8560}" destId="{44EB07F7-32A4-49F4-BF34-D65966E64163}" srcOrd="0" destOrd="0" presId="urn:microsoft.com/office/officeart/2005/8/layout/process2"/>
    <dgm:cxn modelId="{A82E9453-2A25-4D1E-B7B1-1F72BA744E2B}" type="presOf" srcId="{76CEA6D7-2450-4D54-B852-82FA90B122FC}" destId="{EA054DFB-20A1-4AC8-95B6-56341796900B}" srcOrd="0" destOrd="0" presId="urn:microsoft.com/office/officeart/2005/8/layout/process2"/>
    <dgm:cxn modelId="{2F8C352F-17FD-4B9D-B367-FFB9768EA37E}" srcId="{C3D8E358-9DF8-465B-B8AF-DA7A71C4F626}" destId="{76CEA6D7-2450-4D54-B852-82FA90B122FC}" srcOrd="2" destOrd="0" parTransId="{5C6D246E-B3F9-45C9-8ADA-C2B09AB5A1F9}" sibTransId="{92CA2506-6E27-4781-83B1-7FF2D15F66B4}"/>
    <dgm:cxn modelId="{9C9D8878-DD86-4506-BB2B-2A1A59E92C1B}" type="presOf" srcId="{D1163614-8CE3-484B-87AF-05B7E893D907}" destId="{ECDA1D2F-EFD7-47C0-845E-CDA6A4CC7CCB}" srcOrd="0" destOrd="0" presId="urn:microsoft.com/office/officeart/2005/8/layout/process2"/>
    <dgm:cxn modelId="{690C57B7-C4A6-4FD5-826E-6205C6BF44EC}" srcId="{C3D8E358-9DF8-465B-B8AF-DA7A71C4F626}" destId="{D1163614-8CE3-484B-87AF-05B7E893D907}" srcOrd="3" destOrd="0" parTransId="{153F9214-F2E9-4C73-92B6-3BCE572437E3}" sibTransId="{A1F2D50D-4FAC-40A9-BA56-4D48A9FB7321}"/>
    <dgm:cxn modelId="{FFEE1660-EF3B-47B3-A421-B177530D094B}" type="presParOf" srcId="{C9BFBA5B-0CBE-4E3E-A3F0-E5B8B8DB814F}" destId="{8B719F60-06EF-4374-84C9-B87623AB5160}" srcOrd="0" destOrd="0" presId="urn:microsoft.com/office/officeart/2005/8/layout/process2"/>
    <dgm:cxn modelId="{8BD03E8B-D6FD-4C4D-820A-8013DD7EC9C8}" type="presParOf" srcId="{C9BFBA5B-0CBE-4E3E-A3F0-E5B8B8DB814F}" destId="{3955C588-C516-43EC-8835-C1F5BBFCEC63}" srcOrd="1" destOrd="0" presId="urn:microsoft.com/office/officeart/2005/8/layout/process2"/>
    <dgm:cxn modelId="{42DAEAE6-7A8A-4893-BED0-2B0B64275E99}" type="presParOf" srcId="{3955C588-C516-43EC-8835-C1F5BBFCEC63}" destId="{BBD93580-437F-44CE-BC8E-3F903AE84CA8}" srcOrd="0" destOrd="0" presId="urn:microsoft.com/office/officeart/2005/8/layout/process2"/>
    <dgm:cxn modelId="{A1EFB920-A745-4628-8632-34D4C791F4AC}" type="presParOf" srcId="{C9BFBA5B-0CBE-4E3E-A3F0-E5B8B8DB814F}" destId="{1B33EA11-A0C9-4164-839D-6D5D795CF0CA}" srcOrd="2" destOrd="0" presId="urn:microsoft.com/office/officeart/2005/8/layout/process2"/>
    <dgm:cxn modelId="{4BC8A48E-E387-496B-B72F-5C8595882431}" type="presParOf" srcId="{C9BFBA5B-0CBE-4E3E-A3F0-E5B8B8DB814F}" destId="{44EB07F7-32A4-49F4-BF34-D65966E64163}" srcOrd="3" destOrd="0" presId="urn:microsoft.com/office/officeart/2005/8/layout/process2"/>
    <dgm:cxn modelId="{457F9571-4402-4246-966D-7A7900A7137B}" type="presParOf" srcId="{44EB07F7-32A4-49F4-BF34-D65966E64163}" destId="{90A77924-D330-4047-B443-F6EF509C969D}" srcOrd="0" destOrd="0" presId="urn:microsoft.com/office/officeart/2005/8/layout/process2"/>
    <dgm:cxn modelId="{1D20842F-0362-47A8-BDD8-FBBA867132B0}" type="presParOf" srcId="{C9BFBA5B-0CBE-4E3E-A3F0-E5B8B8DB814F}" destId="{EA054DFB-20A1-4AC8-95B6-56341796900B}" srcOrd="4" destOrd="0" presId="urn:microsoft.com/office/officeart/2005/8/layout/process2"/>
    <dgm:cxn modelId="{8C0D60A0-0772-4DDE-B015-CD860F5F0770}" type="presParOf" srcId="{C9BFBA5B-0CBE-4E3E-A3F0-E5B8B8DB814F}" destId="{BD196EA1-74CE-4D7E-A8C6-3B265AAC79C2}" srcOrd="5" destOrd="0" presId="urn:microsoft.com/office/officeart/2005/8/layout/process2"/>
    <dgm:cxn modelId="{C7DDEF6B-5F05-4ABE-AE79-EFFC7E4C552B}" type="presParOf" srcId="{BD196EA1-74CE-4D7E-A8C6-3B265AAC79C2}" destId="{3C29FB43-A129-4811-8661-581AF97E9BB9}" srcOrd="0" destOrd="0" presId="urn:microsoft.com/office/officeart/2005/8/layout/process2"/>
    <dgm:cxn modelId="{34B14F62-451E-4235-8E30-4E95A0C4084E}" type="presParOf" srcId="{C9BFBA5B-0CBE-4E3E-A3F0-E5B8B8DB814F}" destId="{ECDA1D2F-EFD7-47C0-845E-CDA6A4CC7CCB}" srcOrd="6" destOrd="0" presId="urn:microsoft.com/office/officeart/2005/8/layout/process2"/>
  </dgm:cxnLst>
  <dgm:bg>
    <a:solidFill>
      <a:schemeClr val="accent1">
        <a:lumMod val="60000"/>
        <a:lumOff val="40000"/>
      </a:schemeClr>
    </a:solidFill>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C3D8E358-9DF8-465B-B8AF-DA7A71C4F626}"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el-GR"/>
        </a:p>
      </dgm:t>
    </dgm:pt>
    <dgm:pt modelId="{4499A457-FB33-4A05-BD82-1BBB4B310B94}">
      <dgm:prSet phldrT="[Κείμενο]" custT="1"/>
      <dgm:spPr/>
      <dgm:t>
        <a:bodyPr/>
        <a:lstStyle/>
        <a:p>
          <a:r>
            <a:rPr lang="el-GR" sz="1200" dirty="0" smtClean="0">
              <a:latin typeface="Verdana" pitchFamily="34" charset="0"/>
              <a:ea typeface="Verdana" pitchFamily="34" charset="0"/>
              <a:cs typeface="Verdana" pitchFamily="34" charset="0"/>
            </a:rPr>
            <a:t>Εισαγωγή των στοιχείων κάθε συνδεδεμένου νομικού προσώπου </a:t>
          </a:r>
          <a:endParaRPr lang="el-GR" sz="1200" dirty="0">
            <a:latin typeface="Verdana" pitchFamily="34" charset="0"/>
            <a:ea typeface="Verdana" pitchFamily="34" charset="0"/>
            <a:cs typeface="Verdana" pitchFamily="34" charset="0"/>
          </a:endParaRPr>
        </a:p>
      </dgm:t>
    </dgm:pt>
    <dgm:pt modelId="{CC2EE06F-D50C-4805-A0A4-250BAF6AE8D3}" type="parTrans" cxnId="{FC50C2C5-8C13-44FA-9D7B-9C0807159895}">
      <dgm:prSet/>
      <dgm:spPr/>
      <dgm:t>
        <a:bodyPr/>
        <a:lstStyle/>
        <a:p>
          <a:endParaRPr lang="el-GR"/>
        </a:p>
      </dgm:t>
    </dgm:pt>
    <dgm:pt modelId="{8265BD9F-55FC-4D2B-A298-363D99C43CF2}" type="sibTrans" cxnId="{FC50C2C5-8C13-44FA-9D7B-9C0807159895}">
      <dgm:prSet/>
      <dgm:spPr/>
      <dgm:t>
        <a:bodyPr/>
        <a:lstStyle/>
        <a:p>
          <a:endParaRPr lang="el-GR"/>
        </a:p>
      </dgm:t>
    </dgm:pt>
    <dgm:pt modelId="{FBC70DC7-F2E0-4EF8-B590-1320968BBE38}">
      <dgm:prSet phldrT="[Κείμενο]" custT="1"/>
      <dgm:spPr/>
      <dgm:t>
        <a:bodyPr/>
        <a:lstStyle/>
        <a:p>
          <a:r>
            <a:rPr lang="el-GR" sz="1200" dirty="0" smtClean="0">
              <a:latin typeface="Verdana" pitchFamily="34" charset="0"/>
              <a:ea typeface="Verdana" pitchFamily="34" charset="0"/>
              <a:cs typeface="Verdana" pitchFamily="34" charset="0"/>
            </a:rPr>
            <a:t>Εισαγωγή </a:t>
          </a:r>
          <a:r>
            <a:rPr lang="el-GR" sz="1200" dirty="0" smtClean="0"/>
            <a:t>καταλόγου αμειβόμενων  προσώπων </a:t>
          </a:r>
          <a:endParaRPr lang="el-GR" sz="1200" dirty="0">
            <a:latin typeface="Verdana" pitchFamily="34" charset="0"/>
            <a:ea typeface="Verdana" pitchFamily="34" charset="0"/>
            <a:cs typeface="Verdana" pitchFamily="34" charset="0"/>
          </a:endParaRPr>
        </a:p>
      </dgm:t>
    </dgm:pt>
    <dgm:pt modelId="{1AB56570-C4B8-4785-A2D7-480A1A5935AC}" type="parTrans" cxnId="{B3C42CF7-E308-42FE-AA77-4A717A17391D}">
      <dgm:prSet/>
      <dgm:spPr/>
      <dgm:t>
        <a:bodyPr/>
        <a:lstStyle/>
        <a:p>
          <a:endParaRPr lang="el-GR"/>
        </a:p>
      </dgm:t>
    </dgm:pt>
    <dgm:pt modelId="{4EE1C317-2DA6-4880-9F6C-9B39523B8560}" type="sibTrans" cxnId="{B3C42CF7-E308-42FE-AA77-4A717A17391D}">
      <dgm:prSet/>
      <dgm:spPr/>
      <dgm:t>
        <a:bodyPr/>
        <a:lstStyle/>
        <a:p>
          <a:endParaRPr lang="el-GR" dirty="0"/>
        </a:p>
      </dgm:t>
    </dgm:pt>
    <dgm:pt modelId="{76CEA6D7-2450-4D54-B852-82FA90B122FC}">
      <dgm:prSet phldrT="[Κείμενο]" custT="1"/>
      <dgm:spPr/>
      <dgm:t>
        <a:bodyPr/>
        <a:lstStyle/>
        <a:p>
          <a:r>
            <a:rPr lang="el-GR" sz="1200" dirty="0" smtClean="0">
              <a:latin typeface="Verdana" pitchFamily="34" charset="0"/>
              <a:ea typeface="Verdana" pitchFamily="34" charset="0"/>
              <a:cs typeface="Verdana" pitchFamily="34" charset="0"/>
            </a:rPr>
            <a:t>Εισαγωγή της αξίας των ακινήτων</a:t>
          </a:r>
          <a:endParaRPr lang="el-GR" sz="1200" dirty="0">
            <a:latin typeface="Verdana" pitchFamily="34" charset="0"/>
            <a:ea typeface="Verdana" pitchFamily="34" charset="0"/>
            <a:cs typeface="Verdana" pitchFamily="34" charset="0"/>
          </a:endParaRPr>
        </a:p>
      </dgm:t>
    </dgm:pt>
    <dgm:pt modelId="{5C6D246E-B3F9-45C9-8ADA-C2B09AB5A1F9}" type="parTrans" cxnId="{2F8C352F-17FD-4B9D-B367-FFB9768EA37E}">
      <dgm:prSet/>
      <dgm:spPr/>
      <dgm:t>
        <a:bodyPr/>
        <a:lstStyle/>
        <a:p>
          <a:endParaRPr lang="el-GR"/>
        </a:p>
      </dgm:t>
    </dgm:pt>
    <dgm:pt modelId="{92CA2506-6E27-4781-83B1-7FF2D15F66B4}" type="sibTrans" cxnId="{2F8C352F-17FD-4B9D-B367-FFB9768EA37E}">
      <dgm:prSet/>
      <dgm:spPr/>
      <dgm:t>
        <a:bodyPr/>
        <a:lstStyle/>
        <a:p>
          <a:endParaRPr lang="el-GR"/>
        </a:p>
      </dgm:t>
    </dgm:pt>
    <dgm:pt modelId="{D1163614-8CE3-484B-87AF-05B7E893D907}">
      <dgm:prSet phldrT="[Κείμενο]" custT="1"/>
      <dgm:spPr/>
      <dgm:t>
        <a:bodyPr/>
        <a:lstStyle/>
        <a:p>
          <a:r>
            <a:rPr lang="el-GR" sz="1200" dirty="0" smtClean="0">
              <a:latin typeface="Verdana" pitchFamily="34" charset="0"/>
              <a:ea typeface="Verdana" pitchFamily="34" charset="0"/>
              <a:cs typeface="Verdana" pitchFamily="34" charset="0"/>
            </a:rPr>
            <a:t>Εισαγωγή λοιπών απαραίτητων δικαιολογητικών και πιστοποιητικών</a:t>
          </a:r>
          <a:endParaRPr lang="el-GR" sz="1200" dirty="0">
            <a:latin typeface="Verdana" pitchFamily="34" charset="0"/>
            <a:ea typeface="Verdana" pitchFamily="34" charset="0"/>
            <a:cs typeface="Verdana" pitchFamily="34" charset="0"/>
          </a:endParaRPr>
        </a:p>
      </dgm:t>
    </dgm:pt>
    <dgm:pt modelId="{153F9214-F2E9-4C73-92B6-3BCE572437E3}" type="parTrans" cxnId="{690C57B7-C4A6-4FD5-826E-6205C6BF44EC}">
      <dgm:prSet/>
      <dgm:spPr/>
      <dgm:t>
        <a:bodyPr/>
        <a:lstStyle/>
        <a:p>
          <a:endParaRPr lang="el-GR"/>
        </a:p>
      </dgm:t>
    </dgm:pt>
    <dgm:pt modelId="{A1F2D50D-4FAC-40A9-BA56-4D48A9FB7321}" type="sibTrans" cxnId="{690C57B7-C4A6-4FD5-826E-6205C6BF44EC}">
      <dgm:prSet custFlipVert="0" custScaleY="86513"/>
      <dgm:spPr/>
      <dgm:t>
        <a:bodyPr/>
        <a:lstStyle/>
        <a:p>
          <a:endParaRPr lang="el-GR"/>
        </a:p>
      </dgm:t>
    </dgm:pt>
    <dgm:pt modelId="{C9BFBA5B-0CBE-4E3E-A3F0-E5B8B8DB814F}" type="pres">
      <dgm:prSet presAssocID="{C3D8E358-9DF8-465B-B8AF-DA7A71C4F626}" presName="linearFlow" presStyleCnt="0">
        <dgm:presLayoutVars>
          <dgm:resizeHandles val="exact"/>
        </dgm:presLayoutVars>
      </dgm:prSet>
      <dgm:spPr/>
      <dgm:t>
        <a:bodyPr/>
        <a:lstStyle/>
        <a:p>
          <a:endParaRPr lang="el-GR"/>
        </a:p>
      </dgm:t>
    </dgm:pt>
    <dgm:pt modelId="{8B719F60-06EF-4374-84C9-B87623AB5160}" type="pres">
      <dgm:prSet presAssocID="{4499A457-FB33-4A05-BD82-1BBB4B310B94}" presName="node" presStyleLbl="node1" presStyleIdx="0" presStyleCnt="4" custScaleX="95995" custScaleY="90017" custLinFactNeighborX="812" custLinFactNeighborY="12444">
        <dgm:presLayoutVars>
          <dgm:bulletEnabled val="1"/>
        </dgm:presLayoutVars>
      </dgm:prSet>
      <dgm:spPr/>
      <dgm:t>
        <a:bodyPr/>
        <a:lstStyle/>
        <a:p>
          <a:endParaRPr lang="el-GR"/>
        </a:p>
      </dgm:t>
    </dgm:pt>
    <dgm:pt modelId="{3955C588-C516-43EC-8835-C1F5BBFCEC63}" type="pres">
      <dgm:prSet presAssocID="{8265BD9F-55FC-4D2B-A298-363D99C43CF2}" presName="sibTrans" presStyleLbl="sibTrans2D1" presStyleIdx="0" presStyleCnt="3" custFlipVert="0" custScaleY="86513" custLinFactNeighborX="-9583" custLinFactNeighborY="136"/>
      <dgm:spPr/>
      <dgm:t>
        <a:bodyPr/>
        <a:lstStyle/>
        <a:p>
          <a:endParaRPr lang="el-GR"/>
        </a:p>
      </dgm:t>
    </dgm:pt>
    <dgm:pt modelId="{BBD93580-437F-44CE-BC8E-3F903AE84CA8}" type="pres">
      <dgm:prSet presAssocID="{8265BD9F-55FC-4D2B-A298-363D99C43CF2}" presName="connectorText" presStyleLbl="sibTrans2D1" presStyleIdx="0" presStyleCnt="3"/>
      <dgm:spPr/>
      <dgm:t>
        <a:bodyPr/>
        <a:lstStyle/>
        <a:p>
          <a:endParaRPr lang="el-GR"/>
        </a:p>
      </dgm:t>
    </dgm:pt>
    <dgm:pt modelId="{1B33EA11-A0C9-4164-839D-6D5D795CF0CA}" type="pres">
      <dgm:prSet presAssocID="{FBC70DC7-F2E0-4EF8-B590-1320968BBE38}" presName="node" presStyleLbl="node1" presStyleIdx="1" presStyleCnt="4" custLinFactNeighborX="-1203" custLinFactNeighborY="-4626">
        <dgm:presLayoutVars>
          <dgm:bulletEnabled val="1"/>
        </dgm:presLayoutVars>
      </dgm:prSet>
      <dgm:spPr/>
      <dgm:t>
        <a:bodyPr/>
        <a:lstStyle/>
        <a:p>
          <a:endParaRPr lang="el-GR"/>
        </a:p>
      </dgm:t>
    </dgm:pt>
    <dgm:pt modelId="{44EB07F7-32A4-49F4-BF34-D65966E64163}" type="pres">
      <dgm:prSet presAssocID="{4EE1C317-2DA6-4880-9F6C-9B39523B8560}" presName="sibTrans" presStyleLbl="sibTrans2D1" presStyleIdx="1" presStyleCnt="3" custFlipVert="0" custScaleY="86513"/>
      <dgm:spPr/>
      <dgm:t>
        <a:bodyPr/>
        <a:lstStyle/>
        <a:p>
          <a:endParaRPr lang="el-GR"/>
        </a:p>
      </dgm:t>
    </dgm:pt>
    <dgm:pt modelId="{90A77924-D330-4047-B443-F6EF509C969D}" type="pres">
      <dgm:prSet presAssocID="{4EE1C317-2DA6-4880-9F6C-9B39523B8560}" presName="connectorText" presStyleLbl="sibTrans2D1" presStyleIdx="1" presStyleCnt="3"/>
      <dgm:spPr/>
      <dgm:t>
        <a:bodyPr/>
        <a:lstStyle/>
        <a:p>
          <a:endParaRPr lang="el-GR"/>
        </a:p>
      </dgm:t>
    </dgm:pt>
    <dgm:pt modelId="{EA054DFB-20A1-4AC8-95B6-56341796900B}" type="pres">
      <dgm:prSet presAssocID="{76CEA6D7-2450-4D54-B852-82FA90B122FC}" presName="node" presStyleLbl="node1" presStyleIdx="2" presStyleCnt="4" custScaleY="87741" custLinFactNeighborX="2814" custLinFactNeighborY="-16123">
        <dgm:presLayoutVars>
          <dgm:bulletEnabled val="1"/>
        </dgm:presLayoutVars>
      </dgm:prSet>
      <dgm:spPr/>
      <dgm:t>
        <a:bodyPr/>
        <a:lstStyle/>
        <a:p>
          <a:endParaRPr lang="el-GR"/>
        </a:p>
      </dgm:t>
    </dgm:pt>
    <dgm:pt modelId="{BD196EA1-74CE-4D7E-A8C6-3B265AAC79C2}" type="pres">
      <dgm:prSet presAssocID="{92CA2506-6E27-4781-83B1-7FF2D15F66B4}" presName="sibTrans" presStyleLbl="sibTrans2D1" presStyleIdx="2" presStyleCnt="3"/>
      <dgm:spPr/>
      <dgm:t>
        <a:bodyPr/>
        <a:lstStyle/>
        <a:p>
          <a:endParaRPr lang="el-GR"/>
        </a:p>
      </dgm:t>
    </dgm:pt>
    <dgm:pt modelId="{3C29FB43-A129-4811-8661-581AF97E9BB9}" type="pres">
      <dgm:prSet presAssocID="{92CA2506-6E27-4781-83B1-7FF2D15F66B4}" presName="connectorText" presStyleLbl="sibTrans2D1" presStyleIdx="2" presStyleCnt="3"/>
      <dgm:spPr/>
      <dgm:t>
        <a:bodyPr/>
        <a:lstStyle/>
        <a:p>
          <a:endParaRPr lang="el-GR"/>
        </a:p>
      </dgm:t>
    </dgm:pt>
    <dgm:pt modelId="{ECDA1D2F-EFD7-47C0-845E-CDA6A4CC7CCB}" type="pres">
      <dgm:prSet presAssocID="{D1163614-8CE3-484B-87AF-05B7E893D907}" presName="node" presStyleLbl="node1" presStyleIdx="3" presStyleCnt="4" custLinFactNeighborX="-1203" custLinFactNeighborY="-16841">
        <dgm:presLayoutVars>
          <dgm:bulletEnabled val="1"/>
        </dgm:presLayoutVars>
      </dgm:prSet>
      <dgm:spPr/>
      <dgm:t>
        <a:bodyPr/>
        <a:lstStyle/>
        <a:p>
          <a:endParaRPr lang="el-GR"/>
        </a:p>
      </dgm:t>
    </dgm:pt>
  </dgm:ptLst>
  <dgm:cxnLst>
    <dgm:cxn modelId="{8D7B39CD-FEA3-4D42-BA8E-D2A7D85D893B}" type="presOf" srcId="{D1163614-8CE3-484B-87AF-05B7E893D907}" destId="{ECDA1D2F-EFD7-47C0-845E-CDA6A4CC7CCB}" srcOrd="0" destOrd="0" presId="urn:microsoft.com/office/officeart/2005/8/layout/process2"/>
    <dgm:cxn modelId="{FC50C2C5-8C13-44FA-9D7B-9C0807159895}" srcId="{C3D8E358-9DF8-465B-B8AF-DA7A71C4F626}" destId="{4499A457-FB33-4A05-BD82-1BBB4B310B94}" srcOrd="0" destOrd="0" parTransId="{CC2EE06F-D50C-4805-A0A4-250BAF6AE8D3}" sibTransId="{8265BD9F-55FC-4D2B-A298-363D99C43CF2}"/>
    <dgm:cxn modelId="{8537274D-464C-48F0-9E39-C58C5C8DA48D}" type="presOf" srcId="{92CA2506-6E27-4781-83B1-7FF2D15F66B4}" destId="{BD196EA1-74CE-4D7E-A8C6-3B265AAC79C2}" srcOrd="0" destOrd="0" presId="urn:microsoft.com/office/officeart/2005/8/layout/process2"/>
    <dgm:cxn modelId="{156C9A8F-918F-49FA-BF28-86AC98494489}" type="presOf" srcId="{4EE1C317-2DA6-4880-9F6C-9B39523B8560}" destId="{90A77924-D330-4047-B443-F6EF509C969D}" srcOrd="1" destOrd="0" presId="urn:microsoft.com/office/officeart/2005/8/layout/process2"/>
    <dgm:cxn modelId="{690C57B7-C4A6-4FD5-826E-6205C6BF44EC}" srcId="{C3D8E358-9DF8-465B-B8AF-DA7A71C4F626}" destId="{D1163614-8CE3-484B-87AF-05B7E893D907}" srcOrd="3" destOrd="0" parTransId="{153F9214-F2E9-4C73-92B6-3BCE572437E3}" sibTransId="{A1F2D50D-4FAC-40A9-BA56-4D48A9FB7321}"/>
    <dgm:cxn modelId="{B3C42CF7-E308-42FE-AA77-4A717A17391D}" srcId="{C3D8E358-9DF8-465B-B8AF-DA7A71C4F626}" destId="{FBC70DC7-F2E0-4EF8-B590-1320968BBE38}" srcOrd="1" destOrd="0" parTransId="{1AB56570-C4B8-4785-A2D7-480A1A5935AC}" sibTransId="{4EE1C317-2DA6-4880-9F6C-9B39523B8560}"/>
    <dgm:cxn modelId="{5F2F7CD4-1CC5-46A1-ADDD-65A83B7CBBE9}" type="presOf" srcId="{8265BD9F-55FC-4D2B-A298-363D99C43CF2}" destId="{3955C588-C516-43EC-8835-C1F5BBFCEC63}" srcOrd="0" destOrd="0" presId="urn:microsoft.com/office/officeart/2005/8/layout/process2"/>
    <dgm:cxn modelId="{783955E9-37C4-4492-AF84-84058330765F}" type="presOf" srcId="{FBC70DC7-F2E0-4EF8-B590-1320968BBE38}" destId="{1B33EA11-A0C9-4164-839D-6D5D795CF0CA}" srcOrd="0" destOrd="0" presId="urn:microsoft.com/office/officeart/2005/8/layout/process2"/>
    <dgm:cxn modelId="{4A6521C8-A248-4F7B-9EC6-69967BBD6084}" type="presOf" srcId="{76CEA6D7-2450-4D54-B852-82FA90B122FC}" destId="{EA054DFB-20A1-4AC8-95B6-56341796900B}" srcOrd="0" destOrd="0" presId="urn:microsoft.com/office/officeart/2005/8/layout/process2"/>
    <dgm:cxn modelId="{173FB6E8-A6DD-4962-8318-51E7B19579A8}" type="presOf" srcId="{C3D8E358-9DF8-465B-B8AF-DA7A71C4F626}" destId="{C9BFBA5B-0CBE-4E3E-A3F0-E5B8B8DB814F}" srcOrd="0" destOrd="0" presId="urn:microsoft.com/office/officeart/2005/8/layout/process2"/>
    <dgm:cxn modelId="{2B5791EA-CCAA-4E64-B191-D99D3CBB7493}" type="presOf" srcId="{8265BD9F-55FC-4D2B-A298-363D99C43CF2}" destId="{BBD93580-437F-44CE-BC8E-3F903AE84CA8}" srcOrd="1" destOrd="0" presId="urn:microsoft.com/office/officeart/2005/8/layout/process2"/>
    <dgm:cxn modelId="{7D02891E-55F9-4762-A0D6-321CD6BA2F0C}" type="presOf" srcId="{92CA2506-6E27-4781-83B1-7FF2D15F66B4}" destId="{3C29FB43-A129-4811-8661-581AF97E9BB9}" srcOrd="1" destOrd="0" presId="urn:microsoft.com/office/officeart/2005/8/layout/process2"/>
    <dgm:cxn modelId="{2F8C352F-17FD-4B9D-B367-FFB9768EA37E}" srcId="{C3D8E358-9DF8-465B-B8AF-DA7A71C4F626}" destId="{76CEA6D7-2450-4D54-B852-82FA90B122FC}" srcOrd="2" destOrd="0" parTransId="{5C6D246E-B3F9-45C9-8ADA-C2B09AB5A1F9}" sibTransId="{92CA2506-6E27-4781-83B1-7FF2D15F66B4}"/>
    <dgm:cxn modelId="{A311CF71-C313-4C97-8218-8CD53C5064FF}" type="presOf" srcId="{4EE1C317-2DA6-4880-9F6C-9B39523B8560}" destId="{44EB07F7-32A4-49F4-BF34-D65966E64163}" srcOrd="0" destOrd="0" presId="urn:microsoft.com/office/officeart/2005/8/layout/process2"/>
    <dgm:cxn modelId="{66281330-3FCA-440F-8069-A1C397ADF024}" type="presOf" srcId="{4499A457-FB33-4A05-BD82-1BBB4B310B94}" destId="{8B719F60-06EF-4374-84C9-B87623AB5160}" srcOrd="0" destOrd="0" presId="urn:microsoft.com/office/officeart/2005/8/layout/process2"/>
    <dgm:cxn modelId="{A420811B-09A9-4986-8545-8E8760276DD2}" type="presParOf" srcId="{C9BFBA5B-0CBE-4E3E-A3F0-E5B8B8DB814F}" destId="{8B719F60-06EF-4374-84C9-B87623AB5160}" srcOrd="0" destOrd="0" presId="urn:microsoft.com/office/officeart/2005/8/layout/process2"/>
    <dgm:cxn modelId="{88571810-A64D-4E00-8B3D-1F2C9910CCE2}" type="presParOf" srcId="{C9BFBA5B-0CBE-4E3E-A3F0-E5B8B8DB814F}" destId="{3955C588-C516-43EC-8835-C1F5BBFCEC63}" srcOrd="1" destOrd="0" presId="urn:microsoft.com/office/officeart/2005/8/layout/process2"/>
    <dgm:cxn modelId="{CEB7D0A8-1472-4233-A3F8-F8443680852B}" type="presParOf" srcId="{3955C588-C516-43EC-8835-C1F5BBFCEC63}" destId="{BBD93580-437F-44CE-BC8E-3F903AE84CA8}" srcOrd="0" destOrd="0" presId="urn:microsoft.com/office/officeart/2005/8/layout/process2"/>
    <dgm:cxn modelId="{1F793268-5BA4-443D-A874-C042BBEF39F4}" type="presParOf" srcId="{C9BFBA5B-0CBE-4E3E-A3F0-E5B8B8DB814F}" destId="{1B33EA11-A0C9-4164-839D-6D5D795CF0CA}" srcOrd="2" destOrd="0" presId="urn:microsoft.com/office/officeart/2005/8/layout/process2"/>
    <dgm:cxn modelId="{50EEA00A-B683-4BD9-96CB-20B58E0DF8B3}" type="presParOf" srcId="{C9BFBA5B-0CBE-4E3E-A3F0-E5B8B8DB814F}" destId="{44EB07F7-32A4-49F4-BF34-D65966E64163}" srcOrd="3" destOrd="0" presId="urn:microsoft.com/office/officeart/2005/8/layout/process2"/>
    <dgm:cxn modelId="{6CECDB79-C8B0-4627-8F89-CEADF7AC86D4}" type="presParOf" srcId="{44EB07F7-32A4-49F4-BF34-D65966E64163}" destId="{90A77924-D330-4047-B443-F6EF509C969D}" srcOrd="0" destOrd="0" presId="urn:microsoft.com/office/officeart/2005/8/layout/process2"/>
    <dgm:cxn modelId="{9AEE30D1-4938-4F36-9EE4-586EB361E509}" type="presParOf" srcId="{C9BFBA5B-0CBE-4E3E-A3F0-E5B8B8DB814F}" destId="{EA054DFB-20A1-4AC8-95B6-56341796900B}" srcOrd="4" destOrd="0" presId="urn:microsoft.com/office/officeart/2005/8/layout/process2"/>
    <dgm:cxn modelId="{6381D241-7EE9-4397-A65C-A8FE9A3A5C27}" type="presParOf" srcId="{C9BFBA5B-0CBE-4E3E-A3F0-E5B8B8DB814F}" destId="{BD196EA1-74CE-4D7E-A8C6-3B265AAC79C2}" srcOrd="5" destOrd="0" presId="urn:microsoft.com/office/officeart/2005/8/layout/process2"/>
    <dgm:cxn modelId="{F4E86134-1AFD-48B1-931D-7A1CF0096B44}" type="presParOf" srcId="{BD196EA1-74CE-4D7E-A8C6-3B265AAC79C2}" destId="{3C29FB43-A129-4811-8661-581AF97E9BB9}" srcOrd="0" destOrd="0" presId="urn:microsoft.com/office/officeart/2005/8/layout/process2"/>
    <dgm:cxn modelId="{8E7A5BC0-84D5-4A5A-BDF4-FBB66EAA3247}" type="presParOf" srcId="{C9BFBA5B-0CBE-4E3E-A3F0-E5B8B8DB814F}" destId="{ECDA1D2F-EFD7-47C0-845E-CDA6A4CC7CCB}" srcOrd="6" destOrd="0" presId="urn:microsoft.com/office/officeart/2005/8/layout/process2"/>
  </dgm:cxnLst>
  <dgm:bg>
    <a:solidFill>
      <a:schemeClr val="accent1">
        <a:lumMod val="60000"/>
        <a:lumOff val="40000"/>
      </a:schemeClr>
    </a:solidFill>
  </dgm:bg>
  <dgm:whole/>
  <dgm:extLst>
    <a:ext uri="http://schemas.microsoft.com/office/drawing/2008/diagram">
      <dsp:dataModelExt xmlns:dsp="http://schemas.microsoft.com/office/drawing/2008/diagram" xmlns="" relId="rId1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16663387-5B74-4241-97EC-0C9E20D8B95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l-GR"/>
        </a:p>
      </dgm:t>
    </dgm:pt>
    <dgm:pt modelId="{530C3699-AEAC-4426-A5B4-BF4CE975902E}">
      <dgm:prSet phldrT="[Κείμενο]" custT="1"/>
      <dgm:spPr/>
      <dgm:t>
        <a:bodyPr/>
        <a:lstStyle/>
        <a:p>
          <a:r>
            <a:rPr lang="el-GR" sz="4000" dirty="0" smtClean="0"/>
            <a:t>Βήμα 1</a:t>
          </a:r>
          <a:endParaRPr lang="el-GR" sz="4000" dirty="0"/>
        </a:p>
      </dgm:t>
    </dgm:pt>
    <dgm:pt modelId="{272FD939-1ADD-48C7-8F4B-6EB1C4646C11}" type="parTrans" cxnId="{271C0E6C-781B-466A-BD45-E1195A0497A6}">
      <dgm:prSet/>
      <dgm:spPr/>
      <dgm:t>
        <a:bodyPr/>
        <a:lstStyle/>
        <a:p>
          <a:endParaRPr lang="el-GR"/>
        </a:p>
      </dgm:t>
    </dgm:pt>
    <dgm:pt modelId="{C0731306-3310-4DFF-ACF2-DF003826E4F2}" type="sibTrans" cxnId="{271C0E6C-781B-466A-BD45-E1195A0497A6}">
      <dgm:prSet/>
      <dgm:spPr/>
      <dgm:t>
        <a:bodyPr/>
        <a:lstStyle/>
        <a:p>
          <a:endParaRPr lang="el-GR"/>
        </a:p>
      </dgm:t>
    </dgm:pt>
    <dgm:pt modelId="{A08BA715-511E-47B0-80FD-B77905C41C00}">
      <dgm:prSet phldrT="[Κείμενο]" custT="1"/>
      <dgm:spPr/>
      <dgm:t>
        <a:bodyPr/>
        <a:lstStyle/>
        <a:p>
          <a:pPr marL="114300" algn="l"/>
          <a:r>
            <a:rPr lang="el-GR" sz="1100" b="1" i="0" dirty="0" smtClean="0">
              <a:latin typeface="Verdana" pitchFamily="34" charset="0"/>
              <a:ea typeface="Verdana" pitchFamily="34" charset="0"/>
              <a:cs typeface="Verdana" pitchFamily="34" charset="0"/>
            </a:rPr>
            <a:t>Εισαγωγή των στοιχείων της επιχείρησης</a:t>
          </a:r>
          <a:endParaRPr lang="el-GR" sz="1400" dirty="0"/>
        </a:p>
      </dgm:t>
    </dgm:pt>
    <dgm:pt modelId="{F7E12377-52BD-4624-9F8B-7D2489F5326C}" type="parTrans" cxnId="{B95A25EE-79C6-4430-9263-C85F51D10526}">
      <dgm:prSet/>
      <dgm:spPr/>
      <dgm:t>
        <a:bodyPr/>
        <a:lstStyle/>
        <a:p>
          <a:endParaRPr lang="el-GR"/>
        </a:p>
      </dgm:t>
    </dgm:pt>
    <dgm:pt modelId="{67F4ADF8-3CFC-4CF0-8DE9-F67D82B07894}" type="sibTrans" cxnId="{B95A25EE-79C6-4430-9263-C85F51D10526}">
      <dgm:prSet/>
      <dgm:spPr/>
      <dgm:t>
        <a:bodyPr/>
        <a:lstStyle/>
        <a:p>
          <a:endParaRPr lang="el-GR"/>
        </a:p>
      </dgm:t>
    </dgm:pt>
    <dgm:pt modelId="{EE688DE6-DF5D-4527-BC08-1A5F15DCDF79}">
      <dgm:prSet phldrT="[Κείμενο]" custT="1"/>
      <dgm:spPr/>
      <dgm:t>
        <a:bodyPr/>
        <a:lstStyle/>
        <a:p>
          <a:r>
            <a:rPr lang="el-GR" sz="4000" dirty="0" smtClean="0"/>
            <a:t>Βήμα 2</a:t>
          </a:r>
          <a:endParaRPr lang="el-GR" sz="4000" dirty="0"/>
        </a:p>
      </dgm:t>
    </dgm:pt>
    <dgm:pt modelId="{148EAFDC-8F00-419F-9F73-1EE7B70E6BCF}" type="parTrans" cxnId="{53BB5018-7CEC-4947-9232-CE474CC215E3}">
      <dgm:prSet/>
      <dgm:spPr/>
      <dgm:t>
        <a:bodyPr/>
        <a:lstStyle/>
        <a:p>
          <a:endParaRPr lang="el-GR"/>
        </a:p>
      </dgm:t>
    </dgm:pt>
    <dgm:pt modelId="{9FFE5E01-CDCA-42D4-B105-3D000703716A}" type="sibTrans" cxnId="{53BB5018-7CEC-4947-9232-CE474CC215E3}">
      <dgm:prSet/>
      <dgm:spPr/>
      <dgm:t>
        <a:bodyPr/>
        <a:lstStyle/>
        <a:p>
          <a:endParaRPr lang="el-GR"/>
        </a:p>
      </dgm:t>
    </dgm:pt>
    <dgm:pt modelId="{74F404CA-26D2-4491-8D88-FE0E7B9D6864}">
      <dgm:prSet phldrT="[Κείμενο]" custT="1"/>
      <dgm:spPr/>
      <dgm:t>
        <a:bodyPr/>
        <a:lstStyle/>
        <a:p>
          <a:r>
            <a:rPr lang="el-GR" sz="1100" b="1" i="0" dirty="0" smtClean="0">
              <a:latin typeface="Verdana" pitchFamily="34" charset="0"/>
              <a:ea typeface="Verdana" pitchFamily="34" charset="0"/>
              <a:cs typeface="Verdana" pitchFamily="34" charset="0"/>
            </a:rPr>
            <a:t>Εισαγωγή καταλόγου όλων των πιστωτών με πλήρη στοιχεία</a:t>
          </a:r>
          <a:endParaRPr lang="el-GR" sz="1100" b="1" i="0" dirty="0">
            <a:latin typeface="Verdana" pitchFamily="34" charset="0"/>
            <a:ea typeface="Verdana" pitchFamily="34" charset="0"/>
            <a:cs typeface="Verdana" pitchFamily="34" charset="0"/>
          </a:endParaRPr>
        </a:p>
      </dgm:t>
    </dgm:pt>
    <dgm:pt modelId="{D3C8D64E-2594-478F-A50E-46F4BAD06FD4}" type="parTrans" cxnId="{2CC60A58-F18E-4306-9032-36D7EAFA03D0}">
      <dgm:prSet/>
      <dgm:spPr/>
      <dgm:t>
        <a:bodyPr/>
        <a:lstStyle/>
        <a:p>
          <a:endParaRPr lang="el-GR"/>
        </a:p>
      </dgm:t>
    </dgm:pt>
    <dgm:pt modelId="{5D35085D-F430-40AD-9D2A-2695321D718F}" type="sibTrans" cxnId="{2CC60A58-F18E-4306-9032-36D7EAFA03D0}">
      <dgm:prSet/>
      <dgm:spPr/>
      <dgm:t>
        <a:bodyPr/>
        <a:lstStyle/>
        <a:p>
          <a:endParaRPr lang="el-GR"/>
        </a:p>
      </dgm:t>
    </dgm:pt>
    <dgm:pt modelId="{36418DBC-97B7-4506-A900-4141982049B8}">
      <dgm:prSet phldrT="[Κείμενο]" custT="1"/>
      <dgm:spPr/>
      <dgm:t>
        <a:bodyPr/>
        <a:lstStyle/>
        <a:p>
          <a:r>
            <a:rPr lang="el-GR" sz="4000" b="0" dirty="0" smtClean="0"/>
            <a:t>Βήμα 3</a:t>
          </a:r>
          <a:endParaRPr lang="el-GR" sz="4000" b="0" dirty="0"/>
        </a:p>
      </dgm:t>
    </dgm:pt>
    <dgm:pt modelId="{09DE37D7-7F32-4F4D-B8B2-8544271E98D8}" type="parTrans" cxnId="{BB539ACB-798E-4F75-AFF8-C676D7D7D666}">
      <dgm:prSet/>
      <dgm:spPr/>
      <dgm:t>
        <a:bodyPr/>
        <a:lstStyle/>
        <a:p>
          <a:endParaRPr lang="el-GR"/>
        </a:p>
      </dgm:t>
    </dgm:pt>
    <dgm:pt modelId="{98E77034-1B92-4A50-A1C2-90860BDEFAB1}" type="sibTrans" cxnId="{BB539ACB-798E-4F75-AFF8-C676D7D7D666}">
      <dgm:prSet/>
      <dgm:spPr/>
      <dgm:t>
        <a:bodyPr/>
        <a:lstStyle/>
        <a:p>
          <a:endParaRPr lang="el-GR"/>
        </a:p>
      </dgm:t>
    </dgm:pt>
    <dgm:pt modelId="{8B09C270-8EFF-413C-A44D-48CDDA6B28DF}">
      <dgm:prSet phldrT="[Κείμενο]" custT="1"/>
      <dgm:spPr/>
      <dgm:t>
        <a:bodyPr/>
        <a:lstStyle/>
        <a:p>
          <a:endParaRPr lang="el-GR" sz="1400" dirty="0">
            <a:latin typeface="Verdana" pitchFamily="34" charset="0"/>
            <a:ea typeface="Verdana" pitchFamily="34" charset="0"/>
            <a:cs typeface="Verdana" pitchFamily="34" charset="0"/>
          </a:endParaRPr>
        </a:p>
      </dgm:t>
    </dgm:pt>
    <dgm:pt modelId="{7EEC502C-C5A3-473B-AB78-03C80631F329}" type="parTrans" cxnId="{553A2BE3-9E97-469A-B9A6-065DF6525D0B}">
      <dgm:prSet/>
      <dgm:spPr/>
      <dgm:t>
        <a:bodyPr/>
        <a:lstStyle/>
        <a:p>
          <a:endParaRPr lang="el-GR"/>
        </a:p>
      </dgm:t>
    </dgm:pt>
    <dgm:pt modelId="{288352D1-BAA6-43D1-A25B-45E310ACB497}" type="sibTrans" cxnId="{553A2BE3-9E97-469A-B9A6-065DF6525D0B}">
      <dgm:prSet/>
      <dgm:spPr/>
      <dgm:t>
        <a:bodyPr/>
        <a:lstStyle/>
        <a:p>
          <a:endParaRPr lang="el-GR"/>
        </a:p>
      </dgm:t>
    </dgm:pt>
    <dgm:pt modelId="{BBC0AA7B-4AF1-4F7B-9AC6-CC0E494E5932}">
      <dgm:prSet phldrT="[Κείμενο]" custT="1"/>
      <dgm:spPr/>
      <dgm:t>
        <a:bodyPr/>
        <a:lstStyle/>
        <a:p>
          <a:endParaRPr lang="el-GR" sz="1200" dirty="0">
            <a:latin typeface="Calibri" pitchFamily="34" charset="0"/>
          </a:endParaRPr>
        </a:p>
      </dgm:t>
    </dgm:pt>
    <dgm:pt modelId="{70A4388C-6AF9-4CAA-B9EB-AF899242D936}" type="parTrans" cxnId="{E895AF8F-1AC3-4097-B089-A0DACB461BA8}">
      <dgm:prSet/>
      <dgm:spPr/>
      <dgm:t>
        <a:bodyPr/>
        <a:lstStyle/>
        <a:p>
          <a:endParaRPr lang="el-GR"/>
        </a:p>
      </dgm:t>
    </dgm:pt>
    <dgm:pt modelId="{5348C5A5-8F48-43F3-862B-E2914DBE7E79}" type="sibTrans" cxnId="{E895AF8F-1AC3-4097-B089-A0DACB461BA8}">
      <dgm:prSet/>
      <dgm:spPr/>
      <dgm:t>
        <a:bodyPr/>
        <a:lstStyle/>
        <a:p>
          <a:endParaRPr lang="el-GR"/>
        </a:p>
      </dgm:t>
    </dgm:pt>
    <dgm:pt modelId="{58411FF3-6DBB-4E06-B8F0-0CD41E0AFFED}">
      <dgm:prSet custT="1"/>
      <dgm:spPr/>
      <dgm:t>
        <a:bodyPr/>
        <a:lstStyle/>
        <a:p>
          <a:pPr marL="57150" algn="l"/>
          <a:r>
            <a:rPr lang="el-GR" sz="1200" dirty="0">
              <a:latin typeface="Calibri" pitchFamily="34" charset="0"/>
            </a:rPr>
            <a:t>αναφορά στον κύκλο εργασιών του κατά την </a:t>
          </a:r>
          <a:r>
            <a:rPr lang="el-GR" sz="1200" dirty="0" smtClean="0">
              <a:latin typeface="Calibri" pitchFamily="34" charset="0"/>
            </a:rPr>
            <a:t>τελευταία χρήση πριν από την υποβολή της αίτησης και στις συνολικές υποχρεώσεις του έναντι των πιστωτών του, </a:t>
          </a:r>
          <a:endParaRPr lang="el-GR" sz="1200" dirty="0">
            <a:latin typeface="Calibri" pitchFamily="34" charset="0"/>
          </a:endParaRPr>
        </a:p>
      </dgm:t>
    </dgm:pt>
    <dgm:pt modelId="{4E225510-0AE5-4B7F-A454-44F3062E5B53}" type="parTrans" cxnId="{8710965B-2766-4264-83AD-6F153BC7CCA7}">
      <dgm:prSet/>
      <dgm:spPr/>
      <dgm:t>
        <a:bodyPr/>
        <a:lstStyle/>
        <a:p>
          <a:endParaRPr lang="el-GR"/>
        </a:p>
      </dgm:t>
    </dgm:pt>
    <dgm:pt modelId="{DA4A412D-4846-492D-8792-BFE5E6BA53B7}" type="sibTrans" cxnId="{8710965B-2766-4264-83AD-6F153BC7CCA7}">
      <dgm:prSet/>
      <dgm:spPr/>
      <dgm:t>
        <a:bodyPr/>
        <a:lstStyle/>
        <a:p>
          <a:endParaRPr lang="el-GR"/>
        </a:p>
      </dgm:t>
    </dgm:pt>
    <dgm:pt modelId="{D81D1413-CCCE-49E8-B2B1-80482F046602}">
      <dgm:prSet custT="1"/>
      <dgm:spPr/>
      <dgm:t>
        <a:bodyPr/>
        <a:lstStyle/>
        <a:p>
          <a:pPr marL="57150" algn="l"/>
          <a:r>
            <a:rPr lang="el-GR" sz="1200" dirty="0" smtClean="0">
              <a:latin typeface="Calibri" pitchFamily="34" charset="0"/>
            </a:rPr>
            <a:t>επωνυμία</a:t>
          </a:r>
          <a:r>
            <a:rPr lang="el-GR" sz="1200" dirty="0">
              <a:latin typeface="Calibri" pitchFamily="34" charset="0"/>
            </a:rPr>
            <a:t>, </a:t>
          </a:r>
          <a:r>
            <a:rPr lang="el-GR" sz="1200" dirty="0" smtClean="0">
              <a:latin typeface="Calibri" pitchFamily="34" charset="0"/>
            </a:rPr>
            <a:t>διεύθυνση, Α.Φ.Μ., ΚΑΔ, τηλέφωνο, ηλεκτρονική διεύθυνση),</a:t>
          </a:r>
          <a:endParaRPr lang="el-GR" sz="1200" dirty="0">
            <a:latin typeface="Calibri" pitchFamily="34" charset="0"/>
          </a:endParaRPr>
        </a:p>
      </dgm:t>
    </dgm:pt>
    <dgm:pt modelId="{BDE28EE1-0527-45E0-846A-EDCCB07A6B93}" type="parTrans" cxnId="{692AE046-D517-4876-A95E-FD7CD3DF1BE7}">
      <dgm:prSet/>
      <dgm:spPr/>
      <dgm:t>
        <a:bodyPr/>
        <a:lstStyle/>
        <a:p>
          <a:endParaRPr lang="el-GR"/>
        </a:p>
      </dgm:t>
    </dgm:pt>
    <dgm:pt modelId="{CA1C128D-DC0B-4868-83F9-3E64B6EAAA99}" type="sibTrans" cxnId="{692AE046-D517-4876-A95E-FD7CD3DF1BE7}">
      <dgm:prSet/>
      <dgm:spPr/>
      <dgm:t>
        <a:bodyPr/>
        <a:lstStyle/>
        <a:p>
          <a:endParaRPr lang="el-GR"/>
        </a:p>
      </dgm:t>
    </dgm:pt>
    <dgm:pt modelId="{121FDB6D-31E3-4B6B-A19E-C1165541CDA9}">
      <dgm:prSet custT="1"/>
      <dgm:spPr/>
      <dgm:t>
        <a:bodyPr/>
        <a:lstStyle/>
        <a:p>
          <a:pPr marL="57150" algn="l"/>
          <a:r>
            <a:rPr lang="el-GR" sz="1200" dirty="0" smtClean="0">
              <a:latin typeface="Calibri" pitchFamily="34" charset="0"/>
            </a:rPr>
            <a:t>Περιγραφή </a:t>
          </a:r>
          <a:endParaRPr lang="el-GR" sz="1200" dirty="0">
            <a:latin typeface="Calibri" pitchFamily="34" charset="0"/>
          </a:endParaRPr>
        </a:p>
      </dgm:t>
    </dgm:pt>
    <dgm:pt modelId="{0033C120-4F57-4658-90C0-3F8FC506F806}" type="parTrans" cxnId="{280C35E7-8C22-462A-A748-DED6522166AE}">
      <dgm:prSet/>
      <dgm:spPr/>
      <dgm:t>
        <a:bodyPr/>
        <a:lstStyle/>
        <a:p>
          <a:endParaRPr lang="el-GR"/>
        </a:p>
      </dgm:t>
    </dgm:pt>
    <dgm:pt modelId="{4A99A787-94C3-43B3-B9A1-409ABD31CF9D}" type="sibTrans" cxnId="{280C35E7-8C22-462A-A748-DED6522166AE}">
      <dgm:prSet/>
      <dgm:spPr/>
      <dgm:t>
        <a:bodyPr/>
        <a:lstStyle/>
        <a:p>
          <a:endParaRPr lang="el-GR"/>
        </a:p>
      </dgm:t>
    </dgm:pt>
    <dgm:pt modelId="{CAAD0A9A-1235-4A41-93DD-90F4D1D7074D}">
      <dgm:prSet custT="1"/>
      <dgm:spPr/>
      <dgm:t>
        <a:bodyPr/>
        <a:lstStyle/>
        <a:p>
          <a:pPr marL="828000"/>
          <a:r>
            <a:rPr lang="el-GR" sz="1200" dirty="0" smtClean="0">
              <a:latin typeface="Calibri" pitchFamily="34" charset="0"/>
            </a:rPr>
            <a:t>της δραστηριότητάς του, </a:t>
          </a:r>
          <a:endParaRPr lang="el-GR" sz="1200" dirty="0">
            <a:latin typeface="Calibri" pitchFamily="34" charset="0"/>
          </a:endParaRPr>
        </a:p>
      </dgm:t>
    </dgm:pt>
    <dgm:pt modelId="{7C9FC9FB-73CA-493F-BC07-091D94235972}" type="parTrans" cxnId="{5FEC6F85-1164-449E-AD70-9B9B2335629B}">
      <dgm:prSet/>
      <dgm:spPr/>
      <dgm:t>
        <a:bodyPr/>
        <a:lstStyle/>
        <a:p>
          <a:endParaRPr lang="el-GR"/>
        </a:p>
      </dgm:t>
    </dgm:pt>
    <dgm:pt modelId="{EBA77D63-0858-415B-9601-111B2F41D234}" type="sibTrans" cxnId="{5FEC6F85-1164-449E-AD70-9B9B2335629B}">
      <dgm:prSet/>
      <dgm:spPr/>
      <dgm:t>
        <a:bodyPr/>
        <a:lstStyle/>
        <a:p>
          <a:endParaRPr lang="el-GR"/>
        </a:p>
      </dgm:t>
    </dgm:pt>
    <dgm:pt modelId="{65CDB04B-2E62-4FCC-B751-87178DA338CB}">
      <dgm:prSet custT="1"/>
      <dgm:spPr/>
      <dgm:t>
        <a:bodyPr/>
        <a:lstStyle/>
        <a:p>
          <a:pPr marL="828000"/>
          <a:r>
            <a:rPr lang="el-GR" sz="1200" dirty="0" smtClean="0">
              <a:latin typeface="Calibri" pitchFamily="34" charset="0"/>
            </a:rPr>
            <a:t>της οικονομικής του κατάστασης, </a:t>
          </a:r>
          <a:endParaRPr lang="el-GR" sz="1200" dirty="0">
            <a:latin typeface="Calibri" pitchFamily="34" charset="0"/>
          </a:endParaRPr>
        </a:p>
      </dgm:t>
    </dgm:pt>
    <dgm:pt modelId="{85A84763-2798-472E-A674-7D11C52F25EF}" type="parTrans" cxnId="{77CC83D6-98D0-4E0C-AD43-E99C12B031EB}">
      <dgm:prSet/>
      <dgm:spPr/>
      <dgm:t>
        <a:bodyPr/>
        <a:lstStyle/>
        <a:p>
          <a:endParaRPr lang="el-GR"/>
        </a:p>
      </dgm:t>
    </dgm:pt>
    <dgm:pt modelId="{C4043DA0-DD2C-4BBD-B3EC-588AA5F029DA}" type="sibTrans" cxnId="{77CC83D6-98D0-4E0C-AD43-E99C12B031EB}">
      <dgm:prSet/>
      <dgm:spPr/>
      <dgm:t>
        <a:bodyPr/>
        <a:lstStyle/>
        <a:p>
          <a:endParaRPr lang="el-GR"/>
        </a:p>
      </dgm:t>
    </dgm:pt>
    <dgm:pt modelId="{E6DD5BE1-009E-4A9F-A7EB-95462591434C}">
      <dgm:prSet custT="1"/>
      <dgm:spPr/>
      <dgm:t>
        <a:bodyPr/>
        <a:lstStyle/>
        <a:p>
          <a:pPr marL="828000"/>
          <a:r>
            <a:rPr lang="el-GR" sz="1200" dirty="0" smtClean="0">
              <a:latin typeface="Calibri" pitchFamily="34" charset="0"/>
            </a:rPr>
            <a:t>των λόγων της οικονομικής του αδυναμίας, </a:t>
          </a:r>
          <a:endParaRPr lang="el-GR" sz="1200" dirty="0">
            <a:latin typeface="Calibri" pitchFamily="34" charset="0"/>
          </a:endParaRPr>
        </a:p>
      </dgm:t>
    </dgm:pt>
    <dgm:pt modelId="{3729E714-ABDB-4348-BFE4-5D108E85C366}" type="parTrans" cxnId="{49160905-77FA-402C-A924-631CFBBF7441}">
      <dgm:prSet/>
      <dgm:spPr/>
      <dgm:t>
        <a:bodyPr/>
        <a:lstStyle/>
        <a:p>
          <a:endParaRPr lang="el-GR"/>
        </a:p>
      </dgm:t>
    </dgm:pt>
    <dgm:pt modelId="{9DED6E1A-0FCB-475F-B78C-AFD6C6F3C7CD}" type="sibTrans" cxnId="{49160905-77FA-402C-A924-631CFBBF7441}">
      <dgm:prSet/>
      <dgm:spPr/>
      <dgm:t>
        <a:bodyPr/>
        <a:lstStyle/>
        <a:p>
          <a:endParaRPr lang="el-GR"/>
        </a:p>
      </dgm:t>
    </dgm:pt>
    <dgm:pt modelId="{F7314297-67BA-43A9-BB64-876F6BB98629}">
      <dgm:prSet custT="1"/>
      <dgm:spPr/>
      <dgm:t>
        <a:bodyPr/>
        <a:lstStyle/>
        <a:p>
          <a:pPr marL="828000"/>
          <a:r>
            <a:rPr lang="el-GR" sz="1200" dirty="0" smtClean="0">
              <a:latin typeface="Calibri" pitchFamily="34" charset="0"/>
            </a:rPr>
            <a:t>και των προοπτικών της επιχείρησής του.</a:t>
          </a:r>
          <a:endParaRPr lang="el-GR" sz="1200" dirty="0">
            <a:latin typeface="Calibri" pitchFamily="34" charset="0"/>
          </a:endParaRPr>
        </a:p>
      </dgm:t>
    </dgm:pt>
    <dgm:pt modelId="{2D6D094C-7C06-4408-A5CA-C035701A088F}" type="parTrans" cxnId="{45E2DAE1-F11C-4C30-8E9B-D0C174556D20}">
      <dgm:prSet/>
      <dgm:spPr/>
      <dgm:t>
        <a:bodyPr/>
        <a:lstStyle/>
        <a:p>
          <a:endParaRPr lang="el-GR"/>
        </a:p>
      </dgm:t>
    </dgm:pt>
    <dgm:pt modelId="{A78EA3A5-0023-4026-A62A-60E2479F236C}" type="sibTrans" cxnId="{45E2DAE1-F11C-4C30-8E9B-D0C174556D20}">
      <dgm:prSet/>
      <dgm:spPr/>
      <dgm:t>
        <a:bodyPr/>
        <a:lstStyle/>
        <a:p>
          <a:endParaRPr lang="el-GR"/>
        </a:p>
      </dgm:t>
    </dgm:pt>
    <dgm:pt modelId="{EE8AE37F-B7DE-4175-A8E8-4C9C7E65E4A5}">
      <dgm:prSet custT="1"/>
      <dgm:spPr/>
      <dgm:t>
        <a:bodyPr/>
        <a:lstStyle/>
        <a:p>
          <a:r>
            <a:rPr lang="el-GR" sz="1200" dirty="0" smtClean="0">
              <a:latin typeface="Calibri" pitchFamily="34" charset="0"/>
              <a:ea typeface="Verdana" pitchFamily="34" charset="0"/>
              <a:cs typeface="Verdana" pitchFamily="34" charset="0"/>
            </a:rPr>
            <a:t>επωνυμία, διεύθυνση, Α.Φ.Μ., τηλέφωνο, ηλεκτρονική διεύθυνση,</a:t>
          </a:r>
        </a:p>
      </dgm:t>
    </dgm:pt>
    <dgm:pt modelId="{2E2E0022-A5D3-4E29-B99D-0B6EB514580A}" type="parTrans" cxnId="{1B091E72-9901-4D1B-98AD-FB7886668E68}">
      <dgm:prSet/>
      <dgm:spPr/>
      <dgm:t>
        <a:bodyPr/>
        <a:lstStyle/>
        <a:p>
          <a:endParaRPr lang="el-GR"/>
        </a:p>
      </dgm:t>
    </dgm:pt>
    <dgm:pt modelId="{8DE0355C-3AB7-4550-9612-6FE233D420A7}" type="sibTrans" cxnId="{1B091E72-9901-4D1B-98AD-FB7886668E68}">
      <dgm:prSet/>
      <dgm:spPr/>
      <dgm:t>
        <a:bodyPr/>
        <a:lstStyle/>
        <a:p>
          <a:endParaRPr lang="el-GR"/>
        </a:p>
      </dgm:t>
    </dgm:pt>
    <dgm:pt modelId="{F4394CF2-5392-4596-B448-D5647EA0408A}">
      <dgm:prSet custT="1"/>
      <dgm:spPr/>
      <dgm:t>
        <a:bodyPr/>
        <a:lstStyle/>
        <a:p>
          <a:r>
            <a:rPr lang="el-GR" sz="1200" dirty="0" smtClean="0">
              <a:latin typeface="Calibri" pitchFamily="34" charset="0"/>
              <a:ea typeface="Verdana" pitchFamily="34" charset="0"/>
              <a:cs typeface="Verdana" pitchFamily="34" charset="0"/>
            </a:rPr>
            <a:t>των συνοφειλετών που ευθύνονται έναντι κάθε πιστωτή.</a:t>
          </a:r>
        </a:p>
      </dgm:t>
    </dgm:pt>
    <dgm:pt modelId="{386836F6-AC5E-4B18-B0F3-8CBC92F96AE6}" type="parTrans" cxnId="{71C6A2FF-74F6-42FE-A5CD-C40F713515B3}">
      <dgm:prSet/>
      <dgm:spPr/>
      <dgm:t>
        <a:bodyPr/>
        <a:lstStyle/>
        <a:p>
          <a:endParaRPr lang="el-GR"/>
        </a:p>
      </dgm:t>
    </dgm:pt>
    <dgm:pt modelId="{2D0AC8BF-E9CB-40B0-98C1-6223F2F9174C}" type="sibTrans" cxnId="{71C6A2FF-74F6-42FE-A5CD-C40F713515B3}">
      <dgm:prSet/>
      <dgm:spPr/>
      <dgm:t>
        <a:bodyPr/>
        <a:lstStyle/>
        <a:p>
          <a:endParaRPr lang="el-GR"/>
        </a:p>
      </dgm:t>
    </dgm:pt>
    <dgm:pt modelId="{514F2324-83FA-4EFD-8341-5B77C150179A}">
      <dgm:prSet custT="1"/>
      <dgm:spPr/>
      <dgm:t>
        <a:bodyPr/>
        <a:lstStyle/>
        <a:p>
          <a:r>
            <a:rPr lang="el-GR" sz="1200" dirty="0" smtClean="0">
              <a:latin typeface="Calibri" pitchFamily="34" charset="0"/>
              <a:ea typeface="Verdana" pitchFamily="34" charset="0"/>
              <a:cs typeface="Verdana" pitchFamily="34" charset="0"/>
            </a:rPr>
            <a:t>των οφειλομένων ποσών ανά πιστωτή και</a:t>
          </a:r>
        </a:p>
      </dgm:t>
    </dgm:pt>
    <dgm:pt modelId="{243C7288-3AEF-4091-B754-B09BD7210FCA}" type="parTrans" cxnId="{D2F62C3D-8BD7-4048-AE41-CDC3ED1F2E45}">
      <dgm:prSet/>
      <dgm:spPr/>
      <dgm:t>
        <a:bodyPr/>
        <a:lstStyle/>
        <a:p>
          <a:endParaRPr lang="el-GR"/>
        </a:p>
      </dgm:t>
    </dgm:pt>
    <dgm:pt modelId="{E0AFD3D3-6884-48DB-9A8A-7134755A8A2C}" type="sibTrans" cxnId="{D2F62C3D-8BD7-4048-AE41-CDC3ED1F2E45}">
      <dgm:prSet/>
      <dgm:spPr/>
      <dgm:t>
        <a:bodyPr/>
        <a:lstStyle/>
        <a:p>
          <a:endParaRPr lang="el-GR"/>
        </a:p>
      </dgm:t>
    </dgm:pt>
    <dgm:pt modelId="{E4250F02-094A-4EEC-8998-B523D614C2DE}">
      <dgm:prSet custT="1"/>
      <dgm:spPr/>
      <dgm:t>
        <a:bodyPr/>
        <a:lstStyle/>
        <a:p>
          <a:r>
            <a:rPr lang="el-GR" sz="1100" b="1" i="0" dirty="0" smtClean="0">
              <a:latin typeface="Verdana" pitchFamily="34" charset="0"/>
              <a:ea typeface="Verdana" pitchFamily="34" charset="0"/>
              <a:cs typeface="Verdana" pitchFamily="34" charset="0"/>
            </a:rPr>
            <a:t>Πρόταση για τον τρόπο ρύθμισης των οφειλών της επιχείρησης, </a:t>
          </a:r>
          <a:endParaRPr lang="el-GR" sz="1100" dirty="0"/>
        </a:p>
      </dgm:t>
    </dgm:pt>
    <dgm:pt modelId="{04CB9EB9-8FC0-4A08-99C2-3B1865359FF2}" type="parTrans" cxnId="{485DC3F5-11D9-4AAE-93B1-A2E958FB1A24}">
      <dgm:prSet/>
      <dgm:spPr/>
      <dgm:t>
        <a:bodyPr/>
        <a:lstStyle/>
        <a:p>
          <a:endParaRPr lang="el-GR"/>
        </a:p>
      </dgm:t>
    </dgm:pt>
    <dgm:pt modelId="{8056BD2C-A348-4A58-82FE-ECBD6755986F}" type="sibTrans" cxnId="{485DC3F5-11D9-4AAE-93B1-A2E958FB1A24}">
      <dgm:prSet/>
      <dgm:spPr/>
      <dgm:t>
        <a:bodyPr/>
        <a:lstStyle/>
        <a:p>
          <a:endParaRPr lang="el-GR"/>
        </a:p>
      </dgm:t>
    </dgm:pt>
    <dgm:pt modelId="{471FDD12-393E-4700-8D8C-0D023624DDE9}">
      <dgm:prSet custT="1"/>
      <dgm:spPr/>
      <dgm:t>
        <a:bodyPr/>
        <a:lstStyle/>
        <a:p>
          <a:r>
            <a:rPr lang="el-GR" sz="1200" b="0" i="0" dirty="0" smtClean="0">
              <a:latin typeface="Calibri" pitchFamily="34" charset="0"/>
              <a:ea typeface="Verdana" pitchFamily="34" charset="0"/>
              <a:cs typeface="Verdana" pitchFamily="34" charset="0"/>
            </a:rPr>
            <a:t>η οποία περιέχει κατ’ ελάχιστον </a:t>
          </a:r>
          <a:r>
            <a:rPr lang="el-GR" sz="1200" dirty="0" smtClean="0">
              <a:latin typeface="Calibri" pitchFamily="34" charset="0"/>
            </a:rPr>
            <a:t>το ποσό που είναι σε θέση  να καταβάλει η επιχείρηση σε μηνιαία ή ετήσια βάση για την αποπληρωμή των οφειλών της, βάσει των εκτιμώμενων εσόδων/ εξόδων κατά τις επόμενες τρεις (3) τουλάχιστον χρήσεις.</a:t>
          </a:r>
          <a:endParaRPr lang="el-GR" sz="1200" dirty="0">
            <a:latin typeface="Calibri" pitchFamily="34" charset="0"/>
          </a:endParaRPr>
        </a:p>
      </dgm:t>
    </dgm:pt>
    <dgm:pt modelId="{4485D502-D90E-4139-BC9F-FD2B220A7720}" type="parTrans" cxnId="{5078B590-4E12-4440-85D4-E6D5A1396381}">
      <dgm:prSet/>
      <dgm:spPr/>
      <dgm:t>
        <a:bodyPr/>
        <a:lstStyle/>
        <a:p>
          <a:endParaRPr lang="el-GR"/>
        </a:p>
      </dgm:t>
    </dgm:pt>
    <dgm:pt modelId="{D628320A-0816-43B9-BB4E-12F513F231B5}" type="sibTrans" cxnId="{5078B590-4E12-4440-85D4-E6D5A1396381}">
      <dgm:prSet/>
      <dgm:spPr/>
      <dgm:t>
        <a:bodyPr/>
        <a:lstStyle/>
        <a:p>
          <a:endParaRPr lang="el-GR"/>
        </a:p>
      </dgm:t>
    </dgm:pt>
    <dgm:pt modelId="{8E7D570D-BB82-46F7-A184-2D0D46FF1FAE}" type="pres">
      <dgm:prSet presAssocID="{16663387-5B74-4241-97EC-0C9E20D8B959}" presName="Name0" presStyleCnt="0">
        <dgm:presLayoutVars>
          <dgm:dir/>
          <dgm:animLvl val="lvl"/>
          <dgm:resizeHandles val="exact"/>
        </dgm:presLayoutVars>
      </dgm:prSet>
      <dgm:spPr/>
      <dgm:t>
        <a:bodyPr/>
        <a:lstStyle/>
        <a:p>
          <a:endParaRPr lang="el-GR"/>
        </a:p>
      </dgm:t>
    </dgm:pt>
    <dgm:pt modelId="{8AAD2F1C-541C-47A5-B23B-7DEA2CF2BEFE}" type="pres">
      <dgm:prSet presAssocID="{530C3699-AEAC-4426-A5B4-BF4CE975902E}" presName="linNode" presStyleCnt="0"/>
      <dgm:spPr/>
    </dgm:pt>
    <dgm:pt modelId="{DC2F06C6-8B2E-4E1E-8E91-DA20C188A1B9}" type="pres">
      <dgm:prSet presAssocID="{530C3699-AEAC-4426-A5B4-BF4CE975902E}" presName="parentText" presStyleLbl="node1" presStyleIdx="0" presStyleCnt="3" custScaleX="87925" custScaleY="82259" custLinFactNeighborX="-7" custLinFactNeighborY="4096">
        <dgm:presLayoutVars>
          <dgm:chMax val="1"/>
          <dgm:bulletEnabled val="1"/>
        </dgm:presLayoutVars>
      </dgm:prSet>
      <dgm:spPr/>
      <dgm:t>
        <a:bodyPr/>
        <a:lstStyle/>
        <a:p>
          <a:endParaRPr lang="el-GR"/>
        </a:p>
      </dgm:t>
    </dgm:pt>
    <dgm:pt modelId="{A91B0C25-13D1-4756-B0AB-B9EEFC0589D5}" type="pres">
      <dgm:prSet presAssocID="{530C3699-AEAC-4426-A5B4-BF4CE975902E}" presName="descendantText" presStyleLbl="alignAccFollowNode1" presStyleIdx="0" presStyleCnt="3" custScaleX="105147" custScaleY="145875">
        <dgm:presLayoutVars>
          <dgm:bulletEnabled val="1"/>
        </dgm:presLayoutVars>
      </dgm:prSet>
      <dgm:spPr/>
      <dgm:t>
        <a:bodyPr/>
        <a:lstStyle/>
        <a:p>
          <a:endParaRPr lang="el-GR"/>
        </a:p>
      </dgm:t>
    </dgm:pt>
    <dgm:pt modelId="{F0D5BFE4-D8D5-486E-B8FF-5B5429AC3FEF}" type="pres">
      <dgm:prSet presAssocID="{C0731306-3310-4DFF-ACF2-DF003826E4F2}" presName="sp" presStyleCnt="0"/>
      <dgm:spPr/>
    </dgm:pt>
    <dgm:pt modelId="{828225B9-4B98-4D66-9468-CA522F18D24A}" type="pres">
      <dgm:prSet presAssocID="{EE688DE6-DF5D-4527-BC08-1A5F15DCDF79}" presName="linNode" presStyleCnt="0"/>
      <dgm:spPr/>
    </dgm:pt>
    <dgm:pt modelId="{E88CB417-8C8C-4612-A644-373227837BAC}" type="pres">
      <dgm:prSet presAssocID="{EE688DE6-DF5D-4527-BC08-1A5F15DCDF79}" presName="parentText" presStyleLbl="node1" presStyleIdx="1" presStyleCnt="3" custScaleX="89787" custScaleY="80834">
        <dgm:presLayoutVars>
          <dgm:chMax val="1"/>
          <dgm:bulletEnabled val="1"/>
        </dgm:presLayoutVars>
      </dgm:prSet>
      <dgm:spPr/>
      <dgm:t>
        <a:bodyPr/>
        <a:lstStyle/>
        <a:p>
          <a:endParaRPr lang="el-GR"/>
        </a:p>
      </dgm:t>
    </dgm:pt>
    <dgm:pt modelId="{C44F49AF-5777-4247-B5F6-E70D9A71DCB0}" type="pres">
      <dgm:prSet presAssocID="{EE688DE6-DF5D-4527-BC08-1A5F15DCDF79}" presName="descendantText" presStyleLbl="alignAccFollowNode1" presStyleIdx="1" presStyleCnt="3" custScaleX="106578" custScaleY="89661" custLinFactNeighborX="2796" custLinFactNeighborY="1868">
        <dgm:presLayoutVars>
          <dgm:bulletEnabled val="1"/>
        </dgm:presLayoutVars>
      </dgm:prSet>
      <dgm:spPr/>
      <dgm:t>
        <a:bodyPr/>
        <a:lstStyle/>
        <a:p>
          <a:endParaRPr lang="el-GR"/>
        </a:p>
      </dgm:t>
    </dgm:pt>
    <dgm:pt modelId="{9E2E0B27-0194-433F-B9E2-43A24C08B398}" type="pres">
      <dgm:prSet presAssocID="{9FFE5E01-CDCA-42D4-B105-3D000703716A}" presName="sp" presStyleCnt="0"/>
      <dgm:spPr/>
    </dgm:pt>
    <dgm:pt modelId="{7E43BF5D-23B9-45F1-A43D-FF8A2EA56691}" type="pres">
      <dgm:prSet presAssocID="{36418DBC-97B7-4506-A900-4141982049B8}" presName="linNode" presStyleCnt="0"/>
      <dgm:spPr/>
    </dgm:pt>
    <dgm:pt modelId="{DD643790-F949-4BC0-8BF7-CCA78C5F528B}" type="pres">
      <dgm:prSet presAssocID="{36418DBC-97B7-4506-A900-4141982049B8}" presName="parentText" presStyleLbl="node1" presStyleIdx="2" presStyleCnt="3" custScaleX="89569" custScaleY="78401">
        <dgm:presLayoutVars>
          <dgm:chMax val="1"/>
          <dgm:bulletEnabled val="1"/>
        </dgm:presLayoutVars>
      </dgm:prSet>
      <dgm:spPr/>
      <dgm:t>
        <a:bodyPr/>
        <a:lstStyle/>
        <a:p>
          <a:endParaRPr lang="el-GR"/>
        </a:p>
      </dgm:t>
    </dgm:pt>
    <dgm:pt modelId="{2A600254-99FA-48B6-8832-8B6E795E4844}" type="pres">
      <dgm:prSet presAssocID="{36418DBC-97B7-4506-A900-4141982049B8}" presName="descendantText" presStyleLbl="alignAccFollowNode1" presStyleIdx="2" presStyleCnt="3" custScaleX="108481" custScaleY="118661" custLinFactNeighborX="15444" custLinFactNeighborY="-2313">
        <dgm:presLayoutVars>
          <dgm:bulletEnabled val="1"/>
        </dgm:presLayoutVars>
      </dgm:prSet>
      <dgm:spPr/>
      <dgm:t>
        <a:bodyPr/>
        <a:lstStyle/>
        <a:p>
          <a:endParaRPr lang="el-GR"/>
        </a:p>
      </dgm:t>
    </dgm:pt>
  </dgm:ptLst>
  <dgm:cxnLst>
    <dgm:cxn modelId="{7F4CB5B5-2F2C-47F9-9621-2F19BC1CA9B6}" type="presOf" srcId="{74F404CA-26D2-4491-8D88-FE0E7B9D6864}" destId="{C44F49AF-5777-4247-B5F6-E70D9A71DCB0}" srcOrd="0" destOrd="0" presId="urn:microsoft.com/office/officeart/2005/8/layout/vList5"/>
    <dgm:cxn modelId="{553A2BE3-9E97-469A-B9A6-065DF6525D0B}" srcId="{36418DBC-97B7-4506-A900-4141982049B8}" destId="{8B09C270-8EFF-413C-A44D-48CDDA6B28DF}" srcOrd="0" destOrd="0" parTransId="{7EEC502C-C5A3-473B-AB78-03C80631F329}" sibTransId="{288352D1-BAA6-43D1-A25B-45E310ACB497}"/>
    <dgm:cxn modelId="{1B091E72-9901-4D1B-98AD-FB7886668E68}" srcId="{EE688DE6-DF5D-4527-BC08-1A5F15DCDF79}" destId="{EE8AE37F-B7DE-4175-A8E8-4C9C7E65E4A5}" srcOrd="1" destOrd="0" parTransId="{2E2E0022-A5D3-4E29-B99D-0B6EB514580A}" sibTransId="{8DE0355C-3AB7-4550-9612-6FE233D420A7}"/>
    <dgm:cxn modelId="{692AE046-D517-4876-A95E-FD7CD3DF1BE7}" srcId="{530C3699-AEAC-4426-A5B4-BF4CE975902E}" destId="{D81D1413-CCCE-49E8-B2B1-80482F046602}" srcOrd="1" destOrd="0" parTransId="{BDE28EE1-0527-45E0-846A-EDCCB07A6B93}" sibTransId="{CA1C128D-DC0B-4868-83F9-3E64B6EAAA99}"/>
    <dgm:cxn modelId="{8B84E7CF-C372-4386-8955-0FC6047537A0}" type="presOf" srcId="{514F2324-83FA-4EFD-8341-5B77C150179A}" destId="{C44F49AF-5777-4247-B5F6-E70D9A71DCB0}" srcOrd="0" destOrd="2" presId="urn:microsoft.com/office/officeart/2005/8/layout/vList5"/>
    <dgm:cxn modelId="{5FEC6F85-1164-449E-AD70-9B9B2335629B}" srcId="{121FDB6D-31E3-4B6B-A19E-C1165541CDA9}" destId="{CAAD0A9A-1235-4A41-93DD-90F4D1D7074D}" srcOrd="0" destOrd="0" parTransId="{7C9FC9FB-73CA-493F-BC07-091D94235972}" sibTransId="{EBA77D63-0858-415B-9601-111B2F41D234}"/>
    <dgm:cxn modelId="{C1E9A493-C806-4EEF-B8F5-7E46E72A4737}" type="presOf" srcId="{58411FF3-6DBB-4E06-B8F0-0CD41E0AFFED}" destId="{A91B0C25-13D1-4756-B0AB-B9EEFC0589D5}" srcOrd="0" destOrd="2" presId="urn:microsoft.com/office/officeart/2005/8/layout/vList5"/>
    <dgm:cxn modelId="{A34512D9-20A5-47DE-9F18-E364BC83FB2B}" type="presOf" srcId="{D81D1413-CCCE-49E8-B2B1-80482F046602}" destId="{A91B0C25-13D1-4756-B0AB-B9EEFC0589D5}" srcOrd="0" destOrd="1" presId="urn:microsoft.com/office/officeart/2005/8/layout/vList5"/>
    <dgm:cxn modelId="{BB539ACB-798E-4F75-AFF8-C676D7D7D666}" srcId="{16663387-5B74-4241-97EC-0C9E20D8B959}" destId="{36418DBC-97B7-4506-A900-4141982049B8}" srcOrd="2" destOrd="0" parTransId="{09DE37D7-7F32-4F4D-B8B2-8544271E98D8}" sibTransId="{98E77034-1B92-4A50-A1C2-90860BDEFAB1}"/>
    <dgm:cxn modelId="{D2F62C3D-8BD7-4048-AE41-CDC3ED1F2E45}" srcId="{EE688DE6-DF5D-4527-BC08-1A5F15DCDF79}" destId="{514F2324-83FA-4EFD-8341-5B77C150179A}" srcOrd="2" destOrd="0" parTransId="{243C7288-3AEF-4091-B754-B09BD7210FCA}" sibTransId="{E0AFD3D3-6884-48DB-9A8A-7134755A8A2C}"/>
    <dgm:cxn modelId="{EB7755C4-0CB4-48A3-B4B3-2B646A8B94B1}" type="presOf" srcId="{CAAD0A9A-1235-4A41-93DD-90F4D1D7074D}" destId="{A91B0C25-13D1-4756-B0AB-B9EEFC0589D5}" srcOrd="0" destOrd="4" presId="urn:microsoft.com/office/officeart/2005/8/layout/vList5"/>
    <dgm:cxn modelId="{DF51006F-85B7-4CC6-9E24-0BD3875AA1F4}" type="presOf" srcId="{16663387-5B74-4241-97EC-0C9E20D8B959}" destId="{8E7D570D-BB82-46F7-A184-2D0D46FF1FAE}" srcOrd="0" destOrd="0" presId="urn:microsoft.com/office/officeart/2005/8/layout/vList5"/>
    <dgm:cxn modelId="{2CC60A58-F18E-4306-9032-36D7EAFA03D0}" srcId="{EE688DE6-DF5D-4527-BC08-1A5F15DCDF79}" destId="{74F404CA-26D2-4491-8D88-FE0E7B9D6864}" srcOrd="0" destOrd="0" parTransId="{D3C8D64E-2594-478F-A50E-46F4BAD06FD4}" sibTransId="{5D35085D-F430-40AD-9D2A-2695321D718F}"/>
    <dgm:cxn modelId="{5F3F719A-7598-43B7-AE60-CB3CC18AEE91}" type="presOf" srcId="{471FDD12-393E-4700-8D8C-0D023624DDE9}" destId="{2A600254-99FA-48B6-8832-8B6E795E4844}" srcOrd="0" destOrd="2" presId="urn:microsoft.com/office/officeart/2005/8/layout/vList5"/>
    <dgm:cxn modelId="{6746E808-55CB-42B7-9E53-D12E5A635EBF}" type="presOf" srcId="{F4394CF2-5392-4596-B448-D5647EA0408A}" destId="{C44F49AF-5777-4247-B5F6-E70D9A71DCB0}" srcOrd="0" destOrd="3" presId="urn:microsoft.com/office/officeart/2005/8/layout/vList5"/>
    <dgm:cxn modelId="{6C0D516B-7B5D-4516-A585-107F5FC8B8DB}" type="presOf" srcId="{8B09C270-8EFF-413C-A44D-48CDDA6B28DF}" destId="{2A600254-99FA-48B6-8832-8B6E795E4844}" srcOrd="0" destOrd="0" presId="urn:microsoft.com/office/officeart/2005/8/layout/vList5"/>
    <dgm:cxn modelId="{485DC3F5-11D9-4AAE-93B1-A2E958FB1A24}" srcId="{36418DBC-97B7-4506-A900-4141982049B8}" destId="{E4250F02-094A-4EEC-8998-B523D614C2DE}" srcOrd="1" destOrd="0" parTransId="{04CB9EB9-8FC0-4A08-99C2-3B1865359FF2}" sibTransId="{8056BD2C-A348-4A58-82FE-ECBD6755986F}"/>
    <dgm:cxn modelId="{5DB29F9C-79A1-44F4-9CCA-34F731D812BB}" type="presOf" srcId="{65CDB04B-2E62-4FCC-B751-87178DA338CB}" destId="{A91B0C25-13D1-4756-B0AB-B9EEFC0589D5}" srcOrd="0" destOrd="5" presId="urn:microsoft.com/office/officeart/2005/8/layout/vList5"/>
    <dgm:cxn modelId="{B95A25EE-79C6-4430-9263-C85F51D10526}" srcId="{530C3699-AEAC-4426-A5B4-BF4CE975902E}" destId="{A08BA715-511E-47B0-80FD-B77905C41C00}" srcOrd="0" destOrd="0" parTransId="{F7E12377-52BD-4624-9F8B-7D2489F5326C}" sibTransId="{67F4ADF8-3CFC-4CF0-8DE9-F67D82B07894}"/>
    <dgm:cxn modelId="{69532E37-611E-4702-ABF2-A32AF1CD8676}" type="presOf" srcId="{36418DBC-97B7-4506-A900-4141982049B8}" destId="{DD643790-F949-4BC0-8BF7-CCA78C5F528B}" srcOrd="0" destOrd="0" presId="urn:microsoft.com/office/officeart/2005/8/layout/vList5"/>
    <dgm:cxn modelId="{E895AF8F-1AC3-4097-B089-A0DACB461BA8}" srcId="{36418DBC-97B7-4506-A900-4141982049B8}" destId="{BBC0AA7B-4AF1-4F7B-9AC6-CC0E494E5932}" srcOrd="3" destOrd="0" parTransId="{70A4388C-6AF9-4CAA-B9EB-AF899242D936}" sibTransId="{5348C5A5-8F48-43F3-862B-E2914DBE7E79}"/>
    <dgm:cxn modelId="{271C0E6C-781B-466A-BD45-E1195A0497A6}" srcId="{16663387-5B74-4241-97EC-0C9E20D8B959}" destId="{530C3699-AEAC-4426-A5B4-BF4CE975902E}" srcOrd="0" destOrd="0" parTransId="{272FD939-1ADD-48C7-8F4B-6EB1C4646C11}" sibTransId="{C0731306-3310-4DFF-ACF2-DF003826E4F2}"/>
    <dgm:cxn modelId="{53BB5018-7CEC-4947-9232-CE474CC215E3}" srcId="{16663387-5B74-4241-97EC-0C9E20D8B959}" destId="{EE688DE6-DF5D-4527-BC08-1A5F15DCDF79}" srcOrd="1" destOrd="0" parTransId="{148EAFDC-8F00-419F-9F73-1EE7B70E6BCF}" sibTransId="{9FFE5E01-CDCA-42D4-B105-3D000703716A}"/>
    <dgm:cxn modelId="{49160905-77FA-402C-A924-631CFBBF7441}" srcId="{121FDB6D-31E3-4B6B-A19E-C1165541CDA9}" destId="{E6DD5BE1-009E-4A9F-A7EB-95462591434C}" srcOrd="2" destOrd="0" parTransId="{3729E714-ABDB-4348-BFE4-5D108E85C366}" sibTransId="{9DED6E1A-0FCB-475F-B78C-AFD6C6F3C7CD}"/>
    <dgm:cxn modelId="{9C43EA93-8B0D-44B2-BBBC-6842A8BE1BF3}" type="presOf" srcId="{BBC0AA7B-4AF1-4F7B-9AC6-CC0E494E5932}" destId="{2A600254-99FA-48B6-8832-8B6E795E4844}" srcOrd="0" destOrd="3" presId="urn:microsoft.com/office/officeart/2005/8/layout/vList5"/>
    <dgm:cxn modelId="{889D6D5D-CEA4-4FCC-B427-48F790F96A8F}" type="presOf" srcId="{E6DD5BE1-009E-4A9F-A7EB-95462591434C}" destId="{A91B0C25-13D1-4756-B0AB-B9EEFC0589D5}" srcOrd="0" destOrd="6" presId="urn:microsoft.com/office/officeart/2005/8/layout/vList5"/>
    <dgm:cxn modelId="{71C6A2FF-74F6-42FE-A5CD-C40F713515B3}" srcId="{EE688DE6-DF5D-4527-BC08-1A5F15DCDF79}" destId="{F4394CF2-5392-4596-B448-D5647EA0408A}" srcOrd="3" destOrd="0" parTransId="{386836F6-AC5E-4B18-B0F3-8CBC92F96AE6}" sibTransId="{2D0AC8BF-E9CB-40B0-98C1-6223F2F9174C}"/>
    <dgm:cxn modelId="{77CC83D6-98D0-4E0C-AD43-E99C12B031EB}" srcId="{121FDB6D-31E3-4B6B-A19E-C1165541CDA9}" destId="{65CDB04B-2E62-4FCC-B751-87178DA338CB}" srcOrd="1" destOrd="0" parTransId="{85A84763-2798-472E-A674-7D11C52F25EF}" sibTransId="{C4043DA0-DD2C-4BBD-B3EC-588AA5F029DA}"/>
    <dgm:cxn modelId="{3A57EA09-90C6-4E3B-81CA-EE1ADDAA1E2B}" type="presOf" srcId="{E4250F02-094A-4EEC-8998-B523D614C2DE}" destId="{2A600254-99FA-48B6-8832-8B6E795E4844}" srcOrd="0" destOrd="1" presId="urn:microsoft.com/office/officeart/2005/8/layout/vList5"/>
    <dgm:cxn modelId="{5078B590-4E12-4440-85D4-E6D5A1396381}" srcId="{36418DBC-97B7-4506-A900-4141982049B8}" destId="{471FDD12-393E-4700-8D8C-0D023624DDE9}" srcOrd="2" destOrd="0" parTransId="{4485D502-D90E-4139-BC9F-FD2B220A7720}" sibTransId="{D628320A-0816-43B9-BB4E-12F513F231B5}"/>
    <dgm:cxn modelId="{EDA4CA35-D65B-425B-944A-7EE0DC2620F3}" type="presOf" srcId="{F7314297-67BA-43A9-BB64-876F6BB98629}" destId="{A91B0C25-13D1-4756-B0AB-B9EEFC0589D5}" srcOrd="0" destOrd="7" presId="urn:microsoft.com/office/officeart/2005/8/layout/vList5"/>
    <dgm:cxn modelId="{45E2DAE1-F11C-4C30-8E9B-D0C174556D20}" srcId="{121FDB6D-31E3-4B6B-A19E-C1165541CDA9}" destId="{F7314297-67BA-43A9-BB64-876F6BB98629}" srcOrd="3" destOrd="0" parTransId="{2D6D094C-7C06-4408-A5CA-C035701A088F}" sibTransId="{A78EA3A5-0023-4026-A62A-60E2479F236C}"/>
    <dgm:cxn modelId="{09913F07-A236-4604-A43B-5B6D62308AE1}" type="presOf" srcId="{EE8AE37F-B7DE-4175-A8E8-4C9C7E65E4A5}" destId="{C44F49AF-5777-4247-B5F6-E70D9A71DCB0}" srcOrd="0" destOrd="1" presId="urn:microsoft.com/office/officeart/2005/8/layout/vList5"/>
    <dgm:cxn modelId="{EE6B1458-D4FB-4E75-B96A-5BD001FE5E5B}" type="presOf" srcId="{A08BA715-511E-47B0-80FD-B77905C41C00}" destId="{A91B0C25-13D1-4756-B0AB-B9EEFC0589D5}" srcOrd="0" destOrd="0" presId="urn:microsoft.com/office/officeart/2005/8/layout/vList5"/>
    <dgm:cxn modelId="{153E1150-4E4E-4FC0-A7FF-7ADD55D0805A}" type="presOf" srcId="{121FDB6D-31E3-4B6B-A19E-C1165541CDA9}" destId="{A91B0C25-13D1-4756-B0AB-B9EEFC0589D5}" srcOrd="0" destOrd="3" presId="urn:microsoft.com/office/officeart/2005/8/layout/vList5"/>
    <dgm:cxn modelId="{8710965B-2766-4264-83AD-6F153BC7CCA7}" srcId="{530C3699-AEAC-4426-A5B4-BF4CE975902E}" destId="{58411FF3-6DBB-4E06-B8F0-0CD41E0AFFED}" srcOrd="2" destOrd="0" parTransId="{4E225510-0AE5-4B7F-A454-44F3062E5B53}" sibTransId="{DA4A412D-4846-492D-8792-BFE5E6BA53B7}"/>
    <dgm:cxn modelId="{280C35E7-8C22-462A-A748-DED6522166AE}" srcId="{530C3699-AEAC-4426-A5B4-BF4CE975902E}" destId="{121FDB6D-31E3-4B6B-A19E-C1165541CDA9}" srcOrd="3" destOrd="0" parTransId="{0033C120-4F57-4658-90C0-3F8FC506F806}" sibTransId="{4A99A787-94C3-43B3-B9A1-409ABD31CF9D}"/>
    <dgm:cxn modelId="{7878D53C-6AF9-46DC-AA71-E2193B7B8340}" type="presOf" srcId="{EE688DE6-DF5D-4527-BC08-1A5F15DCDF79}" destId="{E88CB417-8C8C-4612-A644-373227837BAC}" srcOrd="0" destOrd="0" presId="urn:microsoft.com/office/officeart/2005/8/layout/vList5"/>
    <dgm:cxn modelId="{A2794D8F-38EB-41BC-B709-9050526B71DC}" type="presOf" srcId="{530C3699-AEAC-4426-A5B4-BF4CE975902E}" destId="{DC2F06C6-8B2E-4E1E-8E91-DA20C188A1B9}" srcOrd="0" destOrd="0" presId="urn:microsoft.com/office/officeart/2005/8/layout/vList5"/>
    <dgm:cxn modelId="{2F6501C0-5F79-4487-A321-2BBB3A72D263}" type="presParOf" srcId="{8E7D570D-BB82-46F7-A184-2D0D46FF1FAE}" destId="{8AAD2F1C-541C-47A5-B23B-7DEA2CF2BEFE}" srcOrd="0" destOrd="0" presId="urn:microsoft.com/office/officeart/2005/8/layout/vList5"/>
    <dgm:cxn modelId="{E33CB4D5-C285-4A9D-850F-F4C6D69C0BF1}" type="presParOf" srcId="{8AAD2F1C-541C-47A5-B23B-7DEA2CF2BEFE}" destId="{DC2F06C6-8B2E-4E1E-8E91-DA20C188A1B9}" srcOrd="0" destOrd="0" presId="urn:microsoft.com/office/officeart/2005/8/layout/vList5"/>
    <dgm:cxn modelId="{8A12B234-48FE-4506-8718-617F6A54147B}" type="presParOf" srcId="{8AAD2F1C-541C-47A5-B23B-7DEA2CF2BEFE}" destId="{A91B0C25-13D1-4756-B0AB-B9EEFC0589D5}" srcOrd="1" destOrd="0" presId="urn:microsoft.com/office/officeart/2005/8/layout/vList5"/>
    <dgm:cxn modelId="{4D967E54-56BF-4596-9D49-1EED36A0A7CB}" type="presParOf" srcId="{8E7D570D-BB82-46F7-A184-2D0D46FF1FAE}" destId="{F0D5BFE4-D8D5-486E-B8FF-5B5429AC3FEF}" srcOrd="1" destOrd="0" presId="urn:microsoft.com/office/officeart/2005/8/layout/vList5"/>
    <dgm:cxn modelId="{0305CF42-95F6-4891-BE5F-4B2B47D6D304}" type="presParOf" srcId="{8E7D570D-BB82-46F7-A184-2D0D46FF1FAE}" destId="{828225B9-4B98-4D66-9468-CA522F18D24A}" srcOrd="2" destOrd="0" presId="urn:microsoft.com/office/officeart/2005/8/layout/vList5"/>
    <dgm:cxn modelId="{65E7C14B-E056-4890-8760-5A67A9DF1F55}" type="presParOf" srcId="{828225B9-4B98-4D66-9468-CA522F18D24A}" destId="{E88CB417-8C8C-4612-A644-373227837BAC}" srcOrd="0" destOrd="0" presId="urn:microsoft.com/office/officeart/2005/8/layout/vList5"/>
    <dgm:cxn modelId="{EFBBDBAF-2633-49E0-9547-E1F4C377EAEE}" type="presParOf" srcId="{828225B9-4B98-4D66-9468-CA522F18D24A}" destId="{C44F49AF-5777-4247-B5F6-E70D9A71DCB0}" srcOrd="1" destOrd="0" presId="urn:microsoft.com/office/officeart/2005/8/layout/vList5"/>
    <dgm:cxn modelId="{A2128627-C81A-4E37-9A8C-E25CF1162CA4}" type="presParOf" srcId="{8E7D570D-BB82-46F7-A184-2D0D46FF1FAE}" destId="{9E2E0B27-0194-433F-B9E2-43A24C08B398}" srcOrd="3" destOrd="0" presId="urn:microsoft.com/office/officeart/2005/8/layout/vList5"/>
    <dgm:cxn modelId="{A39AD09F-EB00-4BBD-B304-54C20C8B09CB}" type="presParOf" srcId="{8E7D570D-BB82-46F7-A184-2D0D46FF1FAE}" destId="{7E43BF5D-23B9-45F1-A43D-FF8A2EA56691}" srcOrd="4" destOrd="0" presId="urn:microsoft.com/office/officeart/2005/8/layout/vList5"/>
    <dgm:cxn modelId="{6B8D0769-C1EA-410A-A280-DC95216E4DD3}" type="presParOf" srcId="{7E43BF5D-23B9-45F1-A43D-FF8A2EA56691}" destId="{DD643790-F949-4BC0-8BF7-CCA78C5F528B}" srcOrd="0" destOrd="0" presId="urn:microsoft.com/office/officeart/2005/8/layout/vList5"/>
    <dgm:cxn modelId="{B8AD8258-5344-4B3A-9EBB-727BDA4F3E04}" type="presParOf" srcId="{7E43BF5D-23B9-45F1-A43D-FF8A2EA56691}" destId="{2A600254-99FA-48B6-8832-8B6E795E4844}" srcOrd="1" destOrd="0" presId="urn:microsoft.com/office/officeart/2005/8/layout/vList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783BFF01-5299-49A6-A8A3-6C41944C4BA1}"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l-GR"/>
        </a:p>
      </dgm:t>
    </dgm:pt>
    <dgm:pt modelId="{99BD1A25-4459-497D-A506-8FF04892BE90}">
      <dgm:prSet phldrT="[Κείμενο]" custT="1"/>
      <dgm:spPr/>
      <dgm:t>
        <a:bodyPr/>
        <a:lstStyle/>
        <a:p>
          <a:r>
            <a:rPr lang="el-GR" sz="4400" dirty="0" smtClean="0">
              <a:latin typeface="Verdana" pitchFamily="34" charset="0"/>
              <a:ea typeface="Verdana" pitchFamily="34" charset="0"/>
              <a:cs typeface="Verdana" pitchFamily="34" charset="0"/>
            </a:rPr>
            <a:t>Βήμα 4</a:t>
          </a:r>
          <a:endParaRPr lang="el-GR" sz="4400" dirty="0">
            <a:latin typeface="Verdana" pitchFamily="34" charset="0"/>
            <a:ea typeface="Verdana" pitchFamily="34" charset="0"/>
            <a:cs typeface="Verdana" pitchFamily="34" charset="0"/>
          </a:endParaRPr>
        </a:p>
      </dgm:t>
    </dgm:pt>
    <dgm:pt modelId="{AF558A75-1CFA-4162-BB40-F8AF3453F056}" type="parTrans" cxnId="{01CAA630-3E7E-4F55-84F6-8651CD84BFB5}">
      <dgm:prSet/>
      <dgm:spPr/>
      <dgm:t>
        <a:bodyPr/>
        <a:lstStyle/>
        <a:p>
          <a:endParaRPr lang="el-GR"/>
        </a:p>
      </dgm:t>
    </dgm:pt>
    <dgm:pt modelId="{82476AFC-89C6-4B49-B607-075233CB509C}" type="sibTrans" cxnId="{01CAA630-3E7E-4F55-84F6-8651CD84BFB5}">
      <dgm:prSet/>
      <dgm:spPr/>
      <dgm:t>
        <a:bodyPr/>
        <a:lstStyle/>
        <a:p>
          <a:endParaRPr lang="el-GR"/>
        </a:p>
      </dgm:t>
    </dgm:pt>
    <dgm:pt modelId="{91D151C7-DEAC-4580-B7AE-C6ACEF4AFDDA}">
      <dgm:prSet phldrT="[Κείμενο]" custT="1"/>
      <dgm:spPr/>
      <dgm:t>
        <a:bodyPr/>
        <a:lstStyle/>
        <a:p>
          <a:pPr algn="just"/>
          <a:r>
            <a:rPr lang="el-GR" sz="1200" b="1" dirty="0" smtClean="0">
              <a:latin typeface="Calibri" pitchFamily="34" charset="0"/>
            </a:rPr>
            <a:t>Εισαγωγή στοιχείων για την αξιολόγηση της </a:t>
          </a:r>
          <a:r>
            <a:rPr lang="el-GR" sz="1200" b="1" dirty="0" err="1" smtClean="0">
              <a:latin typeface="Calibri" pitchFamily="34" charset="0"/>
            </a:rPr>
            <a:t>επιλεξιμότητας</a:t>
          </a:r>
          <a:r>
            <a:rPr lang="el-GR" sz="1200" b="1" dirty="0" smtClean="0">
              <a:latin typeface="Calibri" pitchFamily="34" charset="0"/>
            </a:rPr>
            <a:t>  της επιχείρησης</a:t>
          </a:r>
          <a:endParaRPr lang="el-GR" sz="1200" b="1" dirty="0">
            <a:latin typeface="Calibri" pitchFamily="34" charset="0"/>
          </a:endParaRPr>
        </a:p>
      </dgm:t>
    </dgm:pt>
    <dgm:pt modelId="{D2E013EA-2EAC-4516-BEDC-F27A489B0E1C}" type="parTrans" cxnId="{FB096608-97FB-410A-BF96-3574B6D2BFB7}">
      <dgm:prSet/>
      <dgm:spPr/>
      <dgm:t>
        <a:bodyPr/>
        <a:lstStyle/>
        <a:p>
          <a:endParaRPr lang="el-GR"/>
        </a:p>
      </dgm:t>
    </dgm:pt>
    <dgm:pt modelId="{B35AA780-FC1B-4939-A05C-4D6F64322FFE}" type="sibTrans" cxnId="{FB096608-97FB-410A-BF96-3574B6D2BFB7}">
      <dgm:prSet/>
      <dgm:spPr/>
      <dgm:t>
        <a:bodyPr/>
        <a:lstStyle/>
        <a:p>
          <a:endParaRPr lang="el-GR"/>
        </a:p>
      </dgm:t>
    </dgm:pt>
    <dgm:pt modelId="{E927B3BD-E433-49E7-A6EB-34231596DA33}">
      <dgm:prSet phldrT="[Κείμενο]" custT="1"/>
      <dgm:spPr/>
      <dgm:t>
        <a:bodyPr/>
        <a:lstStyle/>
        <a:p>
          <a:r>
            <a:rPr lang="el-GR" sz="4400" b="0" dirty="0" smtClean="0">
              <a:latin typeface="Verdana" pitchFamily="34" charset="0"/>
              <a:ea typeface="Verdana" pitchFamily="34" charset="0"/>
              <a:cs typeface="Verdana" pitchFamily="34" charset="0"/>
            </a:rPr>
            <a:t>Βήμα 5</a:t>
          </a:r>
          <a:endParaRPr lang="el-GR" sz="4400" b="0" dirty="0">
            <a:latin typeface="Verdana" pitchFamily="34" charset="0"/>
            <a:ea typeface="Verdana" pitchFamily="34" charset="0"/>
            <a:cs typeface="Verdana" pitchFamily="34" charset="0"/>
          </a:endParaRPr>
        </a:p>
      </dgm:t>
    </dgm:pt>
    <dgm:pt modelId="{4A152412-AF8A-4B25-8FE6-3E4EABCEF265}" type="parTrans" cxnId="{463DBB51-31F3-4BE3-B397-EF358196CAC8}">
      <dgm:prSet/>
      <dgm:spPr/>
      <dgm:t>
        <a:bodyPr/>
        <a:lstStyle/>
        <a:p>
          <a:endParaRPr lang="el-GR"/>
        </a:p>
      </dgm:t>
    </dgm:pt>
    <dgm:pt modelId="{B78A0138-5416-41C6-BE43-E42791A5F365}" type="sibTrans" cxnId="{463DBB51-31F3-4BE3-B397-EF358196CAC8}">
      <dgm:prSet/>
      <dgm:spPr/>
      <dgm:t>
        <a:bodyPr/>
        <a:lstStyle/>
        <a:p>
          <a:endParaRPr lang="el-GR"/>
        </a:p>
      </dgm:t>
    </dgm:pt>
    <dgm:pt modelId="{4A0C66E8-C280-44D7-B991-6B4365E11609}">
      <dgm:prSet phldrT="[Κείμενο]" custT="1"/>
      <dgm:spPr/>
      <dgm:t>
        <a:bodyPr/>
        <a:lstStyle/>
        <a:p>
          <a:pPr algn="just"/>
          <a:r>
            <a:rPr lang="el-GR" sz="1200" b="1" dirty="0" smtClean="0">
              <a:latin typeface="Calibri" pitchFamily="34" charset="0"/>
            </a:rPr>
            <a:t>Εισαγωγή καταλόγου των περιουσιακών στοιχείων</a:t>
          </a:r>
          <a:endParaRPr lang="el-GR" sz="1200" dirty="0">
            <a:latin typeface="Calibri" pitchFamily="34" charset="0"/>
          </a:endParaRPr>
        </a:p>
      </dgm:t>
    </dgm:pt>
    <dgm:pt modelId="{5BA8D561-F74B-44CC-86F5-DD89E78450F7}" type="parTrans" cxnId="{3921D128-E29C-4305-A353-5CDC785149E9}">
      <dgm:prSet/>
      <dgm:spPr/>
      <dgm:t>
        <a:bodyPr/>
        <a:lstStyle/>
        <a:p>
          <a:endParaRPr lang="el-GR"/>
        </a:p>
      </dgm:t>
    </dgm:pt>
    <dgm:pt modelId="{6736F80A-E5CA-43A9-92C6-7E6B02388DC0}" type="sibTrans" cxnId="{3921D128-E29C-4305-A353-5CDC785149E9}">
      <dgm:prSet/>
      <dgm:spPr/>
      <dgm:t>
        <a:bodyPr/>
        <a:lstStyle/>
        <a:p>
          <a:endParaRPr lang="el-GR"/>
        </a:p>
      </dgm:t>
    </dgm:pt>
    <dgm:pt modelId="{BE6A6780-3CB2-4230-A8C7-45B44EB3E5F1}">
      <dgm:prSet phldrT="[Κείμενο]" custT="1"/>
      <dgm:spPr/>
      <dgm:t>
        <a:bodyPr/>
        <a:lstStyle/>
        <a:p>
          <a:r>
            <a:rPr lang="el-GR" sz="4400" b="0" dirty="0" smtClean="0">
              <a:latin typeface="Verdana" pitchFamily="34" charset="0"/>
              <a:ea typeface="Verdana" pitchFamily="34" charset="0"/>
              <a:cs typeface="Verdana" pitchFamily="34" charset="0"/>
            </a:rPr>
            <a:t>Βήμα 6</a:t>
          </a:r>
          <a:endParaRPr lang="el-GR" sz="4400" b="0" dirty="0">
            <a:latin typeface="Verdana" pitchFamily="34" charset="0"/>
            <a:ea typeface="Verdana" pitchFamily="34" charset="0"/>
            <a:cs typeface="Verdana" pitchFamily="34" charset="0"/>
          </a:endParaRPr>
        </a:p>
      </dgm:t>
    </dgm:pt>
    <dgm:pt modelId="{5B765216-9426-4333-92FC-4E74391F6718}" type="parTrans" cxnId="{E795EB57-D61F-4446-9424-F206AB15611C}">
      <dgm:prSet/>
      <dgm:spPr/>
      <dgm:t>
        <a:bodyPr/>
        <a:lstStyle/>
        <a:p>
          <a:endParaRPr lang="el-GR"/>
        </a:p>
      </dgm:t>
    </dgm:pt>
    <dgm:pt modelId="{E28EDB47-E0FF-4035-BF41-98CC77BDF262}" type="sibTrans" cxnId="{E795EB57-D61F-4446-9424-F206AB15611C}">
      <dgm:prSet/>
      <dgm:spPr/>
      <dgm:t>
        <a:bodyPr/>
        <a:lstStyle/>
        <a:p>
          <a:endParaRPr lang="el-GR"/>
        </a:p>
      </dgm:t>
    </dgm:pt>
    <dgm:pt modelId="{2B732ABD-F57C-426E-AABE-83F5C8433D19}">
      <dgm:prSet phldrT="[Κείμενο]" custT="1"/>
      <dgm:spPr/>
      <dgm:t>
        <a:bodyPr/>
        <a:lstStyle/>
        <a:p>
          <a:pPr algn="just"/>
          <a:endParaRPr lang="el-GR" sz="1400" b="0" u="sng" dirty="0">
            <a:latin typeface="Verdana" pitchFamily="34" charset="0"/>
            <a:ea typeface="Verdana" pitchFamily="34" charset="0"/>
            <a:cs typeface="Verdana" pitchFamily="34" charset="0"/>
          </a:endParaRPr>
        </a:p>
      </dgm:t>
    </dgm:pt>
    <dgm:pt modelId="{DAAD4812-A5D0-4AD3-AE1E-465BFE3E5025}" type="sibTrans" cxnId="{AA69A465-CD14-4D2A-BC92-6D1901AAEB17}">
      <dgm:prSet/>
      <dgm:spPr/>
      <dgm:t>
        <a:bodyPr/>
        <a:lstStyle/>
        <a:p>
          <a:endParaRPr lang="el-GR"/>
        </a:p>
      </dgm:t>
    </dgm:pt>
    <dgm:pt modelId="{F4172E2E-6277-4335-B552-F63382FDDA67}" type="parTrans" cxnId="{AA69A465-CD14-4D2A-BC92-6D1901AAEB17}">
      <dgm:prSet/>
      <dgm:spPr/>
      <dgm:t>
        <a:bodyPr/>
        <a:lstStyle/>
        <a:p>
          <a:endParaRPr lang="el-GR"/>
        </a:p>
      </dgm:t>
    </dgm:pt>
    <dgm:pt modelId="{04196EC7-0CF2-40B2-BA4A-BF394FAEF209}">
      <dgm:prSet custT="1"/>
      <dgm:spPr/>
      <dgm:t>
        <a:bodyPr/>
        <a:lstStyle/>
        <a:p>
          <a:pPr algn="just"/>
          <a:r>
            <a:rPr lang="el-GR" sz="1200" b="0" dirty="0" smtClean="0">
              <a:latin typeface="Calibri" pitchFamily="34" charset="0"/>
            </a:rPr>
            <a:t>Για τους υπόχρεους τήρησης </a:t>
          </a:r>
          <a:r>
            <a:rPr lang="el-GR" sz="1200" dirty="0" smtClean="0">
              <a:latin typeface="Calibri" pitchFamily="34" charset="0"/>
            </a:rPr>
            <a:t>Απλογραφικών βιβλίων, να έχουν θετικό καθαρό αποτέλεσμα προ φόρων, τόκων και αποσβέσεων σε μία (1) τουλάχιστον από τις τελευταίες τρεις (3) </a:t>
          </a:r>
          <a:r>
            <a:rPr lang="el-GR" sz="1200" b="0" dirty="0" smtClean="0">
              <a:latin typeface="Calibri" pitchFamily="34" charset="0"/>
            </a:rPr>
            <a:t>χρήσεις  και</a:t>
          </a:r>
          <a:endParaRPr lang="el-GR" sz="1200" b="0" dirty="0">
            <a:latin typeface="Calibri" pitchFamily="34" charset="0"/>
          </a:endParaRPr>
        </a:p>
      </dgm:t>
    </dgm:pt>
    <dgm:pt modelId="{D313700C-F7F1-47B1-A7BE-6AE3FAC50915}" type="parTrans" cxnId="{BF95CB4A-794B-4708-B6D3-F2956883266A}">
      <dgm:prSet/>
      <dgm:spPr/>
      <dgm:t>
        <a:bodyPr/>
        <a:lstStyle/>
        <a:p>
          <a:endParaRPr lang="el-GR"/>
        </a:p>
      </dgm:t>
    </dgm:pt>
    <dgm:pt modelId="{6C0225D6-C171-4B14-87AD-4FECB476E37D}" type="sibTrans" cxnId="{BF95CB4A-794B-4708-B6D3-F2956883266A}">
      <dgm:prSet/>
      <dgm:spPr/>
      <dgm:t>
        <a:bodyPr/>
        <a:lstStyle/>
        <a:p>
          <a:endParaRPr lang="el-GR"/>
        </a:p>
      </dgm:t>
    </dgm:pt>
    <dgm:pt modelId="{E068FAA4-C88A-49DA-90D8-F1E0345B1C65}">
      <dgm:prSet custT="1"/>
      <dgm:spPr/>
      <dgm:t>
        <a:bodyPr/>
        <a:lstStyle/>
        <a:p>
          <a:pPr algn="just"/>
          <a:r>
            <a:rPr lang="el-GR" sz="1200" b="0" dirty="0" smtClean="0">
              <a:latin typeface="Calibri" pitchFamily="34" charset="0"/>
            </a:rPr>
            <a:t>Για τους υπόχρεους τήρησης </a:t>
          </a:r>
          <a:r>
            <a:rPr lang="el-GR" sz="1200" dirty="0" smtClean="0">
              <a:latin typeface="Calibri" pitchFamily="34" charset="0"/>
            </a:rPr>
            <a:t>Διπλογραφικών βιβλίων, να  έχουν θετικά αποτελέσματα προ τόκων, φόρων και αποσβέσεων, ή θετική καθαρή θέση σε μία (1) τουλάχιστον από τις τελευταίες τρεις (3) χρήσεις </a:t>
          </a:r>
          <a:endParaRPr lang="el-GR" sz="1200" dirty="0">
            <a:latin typeface="Calibri" pitchFamily="34" charset="0"/>
          </a:endParaRPr>
        </a:p>
      </dgm:t>
    </dgm:pt>
    <dgm:pt modelId="{77A1C5D3-D609-4277-9B2A-2573D33603F2}" type="parTrans" cxnId="{A3F8CB3A-A5F4-4C85-A9E7-47787D1020BE}">
      <dgm:prSet/>
      <dgm:spPr/>
      <dgm:t>
        <a:bodyPr/>
        <a:lstStyle/>
        <a:p>
          <a:endParaRPr lang="el-GR"/>
        </a:p>
      </dgm:t>
    </dgm:pt>
    <dgm:pt modelId="{055D68A9-FDCB-4A44-83E8-5E77175FC4A9}" type="sibTrans" cxnId="{A3F8CB3A-A5F4-4C85-A9E7-47787D1020BE}">
      <dgm:prSet/>
      <dgm:spPr/>
      <dgm:t>
        <a:bodyPr/>
        <a:lstStyle/>
        <a:p>
          <a:endParaRPr lang="el-GR"/>
        </a:p>
      </dgm:t>
    </dgm:pt>
    <dgm:pt modelId="{9D778B2D-A01B-4079-95C2-41FCC9A1BF33}">
      <dgm:prSet phldrT="[Κείμενο]" custT="1"/>
      <dgm:spPr/>
      <dgm:t>
        <a:bodyPr/>
        <a:lstStyle/>
        <a:p>
          <a:pPr algn="just"/>
          <a:r>
            <a:rPr lang="el-GR" sz="1200" dirty="0" smtClean="0">
              <a:latin typeface="Calibri" pitchFamily="34" charset="0"/>
            </a:rPr>
            <a:t>με αναφορά στην εκτιμώμενη εμπορική αξία τους, προκειμένου να είναι δυνατόν να προσδιορισθεί η αξία ρευστοποίησης της περιουσίας σας.</a:t>
          </a:r>
          <a:endParaRPr lang="el-GR" sz="1200" dirty="0">
            <a:latin typeface="Calibri" pitchFamily="34" charset="0"/>
          </a:endParaRPr>
        </a:p>
      </dgm:t>
    </dgm:pt>
    <dgm:pt modelId="{D244EF10-7B87-48A1-8D85-2826865E9E01}" type="parTrans" cxnId="{92EF11CF-E7F0-4FD3-98CE-C8945205CB67}">
      <dgm:prSet/>
      <dgm:spPr/>
      <dgm:t>
        <a:bodyPr/>
        <a:lstStyle/>
        <a:p>
          <a:endParaRPr lang="el-GR"/>
        </a:p>
      </dgm:t>
    </dgm:pt>
    <dgm:pt modelId="{FD2E0749-5877-4B0F-BEC5-8D868B083397}" type="sibTrans" cxnId="{92EF11CF-E7F0-4FD3-98CE-C8945205CB67}">
      <dgm:prSet/>
      <dgm:spPr/>
      <dgm:t>
        <a:bodyPr/>
        <a:lstStyle/>
        <a:p>
          <a:endParaRPr lang="el-GR"/>
        </a:p>
      </dgm:t>
    </dgm:pt>
    <dgm:pt modelId="{6835AA23-0E78-4309-8688-51AA96FC8BC2}">
      <dgm:prSet custT="1"/>
      <dgm:spPr/>
      <dgm:t>
        <a:bodyPr/>
        <a:lstStyle/>
        <a:p>
          <a:pPr algn="just"/>
          <a:r>
            <a:rPr lang="el-GR" sz="1200" b="1" dirty="0" smtClean="0">
              <a:latin typeface="Calibri" pitchFamily="34" charset="0"/>
            </a:rPr>
            <a:t>Εισαγωγή της </a:t>
          </a:r>
          <a:r>
            <a:rPr lang="el-GR" sz="1200" b="1" u="none" dirty="0" smtClean="0">
              <a:latin typeface="Calibri" pitchFamily="34" charset="0"/>
            </a:rPr>
            <a:t>πλήρης περιγραφής των βαρών και λοιπών εξασφαλίσεων</a:t>
          </a:r>
          <a:endParaRPr lang="el-GR" sz="1100" dirty="0">
            <a:latin typeface="Calibri" pitchFamily="34" charset="0"/>
          </a:endParaRPr>
        </a:p>
      </dgm:t>
    </dgm:pt>
    <dgm:pt modelId="{93F3FA05-AA9C-4ED2-B4FE-4538B26FA8F4}" type="parTrans" cxnId="{88B668F6-E493-40CF-AA81-ABC5E46926EA}">
      <dgm:prSet/>
      <dgm:spPr/>
      <dgm:t>
        <a:bodyPr/>
        <a:lstStyle/>
        <a:p>
          <a:endParaRPr lang="el-GR"/>
        </a:p>
      </dgm:t>
    </dgm:pt>
    <dgm:pt modelId="{D4A3C8CA-5135-4317-8157-E65D7F48C3E6}" type="sibTrans" cxnId="{88B668F6-E493-40CF-AA81-ABC5E46926EA}">
      <dgm:prSet/>
      <dgm:spPr/>
      <dgm:t>
        <a:bodyPr/>
        <a:lstStyle/>
        <a:p>
          <a:endParaRPr lang="el-GR"/>
        </a:p>
      </dgm:t>
    </dgm:pt>
    <dgm:pt modelId="{C58433B0-8779-408E-84A2-1990AD649D04}">
      <dgm:prSet custT="1"/>
      <dgm:spPr/>
      <dgm:t>
        <a:bodyPr/>
        <a:lstStyle/>
        <a:p>
          <a:pPr algn="just"/>
          <a:r>
            <a:rPr lang="el-GR" sz="1200" u="none" dirty="0" smtClean="0">
              <a:latin typeface="Calibri" pitchFamily="34" charset="0"/>
            </a:rPr>
            <a:t> είδος βάρους, πιστωτής, ασφαλιζόμενο ποσό, σειρά, δημόσιο βιβλίο)που είναι εγγεγραμμένα επί των περιουσιακών στοιχείων.</a:t>
          </a:r>
          <a:endParaRPr lang="el-GR" sz="1100" dirty="0">
            <a:latin typeface="Calibri" pitchFamily="34" charset="0"/>
          </a:endParaRPr>
        </a:p>
      </dgm:t>
    </dgm:pt>
    <dgm:pt modelId="{58C3F293-361A-4C93-8316-3209BDB02C2A}" type="parTrans" cxnId="{90887B21-8677-4B35-9060-4A819956C02D}">
      <dgm:prSet/>
      <dgm:spPr/>
      <dgm:t>
        <a:bodyPr/>
        <a:lstStyle/>
        <a:p>
          <a:endParaRPr lang="el-GR"/>
        </a:p>
      </dgm:t>
    </dgm:pt>
    <dgm:pt modelId="{DCF80BC1-76DE-475B-A2A7-809782F7C270}" type="sibTrans" cxnId="{90887B21-8677-4B35-9060-4A819956C02D}">
      <dgm:prSet/>
      <dgm:spPr/>
      <dgm:t>
        <a:bodyPr/>
        <a:lstStyle/>
        <a:p>
          <a:endParaRPr lang="el-GR"/>
        </a:p>
      </dgm:t>
    </dgm:pt>
    <dgm:pt modelId="{46A8A3B4-CC4E-43D8-AB52-58E9C3972159}" type="pres">
      <dgm:prSet presAssocID="{783BFF01-5299-49A6-A8A3-6C41944C4BA1}" presName="Name0" presStyleCnt="0">
        <dgm:presLayoutVars>
          <dgm:dir/>
          <dgm:animLvl val="lvl"/>
          <dgm:resizeHandles val="exact"/>
        </dgm:presLayoutVars>
      </dgm:prSet>
      <dgm:spPr/>
      <dgm:t>
        <a:bodyPr/>
        <a:lstStyle/>
        <a:p>
          <a:endParaRPr lang="el-GR"/>
        </a:p>
      </dgm:t>
    </dgm:pt>
    <dgm:pt modelId="{FA116E1F-F315-4796-9C4D-E3DA6B5A8CF8}" type="pres">
      <dgm:prSet presAssocID="{99BD1A25-4459-497D-A506-8FF04892BE90}" presName="linNode" presStyleCnt="0"/>
      <dgm:spPr/>
    </dgm:pt>
    <dgm:pt modelId="{4C0C8C9F-BC70-4EBC-AAB4-7EBB93BD677E}" type="pres">
      <dgm:prSet presAssocID="{99BD1A25-4459-497D-A506-8FF04892BE90}" presName="parentText" presStyleLbl="node1" presStyleIdx="0" presStyleCnt="3" custLinFactNeighborX="1504" custLinFactNeighborY="-4437">
        <dgm:presLayoutVars>
          <dgm:chMax val="1"/>
          <dgm:bulletEnabled val="1"/>
        </dgm:presLayoutVars>
      </dgm:prSet>
      <dgm:spPr/>
      <dgm:t>
        <a:bodyPr/>
        <a:lstStyle/>
        <a:p>
          <a:endParaRPr lang="el-GR"/>
        </a:p>
      </dgm:t>
    </dgm:pt>
    <dgm:pt modelId="{3CC75BD6-5901-4113-83D9-36518E6F9446}" type="pres">
      <dgm:prSet presAssocID="{99BD1A25-4459-497D-A506-8FF04892BE90}" presName="descendantText" presStyleLbl="alignAccFollowNode1" presStyleIdx="0" presStyleCnt="3" custScaleY="146331">
        <dgm:presLayoutVars>
          <dgm:bulletEnabled val="1"/>
        </dgm:presLayoutVars>
      </dgm:prSet>
      <dgm:spPr/>
      <dgm:t>
        <a:bodyPr/>
        <a:lstStyle/>
        <a:p>
          <a:endParaRPr lang="el-GR"/>
        </a:p>
      </dgm:t>
    </dgm:pt>
    <dgm:pt modelId="{91AF9D1F-4FCF-4056-927D-1FD8F398964D}" type="pres">
      <dgm:prSet presAssocID="{82476AFC-89C6-4B49-B607-075233CB509C}" presName="sp" presStyleCnt="0"/>
      <dgm:spPr/>
    </dgm:pt>
    <dgm:pt modelId="{4A33B356-D388-45C2-A977-CA1B8A164B99}" type="pres">
      <dgm:prSet presAssocID="{E927B3BD-E433-49E7-A6EB-34231596DA33}" presName="linNode" presStyleCnt="0"/>
      <dgm:spPr/>
    </dgm:pt>
    <dgm:pt modelId="{C2D06A4C-491B-406D-9293-ABD2A0CB7984}" type="pres">
      <dgm:prSet presAssocID="{E927B3BD-E433-49E7-A6EB-34231596DA33}" presName="parentText" presStyleLbl="node1" presStyleIdx="1" presStyleCnt="3">
        <dgm:presLayoutVars>
          <dgm:chMax val="1"/>
          <dgm:bulletEnabled val="1"/>
        </dgm:presLayoutVars>
      </dgm:prSet>
      <dgm:spPr/>
      <dgm:t>
        <a:bodyPr/>
        <a:lstStyle/>
        <a:p>
          <a:endParaRPr lang="el-GR"/>
        </a:p>
      </dgm:t>
    </dgm:pt>
    <dgm:pt modelId="{0C1EF6A8-CA59-4DFA-8A78-34A85EC1727F}" type="pres">
      <dgm:prSet presAssocID="{E927B3BD-E433-49E7-A6EB-34231596DA33}" presName="descendantText" presStyleLbl="alignAccFollowNode1" presStyleIdx="1" presStyleCnt="3" custScaleX="93893" custScaleY="85069" custLinFactNeighborX="4477" custLinFactNeighborY="3353">
        <dgm:presLayoutVars>
          <dgm:bulletEnabled val="1"/>
        </dgm:presLayoutVars>
      </dgm:prSet>
      <dgm:spPr/>
      <dgm:t>
        <a:bodyPr/>
        <a:lstStyle/>
        <a:p>
          <a:endParaRPr lang="el-GR"/>
        </a:p>
      </dgm:t>
    </dgm:pt>
    <dgm:pt modelId="{15971E87-06D2-4837-AD29-6B37C10B14FD}" type="pres">
      <dgm:prSet presAssocID="{B78A0138-5416-41C6-BE43-E42791A5F365}" presName="sp" presStyleCnt="0"/>
      <dgm:spPr/>
    </dgm:pt>
    <dgm:pt modelId="{A67BED62-4C0F-4160-95C5-AE673126DBB8}" type="pres">
      <dgm:prSet presAssocID="{BE6A6780-3CB2-4230-A8C7-45B44EB3E5F1}" presName="linNode" presStyleCnt="0"/>
      <dgm:spPr/>
    </dgm:pt>
    <dgm:pt modelId="{DB20513D-C957-4E3F-90DE-0BB468F226EA}" type="pres">
      <dgm:prSet presAssocID="{BE6A6780-3CB2-4230-A8C7-45B44EB3E5F1}" presName="parentText" presStyleLbl="node1" presStyleIdx="2" presStyleCnt="3">
        <dgm:presLayoutVars>
          <dgm:chMax val="1"/>
          <dgm:bulletEnabled val="1"/>
        </dgm:presLayoutVars>
      </dgm:prSet>
      <dgm:spPr/>
      <dgm:t>
        <a:bodyPr/>
        <a:lstStyle/>
        <a:p>
          <a:endParaRPr lang="el-GR"/>
        </a:p>
      </dgm:t>
    </dgm:pt>
    <dgm:pt modelId="{22F00887-9C6F-4818-B7E8-C657702AE10C}" type="pres">
      <dgm:prSet presAssocID="{BE6A6780-3CB2-4230-A8C7-45B44EB3E5F1}" presName="descendantText" presStyleLbl="alignAccFollowNode1" presStyleIdx="2" presStyleCnt="3" custScaleX="96808" custScaleY="92051" custLinFactNeighborX="4133" custLinFactNeighborY="599">
        <dgm:presLayoutVars>
          <dgm:bulletEnabled val="1"/>
        </dgm:presLayoutVars>
      </dgm:prSet>
      <dgm:spPr/>
      <dgm:t>
        <a:bodyPr/>
        <a:lstStyle/>
        <a:p>
          <a:endParaRPr lang="el-GR"/>
        </a:p>
      </dgm:t>
    </dgm:pt>
  </dgm:ptLst>
  <dgm:cxnLst>
    <dgm:cxn modelId="{E795EB57-D61F-4446-9424-F206AB15611C}" srcId="{783BFF01-5299-49A6-A8A3-6C41944C4BA1}" destId="{BE6A6780-3CB2-4230-A8C7-45B44EB3E5F1}" srcOrd="2" destOrd="0" parTransId="{5B765216-9426-4333-92FC-4E74391F6718}" sibTransId="{E28EDB47-E0FF-4035-BF41-98CC77BDF262}"/>
    <dgm:cxn modelId="{C471004F-CEC7-42E1-986D-5085A40EABA1}" type="presOf" srcId="{4A0C66E8-C280-44D7-B991-6B4365E11609}" destId="{0C1EF6A8-CA59-4DFA-8A78-34A85EC1727F}" srcOrd="0" destOrd="0" presId="urn:microsoft.com/office/officeart/2005/8/layout/vList5"/>
    <dgm:cxn modelId="{13BE644A-BC96-408E-BE68-CD3E09C41E36}" type="presOf" srcId="{2B732ABD-F57C-426E-AABE-83F5C8433D19}" destId="{22F00887-9C6F-4818-B7E8-C657702AE10C}" srcOrd="0" destOrd="0" presId="urn:microsoft.com/office/officeart/2005/8/layout/vList5"/>
    <dgm:cxn modelId="{92EF11CF-E7F0-4FD3-98CE-C8945205CB67}" srcId="{E927B3BD-E433-49E7-A6EB-34231596DA33}" destId="{9D778B2D-A01B-4079-95C2-41FCC9A1BF33}" srcOrd="1" destOrd="0" parTransId="{D244EF10-7B87-48A1-8D85-2826865E9E01}" sibTransId="{FD2E0749-5877-4B0F-BEC5-8D868B083397}"/>
    <dgm:cxn modelId="{BF95CB4A-794B-4708-B6D3-F2956883266A}" srcId="{99BD1A25-4459-497D-A506-8FF04892BE90}" destId="{04196EC7-0CF2-40B2-BA4A-BF394FAEF209}" srcOrd="1" destOrd="0" parTransId="{D313700C-F7F1-47B1-A7BE-6AE3FAC50915}" sibTransId="{6C0225D6-C171-4B14-87AD-4FECB476E37D}"/>
    <dgm:cxn modelId="{06448025-6F33-422D-A0D7-CE1981426409}" type="presOf" srcId="{783BFF01-5299-49A6-A8A3-6C41944C4BA1}" destId="{46A8A3B4-CC4E-43D8-AB52-58E9C3972159}" srcOrd="0" destOrd="0" presId="urn:microsoft.com/office/officeart/2005/8/layout/vList5"/>
    <dgm:cxn modelId="{88B668F6-E493-40CF-AA81-ABC5E46926EA}" srcId="{BE6A6780-3CB2-4230-A8C7-45B44EB3E5F1}" destId="{6835AA23-0E78-4309-8688-51AA96FC8BC2}" srcOrd="1" destOrd="0" parTransId="{93F3FA05-AA9C-4ED2-B4FE-4538B26FA8F4}" sibTransId="{D4A3C8CA-5135-4317-8157-E65D7F48C3E6}"/>
    <dgm:cxn modelId="{7F704A92-201E-490B-A3E2-CE32C4AE450E}" type="presOf" srcId="{04196EC7-0CF2-40B2-BA4A-BF394FAEF209}" destId="{3CC75BD6-5901-4113-83D9-36518E6F9446}" srcOrd="0" destOrd="1" presId="urn:microsoft.com/office/officeart/2005/8/layout/vList5"/>
    <dgm:cxn modelId="{6DCC76B7-5876-475C-9A12-967113CDE031}" type="presOf" srcId="{E927B3BD-E433-49E7-A6EB-34231596DA33}" destId="{C2D06A4C-491B-406D-9293-ABD2A0CB7984}" srcOrd="0" destOrd="0" presId="urn:microsoft.com/office/officeart/2005/8/layout/vList5"/>
    <dgm:cxn modelId="{A3F8CB3A-A5F4-4C85-A9E7-47787D1020BE}" srcId="{99BD1A25-4459-497D-A506-8FF04892BE90}" destId="{E068FAA4-C88A-49DA-90D8-F1E0345B1C65}" srcOrd="2" destOrd="0" parTransId="{77A1C5D3-D609-4277-9B2A-2573D33603F2}" sibTransId="{055D68A9-FDCB-4A44-83E8-5E77175FC4A9}"/>
    <dgm:cxn modelId="{A03E3F3A-126F-4F51-94B3-CE66966990F2}" type="presOf" srcId="{99BD1A25-4459-497D-A506-8FF04892BE90}" destId="{4C0C8C9F-BC70-4EBC-AAB4-7EBB93BD677E}" srcOrd="0" destOrd="0" presId="urn:microsoft.com/office/officeart/2005/8/layout/vList5"/>
    <dgm:cxn modelId="{A982ACE1-8906-4F2F-8C1B-69B057EE1820}" type="presOf" srcId="{6835AA23-0E78-4309-8688-51AA96FC8BC2}" destId="{22F00887-9C6F-4818-B7E8-C657702AE10C}" srcOrd="0" destOrd="1" presId="urn:microsoft.com/office/officeart/2005/8/layout/vList5"/>
    <dgm:cxn modelId="{40F74252-2966-472B-B681-7AD36BEC4CC0}" type="presOf" srcId="{C58433B0-8779-408E-84A2-1990AD649D04}" destId="{22F00887-9C6F-4818-B7E8-C657702AE10C}" srcOrd="0" destOrd="2" presId="urn:microsoft.com/office/officeart/2005/8/layout/vList5"/>
    <dgm:cxn modelId="{A748461D-A21B-4ACC-AC0A-E1F8BFB5D681}" type="presOf" srcId="{BE6A6780-3CB2-4230-A8C7-45B44EB3E5F1}" destId="{DB20513D-C957-4E3F-90DE-0BB468F226EA}" srcOrd="0" destOrd="0" presId="urn:microsoft.com/office/officeart/2005/8/layout/vList5"/>
    <dgm:cxn modelId="{3921D128-E29C-4305-A353-5CDC785149E9}" srcId="{E927B3BD-E433-49E7-A6EB-34231596DA33}" destId="{4A0C66E8-C280-44D7-B991-6B4365E11609}" srcOrd="0" destOrd="0" parTransId="{5BA8D561-F74B-44CC-86F5-DD89E78450F7}" sibTransId="{6736F80A-E5CA-43A9-92C6-7E6B02388DC0}"/>
    <dgm:cxn modelId="{463DBB51-31F3-4BE3-B397-EF358196CAC8}" srcId="{783BFF01-5299-49A6-A8A3-6C41944C4BA1}" destId="{E927B3BD-E433-49E7-A6EB-34231596DA33}" srcOrd="1" destOrd="0" parTransId="{4A152412-AF8A-4B25-8FE6-3E4EABCEF265}" sibTransId="{B78A0138-5416-41C6-BE43-E42791A5F365}"/>
    <dgm:cxn modelId="{EB1335EB-B9D2-4C52-A8E2-440659F2B969}" type="presOf" srcId="{E068FAA4-C88A-49DA-90D8-F1E0345B1C65}" destId="{3CC75BD6-5901-4113-83D9-36518E6F9446}" srcOrd="0" destOrd="2" presId="urn:microsoft.com/office/officeart/2005/8/layout/vList5"/>
    <dgm:cxn modelId="{90887B21-8677-4B35-9060-4A819956C02D}" srcId="{BE6A6780-3CB2-4230-A8C7-45B44EB3E5F1}" destId="{C58433B0-8779-408E-84A2-1990AD649D04}" srcOrd="2" destOrd="0" parTransId="{58C3F293-361A-4C93-8316-3209BDB02C2A}" sibTransId="{DCF80BC1-76DE-475B-A2A7-809782F7C270}"/>
    <dgm:cxn modelId="{01CAA630-3E7E-4F55-84F6-8651CD84BFB5}" srcId="{783BFF01-5299-49A6-A8A3-6C41944C4BA1}" destId="{99BD1A25-4459-497D-A506-8FF04892BE90}" srcOrd="0" destOrd="0" parTransId="{AF558A75-1CFA-4162-BB40-F8AF3453F056}" sibTransId="{82476AFC-89C6-4B49-B607-075233CB509C}"/>
    <dgm:cxn modelId="{CB743AB7-6954-44C1-A3B8-59D96075FC55}" type="presOf" srcId="{9D778B2D-A01B-4079-95C2-41FCC9A1BF33}" destId="{0C1EF6A8-CA59-4DFA-8A78-34A85EC1727F}" srcOrd="0" destOrd="1" presId="urn:microsoft.com/office/officeart/2005/8/layout/vList5"/>
    <dgm:cxn modelId="{AA69A465-CD14-4D2A-BC92-6D1901AAEB17}" srcId="{BE6A6780-3CB2-4230-A8C7-45B44EB3E5F1}" destId="{2B732ABD-F57C-426E-AABE-83F5C8433D19}" srcOrd="0" destOrd="0" parTransId="{F4172E2E-6277-4335-B552-F63382FDDA67}" sibTransId="{DAAD4812-A5D0-4AD3-AE1E-465BFE3E5025}"/>
    <dgm:cxn modelId="{8E4A261F-2D46-4BCD-AD13-4C9B4A24ABDA}" type="presOf" srcId="{91D151C7-DEAC-4580-B7AE-C6ACEF4AFDDA}" destId="{3CC75BD6-5901-4113-83D9-36518E6F9446}" srcOrd="0" destOrd="0" presId="urn:microsoft.com/office/officeart/2005/8/layout/vList5"/>
    <dgm:cxn modelId="{FB096608-97FB-410A-BF96-3574B6D2BFB7}" srcId="{99BD1A25-4459-497D-A506-8FF04892BE90}" destId="{91D151C7-DEAC-4580-B7AE-C6ACEF4AFDDA}" srcOrd="0" destOrd="0" parTransId="{D2E013EA-2EAC-4516-BEDC-F27A489B0E1C}" sibTransId="{B35AA780-FC1B-4939-A05C-4D6F64322FFE}"/>
    <dgm:cxn modelId="{C9EE1641-4670-4178-9A34-FC0DB0EF26E3}" type="presParOf" srcId="{46A8A3B4-CC4E-43D8-AB52-58E9C3972159}" destId="{FA116E1F-F315-4796-9C4D-E3DA6B5A8CF8}" srcOrd="0" destOrd="0" presId="urn:microsoft.com/office/officeart/2005/8/layout/vList5"/>
    <dgm:cxn modelId="{9219E3A7-6D9D-47EE-91A2-B7D1D7E58E29}" type="presParOf" srcId="{FA116E1F-F315-4796-9C4D-E3DA6B5A8CF8}" destId="{4C0C8C9F-BC70-4EBC-AAB4-7EBB93BD677E}" srcOrd="0" destOrd="0" presId="urn:microsoft.com/office/officeart/2005/8/layout/vList5"/>
    <dgm:cxn modelId="{3876BAB0-51C8-49B9-BE24-12DFBB0999E9}" type="presParOf" srcId="{FA116E1F-F315-4796-9C4D-E3DA6B5A8CF8}" destId="{3CC75BD6-5901-4113-83D9-36518E6F9446}" srcOrd="1" destOrd="0" presId="urn:microsoft.com/office/officeart/2005/8/layout/vList5"/>
    <dgm:cxn modelId="{0D717CE3-9373-4915-B234-CCD6D76AF93A}" type="presParOf" srcId="{46A8A3B4-CC4E-43D8-AB52-58E9C3972159}" destId="{91AF9D1F-4FCF-4056-927D-1FD8F398964D}" srcOrd="1" destOrd="0" presId="urn:microsoft.com/office/officeart/2005/8/layout/vList5"/>
    <dgm:cxn modelId="{026DCD54-BC95-460A-A27E-14F8155A9A21}" type="presParOf" srcId="{46A8A3B4-CC4E-43D8-AB52-58E9C3972159}" destId="{4A33B356-D388-45C2-A977-CA1B8A164B99}" srcOrd="2" destOrd="0" presId="urn:microsoft.com/office/officeart/2005/8/layout/vList5"/>
    <dgm:cxn modelId="{B23C3208-9CF2-45C8-8991-EE36C5A6C2AB}" type="presParOf" srcId="{4A33B356-D388-45C2-A977-CA1B8A164B99}" destId="{C2D06A4C-491B-406D-9293-ABD2A0CB7984}" srcOrd="0" destOrd="0" presId="urn:microsoft.com/office/officeart/2005/8/layout/vList5"/>
    <dgm:cxn modelId="{A0E77BB1-C73D-461E-80D1-34020B09DA0B}" type="presParOf" srcId="{4A33B356-D388-45C2-A977-CA1B8A164B99}" destId="{0C1EF6A8-CA59-4DFA-8A78-34A85EC1727F}" srcOrd="1" destOrd="0" presId="urn:microsoft.com/office/officeart/2005/8/layout/vList5"/>
    <dgm:cxn modelId="{CE9CE902-CBBE-4A03-8491-4C3D0BB2015E}" type="presParOf" srcId="{46A8A3B4-CC4E-43D8-AB52-58E9C3972159}" destId="{15971E87-06D2-4837-AD29-6B37C10B14FD}" srcOrd="3" destOrd="0" presId="urn:microsoft.com/office/officeart/2005/8/layout/vList5"/>
    <dgm:cxn modelId="{20CAAF00-9FED-4669-B6AA-8014B9BB483D}" type="presParOf" srcId="{46A8A3B4-CC4E-43D8-AB52-58E9C3972159}" destId="{A67BED62-4C0F-4160-95C5-AE673126DBB8}" srcOrd="4" destOrd="0" presId="urn:microsoft.com/office/officeart/2005/8/layout/vList5"/>
    <dgm:cxn modelId="{863C7622-D10D-4392-BC18-9586A793C295}" type="presParOf" srcId="{A67BED62-4C0F-4160-95C5-AE673126DBB8}" destId="{DB20513D-C957-4E3F-90DE-0BB468F226EA}" srcOrd="0" destOrd="0" presId="urn:microsoft.com/office/officeart/2005/8/layout/vList5"/>
    <dgm:cxn modelId="{1D7C5AD7-4771-4109-A769-FFE55CA72248}" type="presParOf" srcId="{A67BED62-4C0F-4160-95C5-AE673126DBB8}" destId="{22F00887-9C6F-4818-B7E8-C657702AE10C}" srcOrd="1" destOrd="0" presId="urn:microsoft.com/office/officeart/2005/8/layout/vList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783BFF01-5299-49A6-A8A3-6C41944C4BA1}"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l-GR"/>
        </a:p>
      </dgm:t>
    </dgm:pt>
    <dgm:pt modelId="{99BD1A25-4459-497D-A506-8FF04892BE90}">
      <dgm:prSet phldrT="[Κείμενο]" custT="1"/>
      <dgm:spPr/>
      <dgm:t>
        <a:bodyPr/>
        <a:lstStyle/>
        <a:p>
          <a:r>
            <a:rPr lang="el-GR" sz="4400" dirty="0" smtClean="0">
              <a:latin typeface="Verdana" pitchFamily="34" charset="0"/>
              <a:ea typeface="Verdana" pitchFamily="34" charset="0"/>
              <a:cs typeface="Verdana" pitchFamily="34" charset="0"/>
            </a:rPr>
            <a:t>Βήμα 7</a:t>
          </a:r>
          <a:endParaRPr lang="el-GR" sz="4400" dirty="0">
            <a:latin typeface="Verdana" pitchFamily="34" charset="0"/>
            <a:ea typeface="Verdana" pitchFamily="34" charset="0"/>
            <a:cs typeface="Verdana" pitchFamily="34" charset="0"/>
          </a:endParaRPr>
        </a:p>
      </dgm:t>
    </dgm:pt>
    <dgm:pt modelId="{AF558A75-1CFA-4162-BB40-F8AF3453F056}" type="parTrans" cxnId="{01CAA630-3E7E-4F55-84F6-8651CD84BFB5}">
      <dgm:prSet/>
      <dgm:spPr/>
      <dgm:t>
        <a:bodyPr/>
        <a:lstStyle/>
        <a:p>
          <a:endParaRPr lang="el-GR"/>
        </a:p>
      </dgm:t>
    </dgm:pt>
    <dgm:pt modelId="{82476AFC-89C6-4B49-B607-075233CB509C}" type="sibTrans" cxnId="{01CAA630-3E7E-4F55-84F6-8651CD84BFB5}">
      <dgm:prSet/>
      <dgm:spPr/>
      <dgm:t>
        <a:bodyPr/>
        <a:lstStyle/>
        <a:p>
          <a:endParaRPr lang="el-GR"/>
        </a:p>
      </dgm:t>
    </dgm:pt>
    <dgm:pt modelId="{91D151C7-DEAC-4580-B7AE-C6ACEF4AFDDA}">
      <dgm:prSet phldrT="[Κείμενο]" custT="1"/>
      <dgm:spPr/>
      <dgm:t>
        <a:bodyPr/>
        <a:lstStyle/>
        <a:p>
          <a:endParaRPr lang="el-GR" sz="1200" b="1" dirty="0">
            <a:latin typeface="Calibri" pitchFamily="34" charset="0"/>
          </a:endParaRPr>
        </a:p>
      </dgm:t>
    </dgm:pt>
    <dgm:pt modelId="{D2E013EA-2EAC-4516-BEDC-F27A489B0E1C}" type="parTrans" cxnId="{FB096608-97FB-410A-BF96-3574B6D2BFB7}">
      <dgm:prSet/>
      <dgm:spPr/>
      <dgm:t>
        <a:bodyPr/>
        <a:lstStyle/>
        <a:p>
          <a:endParaRPr lang="el-GR"/>
        </a:p>
      </dgm:t>
    </dgm:pt>
    <dgm:pt modelId="{B35AA780-FC1B-4939-A05C-4D6F64322FFE}" type="sibTrans" cxnId="{FB096608-97FB-410A-BF96-3574B6D2BFB7}">
      <dgm:prSet/>
      <dgm:spPr/>
      <dgm:t>
        <a:bodyPr/>
        <a:lstStyle/>
        <a:p>
          <a:endParaRPr lang="el-GR"/>
        </a:p>
      </dgm:t>
    </dgm:pt>
    <dgm:pt modelId="{E927B3BD-E433-49E7-A6EB-34231596DA33}">
      <dgm:prSet phldrT="[Κείμενο]" custT="1"/>
      <dgm:spPr/>
      <dgm:t>
        <a:bodyPr/>
        <a:lstStyle/>
        <a:p>
          <a:r>
            <a:rPr lang="el-GR" sz="4400" b="0" dirty="0" smtClean="0">
              <a:latin typeface="Verdana" pitchFamily="34" charset="0"/>
              <a:ea typeface="Verdana" pitchFamily="34" charset="0"/>
              <a:cs typeface="Verdana" pitchFamily="34" charset="0"/>
            </a:rPr>
            <a:t>Βήμα 8</a:t>
          </a:r>
          <a:endParaRPr lang="el-GR" sz="4400" b="0" dirty="0">
            <a:latin typeface="Verdana" pitchFamily="34" charset="0"/>
            <a:ea typeface="Verdana" pitchFamily="34" charset="0"/>
            <a:cs typeface="Verdana" pitchFamily="34" charset="0"/>
          </a:endParaRPr>
        </a:p>
      </dgm:t>
    </dgm:pt>
    <dgm:pt modelId="{4A152412-AF8A-4B25-8FE6-3E4EABCEF265}" type="parTrans" cxnId="{463DBB51-31F3-4BE3-B397-EF358196CAC8}">
      <dgm:prSet/>
      <dgm:spPr/>
      <dgm:t>
        <a:bodyPr/>
        <a:lstStyle/>
        <a:p>
          <a:endParaRPr lang="el-GR"/>
        </a:p>
      </dgm:t>
    </dgm:pt>
    <dgm:pt modelId="{B78A0138-5416-41C6-BE43-E42791A5F365}" type="sibTrans" cxnId="{463DBB51-31F3-4BE3-B397-EF358196CAC8}">
      <dgm:prSet/>
      <dgm:spPr/>
      <dgm:t>
        <a:bodyPr/>
        <a:lstStyle/>
        <a:p>
          <a:endParaRPr lang="el-GR"/>
        </a:p>
      </dgm:t>
    </dgm:pt>
    <dgm:pt modelId="{4A0C66E8-C280-44D7-B991-6B4365E11609}">
      <dgm:prSet phldrT="[Κείμενο]" custT="1"/>
      <dgm:spPr/>
      <dgm:t>
        <a:bodyPr/>
        <a:lstStyle/>
        <a:p>
          <a:pPr algn="l"/>
          <a:endParaRPr lang="el-GR" sz="1200" dirty="0">
            <a:latin typeface="Calibri" pitchFamily="34" charset="0"/>
          </a:endParaRPr>
        </a:p>
      </dgm:t>
    </dgm:pt>
    <dgm:pt modelId="{5BA8D561-F74B-44CC-86F5-DD89E78450F7}" type="parTrans" cxnId="{3921D128-E29C-4305-A353-5CDC785149E9}">
      <dgm:prSet/>
      <dgm:spPr/>
      <dgm:t>
        <a:bodyPr/>
        <a:lstStyle/>
        <a:p>
          <a:endParaRPr lang="el-GR"/>
        </a:p>
      </dgm:t>
    </dgm:pt>
    <dgm:pt modelId="{6736F80A-E5CA-43A9-92C6-7E6B02388DC0}" type="sibTrans" cxnId="{3921D128-E29C-4305-A353-5CDC785149E9}">
      <dgm:prSet/>
      <dgm:spPr/>
      <dgm:t>
        <a:bodyPr/>
        <a:lstStyle/>
        <a:p>
          <a:endParaRPr lang="el-GR"/>
        </a:p>
      </dgm:t>
    </dgm:pt>
    <dgm:pt modelId="{BE6A6780-3CB2-4230-A8C7-45B44EB3E5F1}">
      <dgm:prSet phldrT="[Κείμενο]" custT="1"/>
      <dgm:spPr/>
      <dgm:t>
        <a:bodyPr/>
        <a:lstStyle/>
        <a:p>
          <a:r>
            <a:rPr lang="el-GR" sz="4400" b="0" dirty="0" smtClean="0">
              <a:latin typeface="Verdana" pitchFamily="34" charset="0"/>
              <a:ea typeface="Verdana" pitchFamily="34" charset="0"/>
              <a:cs typeface="Verdana" pitchFamily="34" charset="0"/>
            </a:rPr>
            <a:t>Βήμα 9</a:t>
          </a:r>
          <a:endParaRPr lang="el-GR" sz="4400" b="0" dirty="0">
            <a:latin typeface="Verdana" pitchFamily="34" charset="0"/>
            <a:ea typeface="Verdana" pitchFamily="34" charset="0"/>
            <a:cs typeface="Verdana" pitchFamily="34" charset="0"/>
          </a:endParaRPr>
        </a:p>
      </dgm:t>
    </dgm:pt>
    <dgm:pt modelId="{5B765216-9426-4333-92FC-4E74391F6718}" type="parTrans" cxnId="{E795EB57-D61F-4446-9424-F206AB15611C}">
      <dgm:prSet/>
      <dgm:spPr/>
      <dgm:t>
        <a:bodyPr/>
        <a:lstStyle/>
        <a:p>
          <a:endParaRPr lang="el-GR"/>
        </a:p>
      </dgm:t>
    </dgm:pt>
    <dgm:pt modelId="{E28EDB47-E0FF-4035-BF41-98CC77BDF262}" type="sibTrans" cxnId="{E795EB57-D61F-4446-9424-F206AB15611C}">
      <dgm:prSet/>
      <dgm:spPr/>
      <dgm:t>
        <a:bodyPr/>
        <a:lstStyle/>
        <a:p>
          <a:endParaRPr lang="el-GR"/>
        </a:p>
      </dgm:t>
    </dgm:pt>
    <dgm:pt modelId="{2B732ABD-F57C-426E-AABE-83F5C8433D19}">
      <dgm:prSet phldrT="[Κείμενο]" custT="1"/>
      <dgm:spPr/>
      <dgm:t>
        <a:bodyPr/>
        <a:lstStyle/>
        <a:p>
          <a:pPr algn="ctr"/>
          <a:endParaRPr lang="el-GR" sz="1400" b="0" u="sng" dirty="0">
            <a:latin typeface="Verdana" pitchFamily="34" charset="0"/>
            <a:ea typeface="Verdana" pitchFamily="34" charset="0"/>
            <a:cs typeface="Verdana" pitchFamily="34" charset="0"/>
          </a:endParaRPr>
        </a:p>
      </dgm:t>
    </dgm:pt>
    <dgm:pt modelId="{DAAD4812-A5D0-4AD3-AE1E-465BFE3E5025}" type="sibTrans" cxnId="{AA69A465-CD14-4D2A-BC92-6D1901AAEB17}">
      <dgm:prSet/>
      <dgm:spPr/>
      <dgm:t>
        <a:bodyPr/>
        <a:lstStyle/>
        <a:p>
          <a:endParaRPr lang="el-GR"/>
        </a:p>
      </dgm:t>
    </dgm:pt>
    <dgm:pt modelId="{F4172E2E-6277-4335-B552-F63382FDDA67}" type="parTrans" cxnId="{AA69A465-CD14-4D2A-BC92-6D1901AAEB17}">
      <dgm:prSet/>
      <dgm:spPr/>
      <dgm:t>
        <a:bodyPr/>
        <a:lstStyle/>
        <a:p>
          <a:endParaRPr lang="el-GR"/>
        </a:p>
      </dgm:t>
    </dgm:pt>
    <dgm:pt modelId="{11220D03-7FB5-424B-864A-EB9607F004A3}">
      <dgm:prSet custT="1"/>
      <dgm:spPr/>
      <dgm:t>
        <a:bodyPr/>
        <a:lstStyle/>
        <a:p>
          <a:r>
            <a:rPr lang="el-GR" sz="1200" b="1" u="none" dirty="0" smtClean="0">
              <a:latin typeface="Calibri" pitchFamily="34" charset="0"/>
            </a:rPr>
            <a:t>Εισαγωγή πλήρη στοιχείων κάθε </a:t>
          </a:r>
          <a:r>
            <a:rPr lang="el-GR" sz="1200" b="1" u="none" dirty="0" err="1" smtClean="0">
              <a:latin typeface="Calibri" pitchFamily="34" charset="0"/>
            </a:rPr>
            <a:t>συνοφειλέτη</a:t>
          </a:r>
          <a:endParaRPr lang="el-GR" sz="1200" u="none" dirty="0">
            <a:latin typeface="Calibri" pitchFamily="34" charset="0"/>
          </a:endParaRPr>
        </a:p>
      </dgm:t>
    </dgm:pt>
    <dgm:pt modelId="{B4F1BE2A-4B0A-434C-9932-5869812E9A00}" type="parTrans" cxnId="{22EC5C13-79AE-462C-8E65-F49DF448B744}">
      <dgm:prSet/>
      <dgm:spPr/>
      <dgm:t>
        <a:bodyPr/>
        <a:lstStyle/>
        <a:p>
          <a:endParaRPr lang="el-GR"/>
        </a:p>
      </dgm:t>
    </dgm:pt>
    <dgm:pt modelId="{846B3011-1AA9-41A6-BC34-92A12DDB325A}" type="sibTrans" cxnId="{22EC5C13-79AE-462C-8E65-F49DF448B744}">
      <dgm:prSet/>
      <dgm:spPr/>
      <dgm:t>
        <a:bodyPr/>
        <a:lstStyle/>
        <a:p>
          <a:endParaRPr lang="el-GR"/>
        </a:p>
      </dgm:t>
    </dgm:pt>
    <dgm:pt modelId="{4354361B-06A5-4128-BA58-7918B7E7F9C3}">
      <dgm:prSet custT="1"/>
      <dgm:spPr/>
      <dgm:t>
        <a:bodyPr/>
        <a:lstStyle/>
        <a:p>
          <a:r>
            <a:rPr lang="el-GR" sz="1200" u="none" dirty="0" smtClean="0">
              <a:latin typeface="Calibri" pitchFamily="34" charset="0"/>
            </a:rPr>
            <a:t>επωνυμία, </a:t>
          </a:r>
          <a:endParaRPr lang="el-GR" sz="1200" u="none" dirty="0">
            <a:latin typeface="Calibri" pitchFamily="34" charset="0"/>
          </a:endParaRPr>
        </a:p>
      </dgm:t>
    </dgm:pt>
    <dgm:pt modelId="{F4D248B9-44A3-4C4C-BCAC-38BD4A2B8C66}" type="parTrans" cxnId="{0F219D66-18C1-4898-A502-3391B50F3752}">
      <dgm:prSet/>
      <dgm:spPr/>
      <dgm:t>
        <a:bodyPr/>
        <a:lstStyle/>
        <a:p>
          <a:endParaRPr lang="el-GR"/>
        </a:p>
      </dgm:t>
    </dgm:pt>
    <dgm:pt modelId="{491CC597-443C-4C25-9B69-F691A7A40E36}" type="sibTrans" cxnId="{0F219D66-18C1-4898-A502-3391B50F3752}">
      <dgm:prSet/>
      <dgm:spPr/>
      <dgm:t>
        <a:bodyPr/>
        <a:lstStyle/>
        <a:p>
          <a:endParaRPr lang="el-GR"/>
        </a:p>
      </dgm:t>
    </dgm:pt>
    <dgm:pt modelId="{FF823F8E-0C69-4797-AFD4-4E6418D0DCC7}">
      <dgm:prSet custT="1"/>
      <dgm:spPr/>
      <dgm:t>
        <a:bodyPr/>
        <a:lstStyle/>
        <a:p>
          <a:r>
            <a:rPr lang="el-GR" sz="1200" u="none" dirty="0" smtClean="0">
              <a:latin typeface="Calibri" pitchFamily="34" charset="0"/>
            </a:rPr>
            <a:t>πλήρη διεύθυνση,</a:t>
          </a:r>
          <a:endParaRPr lang="el-GR" sz="1200" u="none" dirty="0">
            <a:latin typeface="Calibri" pitchFamily="34" charset="0"/>
          </a:endParaRPr>
        </a:p>
      </dgm:t>
    </dgm:pt>
    <dgm:pt modelId="{75BD62B0-CA37-4D26-A898-A81CA9C402A8}" type="parTrans" cxnId="{5EF9735C-95FA-4792-B4B5-BCF51F4201B7}">
      <dgm:prSet/>
      <dgm:spPr/>
      <dgm:t>
        <a:bodyPr/>
        <a:lstStyle/>
        <a:p>
          <a:endParaRPr lang="el-GR"/>
        </a:p>
      </dgm:t>
    </dgm:pt>
    <dgm:pt modelId="{AF014E30-EEFB-4315-A736-ECB680A3D09E}" type="sibTrans" cxnId="{5EF9735C-95FA-4792-B4B5-BCF51F4201B7}">
      <dgm:prSet/>
      <dgm:spPr/>
      <dgm:t>
        <a:bodyPr/>
        <a:lstStyle/>
        <a:p>
          <a:endParaRPr lang="el-GR"/>
        </a:p>
      </dgm:t>
    </dgm:pt>
    <dgm:pt modelId="{CAE34142-A2CC-4610-AB24-99A7237EF6C4}">
      <dgm:prSet custT="1"/>
      <dgm:spPr/>
      <dgm:t>
        <a:bodyPr/>
        <a:lstStyle/>
        <a:p>
          <a:r>
            <a:rPr lang="el-GR" sz="1200" u="none" dirty="0" smtClean="0">
              <a:latin typeface="Calibri" pitchFamily="34" charset="0"/>
            </a:rPr>
            <a:t> ΑΦΜ,</a:t>
          </a:r>
          <a:endParaRPr lang="el-GR" sz="1200" u="none" dirty="0">
            <a:latin typeface="Calibri" pitchFamily="34" charset="0"/>
          </a:endParaRPr>
        </a:p>
      </dgm:t>
    </dgm:pt>
    <dgm:pt modelId="{4274C2A2-8A1D-48AE-A5BF-9776E22D3028}" type="parTrans" cxnId="{D7075C79-BB66-4911-B06E-CA5320F991E8}">
      <dgm:prSet/>
      <dgm:spPr/>
      <dgm:t>
        <a:bodyPr/>
        <a:lstStyle/>
        <a:p>
          <a:endParaRPr lang="el-GR"/>
        </a:p>
      </dgm:t>
    </dgm:pt>
    <dgm:pt modelId="{4DFA0B8C-3AE5-4B95-94B4-AE50F009A1AE}" type="sibTrans" cxnId="{D7075C79-BB66-4911-B06E-CA5320F991E8}">
      <dgm:prSet/>
      <dgm:spPr/>
      <dgm:t>
        <a:bodyPr/>
        <a:lstStyle/>
        <a:p>
          <a:endParaRPr lang="el-GR"/>
        </a:p>
      </dgm:t>
    </dgm:pt>
    <dgm:pt modelId="{D6E0233F-C7B8-4E79-9AC1-95EA88E83F79}">
      <dgm:prSet custT="1"/>
      <dgm:spPr/>
      <dgm:t>
        <a:bodyPr/>
        <a:lstStyle/>
        <a:p>
          <a:r>
            <a:rPr lang="el-GR" sz="1200" u="none" dirty="0" smtClean="0">
              <a:latin typeface="Calibri" pitchFamily="34" charset="0"/>
            </a:rPr>
            <a:t> τηλέφωνο,</a:t>
          </a:r>
          <a:endParaRPr lang="el-GR" sz="1200" u="none" dirty="0">
            <a:latin typeface="Calibri" pitchFamily="34" charset="0"/>
          </a:endParaRPr>
        </a:p>
      </dgm:t>
    </dgm:pt>
    <dgm:pt modelId="{A5680207-1861-475B-A2EC-C504E73F3E98}" type="parTrans" cxnId="{7BB726C7-5522-4D4C-8721-018E63582276}">
      <dgm:prSet/>
      <dgm:spPr/>
      <dgm:t>
        <a:bodyPr/>
        <a:lstStyle/>
        <a:p>
          <a:endParaRPr lang="el-GR"/>
        </a:p>
      </dgm:t>
    </dgm:pt>
    <dgm:pt modelId="{A4CACE5F-FD40-4D5F-9FE7-A78AFC4FEBAF}" type="sibTrans" cxnId="{7BB726C7-5522-4D4C-8721-018E63582276}">
      <dgm:prSet/>
      <dgm:spPr/>
      <dgm:t>
        <a:bodyPr/>
        <a:lstStyle/>
        <a:p>
          <a:endParaRPr lang="el-GR"/>
        </a:p>
      </dgm:t>
    </dgm:pt>
    <dgm:pt modelId="{91F60ABB-E99C-4DC2-8B11-23890DD997E5}">
      <dgm:prSet custT="1"/>
      <dgm:spPr/>
      <dgm:t>
        <a:bodyPr/>
        <a:lstStyle/>
        <a:p>
          <a:r>
            <a:rPr lang="el-GR" sz="1200" u="none" dirty="0" smtClean="0">
              <a:latin typeface="Calibri" pitchFamily="34" charset="0"/>
            </a:rPr>
            <a:t> ηλεκτρονική διεύθυνση</a:t>
          </a:r>
          <a:endParaRPr lang="el-GR" sz="1200" u="none" dirty="0">
            <a:latin typeface="Calibri" pitchFamily="34" charset="0"/>
          </a:endParaRPr>
        </a:p>
      </dgm:t>
    </dgm:pt>
    <dgm:pt modelId="{8986765F-12FE-4299-A98D-89428297F3F1}" type="parTrans" cxnId="{E8485B13-5A8C-4FEC-BB5D-E7E8139D1C07}">
      <dgm:prSet/>
      <dgm:spPr/>
      <dgm:t>
        <a:bodyPr/>
        <a:lstStyle/>
        <a:p>
          <a:endParaRPr lang="el-GR"/>
        </a:p>
      </dgm:t>
    </dgm:pt>
    <dgm:pt modelId="{9D8CC74D-D3F3-4114-9113-5F0A76D4070E}" type="sibTrans" cxnId="{E8485B13-5A8C-4FEC-BB5D-E7E8139D1C07}">
      <dgm:prSet/>
      <dgm:spPr/>
      <dgm:t>
        <a:bodyPr/>
        <a:lstStyle/>
        <a:p>
          <a:endParaRPr lang="el-GR"/>
        </a:p>
      </dgm:t>
    </dgm:pt>
    <dgm:pt modelId="{B0C30B1F-014F-4854-B98A-BCE49A86C519}">
      <dgm:prSet custT="1"/>
      <dgm:spPr/>
      <dgm:t>
        <a:bodyPr/>
        <a:lstStyle/>
        <a:p>
          <a:pPr algn="just"/>
          <a:r>
            <a:rPr lang="el-GR" sz="1200" b="1" u="none" dirty="0" smtClean="0">
              <a:latin typeface="Calibri" pitchFamily="34" charset="0"/>
            </a:rPr>
            <a:t>Εισαγωγή δήλωσης για κάθε μεταβίβαση ή επιβάρυνση περιουσιακού στοιχείου</a:t>
          </a:r>
          <a:endParaRPr lang="el-GR" sz="1200" u="none" dirty="0">
            <a:latin typeface="Calibri" pitchFamily="34" charset="0"/>
          </a:endParaRPr>
        </a:p>
      </dgm:t>
    </dgm:pt>
    <dgm:pt modelId="{57B40D7E-7436-410C-BE6C-6340B7710DF1}" type="parTrans" cxnId="{812E2332-78EF-41DB-B86D-FB1C43D7DD69}">
      <dgm:prSet/>
      <dgm:spPr/>
      <dgm:t>
        <a:bodyPr/>
        <a:lstStyle/>
        <a:p>
          <a:endParaRPr lang="el-GR"/>
        </a:p>
      </dgm:t>
    </dgm:pt>
    <dgm:pt modelId="{F9C3E3B2-77D7-4CD4-AAC3-0F3B84EB5E27}" type="sibTrans" cxnId="{812E2332-78EF-41DB-B86D-FB1C43D7DD69}">
      <dgm:prSet/>
      <dgm:spPr/>
      <dgm:t>
        <a:bodyPr/>
        <a:lstStyle/>
        <a:p>
          <a:endParaRPr lang="el-GR"/>
        </a:p>
      </dgm:t>
    </dgm:pt>
    <dgm:pt modelId="{0DC10BF0-5AA3-4EF2-953E-1E47E12F354A}">
      <dgm:prSet custT="1"/>
      <dgm:spPr/>
      <dgm:t>
        <a:bodyPr/>
        <a:lstStyle/>
        <a:p>
          <a:pPr algn="just"/>
          <a:r>
            <a:rPr lang="el-GR" sz="1200" u="none" dirty="0" smtClean="0">
              <a:latin typeface="Calibri" pitchFamily="34" charset="0"/>
            </a:rPr>
            <a:t> που έγινε εντός των τελευταίων πέντε (5) ετών πριν την υποβολή της αίτησης και για κάθε καταβολή μερίσματος από εσάς προς τους μετόχους ή εταίρους ή άλλη συναλλαγή εκτός των τρεχουσών συναλλαγών της επιχείρησης που έγινε εντός των τελευταίων είκοσι τεσσάρων (24) μηνών πριν την υποβολή της αίτησης</a:t>
          </a:r>
          <a:endParaRPr lang="el-GR" sz="1200" u="none" dirty="0">
            <a:latin typeface="Calibri" pitchFamily="34" charset="0"/>
          </a:endParaRPr>
        </a:p>
      </dgm:t>
    </dgm:pt>
    <dgm:pt modelId="{F51C6F8F-E85A-4A2F-831C-7D73A004139D}" type="parTrans" cxnId="{D407A3AA-3E3E-4CD6-92E8-7BB6D86ED2B8}">
      <dgm:prSet/>
      <dgm:spPr/>
      <dgm:t>
        <a:bodyPr/>
        <a:lstStyle/>
        <a:p>
          <a:endParaRPr lang="el-GR"/>
        </a:p>
      </dgm:t>
    </dgm:pt>
    <dgm:pt modelId="{93F3E939-E5D1-41BC-BC71-FDE08AD6E648}" type="sibTrans" cxnId="{D407A3AA-3E3E-4CD6-92E8-7BB6D86ED2B8}">
      <dgm:prSet/>
      <dgm:spPr/>
      <dgm:t>
        <a:bodyPr/>
        <a:lstStyle/>
        <a:p>
          <a:endParaRPr lang="el-GR"/>
        </a:p>
      </dgm:t>
    </dgm:pt>
    <dgm:pt modelId="{BC72AFA7-AB73-4E6D-8914-9C104FA58D7B}">
      <dgm:prSet custT="1"/>
      <dgm:spPr/>
      <dgm:t>
        <a:bodyPr/>
        <a:lstStyle/>
        <a:p>
          <a:pPr algn="just"/>
          <a:r>
            <a:rPr lang="el-GR" sz="1200" b="1" u="none" dirty="0" smtClean="0">
              <a:latin typeface="Calibri" pitchFamily="34" charset="0"/>
            </a:rPr>
            <a:t>Εισαγωγή στοιχείων  κάθε νομικού προσώπου</a:t>
          </a:r>
          <a:endParaRPr lang="el-GR" sz="1200" b="0" u="none" dirty="0">
            <a:latin typeface="Calibri" pitchFamily="34" charset="0"/>
          </a:endParaRPr>
        </a:p>
      </dgm:t>
    </dgm:pt>
    <dgm:pt modelId="{8B491253-A745-489B-85C8-98119AFEDBDE}" type="parTrans" cxnId="{0E6FBCED-73E0-4B18-8B49-FAAF258079EF}">
      <dgm:prSet/>
      <dgm:spPr/>
      <dgm:t>
        <a:bodyPr/>
        <a:lstStyle/>
        <a:p>
          <a:endParaRPr lang="el-GR"/>
        </a:p>
      </dgm:t>
    </dgm:pt>
    <dgm:pt modelId="{82BE874E-5E39-48F4-AC28-CA6ED2BC3738}" type="sibTrans" cxnId="{0E6FBCED-73E0-4B18-8B49-FAAF258079EF}">
      <dgm:prSet/>
      <dgm:spPr/>
      <dgm:t>
        <a:bodyPr/>
        <a:lstStyle/>
        <a:p>
          <a:endParaRPr lang="el-GR"/>
        </a:p>
      </dgm:t>
    </dgm:pt>
    <dgm:pt modelId="{777B04E0-9035-445F-8B7A-688773E98E87}">
      <dgm:prSet custT="1"/>
      <dgm:spPr/>
      <dgm:t>
        <a:bodyPr/>
        <a:lstStyle/>
        <a:p>
          <a:pPr algn="just"/>
          <a:r>
            <a:rPr lang="el-GR" sz="1200" b="0" u="none" dirty="0" smtClean="0">
              <a:latin typeface="Calibri" pitchFamily="34" charset="0"/>
            </a:rPr>
            <a:t>συνδεδεμένου με ημερομηνία σύστασης μεταγενέστερη της 1</a:t>
          </a:r>
          <a:r>
            <a:rPr lang="el-GR" sz="1200" b="0" u="none" baseline="30000" dirty="0" smtClean="0">
              <a:latin typeface="Calibri" pitchFamily="34" charset="0"/>
            </a:rPr>
            <a:t>ης</a:t>
          </a:r>
          <a:r>
            <a:rPr lang="el-GR" sz="1200" b="0" u="none" dirty="0" smtClean="0">
              <a:latin typeface="Calibri" pitchFamily="34" charset="0"/>
            </a:rPr>
            <a:t> Ιανουαρίου 2012,  και</a:t>
          </a:r>
          <a:endParaRPr lang="el-GR" sz="1200" b="0" u="none" dirty="0">
            <a:latin typeface="Calibri" pitchFamily="34" charset="0"/>
          </a:endParaRPr>
        </a:p>
      </dgm:t>
    </dgm:pt>
    <dgm:pt modelId="{BF1AA95E-1FF0-4077-9325-64B96B1F2304}" type="parTrans" cxnId="{6F8EB365-C2B9-4A92-9F7F-16A7BA94F4B2}">
      <dgm:prSet/>
      <dgm:spPr/>
      <dgm:t>
        <a:bodyPr/>
        <a:lstStyle/>
        <a:p>
          <a:endParaRPr lang="el-GR"/>
        </a:p>
      </dgm:t>
    </dgm:pt>
    <dgm:pt modelId="{71CBE770-ABC0-4751-99C4-8DD33C21B08F}" type="sibTrans" cxnId="{6F8EB365-C2B9-4A92-9F7F-16A7BA94F4B2}">
      <dgm:prSet/>
      <dgm:spPr/>
      <dgm:t>
        <a:bodyPr/>
        <a:lstStyle/>
        <a:p>
          <a:endParaRPr lang="el-GR"/>
        </a:p>
      </dgm:t>
    </dgm:pt>
    <dgm:pt modelId="{80AB90B1-B4DD-4256-AEF2-875488488A4B}">
      <dgm:prSet custT="1"/>
      <dgm:spPr/>
      <dgm:t>
        <a:bodyPr/>
        <a:lstStyle/>
        <a:p>
          <a:pPr algn="just"/>
          <a:r>
            <a:rPr lang="el-GR" sz="1200" b="0" u="none" dirty="0" smtClean="0">
              <a:latin typeface="Calibri" pitchFamily="34" charset="0"/>
            </a:rPr>
            <a:t>πλήρη στοιχεία ακινήτων ή άλλων περιουσιακών στοιχείων που τυχόν μεταβιβάστηκαν από τον οφειλέτη ή τους </a:t>
          </a:r>
          <a:r>
            <a:rPr lang="el-GR" sz="1200" b="0" u="none" dirty="0" err="1" smtClean="0">
              <a:latin typeface="Calibri" pitchFamily="34" charset="0"/>
            </a:rPr>
            <a:t>συνοφειλέτες</a:t>
          </a:r>
          <a:r>
            <a:rPr lang="el-GR" sz="1200" b="0" u="none" dirty="0" smtClean="0">
              <a:latin typeface="Calibri" pitchFamily="34" charset="0"/>
            </a:rPr>
            <a:t> σε συνδεδεμένα πρόσωπα μετά την 1</a:t>
          </a:r>
          <a:r>
            <a:rPr lang="el-GR" sz="1200" b="0" u="none" baseline="30000" dirty="0" smtClean="0">
              <a:latin typeface="Calibri" pitchFamily="34" charset="0"/>
            </a:rPr>
            <a:t>η</a:t>
          </a:r>
          <a:r>
            <a:rPr lang="el-GR" sz="1200" b="0" u="none" dirty="0" smtClean="0">
              <a:latin typeface="Calibri" pitchFamily="34" charset="0"/>
            </a:rPr>
            <a:t>  Ιανουαρίου 2012 και εφεξής.</a:t>
          </a:r>
          <a:endParaRPr lang="el-GR" sz="1200" b="0" u="none" dirty="0">
            <a:latin typeface="Calibri" pitchFamily="34" charset="0"/>
          </a:endParaRPr>
        </a:p>
      </dgm:t>
    </dgm:pt>
    <dgm:pt modelId="{FA5E0118-69FC-4622-B3BB-F2C939189D77}" type="parTrans" cxnId="{EC98721D-8128-4F16-B838-BC3883B12D33}">
      <dgm:prSet/>
      <dgm:spPr/>
      <dgm:t>
        <a:bodyPr/>
        <a:lstStyle/>
        <a:p>
          <a:endParaRPr lang="el-GR"/>
        </a:p>
      </dgm:t>
    </dgm:pt>
    <dgm:pt modelId="{4D32A9FF-923D-4DF1-9B17-8346490A24AA}" type="sibTrans" cxnId="{EC98721D-8128-4F16-B838-BC3883B12D33}">
      <dgm:prSet/>
      <dgm:spPr/>
      <dgm:t>
        <a:bodyPr/>
        <a:lstStyle/>
        <a:p>
          <a:endParaRPr lang="el-GR"/>
        </a:p>
      </dgm:t>
    </dgm:pt>
    <dgm:pt modelId="{46A8A3B4-CC4E-43D8-AB52-58E9C3972159}" type="pres">
      <dgm:prSet presAssocID="{783BFF01-5299-49A6-A8A3-6C41944C4BA1}" presName="Name0" presStyleCnt="0">
        <dgm:presLayoutVars>
          <dgm:dir/>
          <dgm:animLvl val="lvl"/>
          <dgm:resizeHandles val="exact"/>
        </dgm:presLayoutVars>
      </dgm:prSet>
      <dgm:spPr/>
      <dgm:t>
        <a:bodyPr/>
        <a:lstStyle/>
        <a:p>
          <a:endParaRPr lang="el-GR"/>
        </a:p>
      </dgm:t>
    </dgm:pt>
    <dgm:pt modelId="{FA116E1F-F315-4796-9C4D-E3DA6B5A8CF8}" type="pres">
      <dgm:prSet presAssocID="{99BD1A25-4459-497D-A506-8FF04892BE90}" presName="linNode" presStyleCnt="0"/>
      <dgm:spPr/>
    </dgm:pt>
    <dgm:pt modelId="{4C0C8C9F-BC70-4EBC-AAB4-7EBB93BD677E}" type="pres">
      <dgm:prSet presAssocID="{99BD1A25-4459-497D-A506-8FF04892BE90}" presName="parentText" presStyleLbl="node1" presStyleIdx="0" presStyleCnt="3" custLinFactNeighborX="1504" custLinFactNeighborY="-4437">
        <dgm:presLayoutVars>
          <dgm:chMax val="1"/>
          <dgm:bulletEnabled val="1"/>
        </dgm:presLayoutVars>
      </dgm:prSet>
      <dgm:spPr/>
      <dgm:t>
        <a:bodyPr/>
        <a:lstStyle/>
        <a:p>
          <a:endParaRPr lang="el-GR"/>
        </a:p>
      </dgm:t>
    </dgm:pt>
    <dgm:pt modelId="{3CC75BD6-5901-4113-83D9-36518E6F9446}" type="pres">
      <dgm:prSet presAssocID="{99BD1A25-4459-497D-A506-8FF04892BE90}" presName="descendantText" presStyleLbl="alignAccFollowNode1" presStyleIdx="0" presStyleCnt="3" custScaleX="112294" custScaleY="126925" custLinFactNeighborX="21043" custLinFactNeighborY="-5449">
        <dgm:presLayoutVars>
          <dgm:bulletEnabled val="1"/>
        </dgm:presLayoutVars>
      </dgm:prSet>
      <dgm:spPr/>
      <dgm:t>
        <a:bodyPr/>
        <a:lstStyle/>
        <a:p>
          <a:endParaRPr lang="el-GR"/>
        </a:p>
      </dgm:t>
    </dgm:pt>
    <dgm:pt modelId="{91AF9D1F-4FCF-4056-927D-1FD8F398964D}" type="pres">
      <dgm:prSet presAssocID="{82476AFC-89C6-4B49-B607-075233CB509C}" presName="sp" presStyleCnt="0"/>
      <dgm:spPr/>
    </dgm:pt>
    <dgm:pt modelId="{4A33B356-D388-45C2-A977-CA1B8A164B99}" type="pres">
      <dgm:prSet presAssocID="{E927B3BD-E433-49E7-A6EB-34231596DA33}" presName="linNode" presStyleCnt="0"/>
      <dgm:spPr/>
    </dgm:pt>
    <dgm:pt modelId="{C2D06A4C-491B-406D-9293-ABD2A0CB7984}" type="pres">
      <dgm:prSet presAssocID="{E927B3BD-E433-49E7-A6EB-34231596DA33}" presName="parentText" presStyleLbl="node1" presStyleIdx="1" presStyleCnt="3">
        <dgm:presLayoutVars>
          <dgm:chMax val="1"/>
          <dgm:bulletEnabled val="1"/>
        </dgm:presLayoutVars>
      </dgm:prSet>
      <dgm:spPr/>
      <dgm:t>
        <a:bodyPr/>
        <a:lstStyle/>
        <a:p>
          <a:endParaRPr lang="el-GR"/>
        </a:p>
      </dgm:t>
    </dgm:pt>
    <dgm:pt modelId="{0C1EF6A8-CA59-4DFA-8A78-34A85EC1727F}" type="pres">
      <dgm:prSet presAssocID="{E927B3BD-E433-49E7-A6EB-34231596DA33}" presName="descendantText" presStyleLbl="alignAccFollowNode1" presStyleIdx="1" presStyleCnt="3" custScaleX="103552" custScaleY="146266" custLinFactNeighborX="4477" custLinFactNeighborY="3353">
        <dgm:presLayoutVars>
          <dgm:bulletEnabled val="1"/>
        </dgm:presLayoutVars>
      </dgm:prSet>
      <dgm:spPr/>
      <dgm:t>
        <a:bodyPr/>
        <a:lstStyle/>
        <a:p>
          <a:endParaRPr lang="el-GR"/>
        </a:p>
      </dgm:t>
    </dgm:pt>
    <dgm:pt modelId="{15971E87-06D2-4837-AD29-6B37C10B14FD}" type="pres">
      <dgm:prSet presAssocID="{B78A0138-5416-41C6-BE43-E42791A5F365}" presName="sp" presStyleCnt="0"/>
      <dgm:spPr/>
    </dgm:pt>
    <dgm:pt modelId="{A67BED62-4C0F-4160-95C5-AE673126DBB8}" type="pres">
      <dgm:prSet presAssocID="{BE6A6780-3CB2-4230-A8C7-45B44EB3E5F1}" presName="linNode" presStyleCnt="0"/>
      <dgm:spPr/>
    </dgm:pt>
    <dgm:pt modelId="{DB20513D-C957-4E3F-90DE-0BB468F226EA}" type="pres">
      <dgm:prSet presAssocID="{BE6A6780-3CB2-4230-A8C7-45B44EB3E5F1}" presName="parentText" presStyleLbl="node1" presStyleIdx="2" presStyleCnt="3">
        <dgm:presLayoutVars>
          <dgm:chMax val="1"/>
          <dgm:bulletEnabled val="1"/>
        </dgm:presLayoutVars>
      </dgm:prSet>
      <dgm:spPr/>
      <dgm:t>
        <a:bodyPr/>
        <a:lstStyle/>
        <a:p>
          <a:endParaRPr lang="el-GR"/>
        </a:p>
      </dgm:t>
    </dgm:pt>
    <dgm:pt modelId="{22F00887-9C6F-4818-B7E8-C657702AE10C}" type="pres">
      <dgm:prSet presAssocID="{BE6A6780-3CB2-4230-A8C7-45B44EB3E5F1}" presName="descendantText" presStyleLbl="alignAccFollowNode1" presStyleIdx="2" presStyleCnt="3" custScaleX="98505" custScaleY="119888" custLinFactNeighborX="4133" custLinFactNeighborY="599">
        <dgm:presLayoutVars>
          <dgm:bulletEnabled val="1"/>
        </dgm:presLayoutVars>
      </dgm:prSet>
      <dgm:spPr/>
      <dgm:t>
        <a:bodyPr/>
        <a:lstStyle/>
        <a:p>
          <a:endParaRPr lang="el-GR"/>
        </a:p>
      </dgm:t>
    </dgm:pt>
  </dgm:ptLst>
  <dgm:cxnLst>
    <dgm:cxn modelId="{AA69A465-CD14-4D2A-BC92-6D1901AAEB17}" srcId="{BE6A6780-3CB2-4230-A8C7-45B44EB3E5F1}" destId="{2B732ABD-F57C-426E-AABE-83F5C8433D19}" srcOrd="0" destOrd="0" parTransId="{F4172E2E-6277-4335-B552-F63382FDDA67}" sibTransId="{DAAD4812-A5D0-4AD3-AE1E-465BFE3E5025}"/>
    <dgm:cxn modelId="{3921D128-E29C-4305-A353-5CDC785149E9}" srcId="{E927B3BD-E433-49E7-A6EB-34231596DA33}" destId="{4A0C66E8-C280-44D7-B991-6B4365E11609}" srcOrd="0" destOrd="0" parTransId="{5BA8D561-F74B-44CC-86F5-DD89E78450F7}" sibTransId="{6736F80A-E5CA-43A9-92C6-7E6B02388DC0}"/>
    <dgm:cxn modelId="{812E2332-78EF-41DB-B86D-FB1C43D7DD69}" srcId="{E927B3BD-E433-49E7-A6EB-34231596DA33}" destId="{B0C30B1F-014F-4854-B98A-BCE49A86C519}" srcOrd="1" destOrd="0" parTransId="{57B40D7E-7436-410C-BE6C-6340B7710DF1}" sibTransId="{F9C3E3B2-77D7-4CD4-AAC3-0F3B84EB5E27}"/>
    <dgm:cxn modelId="{01CAA630-3E7E-4F55-84F6-8651CD84BFB5}" srcId="{783BFF01-5299-49A6-A8A3-6C41944C4BA1}" destId="{99BD1A25-4459-497D-A506-8FF04892BE90}" srcOrd="0" destOrd="0" parTransId="{AF558A75-1CFA-4162-BB40-F8AF3453F056}" sibTransId="{82476AFC-89C6-4B49-B607-075233CB509C}"/>
    <dgm:cxn modelId="{D7075C79-BB66-4911-B06E-CA5320F991E8}" srcId="{99BD1A25-4459-497D-A506-8FF04892BE90}" destId="{CAE34142-A2CC-4610-AB24-99A7237EF6C4}" srcOrd="4" destOrd="0" parTransId="{4274C2A2-8A1D-48AE-A5BF-9776E22D3028}" sibTransId="{4DFA0B8C-3AE5-4B95-94B4-AE50F009A1AE}"/>
    <dgm:cxn modelId="{7DA80C03-F784-403E-8EED-B2D1FC2649F0}" type="presOf" srcId="{80AB90B1-B4DD-4256-AEF2-875488488A4B}" destId="{22F00887-9C6F-4818-B7E8-C657702AE10C}" srcOrd="0" destOrd="3" presId="urn:microsoft.com/office/officeart/2005/8/layout/vList5"/>
    <dgm:cxn modelId="{BA19DB48-9372-4A49-BD66-E8D190C7D6CD}" type="presOf" srcId="{11220D03-7FB5-424B-864A-EB9607F004A3}" destId="{3CC75BD6-5901-4113-83D9-36518E6F9446}" srcOrd="0" destOrd="1" presId="urn:microsoft.com/office/officeart/2005/8/layout/vList5"/>
    <dgm:cxn modelId="{E795EB57-D61F-4446-9424-F206AB15611C}" srcId="{783BFF01-5299-49A6-A8A3-6C41944C4BA1}" destId="{BE6A6780-3CB2-4230-A8C7-45B44EB3E5F1}" srcOrd="2" destOrd="0" parTransId="{5B765216-9426-4333-92FC-4E74391F6718}" sibTransId="{E28EDB47-E0FF-4035-BF41-98CC77BDF262}"/>
    <dgm:cxn modelId="{D407A3AA-3E3E-4CD6-92E8-7BB6D86ED2B8}" srcId="{E927B3BD-E433-49E7-A6EB-34231596DA33}" destId="{0DC10BF0-5AA3-4EF2-953E-1E47E12F354A}" srcOrd="2" destOrd="0" parTransId="{F51C6F8F-E85A-4A2F-831C-7D73A004139D}" sibTransId="{93F3E939-E5D1-41BC-BC71-FDE08AD6E648}"/>
    <dgm:cxn modelId="{158F8251-16C5-4AEC-B723-837139871F5F}" type="presOf" srcId="{CAE34142-A2CC-4610-AB24-99A7237EF6C4}" destId="{3CC75BD6-5901-4113-83D9-36518E6F9446}" srcOrd="0" destOrd="4" presId="urn:microsoft.com/office/officeart/2005/8/layout/vList5"/>
    <dgm:cxn modelId="{50A80425-7C06-45AF-BC46-6D0CF2900C96}" type="presOf" srcId="{4354361B-06A5-4128-BA58-7918B7E7F9C3}" destId="{3CC75BD6-5901-4113-83D9-36518E6F9446}" srcOrd="0" destOrd="2" presId="urn:microsoft.com/office/officeart/2005/8/layout/vList5"/>
    <dgm:cxn modelId="{5EF9735C-95FA-4792-B4B5-BCF51F4201B7}" srcId="{99BD1A25-4459-497D-A506-8FF04892BE90}" destId="{FF823F8E-0C69-4797-AFD4-4E6418D0DCC7}" srcOrd="3" destOrd="0" parTransId="{75BD62B0-CA37-4D26-A898-A81CA9C402A8}" sibTransId="{AF014E30-EEFB-4315-A736-ECB680A3D09E}"/>
    <dgm:cxn modelId="{E6E7CC2D-BF94-49C7-8A97-C69AB6E8D883}" type="presOf" srcId="{783BFF01-5299-49A6-A8A3-6C41944C4BA1}" destId="{46A8A3B4-CC4E-43D8-AB52-58E9C3972159}" srcOrd="0" destOrd="0" presId="urn:microsoft.com/office/officeart/2005/8/layout/vList5"/>
    <dgm:cxn modelId="{30B7B2EA-6C93-4F05-A243-EF6884441049}" type="presOf" srcId="{BC72AFA7-AB73-4E6D-8914-9C104FA58D7B}" destId="{22F00887-9C6F-4818-B7E8-C657702AE10C}" srcOrd="0" destOrd="1" presId="urn:microsoft.com/office/officeart/2005/8/layout/vList5"/>
    <dgm:cxn modelId="{2821297E-9B06-429F-9A55-EFB9F6E3815D}" type="presOf" srcId="{0DC10BF0-5AA3-4EF2-953E-1E47E12F354A}" destId="{0C1EF6A8-CA59-4DFA-8A78-34A85EC1727F}" srcOrd="0" destOrd="2" presId="urn:microsoft.com/office/officeart/2005/8/layout/vList5"/>
    <dgm:cxn modelId="{3D2A1DDC-910B-4136-8B1E-3D9F371EA576}" type="presOf" srcId="{B0C30B1F-014F-4854-B98A-BCE49A86C519}" destId="{0C1EF6A8-CA59-4DFA-8A78-34A85EC1727F}" srcOrd="0" destOrd="1" presId="urn:microsoft.com/office/officeart/2005/8/layout/vList5"/>
    <dgm:cxn modelId="{BAD9960B-A5D4-4E55-BD77-5DF7B48DE583}" type="presOf" srcId="{4A0C66E8-C280-44D7-B991-6B4365E11609}" destId="{0C1EF6A8-CA59-4DFA-8A78-34A85EC1727F}" srcOrd="0" destOrd="0" presId="urn:microsoft.com/office/officeart/2005/8/layout/vList5"/>
    <dgm:cxn modelId="{0F219D66-18C1-4898-A502-3391B50F3752}" srcId="{99BD1A25-4459-497D-A506-8FF04892BE90}" destId="{4354361B-06A5-4128-BA58-7918B7E7F9C3}" srcOrd="2" destOrd="0" parTransId="{F4D248B9-44A3-4C4C-BCAC-38BD4A2B8C66}" sibTransId="{491CC597-443C-4C25-9B69-F691A7A40E36}"/>
    <dgm:cxn modelId="{0E6FBCED-73E0-4B18-8B49-FAAF258079EF}" srcId="{BE6A6780-3CB2-4230-A8C7-45B44EB3E5F1}" destId="{BC72AFA7-AB73-4E6D-8914-9C104FA58D7B}" srcOrd="1" destOrd="0" parTransId="{8B491253-A745-489B-85C8-98119AFEDBDE}" sibTransId="{82BE874E-5E39-48F4-AC28-CA6ED2BC3738}"/>
    <dgm:cxn modelId="{FB096608-97FB-410A-BF96-3574B6D2BFB7}" srcId="{99BD1A25-4459-497D-A506-8FF04892BE90}" destId="{91D151C7-DEAC-4580-B7AE-C6ACEF4AFDDA}" srcOrd="0" destOrd="0" parTransId="{D2E013EA-2EAC-4516-BEDC-F27A489B0E1C}" sibTransId="{B35AA780-FC1B-4939-A05C-4D6F64322FFE}"/>
    <dgm:cxn modelId="{EC98721D-8128-4F16-B838-BC3883B12D33}" srcId="{BE6A6780-3CB2-4230-A8C7-45B44EB3E5F1}" destId="{80AB90B1-B4DD-4256-AEF2-875488488A4B}" srcOrd="3" destOrd="0" parTransId="{FA5E0118-69FC-4622-B3BB-F2C939189D77}" sibTransId="{4D32A9FF-923D-4DF1-9B17-8346490A24AA}"/>
    <dgm:cxn modelId="{E8B801FA-543E-47E1-9162-9651BF6FFDC5}" type="presOf" srcId="{BE6A6780-3CB2-4230-A8C7-45B44EB3E5F1}" destId="{DB20513D-C957-4E3F-90DE-0BB468F226EA}" srcOrd="0" destOrd="0" presId="urn:microsoft.com/office/officeart/2005/8/layout/vList5"/>
    <dgm:cxn modelId="{22EC5C13-79AE-462C-8E65-F49DF448B744}" srcId="{99BD1A25-4459-497D-A506-8FF04892BE90}" destId="{11220D03-7FB5-424B-864A-EB9607F004A3}" srcOrd="1" destOrd="0" parTransId="{B4F1BE2A-4B0A-434C-9932-5869812E9A00}" sibTransId="{846B3011-1AA9-41A6-BC34-92A12DDB325A}"/>
    <dgm:cxn modelId="{40C2821A-EA61-4A98-BE47-282FE29F82F0}" type="presOf" srcId="{91F60ABB-E99C-4DC2-8B11-23890DD997E5}" destId="{3CC75BD6-5901-4113-83D9-36518E6F9446}" srcOrd="0" destOrd="6" presId="urn:microsoft.com/office/officeart/2005/8/layout/vList5"/>
    <dgm:cxn modelId="{AA9155B3-A62A-4EA4-9AF8-CC7286D8B2BE}" type="presOf" srcId="{777B04E0-9035-445F-8B7A-688773E98E87}" destId="{22F00887-9C6F-4818-B7E8-C657702AE10C}" srcOrd="0" destOrd="2" presId="urn:microsoft.com/office/officeart/2005/8/layout/vList5"/>
    <dgm:cxn modelId="{6A8FBBB4-B9EB-489C-9FF6-57B694C52DFF}" type="presOf" srcId="{D6E0233F-C7B8-4E79-9AC1-95EA88E83F79}" destId="{3CC75BD6-5901-4113-83D9-36518E6F9446}" srcOrd="0" destOrd="5" presId="urn:microsoft.com/office/officeart/2005/8/layout/vList5"/>
    <dgm:cxn modelId="{8BF44107-839E-43B0-A269-A2692CC92F28}" type="presOf" srcId="{FF823F8E-0C69-4797-AFD4-4E6418D0DCC7}" destId="{3CC75BD6-5901-4113-83D9-36518E6F9446}" srcOrd="0" destOrd="3" presId="urn:microsoft.com/office/officeart/2005/8/layout/vList5"/>
    <dgm:cxn modelId="{463DBB51-31F3-4BE3-B397-EF358196CAC8}" srcId="{783BFF01-5299-49A6-A8A3-6C41944C4BA1}" destId="{E927B3BD-E433-49E7-A6EB-34231596DA33}" srcOrd="1" destOrd="0" parTransId="{4A152412-AF8A-4B25-8FE6-3E4EABCEF265}" sibTransId="{B78A0138-5416-41C6-BE43-E42791A5F365}"/>
    <dgm:cxn modelId="{57D2FF7B-2292-4B5D-A5C4-CD1BC11A70FC}" type="presOf" srcId="{E927B3BD-E433-49E7-A6EB-34231596DA33}" destId="{C2D06A4C-491B-406D-9293-ABD2A0CB7984}" srcOrd="0" destOrd="0" presId="urn:microsoft.com/office/officeart/2005/8/layout/vList5"/>
    <dgm:cxn modelId="{7BB726C7-5522-4D4C-8721-018E63582276}" srcId="{99BD1A25-4459-497D-A506-8FF04892BE90}" destId="{D6E0233F-C7B8-4E79-9AC1-95EA88E83F79}" srcOrd="5" destOrd="0" parTransId="{A5680207-1861-475B-A2EC-C504E73F3E98}" sibTransId="{A4CACE5F-FD40-4D5F-9FE7-A78AFC4FEBAF}"/>
    <dgm:cxn modelId="{E8485B13-5A8C-4FEC-BB5D-E7E8139D1C07}" srcId="{99BD1A25-4459-497D-A506-8FF04892BE90}" destId="{91F60ABB-E99C-4DC2-8B11-23890DD997E5}" srcOrd="6" destOrd="0" parTransId="{8986765F-12FE-4299-A98D-89428297F3F1}" sibTransId="{9D8CC74D-D3F3-4114-9113-5F0A76D4070E}"/>
    <dgm:cxn modelId="{2F0BA384-915A-4F5D-8243-F2C131CF0734}" type="presOf" srcId="{2B732ABD-F57C-426E-AABE-83F5C8433D19}" destId="{22F00887-9C6F-4818-B7E8-C657702AE10C}" srcOrd="0" destOrd="0" presId="urn:microsoft.com/office/officeart/2005/8/layout/vList5"/>
    <dgm:cxn modelId="{C0B84ACF-3F88-4879-BD23-3770163F98FE}" type="presOf" srcId="{99BD1A25-4459-497D-A506-8FF04892BE90}" destId="{4C0C8C9F-BC70-4EBC-AAB4-7EBB93BD677E}" srcOrd="0" destOrd="0" presId="urn:microsoft.com/office/officeart/2005/8/layout/vList5"/>
    <dgm:cxn modelId="{6F8EB365-C2B9-4A92-9F7F-16A7BA94F4B2}" srcId="{BE6A6780-3CB2-4230-A8C7-45B44EB3E5F1}" destId="{777B04E0-9035-445F-8B7A-688773E98E87}" srcOrd="2" destOrd="0" parTransId="{BF1AA95E-1FF0-4077-9325-64B96B1F2304}" sibTransId="{71CBE770-ABC0-4751-99C4-8DD33C21B08F}"/>
    <dgm:cxn modelId="{E6A6A809-0962-410C-8FA8-B3AE8B297C1E}" type="presOf" srcId="{91D151C7-DEAC-4580-B7AE-C6ACEF4AFDDA}" destId="{3CC75BD6-5901-4113-83D9-36518E6F9446}" srcOrd="0" destOrd="0" presId="urn:microsoft.com/office/officeart/2005/8/layout/vList5"/>
    <dgm:cxn modelId="{45BEB611-A5AF-4334-AFC1-40DC9B64383B}" type="presParOf" srcId="{46A8A3B4-CC4E-43D8-AB52-58E9C3972159}" destId="{FA116E1F-F315-4796-9C4D-E3DA6B5A8CF8}" srcOrd="0" destOrd="0" presId="urn:microsoft.com/office/officeart/2005/8/layout/vList5"/>
    <dgm:cxn modelId="{AA08D7AC-E2A3-41AF-91A2-7DA0A98D2E1E}" type="presParOf" srcId="{FA116E1F-F315-4796-9C4D-E3DA6B5A8CF8}" destId="{4C0C8C9F-BC70-4EBC-AAB4-7EBB93BD677E}" srcOrd="0" destOrd="0" presId="urn:microsoft.com/office/officeart/2005/8/layout/vList5"/>
    <dgm:cxn modelId="{4EBA4AF9-7E02-49E0-9F0E-2BB7A793F3F4}" type="presParOf" srcId="{FA116E1F-F315-4796-9C4D-E3DA6B5A8CF8}" destId="{3CC75BD6-5901-4113-83D9-36518E6F9446}" srcOrd="1" destOrd="0" presId="urn:microsoft.com/office/officeart/2005/8/layout/vList5"/>
    <dgm:cxn modelId="{ACADF251-BB58-4BB4-8D4D-008ED6B77DD5}" type="presParOf" srcId="{46A8A3B4-CC4E-43D8-AB52-58E9C3972159}" destId="{91AF9D1F-4FCF-4056-927D-1FD8F398964D}" srcOrd="1" destOrd="0" presId="urn:microsoft.com/office/officeart/2005/8/layout/vList5"/>
    <dgm:cxn modelId="{A8BE7541-B620-40F9-BE2B-AFCB4ABE4615}" type="presParOf" srcId="{46A8A3B4-CC4E-43D8-AB52-58E9C3972159}" destId="{4A33B356-D388-45C2-A977-CA1B8A164B99}" srcOrd="2" destOrd="0" presId="urn:microsoft.com/office/officeart/2005/8/layout/vList5"/>
    <dgm:cxn modelId="{8788504B-0C41-4CF6-9C12-55151C48144F}" type="presParOf" srcId="{4A33B356-D388-45C2-A977-CA1B8A164B99}" destId="{C2D06A4C-491B-406D-9293-ABD2A0CB7984}" srcOrd="0" destOrd="0" presId="urn:microsoft.com/office/officeart/2005/8/layout/vList5"/>
    <dgm:cxn modelId="{AB158BD6-B424-45BC-BD4B-881C88D8C30F}" type="presParOf" srcId="{4A33B356-D388-45C2-A977-CA1B8A164B99}" destId="{0C1EF6A8-CA59-4DFA-8A78-34A85EC1727F}" srcOrd="1" destOrd="0" presId="urn:microsoft.com/office/officeart/2005/8/layout/vList5"/>
    <dgm:cxn modelId="{DCBF5072-64C4-4FE0-A0D4-409CD1923366}" type="presParOf" srcId="{46A8A3B4-CC4E-43D8-AB52-58E9C3972159}" destId="{15971E87-06D2-4837-AD29-6B37C10B14FD}" srcOrd="3" destOrd="0" presId="urn:microsoft.com/office/officeart/2005/8/layout/vList5"/>
    <dgm:cxn modelId="{D7C0A01E-3E33-4D7F-B9B7-D18F340354CF}" type="presParOf" srcId="{46A8A3B4-CC4E-43D8-AB52-58E9C3972159}" destId="{A67BED62-4C0F-4160-95C5-AE673126DBB8}" srcOrd="4" destOrd="0" presId="urn:microsoft.com/office/officeart/2005/8/layout/vList5"/>
    <dgm:cxn modelId="{B49DA927-CC97-4156-ABF6-1A2EE92BE5A8}" type="presParOf" srcId="{A67BED62-4C0F-4160-95C5-AE673126DBB8}" destId="{DB20513D-C957-4E3F-90DE-0BB468F226EA}" srcOrd="0" destOrd="0" presId="urn:microsoft.com/office/officeart/2005/8/layout/vList5"/>
    <dgm:cxn modelId="{C1E6FD7A-7059-47CB-B9E5-C33E6BE4E74E}" type="presParOf" srcId="{A67BED62-4C0F-4160-95C5-AE673126DBB8}" destId="{22F00887-9C6F-4818-B7E8-C657702AE10C}" srcOrd="1" destOrd="0" presId="urn:microsoft.com/office/officeart/2005/8/layout/vList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783BFF01-5299-49A6-A8A3-6C41944C4BA1}"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l-GR"/>
        </a:p>
      </dgm:t>
    </dgm:pt>
    <dgm:pt modelId="{99BD1A25-4459-497D-A506-8FF04892BE90}">
      <dgm:prSet phldrT="[Κείμενο]" custT="1"/>
      <dgm:spPr/>
      <dgm:t>
        <a:bodyPr/>
        <a:lstStyle/>
        <a:p>
          <a:r>
            <a:rPr lang="el-GR" sz="4300" dirty="0" smtClean="0">
              <a:latin typeface="Verdana" pitchFamily="34" charset="0"/>
              <a:ea typeface="Verdana" pitchFamily="34" charset="0"/>
              <a:cs typeface="Verdana" pitchFamily="34" charset="0"/>
            </a:rPr>
            <a:t>Βήμα 10</a:t>
          </a:r>
          <a:endParaRPr lang="el-GR" sz="4300" dirty="0">
            <a:latin typeface="Verdana" pitchFamily="34" charset="0"/>
            <a:ea typeface="Verdana" pitchFamily="34" charset="0"/>
            <a:cs typeface="Verdana" pitchFamily="34" charset="0"/>
          </a:endParaRPr>
        </a:p>
      </dgm:t>
    </dgm:pt>
    <dgm:pt modelId="{AF558A75-1CFA-4162-BB40-F8AF3453F056}" type="parTrans" cxnId="{01CAA630-3E7E-4F55-84F6-8651CD84BFB5}">
      <dgm:prSet/>
      <dgm:spPr/>
      <dgm:t>
        <a:bodyPr/>
        <a:lstStyle/>
        <a:p>
          <a:endParaRPr lang="el-GR"/>
        </a:p>
      </dgm:t>
    </dgm:pt>
    <dgm:pt modelId="{82476AFC-89C6-4B49-B607-075233CB509C}" type="sibTrans" cxnId="{01CAA630-3E7E-4F55-84F6-8651CD84BFB5}">
      <dgm:prSet/>
      <dgm:spPr/>
      <dgm:t>
        <a:bodyPr/>
        <a:lstStyle/>
        <a:p>
          <a:endParaRPr lang="el-GR"/>
        </a:p>
      </dgm:t>
    </dgm:pt>
    <dgm:pt modelId="{91D151C7-DEAC-4580-B7AE-C6ACEF4AFDDA}">
      <dgm:prSet phldrT="[Κείμενο]" custT="1"/>
      <dgm:spPr/>
      <dgm:t>
        <a:bodyPr/>
        <a:lstStyle/>
        <a:p>
          <a:r>
            <a:rPr lang="el-GR" sz="1200" b="1" dirty="0" smtClean="0">
              <a:latin typeface="Calibri" pitchFamily="34" charset="0"/>
            </a:rPr>
            <a:t>Εισαγωγή καταλόγου αμειβομένων προσώπων</a:t>
          </a:r>
          <a:endParaRPr lang="el-GR" sz="1200" b="1" dirty="0">
            <a:latin typeface="Calibri" pitchFamily="34" charset="0"/>
          </a:endParaRPr>
        </a:p>
      </dgm:t>
    </dgm:pt>
    <dgm:pt modelId="{D2E013EA-2EAC-4516-BEDC-F27A489B0E1C}" type="parTrans" cxnId="{FB096608-97FB-410A-BF96-3574B6D2BFB7}">
      <dgm:prSet/>
      <dgm:spPr/>
      <dgm:t>
        <a:bodyPr/>
        <a:lstStyle/>
        <a:p>
          <a:endParaRPr lang="el-GR"/>
        </a:p>
      </dgm:t>
    </dgm:pt>
    <dgm:pt modelId="{B35AA780-FC1B-4939-A05C-4D6F64322FFE}" type="sibTrans" cxnId="{FB096608-97FB-410A-BF96-3574B6D2BFB7}">
      <dgm:prSet/>
      <dgm:spPr/>
      <dgm:t>
        <a:bodyPr/>
        <a:lstStyle/>
        <a:p>
          <a:endParaRPr lang="el-GR"/>
        </a:p>
      </dgm:t>
    </dgm:pt>
    <dgm:pt modelId="{E927B3BD-E433-49E7-A6EB-34231596DA33}">
      <dgm:prSet phldrT="[Κείμενο]" custT="1"/>
      <dgm:spPr/>
      <dgm:t>
        <a:bodyPr/>
        <a:lstStyle/>
        <a:p>
          <a:r>
            <a:rPr lang="el-GR" sz="4400" b="0" dirty="0" smtClean="0">
              <a:latin typeface="Verdana" pitchFamily="34" charset="0"/>
              <a:ea typeface="Verdana" pitchFamily="34" charset="0"/>
              <a:cs typeface="Verdana" pitchFamily="34" charset="0"/>
            </a:rPr>
            <a:t>Βήμα 11</a:t>
          </a:r>
          <a:endParaRPr lang="el-GR" sz="4400" b="0" dirty="0">
            <a:latin typeface="Verdana" pitchFamily="34" charset="0"/>
            <a:ea typeface="Verdana" pitchFamily="34" charset="0"/>
            <a:cs typeface="Verdana" pitchFamily="34" charset="0"/>
          </a:endParaRPr>
        </a:p>
      </dgm:t>
    </dgm:pt>
    <dgm:pt modelId="{4A152412-AF8A-4B25-8FE6-3E4EABCEF265}" type="parTrans" cxnId="{463DBB51-31F3-4BE3-B397-EF358196CAC8}">
      <dgm:prSet/>
      <dgm:spPr/>
      <dgm:t>
        <a:bodyPr/>
        <a:lstStyle/>
        <a:p>
          <a:endParaRPr lang="el-GR"/>
        </a:p>
      </dgm:t>
    </dgm:pt>
    <dgm:pt modelId="{B78A0138-5416-41C6-BE43-E42791A5F365}" type="sibTrans" cxnId="{463DBB51-31F3-4BE3-B397-EF358196CAC8}">
      <dgm:prSet/>
      <dgm:spPr/>
      <dgm:t>
        <a:bodyPr/>
        <a:lstStyle/>
        <a:p>
          <a:endParaRPr lang="el-GR"/>
        </a:p>
      </dgm:t>
    </dgm:pt>
    <dgm:pt modelId="{4A0C66E8-C280-44D7-B991-6B4365E11609}">
      <dgm:prSet phldrT="[Κείμενο]" custT="1"/>
      <dgm:spPr/>
      <dgm:t>
        <a:bodyPr/>
        <a:lstStyle/>
        <a:p>
          <a:r>
            <a:rPr lang="el-GR" sz="1200" b="1" dirty="0" smtClean="0">
              <a:latin typeface="Calibri" pitchFamily="34" charset="0"/>
            </a:rPr>
            <a:t>Εισαγωγή της αξίας των ακινήτων </a:t>
          </a:r>
          <a:endParaRPr lang="el-GR" sz="1200" dirty="0">
            <a:latin typeface="Calibri" pitchFamily="34" charset="0"/>
          </a:endParaRPr>
        </a:p>
      </dgm:t>
    </dgm:pt>
    <dgm:pt modelId="{5BA8D561-F74B-44CC-86F5-DD89E78450F7}" type="parTrans" cxnId="{3921D128-E29C-4305-A353-5CDC785149E9}">
      <dgm:prSet/>
      <dgm:spPr/>
      <dgm:t>
        <a:bodyPr/>
        <a:lstStyle/>
        <a:p>
          <a:endParaRPr lang="el-GR"/>
        </a:p>
      </dgm:t>
    </dgm:pt>
    <dgm:pt modelId="{6736F80A-E5CA-43A9-92C6-7E6B02388DC0}" type="sibTrans" cxnId="{3921D128-E29C-4305-A353-5CDC785149E9}">
      <dgm:prSet/>
      <dgm:spPr/>
      <dgm:t>
        <a:bodyPr/>
        <a:lstStyle/>
        <a:p>
          <a:endParaRPr lang="el-GR"/>
        </a:p>
      </dgm:t>
    </dgm:pt>
    <dgm:pt modelId="{BE6A6780-3CB2-4230-A8C7-45B44EB3E5F1}">
      <dgm:prSet phldrT="[Κείμενο]" custT="1"/>
      <dgm:spPr/>
      <dgm:t>
        <a:bodyPr/>
        <a:lstStyle/>
        <a:p>
          <a:r>
            <a:rPr lang="el-GR" sz="4400" b="0" dirty="0" smtClean="0">
              <a:latin typeface="Verdana" pitchFamily="34" charset="0"/>
              <a:ea typeface="Verdana" pitchFamily="34" charset="0"/>
              <a:cs typeface="Verdana" pitchFamily="34" charset="0"/>
            </a:rPr>
            <a:t>Βήμα 12</a:t>
          </a:r>
          <a:endParaRPr lang="el-GR" sz="4400" b="0" dirty="0">
            <a:latin typeface="Verdana" pitchFamily="34" charset="0"/>
            <a:ea typeface="Verdana" pitchFamily="34" charset="0"/>
            <a:cs typeface="Verdana" pitchFamily="34" charset="0"/>
          </a:endParaRPr>
        </a:p>
      </dgm:t>
    </dgm:pt>
    <dgm:pt modelId="{5B765216-9426-4333-92FC-4E74391F6718}" type="parTrans" cxnId="{E795EB57-D61F-4446-9424-F206AB15611C}">
      <dgm:prSet/>
      <dgm:spPr/>
      <dgm:t>
        <a:bodyPr/>
        <a:lstStyle/>
        <a:p>
          <a:endParaRPr lang="el-GR"/>
        </a:p>
      </dgm:t>
    </dgm:pt>
    <dgm:pt modelId="{E28EDB47-E0FF-4035-BF41-98CC77BDF262}" type="sibTrans" cxnId="{E795EB57-D61F-4446-9424-F206AB15611C}">
      <dgm:prSet/>
      <dgm:spPr/>
      <dgm:t>
        <a:bodyPr/>
        <a:lstStyle/>
        <a:p>
          <a:endParaRPr lang="el-GR"/>
        </a:p>
      </dgm:t>
    </dgm:pt>
    <dgm:pt modelId="{2B732ABD-F57C-426E-AABE-83F5C8433D19}">
      <dgm:prSet phldrT="[Κείμενο]" custT="1"/>
      <dgm:spPr/>
      <dgm:t>
        <a:bodyPr/>
        <a:lstStyle/>
        <a:p>
          <a:pPr algn="just"/>
          <a:r>
            <a:rPr lang="el-GR" sz="1200" b="1" dirty="0" smtClean="0">
              <a:latin typeface="Calibri" pitchFamily="34" charset="0"/>
            </a:rPr>
            <a:t>Εισαγωγή λοιπών απαραίτητων δικαιολογητικών και πιστοποιητικών (</a:t>
          </a:r>
          <a:r>
            <a:rPr lang="el-GR" sz="1200" b="1" dirty="0" err="1" smtClean="0">
              <a:latin typeface="Calibri" pitchFamily="34" charset="0"/>
            </a:rPr>
            <a:t>αρθ</a:t>
          </a:r>
          <a:r>
            <a:rPr lang="el-GR" sz="1200" b="1" dirty="0" smtClean="0">
              <a:latin typeface="Calibri" pitchFamily="34" charset="0"/>
            </a:rPr>
            <a:t>. 5 παρ.8)</a:t>
          </a:r>
          <a:endParaRPr lang="el-GR" sz="1400" b="0" u="sng" dirty="0">
            <a:latin typeface="Verdana" pitchFamily="34" charset="0"/>
            <a:ea typeface="Verdana" pitchFamily="34" charset="0"/>
            <a:cs typeface="Verdana" pitchFamily="34" charset="0"/>
          </a:endParaRPr>
        </a:p>
      </dgm:t>
    </dgm:pt>
    <dgm:pt modelId="{DAAD4812-A5D0-4AD3-AE1E-465BFE3E5025}" type="sibTrans" cxnId="{AA69A465-CD14-4D2A-BC92-6D1901AAEB17}">
      <dgm:prSet/>
      <dgm:spPr/>
      <dgm:t>
        <a:bodyPr/>
        <a:lstStyle/>
        <a:p>
          <a:endParaRPr lang="el-GR"/>
        </a:p>
      </dgm:t>
    </dgm:pt>
    <dgm:pt modelId="{F4172E2E-6277-4335-B552-F63382FDDA67}" type="parTrans" cxnId="{AA69A465-CD14-4D2A-BC92-6D1901AAEB17}">
      <dgm:prSet/>
      <dgm:spPr/>
      <dgm:t>
        <a:bodyPr/>
        <a:lstStyle/>
        <a:p>
          <a:endParaRPr lang="el-GR"/>
        </a:p>
      </dgm:t>
    </dgm:pt>
    <dgm:pt modelId="{04196EC7-0CF2-40B2-BA4A-BF394FAEF209}">
      <dgm:prSet custT="1"/>
      <dgm:spPr/>
      <dgm:t>
        <a:bodyPr/>
        <a:lstStyle/>
        <a:p>
          <a:r>
            <a:rPr lang="el-GR" sz="1200" dirty="0" smtClean="0">
              <a:latin typeface="Calibri" pitchFamily="34" charset="0"/>
            </a:rPr>
            <a:t>Από τον οφειλέτη τα οποία αποτελούν συνδεδεμένα πρόσωπα με αυτόν και</a:t>
          </a:r>
          <a:endParaRPr lang="el-GR" sz="1200" dirty="0">
            <a:latin typeface="Calibri" pitchFamily="34" charset="0"/>
          </a:endParaRPr>
        </a:p>
      </dgm:t>
    </dgm:pt>
    <dgm:pt modelId="{D313700C-F7F1-47B1-A7BE-6AE3FAC50915}" type="parTrans" cxnId="{BF95CB4A-794B-4708-B6D3-F2956883266A}">
      <dgm:prSet/>
      <dgm:spPr/>
      <dgm:t>
        <a:bodyPr/>
        <a:lstStyle/>
        <a:p>
          <a:endParaRPr lang="el-GR"/>
        </a:p>
      </dgm:t>
    </dgm:pt>
    <dgm:pt modelId="{6C0225D6-C171-4B14-87AD-4FECB476E37D}" type="sibTrans" cxnId="{BF95CB4A-794B-4708-B6D3-F2956883266A}">
      <dgm:prSet/>
      <dgm:spPr/>
      <dgm:t>
        <a:bodyPr/>
        <a:lstStyle/>
        <a:p>
          <a:endParaRPr lang="el-GR"/>
        </a:p>
      </dgm:t>
    </dgm:pt>
    <dgm:pt modelId="{E068FAA4-C88A-49DA-90D8-F1E0345B1C65}">
      <dgm:prSet custT="1"/>
      <dgm:spPr/>
      <dgm:t>
        <a:bodyPr/>
        <a:lstStyle/>
        <a:p>
          <a:r>
            <a:rPr lang="el-GR" sz="1200" dirty="0" smtClean="0">
              <a:latin typeface="Calibri" pitchFamily="34" charset="0"/>
            </a:rPr>
            <a:t>Ανάλυση των αμοιβών αυτών κατά τους τελευταίους 24 μήνες πριν από την υποβολή της αίτησης. </a:t>
          </a:r>
          <a:endParaRPr lang="el-GR" sz="1200" dirty="0">
            <a:latin typeface="Calibri" pitchFamily="34" charset="0"/>
          </a:endParaRPr>
        </a:p>
      </dgm:t>
    </dgm:pt>
    <dgm:pt modelId="{77A1C5D3-D609-4277-9B2A-2573D33603F2}" type="parTrans" cxnId="{A3F8CB3A-A5F4-4C85-A9E7-47787D1020BE}">
      <dgm:prSet/>
      <dgm:spPr/>
      <dgm:t>
        <a:bodyPr/>
        <a:lstStyle/>
        <a:p>
          <a:endParaRPr lang="el-GR"/>
        </a:p>
      </dgm:t>
    </dgm:pt>
    <dgm:pt modelId="{055D68A9-FDCB-4A44-83E8-5E77175FC4A9}" type="sibTrans" cxnId="{A3F8CB3A-A5F4-4C85-A9E7-47787D1020BE}">
      <dgm:prSet/>
      <dgm:spPr/>
      <dgm:t>
        <a:bodyPr/>
        <a:lstStyle/>
        <a:p>
          <a:endParaRPr lang="el-GR"/>
        </a:p>
      </dgm:t>
    </dgm:pt>
    <dgm:pt modelId="{9D778B2D-A01B-4079-95C2-41FCC9A1BF33}">
      <dgm:prSet phldrT="[Κείμενο]" custT="1"/>
      <dgm:spPr/>
      <dgm:t>
        <a:bodyPr/>
        <a:lstStyle/>
        <a:p>
          <a:r>
            <a:rPr lang="el-GR" sz="1200" dirty="0" smtClean="0">
              <a:latin typeface="Calibri" pitchFamily="34" charset="0"/>
            </a:rPr>
            <a:t>Βάσει έκθεσης εκτιμητή ακινήτων ή</a:t>
          </a:r>
          <a:endParaRPr lang="el-GR" sz="1200" dirty="0">
            <a:latin typeface="Calibri" pitchFamily="34" charset="0"/>
          </a:endParaRPr>
        </a:p>
      </dgm:t>
    </dgm:pt>
    <dgm:pt modelId="{D244EF10-7B87-48A1-8D85-2826865E9E01}" type="parTrans" cxnId="{92EF11CF-E7F0-4FD3-98CE-C8945205CB67}">
      <dgm:prSet/>
      <dgm:spPr/>
      <dgm:t>
        <a:bodyPr/>
        <a:lstStyle/>
        <a:p>
          <a:endParaRPr lang="el-GR"/>
        </a:p>
      </dgm:t>
    </dgm:pt>
    <dgm:pt modelId="{FD2E0749-5877-4B0F-BEC5-8D868B083397}" type="sibTrans" cxnId="{92EF11CF-E7F0-4FD3-98CE-C8945205CB67}">
      <dgm:prSet/>
      <dgm:spPr/>
      <dgm:t>
        <a:bodyPr/>
        <a:lstStyle/>
        <a:p>
          <a:endParaRPr lang="el-GR"/>
        </a:p>
      </dgm:t>
    </dgm:pt>
    <dgm:pt modelId="{C58433B0-8779-408E-84A2-1990AD649D04}">
      <dgm:prSet custT="1"/>
      <dgm:spPr/>
      <dgm:t>
        <a:bodyPr/>
        <a:lstStyle/>
        <a:p>
          <a:pPr algn="just"/>
          <a:r>
            <a:rPr lang="el-GR" sz="1200" u="none" dirty="0" smtClean="0">
              <a:latin typeface="Calibri" pitchFamily="34" charset="0"/>
            </a:rPr>
            <a:t> Ε1, Ν, Ε3, Ε5, Ε9, συγκεντρωτικές καταστάσεις προμηθευτών και χρηματοοικονομικές καταστάσεις για την τελευταία πενταετία.</a:t>
          </a:r>
          <a:endParaRPr lang="el-GR" sz="1200" dirty="0">
            <a:latin typeface="Calibri" pitchFamily="34" charset="0"/>
          </a:endParaRPr>
        </a:p>
      </dgm:t>
    </dgm:pt>
    <dgm:pt modelId="{58C3F293-361A-4C93-8316-3209BDB02C2A}" type="parTrans" cxnId="{90887B21-8677-4B35-9060-4A819956C02D}">
      <dgm:prSet/>
      <dgm:spPr/>
      <dgm:t>
        <a:bodyPr/>
        <a:lstStyle/>
        <a:p>
          <a:endParaRPr lang="el-GR"/>
        </a:p>
      </dgm:t>
    </dgm:pt>
    <dgm:pt modelId="{DCF80BC1-76DE-475B-A2A7-809782F7C270}" type="sibTrans" cxnId="{90887B21-8677-4B35-9060-4A819956C02D}">
      <dgm:prSet/>
      <dgm:spPr/>
      <dgm:t>
        <a:bodyPr/>
        <a:lstStyle/>
        <a:p>
          <a:endParaRPr lang="el-GR"/>
        </a:p>
      </dgm:t>
    </dgm:pt>
    <dgm:pt modelId="{EFCD347B-315A-4A4A-88CB-A6EB445002BD}">
      <dgm:prSet phldrT="[Κείμενο]" custT="1"/>
      <dgm:spPr/>
      <dgm:t>
        <a:bodyPr/>
        <a:lstStyle/>
        <a:p>
          <a:endParaRPr lang="el-GR" sz="1200" b="1" dirty="0">
            <a:latin typeface="Calibri" pitchFamily="34" charset="0"/>
          </a:endParaRPr>
        </a:p>
      </dgm:t>
    </dgm:pt>
    <dgm:pt modelId="{5BC104E0-57B1-4E72-91E0-F951D1F6BBCD}" type="parTrans" cxnId="{5E7F0720-C162-4699-94BC-400495F6ACEB}">
      <dgm:prSet/>
      <dgm:spPr/>
    </dgm:pt>
    <dgm:pt modelId="{9F90ACDF-E40F-451C-8220-A0EB26CBC1C6}" type="sibTrans" cxnId="{5E7F0720-C162-4699-94BC-400495F6ACEB}">
      <dgm:prSet/>
      <dgm:spPr/>
    </dgm:pt>
    <dgm:pt modelId="{890D4862-6439-4A61-98EA-2DC0ED095709}">
      <dgm:prSet phldrT="[Κείμενο]" custT="1"/>
      <dgm:spPr/>
      <dgm:t>
        <a:bodyPr/>
        <a:lstStyle/>
        <a:p>
          <a:endParaRPr lang="el-GR" sz="1200" dirty="0">
            <a:latin typeface="Calibri" pitchFamily="34" charset="0"/>
          </a:endParaRPr>
        </a:p>
      </dgm:t>
    </dgm:pt>
    <dgm:pt modelId="{06D1E7DE-8472-4D44-BCBF-AF4A75719899}" type="parTrans" cxnId="{647DB8CC-5C82-45F1-9690-ED982FA26184}">
      <dgm:prSet/>
      <dgm:spPr/>
    </dgm:pt>
    <dgm:pt modelId="{DE6B8123-BAAF-4294-A4D7-3F46EA87BACB}" type="sibTrans" cxnId="{647DB8CC-5C82-45F1-9690-ED982FA26184}">
      <dgm:prSet/>
      <dgm:spPr/>
    </dgm:pt>
    <dgm:pt modelId="{6F8FBB69-A142-4AEC-8145-37E6D13A4B3E}">
      <dgm:prSet phldrT="[Κείμενο]" custT="1"/>
      <dgm:spPr/>
      <dgm:t>
        <a:bodyPr/>
        <a:lstStyle/>
        <a:p>
          <a:r>
            <a:rPr lang="el-GR" sz="1200" dirty="0" smtClean="0">
              <a:latin typeface="Calibri" pitchFamily="34" charset="0"/>
            </a:rPr>
            <a:t>ΕΝΦΙΑ σε περίπτωση που δεν προσκομισθεί έκθεση εκτιμητή ακινήτων.</a:t>
          </a:r>
          <a:endParaRPr lang="el-GR" sz="1200" dirty="0">
            <a:latin typeface="Calibri" pitchFamily="34" charset="0"/>
          </a:endParaRPr>
        </a:p>
      </dgm:t>
    </dgm:pt>
    <dgm:pt modelId="{E3106D41-C090-4545-A532-3BE8994ED6C4}" type="parTrans" cxnId="{629C75CC-E5D7-42D5-8300-920E67E19E98}">
      <dgm:prSet/>
      <dgm:spPr/>
    </dgm:pt>
    <dgm:pt modelId="{38838D42-CA3A-4895-BC9F-B816EFAE7075}" type="sibTrans" cxnId="{629C75CC-E5D7-42D5-8300-920E67E19E98}">
      <dgm:prSet/>
      <dgm:spPr/>
    </dgm:pt>
    <dgm:pt modelId="{8DC9CB3A-6BA2-42F8-97AF-E38AEF1E0243}">
      <dgm:prSet custT="1"/>
      <dgm:spPr/>
      <dgm:t>
        <a:bodyPr/>
        <a:lstStyle/>
        <a:p>
          <a:pPr algn="just"/>
          <a:r>
            <a:rPr lang="el-GR" sz="1200" u="none" dirty="0" smtClean="0">
              <a:latin typeface="Calibri" pitchFamily="34" charset="0"/>
            </a:rPr>
            <a:t>Εκκαθαριστικό &amp;ΕΝΦΙΑ τελευταίου φορολογικού έτους.</a:t>
          </a:r>
          <a:endParaRPr lang="el-GR" sz="1200" dirty="0">
            <a:latin typeface="Calibri" pitchFamily="34" charset="0"/>
          </a:endParaRPr>
        </a:p>
      </dgm:t>
    </dgm:pt>
    <dgm:pt modelId="{4F30C316-6F56-4ADA-BF59-3A3E2C9054DA}" type="parTrans" cxnId="{AD729AAE-2BE8-48DE-BEA0-512D0C990F20}">
      <dgm:prSet/>
      <dgm:spPr/>
    </dgm:pt>
    <dgm:pt modelId="{6C0ECCD9-4E80-439D-917E-FBED125A1420}" type="sibTrans" cxnId="{AD729AAE-2BE8-48DE-BEA0-512D0C990F20}">
      <dgm:prSet/>
      <dgm:spPr/>
    </dgm:pt>
    <dgm:pt modelId="{7C3121B6-9F0B-4653-B350-3C5DD72C5950}">
      <dgm:prSet custT="1"/>
      <dgm:spPr/>
      <dgm:t>
        <a:bodyPr/>
        <a:lstStyle/>
        <a:p>
          <a:pPr algn="just"/>
          <a:r>
            <a:rPr lang="el-GR" sz="1200" dirty="0" smtClean="0">
              <a:latin typeface="Calibri" pitchFamily="34" charset="0"/>
            </a:rPr>
            <a:t>Τελευταία περιοδική Δήλωση ΦΠΑ (Φ2) και 4</a:t>
          </a:r>
          <a:r>
            <a:rPr lang="el-GR" sz="1200" baseline="30000" dirty="0" smtClean="0">
              <a:latin typeface="Calibri" pitchFamily="34" charset="0"/>
            </a:rPr>
            <a:t>ο</a:t>
          </a:r>
          <a:r>
            <a:rPr lang="el-GR" sz="1200" dirty="0" smtClean="0">
              <a:latin typeface="Calibri" pitchFamily="34" charset="0"/>
            </a:rPr>
            <a:t> </a:t>
          </a:r>
          <a:r>
            <a:rPr lang="el-GR" sz="1200" dirty="0" err="1" smtClean="0">
              <a:latin typeface="Calibri" pitchFamily="34" charset="0"/>
            </a:rPr>
            <a:t>βάθμιο</a:t>
          </a:r>
          <a:r>
            <a:rPr lang="el-GR" sz="1200" dirty="0" smtClean="0">
              <a:latin typeface="Calibri" pitchFamily="34" charset="0"/>
            </a:rPr>
            <a:t> Προσωρινό Ισοζύγιο τελευταίου μήνα.</a:t>
          </a:r>
          <a:endParaRPr lang="el-GR" sz="1200" dirty="0">
            <a:latin typeface="Calibri" pitchFamily="34" charset="0"/>
          </a:endParaRPr>
        </a:p>
      </dgm:t>
    </dgm:pt>
    <dgm:pt modelId="{12F18D96-DAE4-424E-9749-F6E72BF1073D}" type="parTrans" cxnId="{5C9C9FD9-8039-4310-B8C0-5501B1C8C89D}">
      <dgm:prSet/>
      <dgm:spPr/>
    </dgm:pt>
    <dgm:pt modelId="{CBB31FB9-649C-4C1F-B7FD-A1F05D84D513}" type="sibTrans" cxnId="{5C9C9FD9-8039-4310-B8C0-5501B1C8C89D}">
      <dgm:prSet/>
      <dgm:spPr/>
    </dgm:pt>
    <dgm:pt modelId="{7903719F-80F1-47AB-AED6-2262920042C1}">
      <dgm:prSet custT="1"/>
      <dgm:spPr/>
      <dgm:t>
        <a:bodyPr/>
        <a:lstStyle/>
        <a:p>
          <a:pPr algn="just"/>
          <a:r>
            <a:rPr lang="el-GR" sz="1200" dirty="0" smtClean="0">
              <a:latin typeface="Calibri" pitchFamily="34" charset="0"/>
            </a:rPr>
            <a:t>Λοιπά πιστοποιητικά (Αντίγραφο ποινικού μητρώου, μη πτώχευσης, μη λύσης, μη κατάθεσης αίτησης πτώχευσης, οικογενειακής κατάστασης) </a:t>
          </a:r>
          <a:endParaRPr lang="el-GR" sz="1200" dirty="0">
            <a:latin typeface="Calibri" pitchFamily="34" charset="0"/>
          </a:endParaRPr>
        </a:p>
      </dgm:t>
    </dgm:pt>
    <dgm:pt modelId="{99188451-28CA-463E-9598-8466354D0680}" type="parTrans" cxnId="{2697B0C9-B35B-4B3D-9835-48613C0FBBA7}">
      <dgm:prSet/>
      <dgm:spPr/>
    </dgm:pt>
    <dgm:pt modelId="{CB8697E0-2DEC-4E7E-BEE0-ED4A22E5D662}" type="sibTrans" cxnId="{2697B0C9-B35B-4B3D-9835-48613C0FBBA7}">
      <dgm:prSet/>
      <dgm:spPr/>
    </dgm:pt>
    <dgm:pt modelId="{46A8A3B4-CC4E-43D8-AB52-58E9C3972159}" type="pres">
      <dgm:prSet presAssocID="{783BFF01-5299-49A6-A8A3-6C41944C4BA1}" presName="Name0" presStyleCnt="0">
        <dgm:presLayoutVars>
          <dgm:dir/>
          <dgm:animLvl val="lvl"/>
          <dgm:resizeHandles val="exact"/>
        </dgm:presLayoutVars>
      </dgm:prSet>
      <dgm:spPr/>
      <dgm:t>
        <a:bodyPr/>
        <a:lstStyle/>
        <a:p>
          <a:endParaRPr lang="el-GR"/>
        </a:p>
      </dgm:t>
    </dgm:pt>
    <dgm:pt modelId="{FA116E1F-F315-4796-9C4D-E3DA6B5A8CF8}" type="pres">
      <dgm:prSet presAssocID="{99BD1A25-4459-497D-A506-8FF04892BE90}" presName="linNode" presStyleCnt="0"/>
      <dgm:spPr/>
    </dgm:pt>
    <dgm:pt modelId="{4C0C8C9F-BC70-4EBC-AAB4-7EBB93BD677E}" type="pres">
      <dgm:prSet presAssocID="{99BD1A25-4459-497D-A506-8FF04892BE90}" presName="parentText" presStyleLbl="node1" presStyleIdx="0" presStyleCnt="3" custScaleY="118278" custLinFactNeighborX="1472" custLinFactNeighborY="4816">
        <dgm:presLayoutVars>
          <dgm:chMax val="1"/>
          <dgm:bulletEnabled val="1"/>
        </dgm:presLayoutVars>
      </dgm:prSet>
      <dgm:spPr/>
      <dgm:t>
        <a:bodyPr/>
        <a:lstStyle/>
        <a:p>
          <a:endParaRPr lang="el-GR"/>
        </a:p>
      </dgm:t>
    </dgm:pt>
    <dgm:pt modelId="{3CC75BD6-5901-4113-83D9-36518E6F9446}" type="pres">
      <dgm:prSet presAssocID="{99BD1A25-4459-497D-A506-8FF04892BE90}" presName="descendantText" presStyleLbl="alignAccFollowNode1" presStyleIdx="0" presStyleCnt="3" custScaleY="146331">
        <dgm:presLayoutVars>
          <dgm:bulletEnabled val="1"/>
        </dgm:presLayoutVars>
      </dgm:prSet>
      <dgm:spPr/>
      <dgm:t>
        <a:bodyPr/>
        <a:lstStyle/>
        <a:p>
          <a:endParaRPr lang="el-GR"/>
        </a:p>
      </dgm:t>
    </dgm:pt>
    <dgm:pt modelId="{91AF9D1F-4FCF-4056-927D-1FD8F398964D}" type="pres">
      <dgm:prSet presAssocID="{82476AFC-89C6-4B49-B607-075233CB509C}" presName="sp" presStyleCnt="0"/>
      <dgm:spPr/>
    </dgm:pt>
    <dgm:pt modelId="{4A33B356-D388-45C2-A977-CA1B8A164B99}" type="pres">
      <dgm:prSet presAssocID="{E927B3BD-E433-49E7-A6EB-34231596DA33}" presName="linNode" presStyleCnt="0"/>
      <dgm:spPr/>
    </dgm:pt>
    <dgm:pt modelId="{C2D06A4C-491B-406D-9293-ABD2A0CB7984}" type="pres">
      <dgm:prSet presAssocID="{E927B3BD-E433-49E7-A6EB-34231596DA33}" presName="parentText" presStyleLbl="node1" presStyleIdx="1" presStyleCnt="3">
        <dgm:presLayoutVars>
          <dgm:chMax val="1"/>
          <dgm:bulletEnabled val="1"/>
        </dgm:presLayoutVars>
      </dgm:prSet>
      <dgm:spPr/>
      <dgm:t>
        <a:bodyPr/>
        <a:lstStyle/>
        <a:p>
          <a:endParaRPr lang="el-GR"/>
        </a:p>
      </dgm:t>
    </dgm:pt>
    <dgm:pt modelId="{0C1EF6A8-CA59-4DFA-8A78-34A85EC1727F}" type="pres">
      <dgm:prSet presAssocID="{E927B3BD-E433-49E7-A6EB-34231596DA33}" presName="descendantText" presStyleLbl="alignAccFollowNode1" presStyleIdx="1" presStyleCnt="3" custScaleX="93893" custScaleY="88256" custLinFactNeighborX="4477" custLinFactNeighborY="3353">
        <dgm:presLayoutVars>
          <dgm:bulletEnabled val="1"/>
        </dgm:presLayoutVars>
      </dgm:prSet>
      <dgm:spPr/>
      <dgm:t>
        <a:bodyPr/>
        <a:lstStyle/>
        <a:p>
          <a:endParaRPr lang="el-GR"/>
        </a:p>
      </dgm:t>
    </dgm:pt>
    <dgm:pt modelId="{15971E87-06D2-4837-AD29-6B37C10B14FD}" type="pres">
      <dgm:prSet presAssocID="{B78A0138-5416-41C6-BE43-E42791A5F365}" presName="sp" presStyleCnt="0"/>
      <dgm:spPr/>
    </dgm:pt>
    <dgm:pt modelId="{A67BED62-4C0F-4160-95C5-AE673126DBB8}" type="pres">
      <dgm:prSet presAssocID="{BE6A6780-3CB2-4230-A8C7-45B44EB3E5F1}" presName="linNode" presStyleCnt="0"/>
      <dgm:spPr/>
    </dgm:pt>
    <dgm:pt modelId="{DB20513D-C957-4E3F-90DE-0BB468F226EA}" type="pres">
      <dgm:prSet presAssocID="{BE6A6780-3CB2-4230-A8C7-45B44EB3E5F1}" presName="parentText" presStyleLbl="node1" presStyleIdx="2" presStyleCnt="3">
        <dgm:presLayoutVars>
          <dgm:chMax val="1"/>
          <dgm:bulletEnabled val="1"/>
        </dgm:presLayoutVars>
      </dgm:prSet>
      <dgm:spPr/>
      <dgm:t>
        <a:bodyPr/>
        <a:lstStyle/>
        <a:p>
          <a:endParaRPr lang="el-GR"/>
        </a:p>
      </dgm:t>
    </dgm:pt>
    <dgm:pt modelId="{22F00887-9C6F-4818-B7E8-C657702AE10C}" type="pres">
      <dgm:prSet presAssocID="{BE6A6780-3CB2-4230-A8C7-45B44EB3E5F1}" presName="descendantText" presStyleLbl="alignAccFollowNode1" presStyleIdx="2" presStyleCnt="3" custScaleX="96808" custScaleY="151453" custLinFactNeighborX="4133" custLinFactNeighborY="599">
        <dgm:presLayoutVars>
          <dgm:bulletEnabled val="1"/>
        </dgm:presLayoutVars>
      </dgm:prSet>
      <dgm:spPr/>
      <dgm:t>
        <a:bodyPr/>
        <a:lstStyle/>
        <a:p>
          <a:endParaRPr lang="el-GR"/>
        </a:p>
      </dgm:t>
    </dgm:pt>
  </dgm:ptLst>
  <dgm:cxnLst>
    <dgm:cxn modelId="{E795EB57-D61F-4446-9424-F206AB15611C}" srcId="{783BFF01-5299-49A6-A8A3-6C41944C4BA1}" destId="{BE6A6780-3CB2-4230-A8C7-45B44EB3E5F1}" srcOrd="2" destOrd="0" parTransId="{5B765216-9426-4333-92FC-4E74391F6718}" sibTransId="{E28EDB47-E0FF-4035-BF41-98CC77BDF262}"/>
    <dgm:cxn modelId="{92EF11CF-E7F0-4FD3-98CE-C8945205CB67}" srcId="{E927B3BD-E433-49E7-A6EB-34231596DA33}" destId="{9D778B2D-A01B-4079-95C2-41FCC9A1BF33}" srcOrd="2" destOrd="0" parTransId="{D244EF10-7B87-48A1-8D85-2826865E9E01}" sibTransId="{FD2E0749-5877-4B0F-BEC5-8D868B083397}"/>
    <dgm:cxn modelId="{4BB9118E-B748-4C56-82A2-DDAEA2115748}" type="presOf" srcId="{6F8FBB69-A142-4AEC-8145-37E6D13A4B3E}" destId="{0C1EF6A8-CA59-4DFA-8A78-34A85EC1727F}" srcOrd="0" destOrd="3" presId="urn:microsoft.com/office/officeart/2005/8/layout/vList5"/>
    <dgm:cxn modelId="{2EEB2D29-110D-40A8-B524-1900E06532AF}" type="presOf" srcId="{EFCD347B-315A-4A4A-88CB-A6EB445002BD}" destId="{3CC75BD6-5901-4113-83D9-36518E6F9446}" srcOrd="0" destOrd="1" presId="urn:microsoft.com/office/officeart/2005/8/layout/vList5"/>
    <dgm:cxn modelId="{E652B5AC-8EDC-4BD7-97A9-CFCA28D437C1}" type="presOf" srcId="{7C3121B6-9F0B-4653-B350-3C5DD72C5950}" destId="{22F00887-9C6F-4818-B7E8-C657702AE10C}" srcOrd="0" destOrd="3" presId="urn:microsoft.com/office/officeart/2005/8/layout/vList5"/>
    <dgm:cxn modelId="{B4EA64EE-B086-4D9E-AF99-6A72A75FCB6E}" type="presOf" srcId="{C58433B0-8779-408E-84A2-1990AD649D04}" destId="{22F00887-9C6F-4818-B7E8-C657702AE10C}" srcOrd="0" destOrd="1" presId="urn:microsoft.com/office/officeart/2005/8/layout/vList5"/>
    <dgm:cxn modelId="{E4B6A57F-B78E-403C-B63A-6BE8594CEFF9}" type="presOf" srcId="{99BD1A25-4459-497D-A506-8FF04892BE90}" destId="{4C0C8C9F-BC70-4EBC-AAB4-7EBB93BD677E}" srcOrd="0" destOrd="0" presId="urn:microsoft.com/office/officeart/2005/8/layout/vList5"/>
    <dgm:cxn modelId="{FAA25402-6FCE-46EA-B880-DE38F8D99680}" type="presOf" srcId="{2B732ABD-F57C-426E-AABE-83F5C8433D19}" destId="{22F00887-9C6F-4818-B7E8-C657702AE10C}" srcOrd="0" destOrd="0" presId="urn:microsoft.com/office/officeart/2005/8/layout/vList5"/>
    <dgm:cxn modelId="{629C75CC-E5D7-42D5-8300-920E67E19E98}" srcId="{E927B3BD-E433-49E7-A6EB-34231596DA33}" destId="{6F8FBB69-A142-4AEC-8145-37E6D13A4B3E}" srcOrd="3" destOrd="0" parTransId="{E3106D41-C090-4545-A532-3BE8994ED6C4}" sibTransId="{38838D42-CA3A-4895-BC9F-B816EFAE7075}"/>
    <dgm:cxn modelId="{BF95CB4A-794B-4708-B6D3-F2956883266A}" srcId="{99BD1A25-4459-497D-A506-8FF04892BE90}" destId="{04196EC7-0CF2-40B2-BA4A-BF394FAEF209}" srcOrd="2" destOrd="0" parTransId="{D313700C-F7F1-47B1-A7BE-6AE3FAC50915}" sibTransId="{6C0225D6-C171-4B14-87AD-4FECB476E37D}"/>
    <dgm:cxn modelId="{AD729AAE-2BE8-48DE-BEA0-512D0C990F20}" srcId="{BE6A6780-3CB2-4230-A8C7-45B44EB3E5F1}" destId="{8DC9CB3A-6BA2-42F8-97AF-E38AEF1E0243}" srcOrd="2" destOrd="0" parTransId="{4F30C316-6F56-4ADA-BF59-3A3E2C9054DA}" sibTransId="{6C0ECCD9-4E80-439D-917E-FBED125A1420}"/>
    <dgm:cxn modelId="{A3F8CB3A-A5F4-4C85-A9E7-47787D1020BE}" srcId="{99BD1A25-4459-497D-A506-8FF04892BE90}" destId="{E068FAA4-C88A-49DA-90D8-F1E0345B1C65}" srcOrd="3" destOrd="0" parTransId="{77A1C5D3-D609-4277-9B2A-2573D33603F2}" sibTransId="{055D68A9-FDCB-4A44-83E8-5E77175FC4A9}"/>
    <dgm:cxn modelId="{5C9C9FD9-8039-4310-B8C0-5501B1C8C89D}" srcId="{BE6A6780-3CB2-4230-A8C7-45B44EB3E5F1}" destId="{7C3121B6-9F0B-4653-B350-3C5DD72C5950}" srcOrd="3" destOrd="0" parTransId="{12F18D96-DAE4-424E-9749-F6E72BF1073D}" sibTransId="{CBB31FB9-649C-4C1F-B7FD-A1F05D84D513}"/>
    <dgm:cxn modelId="{4E3996DF-018C-49A3-B001-34FFF672572C}" type="presOf" srcId="{04196EC7-0CF2-40B2-BA4A-BF394FAEF209}" destId="{3CC75BD6-5901-4113-83D9-36518E6F9446}" srcOrd="0" destOrd="2" presId="urn:microsoft.com/office/officeart/2005/8/layout/vList5"/>
    <dgm:cxn modelId="{11584162-D591-4EE3-B1CD-2317EF424E19}" type="presOf" srcId="{91D151C7-DEAC-4580-B7AE-C6ACEF4AFDDA}" destId="{3CC75BD6-5901-4113-83D9-36518E6F9446}" srcOrd="0" destOrd="0" presId="urn:microsoft.com/office/officeart/2005/8/layout/vList5"/>
    <dgm:cxn modelId="{F6FB04B3-1247-47B2-BF4B-018F7067C21D}" type="presOf" srcId="{BE6A6780-3CB2-4230-A8C7-45B44EB3E5F1}" destId="{DB20513D-C957-4E3F-90DE-0BB468F226EA}" srcOrd="0" destOrd="0" presId="urn:microsoft.com/office/officeart/2005/8/layout/vList5"/>
    <dgm:cxn modelId="{8CE117E5-F32E-4069-B099-946A3103A1F2}" type="presOf" srcId="{890D4862-6439-4A61-98EA-2DC0ED095709}" destId="{0C1EF6A8-CA59-4DFA-8A78-34A85EC1727F}" srcOrd="0" destOrd="1" presId="urn:microsoft.com/office/officeart/2005/8/layout/vList5"/>
    <dgm:cxn modelId="{5B5162EA-BBC1-45F0-A86D-A633ABFC11A9}" type="presOf" srcId="{E068FAA4-C88A-49DA-90D8-F1E0345B1C65}" destId="{3CC75BD6-5901-4113-83D9-36518E6F9446}" srcOrd="0" destOrd="3" presId="urn:microsoft.com/office/officeart/2005/8/layout/vList5"/>
    <dgm:cxn modelId="{463DBB51-31F3-4BE3-B397-EF358196CAC8}" srcId="{783BFF01-5299-49A6-A8A3-6C41944C4BA1}" destId="{E927B3BD-E433-49E7-A6EB-34231596DA33}" srcOrd="1" destOrd="0" parTransId="{4A152412-AF8A-4B25-8FE6-3E4EABCEF265}" sibTransId="{B78A0138-5416-41C6-BE43-E42791A5F365}"/>
    <dgm:cxn modelId="{3921D128-E29C-4305-A353-5CDC785149E9}" srcId="{E927B3BD-E433-49E7-A6EB-34231596DA33}" destId="{4A0C66E8-C280-44D7-B991-6B4365E11609}" srcOrd="0" destOrd="0" parTransId="{5BA8D561-F74B-44CC-86F5-DD89E78450F7}" sibTransId="{6736F80A-E5CA-43A9-92C6-7E6B02388DC0}"/>
    <dgm:cxn modelId="{90887B21-8677-4B35-9060-4A819956C02D}" srcId="{BE6A6780-3CB2-4230-A8C7-45B44EB3E5F1}" destId="{C58433B0-8779-408E-84A2-1990AD649D04}" srcOrd="1" destOrd="0" parTransId="{58C3F293-361A-4C93-8316-3209BDB02C2A}" sibTransId="{DCF80BC1-76DE-475B-A2A7-809782F7C270}"/>
    <dgm:cxn modelId="{01CAA630-3E7E-4F55-84F6-8651CD84BFB5}" srcId="{783BFF01-5299-49A6-A8A3-6C41944C4BA1}" destId="{99BD1A25-4459-497D-A506-8FF04892BE90}" srcOrd="0" destOrd="0" parTransId="{AF558A75-1CFA-4162-BB40-F8AF3453F056}" sibTransId="{82476AFC-89C6-4B49-B607-075233CB509C}"/>
    <dgm:cxn modelId="{647DB8CC-5C82-45F1-9690-ED982FA26184}" srcId="{E927B3BD-E433-49E7-A6EB-34231596DA33}" destId="{890D4862-6439-4A61-98EA-2DC0ED095709}" srcOrd="1" destOrd="0" parTransId="{06D1E7DE-8472-4D44-BCBF-AF4A75719899}" sibTransId="{DE6B8123-BAAF-4294-A4D7-3F46EA87BACB}"/>
    <dgm:cxn modelId="{E2710A69-3A94-49E5-B7E7-AE61D40992A4}" type="presOf" srcId="{9D778B2D-A01B-4079-95C2-41FCC9A1BF33}" destId="{0C1EF6A8-CA59-4DFA-8A78-34A85EC1727F}" srcOrd="0" destOrd="2" presId="urn:microsoft.com/office/officeart/2005/8/layout/vList5"/>
    <dgm:cxn modelId="{AA02A2A8-3150-417F-88F2-A320AC51256A}" type="presOf" srcId="{7903719F-80F1-47AB-AED6-2262920042C1}" destId="{22F00887-9C6F-4818-B7E8-C657702AE10C}" srcOrd="0" destOrd="4" presId="urn:microsoft.com/office/officeart/2005/8/layout/vList5"/>
    <dgm:cxn modelId="{AA69A465-CD14-4D2A-BC92-6D1901AAEB17}" srcId="{BE6A6780-3CB2-4230-A8C7-45B44EB3E5F1}" destId="{2B732ABD-F57C-426E-AABE-83F5C8433D19}" srcOrd="0" destOrd="0" parTransId="{F4172E2E-6277-4335-B552-F63382FDDA67}" sibTransId="{DAAD4812-A5D0-4AD3-AE1E-465BFE3E5025}"/>
    <dgm:cxn modelId="{5A83AFE6-77E8-44AE-9EC1-367116003C08}" type="presOf" srcId="{8DC9CB3A-6BA2-42F8-97AF-E38AEF1E0243}" destId="{22F00887-9C6F-4818-B7E8-C657702AE10C}" srcOrd="0" destOrd="2" presId="urn:microsoft.com/office/officeart/2005/8/layout/vList5"/>
    <dgm:cxn modelId="{5E7F0720-C162-4699-94BC-400495F6ACEB}" srcId="{99BD1A25-4459-497D-A506-8FF04892BE90}" destId="{EFCD347B-315A-4A4A-88CB-A6EB445002BD}" srcOrd="1" destOrd="0" parTransId="{5BC104E0-57B1-4E72-91E0-F951D1F6BBCD}" sibTransId="{9F90ACDF-E40F-451C-8220-A0EB26CBC1C6}"/>
    <dgm:cxn modelId="{01C42848-1642-4BC5-AE20-037F3BE392E1}" type="presOf" srcId="{E927B3BD-E433-49E7-A6EB-34231596DA33}" destId="{C2D06A4C-491B-406D-9293-ABD2A0CB7984}" srcOrd="0" destOrd="0" presId="urn:microsoft.com/office/officeart/2005/8/layout/vList5"/>
    <dgm:cxn modelId="{2697B0C9-B35B-4B3D-9835-48613C0FBBA7}" srcId="{BE6A6780-3CB2-4230-A8C7-45B44EB3E5F1}" destId="{7903719F-80F1-47AB-AED6-2262920042C1}" srcOrd="4" destOrd="0" parTransId="{99188451-28CA-463E-9598-8466354D0680}" sibTransId="{CB8697E0-2DEC-4E7E-BEE0-ED4A22E5D662}"/>
    <dgm:cxn modelId="{5AAB6BE8-C0DB-44D3-8DC7-467BBE89CDFD}" type="presOf" srcId="{4A0C66E8-C280-44D7-B991-6B4365E11609}" destId="{0C1EF6A8-CA59-4DFA-8A78-34A85EC1727F}" srcOrd="0" destOrd="0" presId="urn:microsoft.com/office/officeart/2005/8/layout/vList5"/>
    <dgm:cxn modelId="{D999E891-804B-4FB0-B84F-5B2B2D4941F0}" type="presOf" srcId="{783BFF01-5299-49A6-A8A3-6C41944C4BA1}" destId="{46A8A3B4-CC4E-43D8-AB52-58E9C3972159}" srcOrd="0" destOrd="0" presId="urn:microsoft.com/office/officeart/2005/8/layout/vList5"/>
    <dgm:cxn modelId="{FB096608-97FB-410A-BF96-3574B6D2BFB7}" srcId="{99BD1A25-4459-497D-A506-8FF04892BE90}" destId="{91D151C7-DEAC-4580-B7AE-C6ACEF4AFDDA}" srcOrd="0" destOrd="0" parTransId="{D2E013EA-2EAC-4516-BEDC-F27A489B0E1C}" sibTransId="{B35AA780-FC1B-4939-A05C-4D6F64322FFE}"/>
    <dgm:cxn modelId="{9864A9BD-9139-49B8-A943-0547895A9F06}" type="presParOf" srcId="{46A8A3B4-CC4E-43D8-AB52-58E9C3972159}" destId="{FA116E1F-F315-4796-9C4D-E3DA6B5A8CF8}" srcOrd="0" destOrd="0" presId="urn:microsoft.com/office/officeart/2005/8/layout/vList5"/>
    <dgm:cxn modelId="{B517643B-1912-4EA2-ADC9-8830FBACCB18}" type="presParOf" srcId="{FA116E1F-F315-4796-9C4D-E3DA6B5A8CF8}" destId="{4C0C8C9F-BC70-4EBC-AAB4-7EBB93BD677E}" srcOrd="0" destOrd="0" presId="urn:microsoft.com/office/officeart/2005/8/layout/vList5"/>
    <dgm:cxn modelId="{91B081F7-2165-4F29-B1BA-2967910FBEC1}" type="presParOf" srcId="{FA116E1F-F315-4796-9C4D-E3DA6B5A8CF8}" destId="{3CC75BD6-5901-4113-83D9-36518E6F9446}" srcOrd="1" destOrd="0" presId="urn:microsoft.com/office/officeart/2005/8/layout/vList5"/>
    <dgm:cxn modelId="{09C8CE76-F6B2-4D8C-8A48-CA2EA9080496}" type="presParOf" srcId="{46A8A3B4-CC4E-43D8-AB52-58E9C3972159}" destId="{91AF9D1F-4FCF-4056-927D-1FD8F398964D}" srcOrd="1" destOrd="0" presId="urn:microsoft.com/office/officeart/2005/8/layout/vList5"/>
    <dgm:cxn modelId="{27D06A20-1215-4CF8-AAF0-E1305AF26093}" type="presParOf" srcId="{46A8A3B4-CC4E-43D8-AB52-58E9C3972159}" destId="{4A33B356-D388-45C2-A977-CA1B8A164B99}" srcOrd="2" destOrd="0" presId="urn:microsoft.com/office/officeart/2005/8/layout/vList5"/>
    <dgm:cxn modelId="{62D4A2E4-FABE-44D1-8D26-9D93AFD06E90}" type="presParOf" srcId="{4A33B356-D388-45C2-A977-CA1B8A164B99}" destId="{C2D06A4C-491B-406D-9293-ABD2A0CB7984}" srcOrd="0" destOrd="0" presId="urn:microsoft.com/office/officeart/2005/8/layout/vList5"/>
    <dgm:cxn modelId="{1A5BD4E5-46C0-408F-8CD2-11978EC38895}" type="presParOf" srcId="{4A33B356-D388-45C2-A977-CA1B8A164B99}" destId="{0C1EF6A8-CA59-4DFA-8A78-34A85EC1727F}" srcOrd="1" destOrd="0" presId="urn:microsoft.com/office/officeart/2005/8/layout/vList5"/>
    <dgm:cxn modelId="{E5C7F127-1A80-49A0-A10D-C806208C5D85}" type="presParOf" srcId="{46A8A3B4-CC4E-43D8-AB52-58E9C3972159}" destId="{15971E87-06D2-4837-AD29-6B37C10B14FD}" srcOrd="3" destOrd="0" presId="urn:microsoft.com/office/officeart/2005/8/layout/vList5"/>
    <dgm:cxn modelId="{D63093A1-11C6-46C3-9A0B-EAB4785ABB62}" type="presParOf" srcId="{46A8A3B4-CC4E-43D8-AB52-58E9C3972159}" destId="{A67BED62-4C0F-4160-95C5-AE673126DBB8}" srcOrd="4" destOrd="0" presId="urn:microsoft.com/office/officeart/2005/8/layout/vList5"/>
    <dgm:cxn modelId="{8AF8138B-1737-43AE-A52B-278BCA928EB4}" type="presParOf" srcId="{A67BED62-4C0F-4160-95C5-AE673126DBB8}" destId="{DB20513D-C957-4E3F-90DE-0BB468F226EA}" srcOrd="0" destOrd="0" presId="urn:microsoft.com/office/officeart/2005/8/layout/vList5"/>
    <dgm:cxn modelId="{671C2B19-DC7E-4456-9453-2E1A0C49CD4C}" type="presParOf" srcId="{A67BED62-4C0F-4160-95C5-AE673126DBB8}" destId="{22F00887-9C6F-4818-B7E8-C657702AE10C}" srcOrd="1" destOrd="0" presId="urn:microsoft.com/office/officeart/2005/8/layout/vList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C3D8E358-9DF8-465B-B8AF-DA7A71C4F626}"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el-GR"/>
        </a:p>
      </dgm:t>
    </dgm:pt>
    <dgm:pt modelId="{4499A457-FB33-4A05-BD82-1BBB4B310B94}">
      <dgm:prSet phldrT="[Κείμενο]" custT="1"/>
      <dgm:spPr/>
      <dgm:t>
        <a:bodyPr/>
        <a:lstStyle/>
        <a:p>
          <a:r>
            <a:rPr lang="el-GR" sz="1200" b="0" dirty="0" smtClean="0"/>
            <a:t>Προϋποθέσεις εγγραφής στο Μητρώο Συντονιστών και αριθμός συντονιστών ανά Περιφέρεια.</a:t>
          </a:r>
          <a:endParaRPr lang="el-GR" sz="1200" b="0" dirty="0">
            <a:latin typeface="Verdana" pitchFamily="34" charset="0"/>
            <a:ea typeface="Verdana" pitchFamily="34" charset="0"/>
            <a:cs typeface="Verdana" pitchFamily="34" charset="0"/>
          </a:endParaRPr>
        </a:p>
      </dgm:t>
    </dgm:pt>
    <dgm:pt modelId="{CC2EE06F-D50C-4805-A0A4-250BAF6AE8D3}" type="parTrans" cxnId="{FC50C2C5-8C13-44FA-9D7B-9C0807159895}">
      <dgm:prSet/>
      <dgm:spPr/>
      <dgm:t>
        <a:bodyPr/>
        <a:lstStyle/>
        <a:p>
          <a:endParaRPr lang="el-GR"/>
        </a:p>
      </dgm:t>
    </dgm:pt>
    <dgm:pt modelId="{8265BD9F-55FC-4D2B-A298-363D99C43CF2}" type="sibTrans" cxnId="{FC50C2C5-8C13-44FA-9D7B-9C0807159895}">
      <dgm:prSet/>
      <dgm:spPr/>
      <dgm:t>
        <a:bodyPr/>
        <a:lstStyle/>
        <a:p>
          <a:endParaRPr lang="el-GR"/>
        </a:p>
      </dgm:t>
    </dgm:pt>
    <dgm:pt modelId="{FBC70DC7-F2E0-4EF8-B590-1320968BBE38}">
      <dgm:prSet phldrT="[Κείμενο]" custT="1"/>
      <dgm:spPr/>
      <dgm:t>
        <a:bodyPr/>
        <a:lstStyle/>
        <a:p>
          <a:r>
            <a:rPr lang="el-GR" sz="1200" b="0" dirty="0" smtClean="0"/>
            <a:t>Ενέργειες σε περίπτωση που ο  αριθμός των υποψηφίων διαμεσολαβητών είναι μεγαλύτερος από τις θέσεις των συντονιστών ανά Περιφέρεια</a:t>
          </a:r>
          <a:endParaRPr lang="el-GR" sz="1200" b="0" dirty="0"/>
        </a:p>
      </dgm:t>
    </dgm:pt>
    <dgm:pt modelId="{1AB56570-C4B8-4785-A2D7-480A1A5935AC}" type="parTrans" cxnId="{B3C42CF7-E308-42FE-AA77-4A717A17391D}">
      <dgm:prSet/>
      <dgm:spPr/>
      <dgm:t>
        <a:bodyPr/>
        <a:lstStyle/>
        <a:p>
          <a:endParaRPr lang="el-GR"/>
        </a:p>
      </dgm:t>
    </dgm:pt>
    <dgm:pt modelId="{4EE1C317-2DA6-4880-9F6C-9B39523B8560}" type="sibTrans" cxnId="{B3C42CF7-E308-42FE-AA77-4A717A17391D}">
      <dgm:prSet/>
      <dgm:spPr/>
      <dgm:t>
        <a:bodyPr/>
        <a:lstStyle/>
        <a:p>
          <a:endParaRPr lang="el-GR" dirty="0"/>
        </a:p>
      </dgm:t>
    </dgm:pt>
    <dgm:pt modelId="{76CEA6D7-2450-4D54-B852-82FA90B122FC}">
      <dgm:prSet phldrT="[Κείμενο]" custT="1"/>
      <dgm:spPr/>
      <dgm:t>
        <a:bodyPr/>
        <a:lstStyle/>
        <a:p>
          <a:r>
            <a:rPr lang="el-GR" sz="1200" b="0" dirty="0" smtClean="0"/>
            <a:t>Ενέργειες αν δεν καλυφθούν οι θέσεις συντονιστών ανά Περιφέρεια από διαπιστευμένους διαμεσολαβητές</a:t>
          </a:r>
          <a:endParaRPr lang="el-GR" sz="1200" b="0" dirty="0"/>
        </a:p>
      </dgm:t>
    </dgm:pt>
    <dgm:pt modelId="{5C6D246E-B3F9-45C9-8ADA-C2B09AB5A1F9}" type="parTrans" cxnId="{2F8C352F-17FD-4B9D-B367-FFB9768EA37E}">
      <dgm:prSet/>
      <dgm:spPr/>
      <dgm:t>
        <a:bodyPr/>
        <a:lstStyle/>
        <a:p>
          <a:endParaRPr lang="el-GR"/>
        </a:p>
      </dgm:t>
    </dgm:pt>
    <dgm:pt modelId="{92CA2506-6E27-4781-83B1-7FF2D15F66B4}" type="sibTrans" cxnId="{2F8C352F-17FD-4B9D-B367-FFB9768EA37E}">
      <dgm:prSet/>
      <dgm:spPr/>
      <dgm:t>
        <a:bodyPr/>
        <a:lstStyle/>
        <a:p>
          <a:endParaRPr lang="el-GR"/>
        </a:p>
      </dgm:t>
    </dgm:pt>
    <dgm:pt modelId="{7D8FB819-2BBA-4AC4-8DB3-F9AF436F6E56}">
      <dgm:prSet/>
      <dgm:spPr/>
      <dgm:t>
        <a:bodyPr/>
        <a:lstStyle/>
        <a:p>
          <a:r>
            <a:rPr lang="el-GR" b="0" dirty="0" smtClean="0"/>
            <a:t>Τρόπος κληρώσεων στο πλαίσιο του νόμου όταν διαπιστώνεται υπέρβαση του αριθμού των υπό κάλυψη θέσεων</a:t>
          </a:r>
          <a:endParaRPr lang="el-GR" b="0" dirty="0">
            <a:latin typeface="Verdana" pitchFamily="34" charset="0"/>
            <a:ea typeface="Verdana" pitchFamily="34" charset="0"/>
            <a:cs typeface="Verdana" pitchFamily="34" charset="0"/>
          </a:endParaRPr>
        </a:p>
      </dgm:t>
    </dgm:pt>
    <dgm:pt modelId="{F65F43FD-926A-4B6E-BE07-54E1FF436EE4}" type="parTrans" cxnId="{6C2CBFBD-716C-4E3B-86BF-43A3324AFDF6}">
      <dgm:prSet/>
      <dgm:spPr/>
      <dgm:t>
        <a:bodyPr/>
        <a:lstStyle/>
        <a:p>
          <a:endParaRPr lang="el-GR"/>
        </a:p>
      </dgm:t>
    </dgm:pt>
    <dgm:pt modelId="{F6BBCE14-ED58-46B4-8878-D4C6EDF82E79}" type="sibTrans" cxnId="{6C2CBFBD-716C-4E3B-86BF-43A3324AFDF6}">
      <dgm:prSet/>
      <dgm:spPr/>
      <dgm:t>
        <a:bodyPr/>
        <a:lstStyle/>
        <a:p>
          <a:endParaRPr lang="el-GR"/>
        </a:p>
      </dgm:t>
    </dgm:pt>
    <dgm:pt modelId="{C9BFBA5B-0CBE-4E3E-A3F0-E5B8B8DB814F}" type="pres">
      <dgm:prSet presAssocID="{C3D8E358-9DF8-465B-B8AF-DA7A71C4F626}" presName="linearFlow" presStyleCnt="0">
        <dgm:presLayoutVars>
          <dgm:resizeHandles val="exact"/>
        </dgm:presLayoutVars>
      </dgm:prSet>
      <dgm:spPr/>
      <dgm:t>
        <a:bodyPr/>
        <a:lstStyle/>
        <a:p>
          <a:endParaRPr lang="el-GR"/>
        </a:p>
      </dgm:t>
    </dgm:pt>
    <dgm:pt modelId="{8B719F60-06EF-4374-84C9-B87623AB5160}" type="pres">
      <dgm:prSet presAssocID="{4499A457-FB33-4A05-BD82-1BBB4B310B94}" presName="node" presStyleLbl="node1" presStyleIdx="0" presStyleCnt="4" custScaleX="95995" custScaleY="90017" custLinFactNeighborX="5853" custLinFactNeighborY="25084">
        <dgm:presLayoutVars>
          <dgm:bulletEnabled val="1"/>
        </dgm:presLayoutVars>
      </dgm:prSet>
      <dgm:spPr/>
      <dgm:t>
        <a:bodyPr/>
        <a:lstStyle/>
        <a:p>
          <a:endParaRPr lang="el-GR"/>
        </a:p>
      </dgm:t>
    </dgm:pt>
    <dgm:pt modelId="{3955C588-C516-43EC-8835-C1F5BBFCEC63}" type="pres">
      <dgm:prSet presAssocID="{8265BD9F-55FC-4D2B-A298-363D99C43CF2}" presName="sibTrans" presStyleLbl="sibTrans2D1" presStyleIdx="0" presStyleCnt="3"/>
      <dgm:spPr/>
      <dgm:t>
        <a:bodyPr/>
        <a:lstStyle/>
        <a:p>
          <a:endParaRPr lang="el-GR"/>
        </a:p>
      </dgm:t>
    </dgm:pt>
    <dgm:pt modelId="{BBD93580-437F-44CE-BC8E-3F903AE84CA8}" type="pres">
      <dgm:prSet presAssocID="{8265BD9F-55FC-4D2B-A298-363D99C43CF2}" presName="connectorText" presStyleLbl="sibTrans2D1" presStyleIdx="0" presStyleCnt="3"/>
      <dgm:spPr/>
      <dgm:t>
        <a:bodyPr/>
        <a:lstStyle/>
        <a:p>
          <a:endParaRPr lang="el-GR"/>
        </a:p>
      </dgm:t>
    </dgm:pt>
    <dgm:pt modelId="{1B33EA11-A0C9-4164-839D-6D5D795CF0CA}" type="pres">
      <dgm:prSet presAssocID="{FBC70DC7-F2E0-4EF8-B590-1320968BBE38}" presName="node" presStyleLbl="node1" presStyleIdx="1" presStyleCnt="4">
        <dgm:presLayoutVars>
          <dgm:bulletEnabled val="1"/>
        </dgm:presLayoutVars>
      </dgm:prSet>
      <dgm:spPr/>
      <dgm:t>
        <a:bodyPr/>
        <a:lstStyle/>
        <a:p>
          <a:endParaRPr lang="el-GR"/>
        </a:p>
      </dgm:t>
    </dgm:pt>
    <dgm:pt modelId="{44EB07F7-32A4-49F4-BF34-D65966E64163}" type="pres">
      <dgm:prSet presAssocID="{4EE1C317-2DA6-4880-9F6C-9B39523B8560}" presName="sibTrans" presStyleLbl="sibTrans2D1" presStyleIdx="1" presStyleCnt="3" custFlipVert="0" custScaleY="86513"/>
      <dgm:spPr/>
      <dgm:t>
        <a:bodyPr/>
        <a:lstStyle/>
        <a:p>
          <a:endParaRPr lang="el-GR"/>
        </a:p>
      </dgm:t>
    </dgm:pt>
    <dgm:pt modelId="{90A77924-D330-4047-B443-F6EF509C969D}" type="pres">
      <dgm:prSet presAssocID="{4EE1C317-2DA6-4880-9F6C-9B39523B8560}" presName="connectorText" presStyleLbl="sibTrans2D1" presStyleIdx="1" presStyleCnt="3"/>
      <dgm:spPr/>
      <dgm:t>
        <a:bodyPr/>
        <a:lstStyle/>
        <a:p>
          <a:endParaRPr lang="el-GR"/>
        </a:p>
      </dgm:t>
    </dgm:pt>
    <dgm:pt modelId="{EA054DFB-20A1-4AC8-95B6-56341796900B}" type="pres">
      <dgm:prSet presAssocID="{76CEA6D7-2450-4D54-B852-82FA90B122FC}" presName="node" presStyleLbl="node1" presStyleIdx="2" presStyleCnt="4" custScaleY="87741">
        <dgm:presLayoutVars>
          <dgm:bulletEnabled val="1"/>
        </dgm:presLayoutVars>
      </dgm:prSet>
      <dgm:spPr/>
      <dgm:t>
        <a:bodyPr/>
        <a:lstStyle/>
        <a:p>
          <a:endParaRPr lang="el-GR"/>
        </a:p>
      </dgm:t>
    </dgm:pt>
    <dgm:pt modelId="{BD196EA1-74CE-4D7E-A8C6-3B265AAC79C2}" type="pres">
      <dgm:prSet presAssocID="{92CA2506-6E27-4781-83B1-7FF2D15F66B4}" presName="sibTrans" presStyleLbl="sibTrans2D1" presStyleIdx="2" presStyleCnt="3"/>
      <dgm:spPr/>
      <dgm:t>
        <a:bodyPr/>
        <a:lstStyle/>
        <a:p>
          <a:endParaRPr lang="el-GR"/>
        </a:p>
      </dgm:t>
    </dgm:pt>
    <dgm:pt modelId="{3C29FB43-A129-4811-8661-581AF97E9BB9}" type="pres">
      <dgm:prSet presAssocID="{92CA2506-6E27-4781-83B1-7FF2D15F66B4}" presName="connectorText" presStyleLbl="sibTrans2D1" presStyleIdx="2" presStyleCnt="3"/>
      <dgm:spPr/>
      <dgm:t>
        <a:bodyPr/>
        <a:lstStyle/>
        <a:p>
          <a:endParaRPr lang="el-GR"/>
        </a:p>
      </dgm:t>
    </dgm:pt>
    <dgm:pt modelId="{74FA7396-49D8-4D5F-BD23-77849690D623}" type="pres">
      <dgm:prSet presAssocID="{7D8FB819-2BBA-4AC4-8DB3-F9AF436F6E56}" presName="node" presStyleLbl="node1" presStyleIdx="3" presStyleCnt="4">
        <dgm:presLayoutVars>
          <dgm:bulletEnabled val="1"/>
        </dgm:presLayoutVars>
      </dgm:prSet>
      <dgm:spPr/>
      <dgm:t>
        <a:bodyPr/>
        <a:lstStyle/>
        <a:p>
          <a:endParaRPr lang="el-GR"/>
        </a:p>
      </dgm:t>
    </dgm:pt>
  </dgm:ptLst>
  <dgm:cxnLst>
    <dgm:cxn modelId="{CBB1EC6B-7D04-472B-BEB2-29F79489D7AA}" type="presOf" srcId="{92CA2506-6E27-4781-83B1-7FF2D15F66B4}" destId="{BD196EA1-74CE-4D7E-A8C6-3B265AAC79C2}" srcOrd="0" destOrd="0" presId="urn:microsoft.com/office/officeart/2005/8/layout/process2"/>
    <dgm:cxn modelId="{0E60EA12-E9ED-4350-A1BC-8B0D28024242}" type="presOf" srcId="{C3D8E358-9DF8-465B-B8AF-DA7A71C4F626}" destId="{C9BFBA5B-0CBE-4E3E-A3F0-E5B8B8DB814F}" srcOrd="0" destOrd="0" presId="urn:microsoft.com/office/officeart/2005/8/layout/process2"/>
    <dgm:cxn modelId="{257F6819-7BA5-48DA-B0F8-1C77DFE7C669}" type="presOf" srcId="{4EE1C317-2DA6-4880-9F6C-9B39523B8560}" destId="{90A77924-D330-4047-B443-F6EF509C969D}" srcOrd="1" destOrd="0" presId="urn:microsoft.com/office/officeart/2005/8/layout/process2"/>
    <dgm:cxn modelId="{9AA8FFAB-F830-47F0-AC7F-02358A7E9366}" type="presOf" srcId="{7D8FB819-2BBA-4AC4-8DB3-F9AF436F6E56}" destId="{74FA7396-49D8-4D5F-BD23-77849690D623}" srcOrd="0" destOrd="0" presId="urn:microsoft.com/office/officeart/2005/8/layout/process2"/>
    <dgm:cxn modelId="{60212466-4D00-40AB-8A54-404D8691A414}" type="presOf" srcId="{8265BD9F-55FC-4D2B-A298-363D99C43CF2}" destId="{3955C588-C516-43EC-8835-C1F5BBFCEC63}" srcOrd="0" destOrd="0" presId="urn:microsoft.com/office/officeart/2005/8/layout/process2"/>
    <dgm:cxn modelId="{A77AE3AB-6333-4DAE-8BEB-5511A83DA6E3}" type="presOf" srcId="{92CA2506-6E27-4781-83B1-7FF2D15F66B4}" destId="{3C29FB43-A129-4811-8661-581AF97E9BB9}" srcOrd="1" destOrd="0" presId="urn:microsoft.com/office/officeart/2005/8/layout/process2"/>
    <dgm:cxn modelId="{21EDE144-4010-4470-99F1-9AB0E432BFAB}" type="presOf" srcId="{FBC70DC7-F2E0-4EF8-B590-1320968BBE38}" destId="{1B33EA11-A0C9-4164-839D-6D5D795CF0CA}" srcOrd="0" destOrd="0" presId="urn:microsoft.com/office/officeart/2005/8/layout/process2"/>
    <dgm:cxn modelId="{E8BBF394-9C8E-4841-9730-92DAA27F0968}" type="presOf" srcId="{4EE1C317-2DA6-4880-9F6C-9B39523B8560}" destId="{44EB07F7-32A4-49F4-BF34-D65966E64163}" srcOrd="0" destOrd="0" presId="urn:microsoft.com/office/officeart/2005/8/layout/process2"/>
    <dgm:cxn modelId="{FC50C2C5-8C13-44FA-9D7B-9C0807159895}" srcId="{C3D8E358-9DF8-465B-B8AF-DA7A71C4F626}" destId="{4499A457-FB33-4A05-BD82-1BBB4B310B94}" srcOrd="0" destOrd="0" parTransId="{CC2EE06F-D50C-4805-A0A4-250BAF6AE8D3}" sibTransId="{8265BD9F-55FC-4D2B-A298-363D99C43CF2}"/>
    <dgm:cxn modelId="{6C2CBFBD-716C-4E3B-86BF-43A3324AFDF6}" srcId="{C3D8E358-9DF8-465B-B8AF-DA7A71C4F626}" destId="{7D8FB819-2BBA-4AC4-8DB3-F9AF436F6E56}" srcOrd="3" destOrd="0" parTransId="{F65F43FD-926A-4B6E-BE07-54E1FF436EE4}" sibTransId="{F6BBCE14-ED58-46B4-8878-D4C6EDF82E79}"/>
    <dgm:cxn modelId="{B3C42CF7-E308-42FE-AA77-4A717A17391D}" srcId="{C3D8E358-9DF8-465B-B8AF-DA7A71C4F626}" destId="{FBC70DC7-F2E0-4EF8-B590-1320968BBE38}" srcOrd="1" destOrd="0" parTransId="{1AB56570-C4B8-4785-A2D7-480A1A5935AC}" sibTransId="{4EE1C317-2DA6-4880-9F6C-9B39523B8560}"/>
    <dgm:cxn modelId="{7D16BD33-8C2F-492E-AAA3-0C74514E5973}" type="presOf" srcId="{76CEA6D7-2450-4D54-B852-82FA90B122FC}" destId="{EA054DFB-20A1-4AC8-95B6-56341796900B}" srcOrd="0" destOrd="0" presId="urn:microsoft.com/office/officeart/2005/8/layout/process2"/>
    <dgm:cxn modelId="{41E27AB8-1184-4DC3-AE73-DA271EF14615}" type="presOf" srcId="{4499A457-FB33-4A05-BD82-1BBB4B310B94}" destId="{8B719F60-06EF-4374-84C9-B87623AB5160}" srcOrd="0" destOrd="0" presId="urn:microsoft.com/office/officeart/2005/8/layout/process2"/>
    <dgm:cxn modelId="{2F8C352F-17FD-4B9D-B367-FFB9768EA37E}" srcId="{C3D8E358-9DF8-465B-B8AF-DA7A71C4F626}" destId="{76CEA6D7-2450-4D54-B852-82FA90B122FC}" srcOrd="2" destOrd="0" parTransId="{5C6D246E-B3F9-45C9-8ADA-C2B09AB5A1F9}" sibTransId="{92CA2506-6E27-4781-83B1-7FF2D15F66B4}"/>
    <dgm:cxn modelId="{DF54159F-2658-41D4-925C-46611A7BC49C}" type="presOf" srcId="{8265BD9F-55FC-4D2B-A298-363D99C43CF2}" destId="{BBD93580-437F-44CE-BC8E-3F903AE84CA8}" srcOrd="1" destOrd="0" presId="urn:microsoft.com/office/officeart/2005/8/layout/process2"/>
    <dgm:cxn modelId="{15A35C73-7D06-4B08-9D02-947C566D7C82}" type="presParOf" srcId="{C9BFBA5B-0CBE-4E3E-A3F0-E5B8B8DB814F}" destId="{8B719F60-06EF-4374-84C9-B87623AB5160}" srcOrd="0" destOrd="0" presId="urn:microsoft.com/office/officeart/2005/8/layout/process2"/>
    <dgm:cxn modelId="{390B9DC6-3FD4-4C98-9687-178A92735245}" type="presParOf" srcId="{C9BFBA5B-0CBE-4E3E-A3F0-E5B8B8DB814F}" destId="{3955C588-C516-43EC-8835-C1F5BBFCEC63}" srcOrd="1" destOrd="0" presId="urn:microsoft.com/office/officeart/2005/8/layout/process2"/>
    <dgm:cxn modelId="{423BC870-020B-43AD-91EE-62B7003D4721}" type="presParOf" srcId="{3955C588-C516-43EC-8835-C1F5BBFCEC63}" destId="{BBD93580-437F-44CE-BC8E-3F903AE84CA8}" srcOrd="0" destOrd="0" presId="urn:microsoft.com/office/officeart/2005/8/layout/process2"/>
    <dgm:cxn modelId="{890480C0-F1B3-4306-A36C-CD6FB28AE9DE}" type="presParOf" srcId="{C9BFBA5B-0CBE-4E3E-A3F0-E5B8B8DB814F}" destId="{1B33EA11-A0C9-4164-839D-6D5D795CF0CA}" srcOrd="2" destOrd="0" presId="urn:microsoft.com/office/officeart/2005/8/layout/process2"/>
    <dgm:cxn modelId="{3385A36F-8670-4A9A-B413-73512B71C8A2}" type="presParOf" srcId="{C9BFBA5B-0CBE-4E3E-A3F0-E5B8B8DB814F}" destId="{44EB07F7-32A4-49F4-BF34-D65966E64163}" srcOrd="3" destOrd="0" presId="urn:microsoft.com/office/officeart/2005/8/layout/process2"/>
    <dgm:cxn modelId="{117B45F5-DFDD-42E3-A4AE-7A79EA8E0B7F}" type="presParOf" srcId="{44EB07F7-32A4-49F4-BF34-D65966E64163}" destId="{90A77924-D330-4047-B443-F6EF509C969D}" srcOrd="0" destOrd="0" presId="urn:microsoft.com/office/officeart/2005/8/layout/process2"/>
    <dgm:cxn modelId="{A96F53C7-5FDC-444F-9A2B-F0A86AE52897}" type="presParOf" srcId="{C9BFBA5B-0CBE-4E3E-A3F0-E5B8B8DB814F}" destId="{EA054DFB-20A1-4AC8-95B6-56341796900B}" srcOrd="4" destOrd="0" presId="urn:microsoft.com/office/officeart/2005/8/layout/process2"/>
    <dgm:cxn modelId="{E34B121E-038B-4C07-BC3E-8B3DD66DF0C1}" type="presParOf" srcId="{C9BFBA5B-0CBE-4E3E-A3F0-E5B8B8DB814F}" destId="{BD196EA1-74CE-4D7E-A8C6-3B265AAC79C2}" srcOrd="5" destOrd="0" presId="urn:microsoft.com/office/officeart/2005/8/layout/process2"/>
    <dgm:cxn modelId="{69FCE46C-FB63-4780-A51F-D2AF0CD1E8AF}" type="presParOf" srcId="{BD196EA1-74CE-4D7E-A8C6-3B265AAC79C2}" destId="{3C29FB43-A129-4811-8661-581AF97E9BB9}" srcOrd="0" destOrd="0" presId="urn:microsoft.com/office/officeart/2005/8/layout/process2"/>
    <dgm:cxn modelId="{920B216F-96B6-42B1-AABC-6F7F37A503A3}" type="presParOf" srcId="{C9BFBA5B-0CBE-4E3E-A3F0-E5B8B8DB814F}" destId="{74FA7396-49D8-4D5F-BD23-77849690D623}" srcOrd="6" destOrd="0" presId="urn:microsoft.com/office/officeart/2005/8/layout/process2"/>
  </dgm:cxnLst>
  <dgm:bg>
    <a:solidFill>
      <a:schemeClr val="accent1">
        <a:lumMod val="60000"/>
        <a:lumOff val="40000"/>
      </a:schemeClr>
    </a:solidFill>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C3D8E358-9DF8-465B-B8AF-DA7A71C4F626}"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el-GR"/>
        </a:p>
      </dgm:t>
    </dgm:pt>
    <dgm:pt modelId="{4499A457-FB33-4A05-BD82-1BBB4B310B94}">
      <dgm:prSet phldrT="[Κείμενο]"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l-GR" sz="1200" b="0" dirty="0" smtClean="0"/>
            <a:t>Δυνατότητες σε περίπτωση ανάγκης συμπλήρωσης του αριθμού των συντονιστών.</a:t>
          </a:r>
          <a:endParaRPr lang="el-GR" sz="1200" b="0" dirty="0" smtClean="0">
            <a:latin typeface="Verdana" pitchFamily="34" charset="0"/>
            <a:ea typeface="Verdana" pitchFamily="34" charset="0"/>
            <a:cs typeface="Verdana" pitchFamily="34" charset="0"/>
          </a:endParaRPr>
        </a:p>
        <a:p>
          <a:pPr defTabSz="533400">
            <a:lnSpc>
              <a:spcPct val="90000"/>
            </a:lnSpc>
            <a:spcBef>
              <a:spcPct val="0"/>
            </a:spcBef>
            <a:spcAft>
              <a:spcPct val="35000"/>
            </a:spcAft>
          </a:pPr>
          <a:endParaRPr lang="el-GR" sz="1200" b="0" dirty="0">
            <a:latin typeface="Verdana" pitchFamily="34" charset="0"/>
            <a:ea typeface="Verdana" pitchFamily="34" charset="0"/>
            <a:cs typeface="Verdana" pitchFamily="34" charset="0"/>
          </a:endParaRPr>
        </a:p>
      </dgm:t>
    </dgm:pt>
    <dgm:pt modelId="{CC2EE06F-D50C-4805-A0A4-250BAF6AE8D3}" type="parTrans" cxnId="{FC50C2C5-8C13-44FA-9D7B-9C0807159895}">
      <dgm:prSet/>
      <dgm:spPr/>
      <dgm:t>
        <a:bodyPr/>
        <a:lstStyle/>
        <a:p>
          <a:endParaRPr lang="el-GR"/>
        </a:p>
      </dgm:t>
    </dgm:pt>
    <dgm:pt modelId="{8265BD9F-55FC-4D2B-A298-363D99C43CF2}" type="sibTrans" cxnId="{FC50C2C5-8C13-44FA-9D7B-9C0807159895}">
      <dgm:prSet/>
      <dgm:spPr/>
      <dgm:t>
        <a:bodyPr/>
        <a:lstStyle/>
        <a:p>
          <a:endParaRPr lang="el-GR"/>
        </a:p>
      </dgm:t>
    </dgm:pt>
    <dgm:pt modelId="{FBC70DC7-F2E0-4EF8-B590-1320968BBE38}">
      <dgm:prSet phldrT="[Κείμενο]"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l-GR" sz="1200" b="0" dirty="0" smtClean="0"/>
            <a:t>Ο ρόλος της Ε.Γ.Δ.Ι.Χ. κατά την εκπαίδευση και επίβλεψη του έργου των συντονιστών</a:t>
          </a:r>
          <a:endParaRPr lang="el-GR" sz="1200" b="0" dirty="0" smtClean="0">
            <a:latin typeface="Verdana" pitchFamily="34" charset="0"/>
            <a:ea typeface="Verdana" pitchFamily="34" charset="0"/>
            <a:cs typeface="Verdana" pitchFamily="34" charset="0"/>
          </a:endParaRPr>
        </a:p>
        <a:p>
          <a:pPr defTabSz="533400">
            <a:lnSpc>
              <a:spcPct val="90000"/>
            </a:lnSpc>
            <a:spcBef>
              <a:spcPct val="0"/>
            </a:spcBef>
            <a:spcAft>
              <a:spcPct val="35000"/>
            </a:spcAft>
          </a:pPr>
          <a:endParaRPr lang="el-GR" sz="1200" b="0" dirty="0">
            <a:latin typeface="Verdana" pitchFamily="34" charset="0"/>
            <a:ea typeface="Verdana" pitchFamily="34" charset="0"/>
            <a:cs typeface="Verdana" pitchFamily="34" charset="0"/>
          </a:endParaRPr>
        </a:p>
      </dgm:t>
    </dgm:pt>
    <dgm:pt modelId="{1AB56570-C4B8-4785-A2D7-480A1A5935AC}" type="parTrans" cxnId="{B3C42CF7-E308-42FE-AA77-4A717A17391D}">
      <dgm:prSet/>
      <dgm:spPr/>
      <dgm:t>
        <a:bodyPr/>
        <a:lstStyle/>
        <a:p>
          <a:endParaRPr lang="el-GR"/>
        </a:p>
      </dgm:t>
    </dgm:pt>
    <dgm:pt modelId="{4EE1C317-2DA6-4880-9F6C-9B39523B8560}" type="sibTrans" cxnId="{B3C42CF7-E308-42FE-AA77-4A717A17391D}">
      <dgm:prSet/>
      <dgm:spPr/>
      <dgm:t>
        <a:bodyPr/>
        <a:lstStyle/>
        <a:p>
          <a:endParaRPr lang="el-GR" dirty="0"/>
        </a:p>
      </dgm:t>
    </dgm:pt>
    <dgm:pt modelId="{76CEA6D7-2450-4D54-B852-82FA90B122FC}">
      <dgm:prSet phldrT="[Κείμενο]" custT="1"/>
      <dgm:spPr/>
      <dgm:t>
        <a:bodyPr/>
        <a:lstStyle/>
        <a:p>
          <a:r>
            <a:rPr lang="el-GR" sz="1200" b="0" dirty="0" smtClean="0">
              <a:latin typeface="Verdana" pitchFamily="34" charset="0"/>
              <a:ea typeface="Verdana" pitchFamily="34" charset="0"/>
              <a:cs typeface="Verdana" pitchFamily="34" charset="0"/>
            </a:rPr>
            <a:t>Συνέπειες μη εμπρόθεσμης ή πλημμελούς εκπλήρωσης των καθηκόντων των συντονιστών</a:t>
          </a:r>
          <a:endParaRPr lang="el-GR" sz="1200" b="0" dirty="0">
            <a:latin typeface="Verdana" pitchFamily="34" charset="0"/>
            <a:ea typeface="Verdana" pitchFamily="34" charset="0"/>
            <a:cs typeface="Verdana" pitchFamily="34" charset="0"/>
          </a:endParaRPr>
        </a:p>
      </dgm:t>
    </dgm:pt>
    <dgm:pt modelId="{5C6D246E-B3F9-45C9-8ADA-C2B09AB5A1F9}" type="parTrans" cxnId="{2F8C352F-17FD-4B9D-B367-FFB9768EA37E}">
      <dgm:prSet/>
      <dgm:spPr/>
      <dgm:t>
        <a:bodyPr/>
        <a:lstStyle/>
        <a:p>
          <a:endParaRPr lang="el-GR"/>
        </a:p>
      </dgm:t>
    </dgm:pt>
    <dgm:pt modelId="{92CA2506-6E27-4781-83B1-7FF2D15F66B4}" type="sibTrans" cxnId="{2F8C352F-17FD-4B9D-B367-FFB9768EA37E}">
      <dgm:prSet/>
      <dgm:spPr/>
      <dgm:t>
        <a:bodyPr/>
        <a:lstStyle/>
        <a:p>
          <a:endParaRPr lang="el-GR"/>
        </a:p>
      </dgm:t>
    </dgm:pt>
    <dgm:pt modelId="{D1163614-8CE3-484B-87AF-05B7E893D907}">
      <dgm:prSet phldrT="[Κείμενο]" custT="1"/>
      <dgm:spPr/>
      <dgm:t>
        <a:bodyPr/>
        <a:lstStyle/>
        <a:p>
          <a:r>
            <a:rPr lang="el-GR" sz="1200" b="0" dirty="0" smtClean="0">
              <a:latin typeface="Verdana" pitchFamily="34" charset="0"/>
              <a:ea typeface="Verdana" pitchFamily="34" charset="0"/>
              <a:cs typeface="Verdana" pitchFamily="34" charset="0"/>
            </a:rPr>
            <a:t>Οδηγός Δεοντολογίας Συντονιστών</a:t>
          </a:r>
          <a:endParaRPr lang="el-GR" sz="1200" b="0" dirty="0">
            <a:latin typeface="Verdana" pitchFamily="34" charset="0"/>
            <a:ea typeface="Verdana" pitchFamily="34" charset="0"/>
            <a:cs typeface="Verdana" pitchFamily="34" charset="0"/>
          </a:endParaRPr>
        </a:p>
      </dgm:t>
    </dgm:pt>
    <dgm:pt modelId="{153F9214-F2E9-4C73-92B6-3BCE572437E3}" type="parTrans" cxnId="{690C57B7-C4A6-4FD5-826E-6205C6BF44EC}">
      <dgm:prSet/>
      <dgm:spPr/>
      <dgm:t>
        <a:bodyPr/>
        <a:lstStyle/>
        <a:p>
          <a:endParaRPr lang="el-GR"/>
        </a:p>
      </dgm:t>
    </dgm:pt>
    <dgm:pt modelId="{A1F2D50D-4FAC-40A9-BA56-4D48A9FB7321}" type="sibTrans" cxnId="{690C57B7-C4A6-4FD5-826E-6205C6BF44EC}">
      <dgm:prSet custFlipVert="0" custScaleY="86513"/>
      <dgm:spPr/>
      <dgm:t>
        <a:bodyPr/>
        <a:lstStyle/>
        <a:p>
          <a:endParaRPr lang="el-GR"/>
        </a:p>
      </dgm:t>
    </dgm:pt>
    <dgm:pt modelId="{C9BFBA5B-0CBE-4E3E-A3F0-E5B8B8DB814F}" type="pres">
      <dgm:prSet presAssocID="{C3D8E358-9DF8-465B-B8AF-DA7A71C4F626}" presName="linearFlow" presStyleCnt="0">
        <dgm:presLayoutVars>
          <dgm:resizeHandles val="exact"/>
        </dgm:presLayoutVars>
      </dgm:prSet>
      <dgm:spPr/>
      <dgm:t>
        <a:bodyPr/>
        <a:lstStyle/>
        <a:p>
          <a:endParaRPr lang="el-GR"/>
        </a:p>
      </dgm:t>
    </dgm:pt>
    <dgm:pt modelId="{8B719F60-06EF-4374-84C9-B87623AB5160}" type="pres">
      <dgm:prSet presAssocID="{4499A457-FB33-4A05-BD82-1BBB4B310B94}" presName="node" presStyleLbl="node1" presStyleIdx="0" presStyleCnt="4" custScaleX="95995" custScaleY="90017" custLinFactNeighborX="812" custLinFactNeighborY="24955">
        <dgm:presLayoutVars>
          <dgm:bulletEnabled val="1"/>
        </dgm:presLayoutVars>
      </dgm:prSet>
      <dgm:spPr/>
      <dgm:t>
        <a:bodyPr/>
        <a:lstStyle/>
        <a:p>
          <a:endParaRPr lang="el-GR"/>
        </a:p>
      </dgm:t>
    </dgm:pt>
    <dgm:pt modelId="{3955C588-C516-43EC-8835-C1F5BBFCEC63}" type="pres">
      <dgm:prSet presAssocID="{8265BD9F-55FC-4D2B-A298-363D99C43CF2}" presName="sibTrans" presStyleLbl="sibTrans2D1" presStyleIdx="0" presStyleCnt="3" custAng="21259574" custFlipVert="0" custScaleX="107481" custScaleY="86513" custLinFactNeighborX="-9583" custLinFactNeighborY="136"/>
      <dgm:spPr/>
      <dgm:t>
        <a:bodyPr/>
        <a:lstStyle/>
        <a:p>
          <a:endParaRPr lang="el-GR"/>
        </a:p>
      </dgm:t>
    </dgm:pt>
    <dgm:pt modelId="{BBD93580-437F-44CE-BC8E-3F903AE84CA8}" type="pres">
      <dgm:prSet presAssocID="{8265BD9F-55FC-4D2B-A298-363D99C43CF2}" presName="connectorText" presStyleLbl="sibTrans2D1" presStyleIdx="0" presStyleCnt="3"/>
      <dgm:spPr/>
      <dgm:t>
        <a:bodyPr/>
        <a:lstStyle/>
        <a:p>
          <a:endParaRPr lang="el-GR"/>
        </a:p>
      </dgm:t>
    </dgm:pt>
    <dgm:pt modelId="{1B33EA11-A0C9-4164-839D-6D5D795CF0CA}" type="pres">
      <dgm:prSet presAssocID="{FBC70DC7-F2E0-4EF8-B590-1320968BBE38}" presName="node" presStyleLbl="node1" presStyleIdx="1" presStyleCnt="4" custLinFactNeighborX="-1203" custLinFactNeighborY="-4626">
        <dgm:presLayoutVars>
          <dgm:bulletEnabled val="1"/>
        </dgm:presLayoutVars>
      </dgm:prSet>
      <dgm:spPr/>
      <dgm:t>
        <a:bodyPr/>
        <a:lstStyle/>
        <a:p>
          <a:endParaRPr lang="el-GR"/>
        </a:p>
      </dgm:t>
    </dgm:pt>
    <dgm:pt modelId="{44EB07F7-32A4-49F4-BF34-D65966E64163}" type="pres">
      <dgm:prSet presAssocID="{4EE1C317-2DA6-4880-9F6C-9B39523B8560}" presName="sibTrans" presStyleLbl="sibTrans2D1" presStyleIdx="1" presStyleCnt="3" custFlipVert="0" custScaleY="86513"/>
      <dgm:spPr/>
      <dgm:t>
        <a:bodyPr/>
        <a:lstStyle/>
        <a:p>
          <a:endParaRPr lang="el-GR"/>
        </a:p>
      </dgm:t>
    </dgm:pt>
    <dgm:pt modelId="{90A77924-D330-4047-B443-F6EF509C969D}" type="pres">
      <dgm:prSet presAssocID="{4EE1C317-2DA6-4880-9F6C-9B39523B8560}" presName="connectorText" presStyleLbl="sibTrans2D1" presStyleIdx="1" presStyleCnt="3"/>
      <dgm:spPr/>
      <dgm:t>
        <a:bodyPr/>
        <a:lstStyle/>
        <a:p>
          <a:endParaRPr lang="el-GR"/>
        </a:p>
      </dgm:t>
    </dgm:pt>
    <dgm:pt modelId="{EA054DFB-20A1-4AC8-95B6-56341796900B}" type="pres">
      <dgm:prSet presAssocID="{76CEA6D7-2450-4D54-B852-82FA90B122FC}" presName="node" presStyleLbl="node1" presStyleIdx="2" presStyleCnt="4" custScaleY="87741">
        <dgm:presLayoutVars>
          <dgm:bulletEnabled val="1"/>
        </dgm:presLayoutVars>
      </dgm:prSet>
      <dgm:spPr/>
      <dgm:t>
        <a:bodyPr/>
        <a:lstStyle/>
        <a:p>
          <a:endParaRPr lang="el-GR"/>
        </a:p>
      </dgm:t>
    </dgm:pt>
    <dgm:pt modelId="{BD196EA1-74CE-4D7E-A8C6-3B265AAC79C2}" type="pres">
      <dgm:prSet presAssocID="{92CA2506-6E27-4781-83B1-7FF2D15F66B4}" presName="sibTrans" presStyleLbl="sibTrans2D1" presStyleIdx="2" presStyleCnt="3"/>
      <dgm:spPr/>
      <dgm:t>
        <a:bodyPr/>
        <a:lstStyle/>
        <a:p>
          <a:endParaRPr lang="el-GR"/>
        </a:p>
      </dgm:t>
    </dgm:pt>
    <dgm:pt modelId="{3C29FB43-A129-4811-8661-581AF97E9BB9}" type="pres">
      <dgm:prSet presAssocID="{92CA2506-6E27-4781-83B1-7FF2D15F66B4}" presName="connectorText" presStyleLbl="sibTrans2D1" presStyleIdx="2" presStyleCnt="3"/>
      <dgm:spPr/>
      <dgm:t>
        <a:bodyPr/>
        <a:lstStyle/>
        <a:p>
          <a:endParaRPr lang="el-GR"/>
        </a:p>
      </dgm:t>
    </dgm:pt>
    <dgm:pt modelId="{ECDA1D2F-EFD7-47C0-845E-CDA6A4CC7CCB}" type="pres">
      <dgm:prSet presAssocID="{D1163614-8CE3-484B-87AF-05B7E893D907}" presName="node" presStyleLbl="node1" presStyleIdx="3" presStyleCnt="4" custLinFactNeighborX="-1203" custLinFactNeighborY="-16841">
        <dgm:presLayoutVars>
          <dgm:bulletEnabled val="1"/>
        </dgm:presLayoutVars>
      </dgm:prSet>
      <dgm:spPr/>
      <dgm:t>
        <a:bodyPr/>
        <a:lstStyle/>
        <a:p>
          <a:endParaRPr lang="el-GR"/>
        </a:p>
      </dgm:t>
    </dgm:pt>
  </dgm:ptLst>
  <dgm:cxnLst>
    <dgm:cxn modelId="{B313CA98-6BFC-42A8-920F-B51D5782B778}" type="presOf" srcId="{8265BD9F-55FC-4D2B-A298-363D99C43CF2}" destId="{3955C588-C516-43EC-8835-C1F5BBFCEC63}" srcOrd="0" destOrd="0" presId="urn:microsoft.com/office/officeart/2005/8/layout/process2"/>
    <dgm:cxn modelId="{5AA89314-2664-4504-973A-925861159C77}" type="presOf" srcId="{4499A457-FB33-4A05-BD82-1BBB4B310B94}" destId="{8B719F60-06EF-4374-84C9-B87623AB5160}" srcOrd="0" destOrd="0" presId="urn:microsoft.com/office/officeart/2005/8/layout/process2"/>
    <dgm:cxn modelId="{F7F5E6AC-C5D7-41AE-958B-735339058DB0}" type="presOf" srcId="{92CA2506-6E27-4781-83B1-7FF2D15F66B4}" destId="{BD196EA1-74CE-4D7E-A8C6-3B265AAC79C2}" srcOrd="0" destOrd="0" presId="urn:microsoft.com/office/officeart/2005/8/layout/process2"/>
    <dgm:cxn modelId="{2F67D736-CF6F-4B24-B012-05505BF641B8}" type="presOf" srcId="{FBC70DC7-F2E0-4EF8-B590-1320968BBE38}" destId="{1B33EA11-A0C9-4164-839D-6D5D795CF0CA}" srcOrd="0" destOrd="0" presId="urn:microsoft.com/office/officeart/2005/8/layout/process2"/>
    <dgm:cxn modelId="{9FD3354D-F890-488C-A48E-EE1CAFCFFF49}" type="presOf" srcId="{4EE1C317-2DA6-4880-9F6C-9B39523B8560}" destId="{44EB07F7-32A4-49F4-BF34-D65966E64163}" srcOrd="0" destOrd="0" presId="urn:microsoft.com/office/officeart/2005/8/layout/process2"/>
    <dgm:cxn modelId="{FC50C2C5-8C13-44FA-9D7B-9C0807159895}" srcId="{C3D8E358-9DF8-465B-B8AF-DA7A71C4F626}" destId="{4499A457-FB33-4A05-BD82-1BBB4B310B94}" srcOrd="0" destOrd="0" parTransId="{CC2EE06F-D50C-4805-A0A4-250BAF6AE8D3}" sibTransId="{8265BD9F-55FC-4D2B-A298-363D99C43CF2}"/>
    <dgm:cxn modelId="{05CBE5E9-07BC-447E-ACF1-53FF90033B41}" type="presOf" srcId="{76CEA6D7-2450-4D54-B852-82FA90B122FC}" destId="{EA054DFB-20A1-4AC8-95B6-56341796900B}" srcOrd="0" destOrd="0" presId="urn:microsoft.com/office/officeart/2005/8/layout/process2"/>
    <dgm:cxn modelId="{B3C42CF7-E308-42FE-AA77-4A717A17391D}" srcId="{C3D8E358-9DF8-465B-B8AF-DA7A71C4F626}" destId="{FBC70DC7-F2E0-4EF8-B590-1320968BBE38}" srcOrd="1" destOrd="0" parTransId="{1AB56570-C4B8-4785-A2D7-480A1A5935AC}" sibTransId="{4EE1C317-2DA6-4880-9F6C-9B39523B8560}"/>
    <dgm:cxn modelId="{682AE216-DA26-4FA2-BCB9-DB4DC67F09B5}" type="presOf" srcId="{C3D8E358-9DF8-465B-B8AF-DA7A71C4F626}" destId="{C9BFBA5B-0CBE-4E3E-A3F0-E5B8B8DB814F}" srcOrd="0" destOrd="0" presId="urn:microsoft.com/office/officeart/2005/8/layout/process2"/>
    <dgm:cxn modelId="{30C7F1F1-B910-4C22-A72E-BEAD47B3EB79}" type="presOf" srcId="{92CA2506-6E27-4781-83B1-7FF2D15F66B4}" destId="{3C29FB43-A129-4811-8661-581AF97E9BB9}" srcOrd="1" destOrd="0" presId="urn:microsoft.com/office/officeart/2005/8/layout/process2"/>
    <dgm:cxn modelId="{BD9E8A2B-B009-40FB-A3D0-C9CECD3A99E5}" type="presOf" srcId="{D1163614-8CE3-484B-87AF-05B7E893D907}" destId="{ECDA1D2F-EFD7-47C0-845E-CDA6A4CC7CCB}" srcOrd="0" destOrd="0" presId="urn:microsoft.com/office/officeart/2005/8/layout/process2"/>
    <dgm:cxn modelId="{D68F7C88-FBA4-4848-B606-260FCC87816C}" type="presOf" srcId="{8265BD9F-55FC-4D2B-A298-363D99C43CF2}" destId="{BBD93580-437F-44CE-BC8E-3F903AE84CA8}" srcOrd="1" destOrd="0" presId="urn:microsoft.com/office/officeart/2005/8/layout/process2"/>
    <dgm:cxn modelId="{2F8C352F-17FD-4B9D-B367-FFB9768EA37E}" srcId="{C3D8E358-9DF8-465B-B8AF-DA7A71C4F626}" destId="{76CEA6D7-2450-4D54-B852-82FA90B122FC}" srcOrd="2" destOrd="0" parTransId="{5C6D246E-B3F9-45C9-8ADA-C2B09AB5A1F9}" sibTransId="{92CA2506-6E27-4781-83B1-7FF2D15F66B4}"/>
    <dgm:cxn modelId="{690C57B7-C4A6-4FD5-826E-6205C6BF44EC}" srcId="{C3D8E358-9DF8-465B-B8AF-DA7A71C4F626}" destId="{D1163614-8CE3-484B-87AF-05B7E893D907}" srcOrd="3" destOrd="0" parTransId="{153F9214-F2E9-4C73-92B6-3BCE572437E3}" sibTransId="{A1F2D50D-4FAC-40A9-BA56-4D48A9FB7321}"/>
    <dgm:cxn modelId="{7EC6412A-FB28-418F-AF75-98C0760F02C6}" type="presOf" srcId="{4EE1C317-2DA6-4880-9F6C-9B39523B8560}" destId="{90A77924-D330-4047-B443-F6EF509C969D}" srcOrd="1" destOrd="0" presId="urn:microsoft.com/office/officeart/2005/8/layout/process2"/>
    <dgm:cxn modelId="{BD316670-8A3D-4818-A267-50415D80032E}" type="presParOf" srcId="{C9BFBA5B-0CBE-4E3E-A3F0-E5B8B8DB814F}" destId="{8B719F60-06EF-4374-84C9-B87623AB5160}" srcOrd="0" destOrd="0" presId="urn:microsoft.com/office/officeart/2005/8/layout/process2"/>
    <dgm:cxn modelId="{6149B420-D37B-46FD-BBE2-B56D9EAC633D}" type="presParOf" srcId="{C9BFBA5B-0CBE-4E3E-A3F0-E5B8B8DB814F}" destId="{3955C588-C516-43EC-8835-C1F5BBFCEC63}" srcOrd="1" destOrd="0" presId="urn:microsoft.com/office/officeart/2005/8/layout/process2"/>
    <dgm:cxn modelId="{91619E33-4731-44B8-923A-3E446C92003C}" type="presParOf" srcId="{3955C588-C516-43EC-8835-C1F5BBFCEC63}" destId="{BBD93580-437F-44CE-BC8E-3F903AE84CA8}" srcOrd="0" destOrd="0" presId="urn:microsoft.com/office/officeart/2005/8/layout/process2"/>
    <dgm:cxn modelId="{007E2555-4595-4244-A7FC-3DA7266C8B33}" type="presParOf" srcId="{C9BFBA5B-0CBE-4E3E-A3F0-E5B8B8DB814F}" destId="{1B33EA11-A0C9-4164-839D-6D5D795CF0CA}" srcOrd="2" destOrd="0" presId="urn:microsoft.com/office/officeart/2005/8/layout/process2"/>
    <dgm:cxn modelId="{804A5183-9D16-4788-9BBD-ACC4191EC036}" type="presParOf" srcId="{C9BFBA5B-0CBE-4E3E-A3F0-E5B8B8DB814F}" destId="{44EB07F7-32A4-49F4-BF34-D65966E64163}" srcOrd="3" destOrd="0" presId="urn:microsoft.com/office/officeart/2005/8/layout/process2"/>
    <dgm:cxn modelId="{DD2B6DAB-BDF7-4F14-B9F3-C195A67144BD}" type="presParOf" srcId="{44EB07F7-32A4-49F4-BF34-D65966E64163}" destId="{90A77924-D330-4047-B443-F6EF509C969D}" srcOrd="0" destOrd="0" presId="urn:microsoft.com/office/officeart/2005/8/layout/process2"/>
    <dgm:cxn modelId="{1E4FB703-0EE4-419D-AD98-CE8CF456E1A3}" type="presParOf" srcId="{C9BFBA5B-0CBE-4E3E-A3F0-E5B8B8DB814F}" destId="{EA054DFB-20A1-4AC8-95B6-56341796900B}" srcOrd="4" destOrd="0" presId="urn:microsoft.com/office/officeart/2005/8/layout/process2"/>
    <dgm:cxn modelId="{5F9B2157-0EAF-4505-ACB3-E1429F3AF80F}" type="presParOf" srcId="{C9BFBA5B-0CBE-4E3E-A3F0-E5B8B8DB814F}" destId="{BD196EA1-74CE-4D7E-A8C6-3B265AAC79C2}" srcOrd="5" destOrd="0" presId="urn:microsoft.com/office/officeart/2005/8/layout/process2"/>
    <dgm:cxn modelId="{E15AEC45-B116-4F93-A282-48EC739A3824}" type="presParOf" srcId="{BD196EA1-74CE-4D7E-A8C6-3B265AAC79C2}" destId="{3C29FB43-A129-4811-8661-581AF97E9BB9}" srcOrd="0" destOrd="0" presId="urn:microsoft.com/office/officeart/2005/8/layout/process2"/>
    <dgm:cxn modelId="{CD6F5508-6D40-486C-96B2-E16C1A8B42EA}" type="presParOf" srcId="{C9BFBA5B-0CBE-4E3E-A3F0-E5B8B8DB814F}" destId="{ECDA1D2F-EFD7-47C0-845E-CDA6A4CC7CCB}" srcOrd="6" destOrd="0" presId="urn:microsoft.com/office/officeart/2005/8/layout/process2"/>
  </dgm:cxnLst>
  <dgm:bg>
    <a:solidFill>
      <a:schemeClr val="accent1">
        <a:lumMod val="60000"/>
        <a:lumOff val="40000"/>
      </a:schemeClr>
    </a:solidFill>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C3D8E358-9DF8-465B-B8AF-DA7A71C4F626}"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el-GR"/>
        </a:p>
      </dgm:t>
    </dgm:pt>
    <dgm:pt modelId="{4499A457-FB33-4A05-BD82-1BBB4B310B94}">
      <dgm:prSet phldrT="[Κείμενο]" custT="1"/>
      <dgm:spPr/>
      <dgm:t>
        <a:bodyPr/>
        <a:lstStyle/>
        <a:p>
          <a:pPr marL="0" marR="0" indent="0" defTabSz="914400" eaLnBrk="1" fontAlgn="auto" latinLnBrk="0" hangingPunct="1">
            <a:lnSpc>
              <a:spcPct val="100000"/>
            </a:lnSpc>
            <a:spcBef>
              <a:spcPts val="0"/>
            </a:spcBef>
            <a:spcAft>
              <a:spcPts val="0"/>
            </a:spcAft>
            <a:buClrTx/>
            <a:buSzTx/>
            <a:buFontTx/>
            <a:buNone/>
            <a:tabLst/>
            <a:defRPr/>
          </a:pPr>
          <a:endParaRPr lang="el-GR" sz="1200" b="0" dirty="0" smtClean="0"/>
        </a:p>
        <a:p>
          <a:pPr marL="0" marR="0" indent="0" defTabSz="914400" eaLnBrk="1" fontAlgn="auto" latinLnBrk="0" hangingPunct="1">
            <a:lnSpc>
              <a:spcPct val="100000"/>
            </a:lnSpc>
            <a:spcBef>
              <a:spcPts val="0"/>
            </a:spcBef>
            <a:spcAft>
              <a:spcPts val="0"/>
            </a:spcAft>
            <a:buClrTx/>
            <a:buSzTx/>
            <a:buFontTx/>
            <a:buNone/>
            <a:tabLst/>
            <a:defRPr/>
          </a:pPr>
          <a:r>
            <a:rPr lang="el-GR" sz="1200" b="0" dirty="0" smtClean="0"/>
            <a:t>Διορισμός συντονιστή της διαδικασίας και γεωγραφικά κριτήρια διορισμού του συντονιστή</a:t>
          </a:r>
          <a:endParaRPr lang="el-GR" sz="1200" b="0" dirty="0" smtClean="0">
            <a:latin typeface="Verdana" pitchFamily="34" charset="0"/>
            <a:ea typeface="Verdana" pitchFamily="34" charset="0"/>
            <a:cs typeface="Verdana" pitchFamily="34" charset="0"/>
          </a:endParaRPr>
        </a:p>
        <a:p>
          <a:pPr defTabSz="533400">
            <a:lnSpc>
              <a:spcPct val="90000"/>
            </a:lnSpc>
            <a:spcBef>
              <a:spcPct val="0"/>
            </a:spcBef>
            <a:spcAft>
              <a:spcPct val="35000"/>
            </a:spcAft>
          </a:pPr>
          <a:endParaRPr lang="el-GR" sz="1200" b="0" dirty="0">
            <a:latin typeface="Verdana" pitchFamily="34" charset="0"/>
            <a:ea typeface="Verdana" pitchFamily="34" charset="0"/>
            <a:cs typeface="Verdana" pitchFamily="34" charset="0"/>
          </a:endParaRPr>
        </a:p>
      </dgm:t>
    </dgm:pt>
    <dgm:pt modelId="{CC2EE06F-D50C-4805-A0A4-250BAF6AE8D3}" type="parTrans" cxnId="{FC50C2C5-8C13-44FA-9D7B-9C0807159895}">
      <dgm:prSet/>
      <dgm:spPr/>
      <dgm:t>
        <a:bodyPr/>
        <a:lstStyle/>
        <a:p>
          <a:endParaRPr lang="el-GR"/>
        </a:p>
      </dgm:t>
    </dgm:pt>
    <dgm:pt modelId="{8265BD9F-55FC-4D2B-A298-363D99C43CF2}" type="sibTrans" cxnId="{FC50C2C5-8C13-44FA-9D7B-9C0807159895}">
      <dgm:prSet/>
      <dgm:spPr/>
      <dgm:t>
        <a:bodyPr/>
        <a:lstStyle/>
        <a:p>
          <a:endParaRPr lang="el-GR"/>
        </a:p>
      </dgm:t>
    </dgm:pt>
    <dgm:pt modelId="{FBC70DC7-F2E0-4EF8-B590-1320968BBE38}">
      <dgm:prSet phldrT="[Κείμενο]" custT="1"/>
      <dgm:spPr/>
      <dgm:t>
        <a:bodyPr/>
        <a:lstStyle/>
        <a:p>
          <a:pPr marL="0" marR="0" indent="0" defTabSz="914400" eaLnBrk="1" fontAlgn="auto" latinLnBrk="0" hangingPunct="1">
            <a:lnSpc>
              <a:spcPct val="100000"/>
            </a:lnSpc>
            <a:spcBef>
              <a:spcPts val="0"/>
            </a:spcBef>
            <a:spcAft>
              <a:spcPts val="0"/>
            </a:spcAft>
            <a:buClrTx/>
            <a:buSzTx/>
            <a:buFontTx/>
            <a:buNone/>
            <a:tabLst/>
            <a:defRPr/>
          </a:pPr>
          <a:endParaRPr lang="el-GR" sz="1200" b="0" dirty="0" smtClean="0"/>
        </a:p>
        <a:p>
          <a:pPr marL="0" marR="0" indent="0" defTabSz="914400" eaLnBrk="1" fontAlgn="auto" latinLnBrk="0" hangingPunct="1">
            <a:lnSpc>
              <a:spcPct val="100000"/>
            </a:lnSpc>
            <a:spcBef>
              <a:spcPts val="0"/>
            </a:spcBef>
            <a:spcAft>
              <a:spcPts val="0"/>
            </a:spcAft>
            <a:buClrTx/>
            <a:buSzTx/>
            <a:buFontTx/>
            <a:buNone/>
            <a:tabLst/>
            <a:defRPr/>
          </a:pPr>
          <a:r>
            <a:rPr lang="el-GR" sz="1200" b="0" dirty="0" smtClean="0"/>
            <a:t>Προϋποθέσεις διορισμού του ίδιου προσώπου ως συντονιστή σε περισσότερες από μια αιτήσεις</a:t>
          </a:r>
          <a:endParaRPr lang="el-GR" sz="1200" b="0" dirty="0" smtClean="0">
            <a:latin typeface="Verdana" pitchFamily="34" charset="0"/>
            <a:ea typeface="Verdana" pitchFamily="34" charset="0"/>
            <a:cs typeface="Verdana" pitchFamily="34" charset="0"/>
          </a:endParaRPr>
        </a:p>
        <a:p>
          <a:pPr defTabSz="533400">
            <a:lnSpc>
              <a:spcPct val="90000"/>
            </a:lnSpc>
            <a:spcBef>
              <a:spcPct val="0"/>
            </a:spcBef>
            <a:spcAft>
              <a:spcPct val="35000"/>
            </a:spcAft>
          </a:pPr>
          <a:endParaRPr lang="el-GR" sz="1200" b="0" dirty="0">
            <a:latin typeface="Verdana" pitchFamily="34" charset="0"/>
            <a:ea typeface="Verdana" pitchFamily="34" charset="0"/>
            <a:cs typeface="Verdana" pitchFamily="34" charset="0"/>
          </a:endParaRPr>
        </a:p>
      </dgm:t>
    </dgm:pt>
    <dgm:pt modelId="{1AB56570-C4B8-4785-A2D7-480A1A5935AC}" type="parTrans" cxnId="{B3C42CF7-E308-42FE-AA77-4A717A17391D}">
      <dgm:prSet/>
      <dgm:spPr/>
      <dgm:t>
        <a:bodyPr/>
        <a:lstStyle/>
        <a:p>
          <a:endParaRPr lang="el-GR"/>
        </a:p>
      </dgm:t>
    </dgm:pt>
    <dgm:pt modelId="{4EE1C317-2DA6-4880-9F6C-9B39523B8560}" type="sibTrans" cxnId="{B3C42CF7-E308-42FE-AA77-4A717A17391D}">
      <dgm:prSet/>
      <dgm:spPr/>
      <dgm:t>
        <a:bodyPr/>
        <a:lstStyle/>
        <a:p>
          <a:endParaRPr lang="el-GR" dirty="0"/>
        </a:p>
      </dgm:t>
    </dgm:pt>
    <dgm:pt modelId="{76CEA6D7-2450-4D54-B852-82FA90B122FC}">
      <dgm:prSet phldrT="[Κείμενο]" custT="1"/>
      <dgm:spPr/>
      <dgm:t>
        <a:bodyPr/>
        <a:lstStyle/>
        <a:p>
          <a:r>
            <a:rPr lang="el-GR" sz="1200" b="0" dirty="0" smtClean="0"/>
            <a:t>Περιπτώσεις και προθεσμία αποποίησης  του διορισμού από το συντονιστή</a:t>
          </a:r>
          <a:endParaRPr lang="el-GR" sz="1200" b="0" dirty="0">
            <a:latin typeface="Verdana" pitchFamily="34" charset="0"/>
            <a:ea typeface="Verdana" pitchFamily="34" charset="0"/>
            <a:cs typeface="Verdana" pitchFamily="34" charset="0"/>
          </a:endParaRPr>
        </a:p>
      </dgm:t>
    </dgm:pt>
    <dgm:pt modelId="{5C6D246E-B3F9-45C9-8ADA-C2B09AB5A1F9}" type="parTrans" cxnId="{2F8C352F-17FD-4B9D-B367-FFB9768EA37E}">
      <dgm:prSet/>
      <dgm:spPr/>
      <dgm:t>
        <a:bodyPr/>
        <a:lstStyle/>
        <a:p>
          <a:endParaRPr lang="el-GR"/>
        </a:p>
      </dgm:t>
    </dgm:pt>
    <dgm:pt modelId="{92CA2506-6E27-4781-83B1-7FF2D15F66B4}" type="sibTrans" cxnId="{2F8C352F-17FD-4B9D-B367-FFB9768EA37E}">
      <dgm:prSet/>
      <dgm:spPr/>
      <dgm:t>
        <a:bodyPr/>
        <a:lstStyle/>
        <a:p>
          <a:endParaRPr lang="el-GR"/>
        </a:p>
      </dgm:t>
    </dgm:pt>
    <dgm:pt modelId="{D1163614-8CE3-484B-87AF-05B7E893D907}">
      <dgm:prSet phldrT="[Κείμενο]" custT="1"/>
      <dgm:spPr/>
      <dgm:t>
        <a:bodyPr/>
        <a:lstStyle/>
        <a:p>
          <a:r>
            <a:rPr lang="el-GR" sz="1200" b="0" dirty="0" smtClean="0"/>
            <a:t>Διορισμός νέου συντονιστή από την ΕΓΔΙΧ μετά την αποποίηση διορισμού  από συντονιστή</a:t>
          </a:r>
          <a:endParaRPr lang="el-GR" sz="1200" b="0" dirty="0">
            <a:latin typeface="Verdana" pitchFamily="34" charset="0"/>
            <a:ea typeface="Verdana" pitchFamily="34" charset="0"/>
            <a:cs typeface="Verdana" pitchFamily="34" charset="0"/>
          </a:endParaRPr>
        </a:p>
      </dgm:t>
    </dgm:pt>
    <dgm:pt modelId="{153F9214-F2E9-4C73-92B6-3BCE572437E3}" type="parTrans" cxnId="{690C57B7-C4A6-4FD5-826E-6205C6BF44EC}">
      <dgm:prSet/>
      <dgm:spPr/>
      <dgm:t>
        <a:bodyPr/>
        <a:lstStyle/>
        <a:p>
          <a:endParaRPr lang="el-GR"/>
        </a:p>
      </dgm:t>
    </dgm:pt>
    <dgm:pt modelId="{A1F2D50D-4FAC-40A9-BA56-4D48A9FB7321}" type="sibTrans" cxnId="{690C57B7-C4A6-4FD5-826E-6205C6BF44EC}">
      <dgm:prSet custFlipVert="0" custScaleY="86513"/>
      <dgm:spPr/>
      <dgm:t>
        <a:bodyPr/>
        <a:lstStyle/>
        <a:p>
          <a:endParaRPr lang="el-GR"/>
        </a:p>
      </dgm:t>
    </dgm:pt>
    <dgm:pt modelId="{C9BFBA5B-0CBE-4E3E-A3F0-E5B8B8DB814F}" type="pres">
      <dgm:prSet presAssocID="{C3D8E358-9DF8-465B-B8AF-DA7A71C4F626}" presName="linearFlow" presStyleCnt="0">
        <dgm:presLayoutVars>
          <dgm:resizeHandles val="exact"/>
        </dgm:presLayoutVars>
      </dgm:prSet>
      <dgm:spPr/>
      <dgm:t>
        <a:bodyPr/>
        <a:lstStyle/>
        <a:p>
          <a:endParaRPr lang="el-GR"/>
        </a:p>
      </dgm:t>
    </dgm:pt>
    <dgm:pt modelId="{8B719F60-06EF-4374-84C9-B87623AB5160}" type="pres">
      <dgm:prSet presAssocID="{4499A457-FB33-4A05-BD82-1BBB4B310B94}" presName="node" presStyleLbl="node1" presStyleIdx="0" presStyleCnt="4" custScaleX="95995" custScaleY="90017" custLinFactNeighborX="812" custLinFactNeighborY="24955">
        <dgm:presLayoutVars>
          <dgm:bulletEnabled val="1"/>
        </dgm:presLayoutVars>
      </dgm:prSet>
      <dgm:spPr/>
      <dgm:t>
        <a:bodyPr/>
        <a:lstStyle/>
        <a:p>
          <a:endParaRPr lang="el-GR"/>
        </a:p>
      </dgm:t>
    </dgm:pt>
    <dgm:pt modelId="{3955C588-C516-43EC-8835-C1F5BBFCEC63}" type="pres">
      <dgm:prSet presAssocID="{8265BD9F-55FC-4D2B-A298-363D99C43CF2}" presName="sibTrans" presStyleLbl="sibTrans2D1" presStyleIdx="0" presStyleCnt="3" custAng="21259574" custFlipVert="0" custScaleX="107481" custScaleY="86513" custLinFactNeighborX="-9583" custLinFactNeighborY="136"/>
      <dgm:spPr/>
      <dgm:t>
        <a:bodyPr/>
        <a:lstStyle/>
        <a:p>
          <a:endParaRPr lang="el-GR"/>
        </a:p>
      </dgm:t>
    </dgm:pt>
    <dgm:pt modelId="{BBD93580-437F-44CE-BC8E-3F903AE84CA8}" type="pres">
      <dgm:prSet presAssocID="{8265BD9F-55FC-4D2B-A298-363D99C43CF2}" presName="connectorText" presStyleLbl="sibTrans2D1" presStyleIdx="0" presStyleCnt="3"/>
      <dgm:spPr/>
      <dgm:t>
        <a:bodyPr/>
        <a:lstStyle/>
        <a:p>
          <a:endParaRPr lang="el-GR"/>
        </a:p>
      </dgm:t>
    </dgm:pt>
    <dgm:pt modelId="{1B33EA11-A0C9-4164-839D-6D5D795CF0CA}" type="pres">
      <dgm:prSet presAssocID="{FBC70DC7-F2E0-4EF8-B590-1320968BBE38}" presName="node" presStyleLbl="node1" presStyleIdx="1" presStyleCnt="4" custLinFactNeighborX="-1203" custLinFactNeighborY="-4626">
        <dgm:presLayoutVars>
          <dgm:bulletEnabled val="1"/>
        </dgm:presLayoutVars>
      </dgm:prSet>
      <dgm:spPr/>
      <dgm:t>
        <a:bodyPr/>
        <a:lstStyle/>
        <a:p>
          <a:endParaRPr lang="el-GR"/>
        </a:p>
      </dgm:t>
    </dgm:pt>
    <dgm:pt modelId="{44EB07F7-32A4-49F4-BF34-D65966E64163}" type="pres">
      <dgm:prSet presAssocID="{4EE1C317-2DA6-4880-9F6C-9B39523B8560}" presName="sibTrans" presStyleLbl="sibTrans2D1" presStyleIdx="1" presStyleCnt="3" custFlipVert="0" custScaleY="86513"/>
      <dgm:spPr/>
      <dgm:t>
        <a:bodyPr/>
        <a:lstStyle/>
        <a:p>
          <a:endParaRPr lang="el-GR"/>
        </a:p>
      </dgm:t>
    </dgm:pt>
    <dgm:pt modelId="{90A77924-D330-4047-B443-F6EF509C969D}" type="pres">
      <dgm:prSet presAssocID="{4EE1C317-2DA6-4880-9F6C-9B39523B8560}" presName="connectorText" presStyleLbl="sibTrans2D1" presStyleIdx="1" presStyleCnt="3"/>
      <dgm:spPr/>
      <dgm:t>
        <a:bodyPr/>
        <a:lstStyle/>
        <a:p>
          <a:endParaRPr lang="el-GR"/>
        </a:p>
      </dgm:t>
    </dgm:pt>
    <dgm:pt modelId="{EA054DFB-20A1-4AC8-95B6-56341796900B}" type="pres">
      <dgm:prSet presAssocID="{76CEA6D7-2450-4D54-B852-82FA90B122FC}" presName="node" presStyleLbl="node1" presStyleIdx="2" presStyleCnt="4" custScaleY="87741">
        <dgm:presLayoutVars>
          <dgm:bulletEnabled val="1"/>
        </dgm:presLayoutVars>
      </dgm:prSet>
      <dgm:spPr/>
      <dgm:t>
        <a:bodyPr/>
        <a:lstStyle/>
        <a:p>
          <a:endParaRPr lang="el-GR"/>
        </a:p>
      </dgm:t>
    </dgm:pt>
    <dgm:pt modelId="{BD196EA1-74CE-4D7E-A8C6-3B265AAC79C2}" type="pres">
      <dgm:prSet presAssocID="{92CA2506-6E27-4781-83B1-7FF2D15F66B4}" presName="sibTrans" presStyleLbl="sibTrans2D1" presStyleIdx="2" presStyleCnt="3"/>
      <dgm:spPr/>
      <dgm:t>
        <a:bodyPr/>
        <a:lstStyle/>
        <a:p>
          <a:endParaRPr lang="el-GR"/>
        </a:p>
      </dgm:t>
    </dgm:pt>
    <dgm:pt modelId="{3C29FB43-A129-4811-8661-581AF97E9BB9}" type="pres">
      <dgm:prSet presAssocID="{92CA2506-6E27-4781-83B1-7FF2D15F66B4}" presName="connectorText" presStyleLbl="sibTrans2D1" presStyleIdx="2" presStyleCnt="3"/>
      <dgm:spPr/>
      <dgm:t>
        <a:bodyPr/>
        <a:lstStyle/>
        <a:p>
          <a:endParaRPr lang="el-GR"/>
        </a:p>
      </dgm:t>
    </dgm:pt>
    <dgm:pt modelId="{ECDA1D2F-EFD7-47C0-845E-CDA6A4CC7CCB}" type="pres">
      <dgm:prSet presAssocID="{D1163614-8CE3-484B-87AF-05B7E893D907}" presName="node" presStyleLbl="node1" presStyleIdx="3" presStyleCnt="4" custLinFactNeighborX="-1203" custLinFactNeighborY="-16841">
        <dgm:presLayoutVars>
          <dgm:bulletEnabled val="1"/>
        </dgm:presLayoutVars>
      </dgm:prSet>
      <dgm:spPr/>
      <dgm:t>
        <a:bodyPr/>
        <a:lstStyle/>
        <a:p>
          <a:endParaRPr lang="el-GR"/>
        </a:p>
      </dgm:t>
    </dgm:pt>
  </dgm:ptLst>
  <dgm:cxnLst>
    <dgm:cxn modelId="{9BBC3AEF-53BC-4041-B3C9-21D12B4A5FA1}" type="presOf" srcId="{92CA2506-6E27-4781-83B1-7FF2D15F66B4}" destId="{BD196EA1-74CE-4D7E-A8C6-3B265AAC79C2}" srcOrd="0" destOrd="0" presId="urn:microsoft.com/office/officeart/2005/8/layout/process2"/>
    <dgm:cxn modelId="{2F5E29DD-288D-4BD9-A1A2-0BAD28D468A9}" type="presOf" srcId="{4499A457-FB33-4A05-BD82-1BBB4B310B94}" destId="{8B719F60-06EF-4374-84C9-B87623AB5160}" srcOrd="0" destOrd="0" presId="urn:microsoft.com/office/officeart/2005/8/layout/process2"/>
    <dgm:cxn modelId="{6A5F1A19-FCBA-4A57-858E-EEB2A920AEB6}" type="presOf" srcId="{8265BD9F-55FC-4D2B-A298-363D99C43CF2}" destId="{BBD93580-437F-44CE-BC8E-3F903AE84CA8}" srcOrd="1" destOrd="0" presId="urn:microsoft.com/office/officeart/2005/8/layout/process2"/>
    <dgm:cxn modelId="{0A9FDBF4-61F7-4097-802E-B293AEF7894F}" type="presOf" srcId="{92CA2506-6E27-4781-83B1-7FF2D15F66B4}" destId="{3C29FB43-A129-4811-8661-581AF97E9BB9}" srcOrd="1" destOrd="0" presId="urn:microsoft.com/office/officeart/2005/8/layout/process2"/>
    <dgm:cxn modelId="{3EFC6A8E-C830-48C1-AC6B-CB915A19276A}" type="presOf" srcId="{76CEA6D7-2450-4D54-B852-82FA90B122FC}" destId="{EA054DFB-20A1-4AC8-95B6-56341796900B}" srcOrd="0" destOrd="0" presId="urn:microsoft.com/office/officeart/2005/8/layout/process2"/>
    <dgm:cxn modelId="{8B5D0696-E637-4945-B17E-170829CACBC1}" type="presOf" srcId="{8265BD9F-55FC-4D2B-A298-363D99C43CF2}" destId="{3955C588-C516-43EC-8835-C1F5BBFCEC63}" srcOrd="0" destOrd="0" presId="urn:microsoft.com/office/officeart/2005/8/layout/process2"/>
    <dgm:cxn modelId="{FC50C2C5-8C13-44FA-9D7B-9C0807159895}" srcId="{C3D8E358-9DF8-465B-B8AF-DA7A71C4F626}" destId="{4499A457-FB33-4A05-BD82-1BBB4B310B94}" srcOrd="0" destOrd="0" parTransId="{CC2EE06F-D50C-4805-A0A4-250BAF6AE8D3}" sibTransId="{8265BD9F-55FC-4D2B-A298-363D99C43CF2}"/>
    <dgm:cxn modelId="{4591D392-1F48-47D2-A31C-4CFDEFAF7450}" type="presOf" srcId="{C3D8E358-9DF8-465B-B8AF-DA7A71C4F626}" destId="{C9BFBA5B-0CBE-4E3E-A3F0-E5B8B8DB814F}" srcOrd="0" destOrd="0" presId="urn:microsoft.com/office/officeart/2005/8/layout/process2"/>
    <dgm:cxn modelId="{B3C42CF7-E308-42FE-AA77-4A717A17391D}" srcId="{C3D8E358-9DF8-465B-B8AF-DA7A71C4F626}" destId="{FBC70DC7-F2E0-4EF8-B590-1320968BBE38}" srcOrd="1" destOrd="0" parTransId="{1AB56570-C4B8-4785-A2D7-480A1A5935AC}" sibTransId="{4EE1C317-2DA6-4880-9F6C-9B39523B8560}"/>
    <dgm:cxn modelId="{8C4CDAE5-A8EF-4993-846B-E2FA4523669B}" type="presOf" srcId="{4EE1C317-2DA6-4880-9F6C-9B39523B8560}" destId="{44EB07F7-32A4-49F4-BF34-D65966E64163}" srcOrd="0" destOrd="0" presId="urn:microsoft.com/office/officeart/2005/8/layout/process2"/>
    <dgm:cxn modelId="{63F9385D-A4AC-4564-99C5-580BF7C7F4F6}" type="presOf" srcId="{FBC70DC7-F2E0-4EF8-B590-1320968BBE38}" destId="{1B33EA11-A0C9-4164-839D-6D5D795CF0CA}" srcOrd="0" destOrd="0" presId="urn:microsoft.com/office/officeart/2005/8/layout/process2"/>
    <dgm:cxn modelId="{2F8C352F-17FD-4B9D-B367-FFB9768EA37E}" srcId="{C3D8E358-9DF8-465B-B8AF-DA7A71C4F626}" destId="{76CEA6D7-2450-4D54-B852-82FA90B122FC}" srcOrd="2" destOrd="0" parTransId="{5C6D246E-B3F9-45C9-8ADA-C2B09AB5A1F9}" sibTransId="{92CA2506-6E27-4781-83B1-7FF2D15F66B4}"/>
    <dgm:cxn modelId="{17CD5159-EA2F-4430-BB2E-E67A7D85C0F3}" type="presOf" srcId="{D1163614-8CE3-484B-87AF-05B7E893D907}" destId="{ECDA1D2F-EFD7-47C0-845E-CDA6A4CC7CCB}" srcOrd="0" destOrd="0" presId="urn:microsoft.com/office/officeart/2005/8/layout/process2"/>
    <dgm:cxn modelId="{690C57B7-C4A6-4FD5-826E-6205C6BF44EC}" srcId="{C3D8E358-9DF8-465B-B8AF-DA7A71C4F626}" destId="{D1163614-8CE3-484B-87AF-05B7E893D907}" srcOrd="3" destOrd="0" parTransId="{153F9214-F2E9-4C73-92B6-3BCE572437E3}" sibTransId="{A1F2D50D-4FAC-40A9-BA56-4D48A9FB7321}"/>
    <dgm:cxn modelId="{884ADFCC-B0A1-47ED-A559-4DFADFAB4AD3}" type="presOf" srcId="{4EE1C317-2DA6-4880-9F6C-9B39523B8560}" destId="{90A77924-D330-4047-B443-F6EF509C969D}" srcOrd="1" destOrd="0" presId="urn:microsoft.com/office/officeart/2005/8/layout/process2"/>
    <dgm:cxn modelId="{CCA0E14E-1889-401B-929B-DA4A3085E054}" type="presParOf" srcId="{C9BFBA5B-0CBE-4E3E-A3F0-E5B8B8DB814F}" destId="{8B719F60-06EF-4374-84C9-B87623AB5160}" srcOrd="0" destOrd="0" presId="urn:microsoft.com/office/officeart/2005/8/layout/process2"/>
    <dgm:cxn modelId="{C3AC50B8-4853-4AD2-A945-49EF9EF9389A}" type="presParOf" srcId="{C9BFBA5B-0CBE-4E3E-A3F0-E5B8B8DB814F}" destId="{3955C588-C516-43EC-8835-C1F5BBFCEC63}" srcOrd="1" destOrd="0" presId="urn:microsoft.com/office/officeart/2005/8/layout/process2"/>
    <dgm:cxn modelId="{2EC44456-4717-4FD4-A12F-42E439355B20}" type="presParOf" srcId="{3955C588-C516-43EC-8835-C1F5BBFCEC63}" destId="{BBD93580-437F-44CE-BC8E-3F903AE84CA8}" srcOrd="0" destOrd="0" presId="urn:microsoft.com/office/officeart/2005/8/layout/process2"/>
    <dgm:cxn modelId="{0104C2AF-8999-4206-8DF7-B25077BE52C4}" type="presParOf" srcId="{C9BFBA5B-0CBE-4E3E-A3F0-E5B8B8DB814F}" destId="{1B33EA11-A0C9-4164-839D-6D5D795CF0CA}" srcOrd="2" destOrd="0" presId="urn:microsoft.com/office/officeart/2005/8/layout/process2"/>
    <dgm:cxn modelId="{9D104E58-D4D1-4EA0-ACFB-1DC0661C9993}" type="presParOf" srcId="{C9BFBA5B-0CBE-4E3E-A3F0-E5B8B8DB814F}" destId="{44EB07F7-32A4-49F4-BF34-D65966E64163}" srcOrd="3" destOrd="0" presId="urn:microsoft.com/office/officeart/2005/8/layout/process2"/>
    <dgm:cxn modelId="{3F6AB9BD-CAF3-462F-89EA-7EF36501BAC7}" type="presParOf" srcId="{44EB07F7-32A4-49F4-BF34-D65966E64163}" destId="{90A77924-D330-4047-B443-F6EF509C969D}" srcOrd="0" destOrd="0" presId="urn:microsoft.com/office/officeart/2005/8/layout/process2"/>
    <dgm:cxn modelId="{3A2C9958-B2E8-41F1-BA87-E8ED0B676B92}" type="presParOf" srcId="{C9BFBA5B-0CBE-4E3E-A3F0-E5B8B8DB814F}" destId="{EA054DFB-20A1-4AC8-95B6-56341796900B}" srcOrd="4" destOrd="0" presId="urn:microsoft.com/office/officeart/2005/8/layout/process2"/>
    <dgm:cxn modelId="{274CFAD7-55D5-4DFE-9642-F4C8DE218AE5}" type="presParOf" srcId="{C9BFBA5B-0CBE-4E3E-A3F0-E5B8B8DB814F}" destId="{BD196EA1-74CE-4D7E-A8C6-3B265AAC79C2}" srcOrd="5" destOrd="0" presId="urn:microsoft.com/office/officeart/2005/8/layout/process2"/>
    <dgm:cxn modelId="{5936FD51-5F24-4D7A-8BF5-3A43CBD32EFB}" type="presParOf" srcId="{BD196EA1-74CE-4D7E-A8C6-3B265AAC79C2}" destId="{3C29FB43-A129-4811-8661-581AF97E9BB9}" srcOrd="0" destOrd="0" presId="urn:microsoft.com/office/officeart/2005/8/layout/process2"/>
    <dgm:cxn modelId="{0333D02F-3B15-41E9-B1BA-1F0330E1822C}" type="presParOf" srcId="{C9BFBA5B-0CBE-4E3E-A3F0-E5B8B8DB814F}" destId="{ECDA1D2F-EFD7-47C0-845E-CDA6A4CC7CCB}" srcOrd="6" destOrd="0" presId="urn:microsoft.com/office/officeart/2005/8/layout/process2"/>
  </dgm:cxnLst>
  <dgm:bg>
    <a:solidFill>
      <a:schemeClr val="accent1">
        <a:lumMod val="60000"/>
        <a:lumOff val="40000"/>
      </a:schemeClr>
    </a:solidFill>
  </dgm:bg>
  <dgm:whole/>
  <dgm:extLst>
    <a:ext uri="http://schemas.microsoft.com/office/drawing/2008/diagram">
      <dsp:dataModelExt xmlns:dsp="http://schemas.microsoft.com/office/drawing/2008/diagram" xmlns="" relId="rId1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16663387-5B74-4241-97EC-0C9E20D8B95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l-GR"/>
        </a:p>
      </dgm:t>
    </dgm:pt>
    <dgm:pt modelId="{530C3699-AEAC-4426-A5B4-BF4CE975902E}">
      <dgm:prSet phldrT="[Κείμενο]" custT="1"/>
      <dgm:spPr/>
      <dgm:t>
        <a:bodyPr/>
        <a:lstStyle/>
        <a:p>
          <a:r>
            <a:rPr lang="el-GR" sz="4000" dirty="0" smtClean="0">
              <a:latin typeface="Calibri" pitchFamily="34" charset="0"/>
            </a:rPr>
            <a:t>Βήμα 1</a:t>
          </a:r>
          <a:endParaRPr lang="en-US" sz="4000" dirty="0" smtClean="0">
            <a:latin typeface="Calibri" pitchFamily="34" charset="0"/>
          </a:endParaRPr>
        </a:p>
        <a:p>
          <a:r>
            <a:rPr lang="el-GR" sz="1800" b="0" dirty="0" smtClean="0"/>
            <a:t>Προϋποθέσεις εγγραφής στο Μητρώο Συντονιστών και αριθμός συντονιστών ανά Περιφέρεια </a:t>
          </a:r>
          <a:endParaRPr lang="el-GR" sz="1800" dirty="0">
            <a:latin typeface="Calibri" pitchFamily="34" charset="0"/>
          </a:endParaRPr>
        </a:p>
      </dgm:t>
    </dgm:pt>
    <dgm:pt modelId="{272FD939-1ADD-48C7-8F4B-6EB1C4646C11}" type="parTrans" cxnId="{271C0E6C-781B-466A-BD45-E1195A0497A6}">
      <dgm:prSet/>
      <dgm:spPr/>
      <dgm:t>
        <a:bodyPr/>
        <a:lstStyle/>
        <a:p>
          <a:endParaRPr lang="el-GR"/>
        </a:p>
      </dgm:t>
    </dgm:pt>
    <dgm:pt modelId="{C0731306-3310-4DFF-ACF2-DF003826E4F2}" type="sibTrans" cxnId="{271C0E6C-781B-466A-BD45-E1195A0497A6}">
      <dgm:prSet/>
      <dgm:spPr/>
      <dgm:t>
        <a:bodyPr/>
        <a:lstStyle/>
        <a:p>
          <a:endParaRPr lang="el-GR"/>
        </a:p>
      </dgm:t>
    </dgm:pt>
    <dgm:pt modelId="{A08BA715-511E-47B0-80FD-B77905C41C00}">
      <dgm:prSet phldrT="[Κείμενο]" custT="1"/>
      <dgm:spPr/>
      <dgm:t>
        <a:bodyPr/>
        <a:lstStyle/>
        <a:p>
          <a:pPr marL="114300" marR="0" indent="0" algn="just" defTabSz="914400" eaLnBrk="1" fontAlgn="auto" latinLnBrk="0" hangingPunct="1">
            <a:lnSpc>
              <a:spcPct val="100000"/>
            </a:lnSpc>
            <a:spcBef>
              <a:spcPts val="0"/>
            </a:spcBef>
            <a:spcAft>
              <a:spcPts val="0"/>
            </a:spcAft>
            <a:buClrTx/>
            <a:buSzTx/>
            <a:buFontTx/>
            <a:buNone/>
            <a:tabLst/>
            <a:defRPr/>
          </a:pPr>
          <a:r>
            <a:rPr lang="el-GR" sz="1600" dirty="0" smtClean="0">
              <a:latin typeface="Calibri" pitchFamily="34" charset="0"/>
            </a:rPr>
            <a:t>Στο Μητρώο Συντονιστών, μετά από πρόσκληση εκδήλωσης ενδιαφέροντος από τον Ειδικό Γραμματέα Διαχείρισης Ιδιωτικού Χρέους, που δημοσιεύεται στην ιστοσελίδα της Ε.Γ.Δ.Ι.Χ., εγγράφονται κατά προτεραιότητα εντός προθεσμίας τριάντα (30) ημερών από τη δημοσίευση της πρόσκλησης, διαπιστευμένοι  διαμεσολαβητές του ν. 3898/2010 από τον ειδικό κατάλογο που τηρείται στο Υπουργείο Δικαιοσύνης Διαφάνειας και Ανθρωπίνων Δικαιωμάτων, ύστερα από αίτηση τους (άρθρο 6. παρ. 4 </a:t>
          </a:r>
          <a:r>
            <a:rPr lang="el-GR" sz="1600" dirty="0" err="1" smtClean="0">
              <a:latin typeface="Calibri" pitchFamily="34" charset="0"/>
            </a:rPr>
            <a:t>εδ</a:t>
          </a:r>
          <a:r>
            <a:rPr lang="el-GR" sz="1600" dirty="0" smtClean="0">
              <a:latin typeface="Calibri" pitchFamily="34" charset="0"/>
            </a:rPr>
            <a:t>. α &amp; β). </a:t>
          </a:r>
          <a:endParaRPr lang="el-GR" sz="1600" dirty="0">
            <a:latin typeface="Calibri" pitchFamily="34" charset="0"/>
          </a:endParaRPr>
        </a:p>
      </dgm:t>
    </dgm:pt>
    <dgm:pt modelId="{F7E12377-52BD-4624-9F8B-7D2489F5326C}" type="parTrans" cxnId="{B95A25EE-79C6-4430-9263-C85F51D10526}">
      <dgm:prSet/>
      <dgm:spPr/>
      <dgm:t>
        <a:bodyPr/>
        <a:lstStyle/>
        <a:p>
          <a:endParaRPr lang="el-GR"/>
        </a:p>
      </dgm:t>
    </dgm:pt>
    <dgm:pt modelId="{67F4ADF8-3CFC-4CF0-8DE9-F67D82B07894}" type="sibTrans" cxnId="{B95A25EE-79C6-4430-9263-C85F51D10526}">
      <dgm:prSet/>
      <dgm:spPr/>
      <dgm:t>
        <a:bodyPr/>
        <a:lstStyle/>
        <a:p>
          <a:endParaRPr lang="el-GR"/>
        </a:p>
      </dgm:t>
    </dgm:pt>
    <dgm:pt modelId="{90F6BCE5-9CE8-484B-8B7A-6794E1CABAF7}">
      <dgm:prSet phldrT="[Κείμενο]" custT="1"/>
      <dgm:spPr/>
      <dgm:t>
        <a:bodyPr/>
        <a:lstStyle/>
        <a:p>
          <a:pPr marL="114300" marR="0" indent="0" algn="just" defTabSz="914400" eaLnBrk="1" fontAlgn="auto" latinLnBrk="0" hangingPunct="1">
            <a:lnSpc>
              <a:spcPct val="100000"/>
            </a:lnSpc>
            <a:spcBef>
              <a:spcPts val="0"/>
            </a:spcBef>
            <a:spcAft>
              <a:spcPts val="0"/>
            </a:spcAft>
            <a:buClrTx/>
            <a:buSzTx/>
            <a:buFontTx/>
            <a:buNone/>
            <a:tabLst/>
            <a:defRPr/>
          </a:pPr>
          <a:r>
            <a:rPr lang="el-GR" sz="1600" dirty="0" smtClean="0">
              <a:latin typeface="Calibri" pitchFamily="34" charset="0"/>
            </a:rPr>
            <a:t>Η αίτηση του διαμεσολαβητή , συνοδεύεται από υπεύθυνη δήλωση του ν. 1599/1986 (Α΄ 75), με την οποία  βεβαιώνεται  η  ιδιότητά του ως διαπιστευμένου διαμεσολαβητή του ν. 3898/2010. (άρθρο 6. παρ. 4 </a:t>
          </a:r>
          <a:r>
            <a:rPr lang="el-GR" sz="1600" dirty="0" err="1" smtClean="0">
              <a:latin typeface="Calibri" pitchFamily="34" charset="0"/>
            </a:rPr>
            <a:t>εδ</a:t>
          </a:r>
          <a:r>
            <a:rPr lang="el-GR" sz="1600" dirty="0" smtClean="0">
              <a:latin typeface="Calibri" pitchFamily="34" charset="0"/>
            </a:rPr>
            <a:t>. γ). </a:t>
          </a:r>
        </a:p>
        <a:p>
          <a:pPr marL="114300" marR="0" indent="0" algn="just" defTabSz="914400" eaLnBrk="1" fontAlgn="auto" latinLnBrk="0" hangingPunct="1">
            <a:lnSpc>
              <a:spcPct val="100000"/>
            </a:lnSpc>
            <a:spcBef>
              <a:spcPts val="0"/>
            </a:spcBef>
            <a:spcAft>
              <a:spcPts val="0"/>
            </a:spcAft>
            <a:buClrTx/>
            <a:buSzTx/>
            <a:buFontTx/>
            <a:buNone/>
            <a:tabLst/>
            <a:defRPr/>
          </a:pPr>
          <a:endParaRPr lang="el-GR" sz="1200" dirty="0">
            <a:latin typeface="Calibri" pitchFamily="34" charset="0"/>
          </a:endParaRPr>
        </a:p>
      </dgm:t>
    </dgm:pt>
    <dgm:pt modelId="{712CCF8F-C137-4AA7-89F4-EE6CE79DD5C8}" type="parTrans" cxnId="{0E0989AB-C79D-4362-88F5-E9078C187C50}">
      <dgm:prSet/>
      <dgm:spPr/>
      <dgm:t>
        <a:bodyPr/>
        <a:lstStyle/>
        <a:p>
          <a:endParaRPr lang="el-GR"/>
        </a:p>
      </dgm:t>
    </dgm:pt>
    <dgm:pt modelId="{C3CB962F-703D-4259-BB79-1BF76E3DF4DB}" type="sibTrans" cxnId="{0E0989AB-C79D-4362-88F5-E9078C187C50}">
      <dgm:prSet/>
      <dgm:spPr/>
      <dgm:t>
        <a:bodyPr/>
        <a:lstStyle/>
        <a:p>
          <a:endParaRPr lang="el-GR"/>
        </a:p>
      </dgm:t>
    </dgm:pt>
    <dgm:pt modelId="{110FE10B-BE59-4A51-A501-A206C75EE3D8}">
      <dgm:prSet phldrT="[Κείμενο]" custT="1"/>
      <dgm:spPr/>
      <dgm:t>
        <a:bodyPr/>
        <a:lstStyle/>
        <a:p>
          <a:pPr marL="114300" marR="0" indent="0" algn="just" defTabSz="914400" eaLnBrk="1" fontAlgn="auto" latinLnBrk="0" hangingPunct="1">
            <a:lnSpc>
              <a:spcPct val="100000"/>
            </a:lnSpc>
            <a:spcBef>
              <a:spcPts val="0"/>
            </a:spcBef>
            <a:spcAft>
              <a:spcPts val="0"/>
            </a:spcAft>
            <a:buClrTx/>
            <a:buSzTx/>
            <a:buFontTx/>
            <a:buNone/>
            <a:tabLst/>
            <a:defRPr/>
          </a:pPr>
          <a:endParaRPr lang="el-GR" sz="1600" dirty="0">
            <a:latin typeface="Calibri" pitchFamily="34" charset="0"/>
          </a:endParaRPr>
        </a:p>
      </dgm:t>
    </dgm:pt>
    <dgm:pt modelId="{0AE781AC-9773-41E4-8961-4AC4C4635983}" type="parTrans" cxnId="{AF55AD61-A104-4838-B499-917D721B31CB}">
      <dgm:prSet/>
      <dgm:spPr/>
    </dgm:pt>
    <dgm:pt modelId="{A5A8335B-567C-4380-AF85-2AB7567BB4D7}" type="sibTrans" cxnId="{AF55AD61-A104-4838-B499-917D721B31CB}">
      <dgm:prSet/>
      <dgm:spPr/>
    </dgm:pt>
    <dgm:pt modelId="{8E7D570D-BB82-46F7-A184-2D0D46FF1FAE}" type="pres">
      <dgm:prSet presAssocID="{16663387-5B74-4241-97EC-0C9E20D8B959}" presName="Name0" presStyleCnt="0">
        <dgm:presLayoutVars>
          <dgm:dir/>
          <dgm:animLvl val="lvl"/>
          <dgm:resizeHandles val="exact"/>
        </dgm:presLayoutVars>
      </dgm:prSet>
      <dgm:spPr/>
      <dgm:t>
        <a:bodyPr/>
        <a:lstStyle/>
        <a:p>
          <a:endParaRPr lang="el-GR"/>
        </a:p>
      </dgm:t>
    </dgm:pt>
    <dgm:pt modelId="{8AAD2F1C-541C-47A5-B23B-7DEA2CF2BEFE}" type="pres">
      <dgm:prSet presAssocID="{530C3699-AEAC-4426-A5B4-BF4CE975902E}" presName="linNode" presStyleCnt="0"/>
      <dgm:spPr/>
    </dgm:pt>
    <dgm:pt modelId="{DC2F06C6-8B2E-4E1E-8E91-DA20C188A1B9}" type="pres">
      <dgm:prSet presAssocID="{530C3699-AEAC-4426-A5B4-BF4CE975902E}" presName="parentText" presStyleLbl="node1" presStyleIdx="0" presStyleCnt="1" custScaleX="111666" custScaleY="100000" custLinFactNeighborX="-7" custLinFactNeighborY="4096">
        <dgm:presLayoutVars>
          <dgm:chMax val="1"/>
          <dgm:bulletEnabled val="1"/>
        </dgm:presLayoutVars>
      </dgm:prSet>
      <dgm:spPr/>
      <dgm:t>
        <a:bodyPr/>
        <a:lstStyle/>
        <a:p>
          <a:endParaRPr lang="el-GR"/>
        </a:p>
      </dgm:t>
    </dgm:pt>
    <dgm:pt modelId="{A91B0C25-13D1-4756-B0AB-B9EEFC0589D5}" type="pres">
      <dgm:prSet presAssocID="{530C3699-AEAC-4426-A5B4-BF4CE975902E}" presName="descendantText" presStyleLbl="alignAccFollowNode1" presStyleIdx="0" presStyleCnt="1" custScaleX="107119" custScaleY="112342">
        <dgm:presLayoutVars>
          <dgm:bulletEnabled val="1"/>
        </dgm:presLayoutVars>
      </dgm:prSet>
      <dgm:spPr/>
      <dgm:t>
        <a:bodyPr/>
        <a:lstStyle/>
        <a:p>
          <a:endParaRPr lang="el-GR"/>
        </a:p>
      </dgm:t>
    </dgm:pt>
  </dgm:ptLst>
  <dgm:cxnLst>
    <dgm:cxn modelId="{CE8AB0F0-C244-460A-9054-9901D938C5F3}" type="presOf" srcId="{A08BA715-511E-47B0-80FD-B77905C41C00}" destId="{A91B0C25-13D1-4756-B0AB-B9EEFC0589D5}" srcOrd="0" destOrd="0" presId="urn:microsoft.com/office/officeart/2005/8/layout/vList5"/>
    <dgm:cxn modelId="{271C0E6C-781B-466A-BD45-E1195A0497A6}" srcId="{16663387-5B74-4241-97EC-0C9E20D8B959}" destId="{530C3699-AEAC-4426-A5B4-BF4CE975902E}" srcOrd="0" destOrd="0" parTransId="{272FD939-1ADD-48C7-8F4B-6EB1C4646C11}" sibTransId="{C0731306-3310-4DFF-ACF2-DF003826E4F2}"/>
    <dgm:cxn modelId="{0E0989AB-C79D-4362-88F5-E9078C187C50}" srcId="{530C3699-AEAC-4426-A5B4-BF4CE975902E}" destId="{90F6BCE5-9CE8-484B-8B7A-6794E1CABAF7}" srcOrd="2" destOrd="0" parTransId="{712CCF8F-C137-4AA7-89F4-EE6CE79DD5C8}" sibTransId="{C3CB962F-703D-4259-BB79-1BF76E3DF4DB}"/>
    <dgm:cxn modelId="{852FC9DC-B03E-4FEE-8E81-369E2CBCEBCC}" type="presOf" srcId="{110FE10B-BE59-4A51-A501-A206C75EE3D8}" destId="{A91B0C25-13D1-4756-B0AB-B9EEFC0589D5}" srcOrd="0" destOrd="1" presId="urn:microsoft.com/office/officeart/2005/8/layout/vList5"/>
    <dgm:cxn modelId="{FF935B3E-EDEE-460E-A5A5-4BC73C65EE27}" type="presOf" srcId="{16663387-5B74-4241-97EC-0C9E20D8B959}" destId="{8E7D570D-BB82-46F7-A184-2D0D46FF1FAE}" srcOrd="0" destOrd="0" presId="urn:microsoft.com/office/officeart/2005/8/layout/vList5"/>
    <dgm:cxn modelId="{AF55AD61-A104-4838-B499-917D721B31CB}" srcId="{530C3699-AEAC-4426-A5B4-BF4CE975902E}" destId="{110FE10B-BE59-4A51-A501-A206C75EE3D8}" srcOrd="1" destOrd="0" parTransId="{0AE781AC-9773-41E4-8961-4AC4C4635983}" sibTransId="{A5A8335B-567C-4380-AF85-2AB7567BB4D7}"/>
    <dgm:cxn modelId="{B95A25EE-79C6-4430-9263-C85F51D10526}" srcId="{530C3699-AEAC-4426-A5B4-BF4CE975902E}" destId="{A08BA715-511E-47B0-80FD-B77905C41C00}" srcOrd="0" destOrd="0" parTransId="{F7E12377-52BD-4624-9F8B-7D2489F5326C}" sibTransId="{67F4ADF8-3CFC-4CF0-8DE9-F67D82B07894}"/>
    <dgm:cxn modelId="{3EA9449D-7664-4182-9AD9-59CF784629A8}" type="presOf" srcId="{90F6BCE5-9CE8-484B-8B7A-6794E1CABAF7}" destId="{A91B0C25-13D1-4756-B0AB-B9EEFC0589D5}" srcOrd="0" destOrd="2" presId="urn:microsoft.com/office/officeart/2005/8/layout/vList5"/>
    <dgm:cxn modelId="{16AE42F0-A1D6-4661-8341-3DD3F06F35FC}" type="presOf" srcId="{530C3699-AEAC-4426-A5B4-BF4CE975902E}" destId="{DC2F06C6-8B2E-4E1E-8E91-DA20C188A1B9}" srcOrd="0" destOrd="0" presId="urn:microsoft.com/office/officeart/2005/8/layout/vList5"/>
    <dgm:cxn modelId="{CEAF8541-BEC5-4B69-9A65-80B8D20368CC}" type="presParOf" srcId="{8E7D570D-BB82-46F7-A184-2D0D46FF1FAE}" destId="{8AAD2F1C-541C-47A5-B23B-7DEA2CF2BEFE}" srcOrd="0" destOrd="0" presId="urn:microsoft.com/office/officeart/2005/8/layout/vList5"/>
    <dgm:cxn modelId="{DDEA616E-615A-494A-A334-60A3288B9D49}" type="presParOf" srcId="{8AAD2F1C-541C-47A5-B23B-7DEA2CF2BEFE}" destId="{DC2F06C6-8B2E-4E1E-8E91-DA20C188A1B9}" srcOrd="0" destOrd="0" presId="urn:microsoft.com/office/officeart/2005/8/layout/vList5"/>
    <dgm:cxn modelId="{31D73EFA-710F-4424-BAE5-D3631DC15CEB}" type="presParOf" srcId="{8AAD2F1C-541C-47A5-B23B-7DEA2CF2BEFE}" destId="{A91B0C25-13D1-4756-B0AB-B9EEFC0589D5}" srcOrd="1" destOrd="0" presId="urn:microsoft.com/office/officeart/2005/8/layout/vList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301E2CA-AD9C-4EC6-8D60-408B83A1F0E8}" type="doc">
      <dgm:prSet loTypeId="urn:microsoft.com/office/officeart/2005/8/layout/default#1" loCatId="list" qsTypeId="urn:microsoft.com/office/officeart/2005/8/quickstyle/simple1" qsCatId="simple" csTypeId="urn:microsoft.com/office/officeart/2005/8/colors/accent1_2" csCatId="accent1" phldr="1"/>
      <dgm:spPr/>
      <dgm:t>
        <a:bodyPr/>
        <a:lstStyle/>
        <a:p>
          <a:endParaRPr lang="el-GR"/>
        </a:p>
      </dgm:t>
    </dgm:pt>
    <dgm:pt modelId="{48A5F5DF-B50C-49E9-842E-C2A95617A4F7}">
      <dgm:prSet phldrT="[Κείμενο]" custT="1"/>
      <dgm:spPr/>
      <dgm:t>
        <a:bodyPr/>
        <a:lstStyle/>
        <a:p>
          <a:r>
            <a:rPr lang="el-GR" sz="1200" u="sng" dirty="0" smtClean="0">
              <a:latin typeface="Verdana" pitchFamily="34" charset="0"/>
              <a:ea typeface="Verdana" pitchFamily="34" charset="0"/>
              <a:cs typeface="Verdana" pitchFamily="34" charset="0"/>
            </a:rPr>
            <a:t>Οφειλές προς το δημόσιο</a:t>
          </a:r>
          <a:r>
            <a:rPr lang="en-US" sz="1200" dirty="0" smtClean="0">
              <a:latin typeface="Verdana" pitchFamily="34" charset="0"/>
              <a:ea typeface="Verdana" pitchFamily="34" charset="0"/>
              <a:cs typeface="Verdana" pitchFamily="34" charset="0"/>
            </a:rPr>
            <a:t>:</a:t>
          </a:r>
          <a:r>
            <a:rPr lang="el-GR" sz="1200" dirty="0" smtClean="0">
              <a:latin typeface="Verdana" pitchFamily="34" charset="0"/>
              <a:ea typeface="Verdana" pitchFamily="34" charset="0"/>
              <a:cs typeface="Verdana" pitchFamily="34" charset="0"/>
            </a:rPr>
            <a:t> </a:t>
          </a:r>
        </a:p>
        <a:p>
          <a:r>
            <a:rPr lang="el-GR" sz="1200" dirty="0" smtClean="0">
              <a:latin typeface="Verdana" pitchFamily="34" charset="0"/>
              <a:ea typeface="Verdana" pitchFamily="34" charset="0"/>
              <a:cs typeface="Verdana" pitchFamily="34" charset="0"/>
            </a:rPr>
            <a:t>Οι απαιτήσεις</a:t>
          </a:r>
          <a:r>
            <a:rPr lang="en-US" sz="1200" dirty="0" smtClean="0">
              <a:latin typeface="Verdana" pitchFamily="34" charset="0"/>
              <a:ea typeface="Verdana" pitchFamily="34" charset="0"/>
              <a:cs typeface="Verdana" pitchFamily="34" charset="0"/>
            </a:rPr>
            <a:t> </a:t>
          </a:r>
          <a:r>
            <a:rPr lang="el-GR" sz="1200" dirty="0" smtClean="0">
              <a:latin typeface="Verdana" pitchFamily="34" charset="0"/>
              <a:ea typeface="Verdana" pitchFamily="34" charset="0"/>
              <a:cs typeface="Verdana" pitchFamily="34" charset="0"/>
            </a:rPr>
            <a:t>του δημοσίου </a:t>
          </a:r>
        </a:p>
        <a:p>
          <a:r>
            <a:rPr lang="el-GR" sz="1200" dirty="0" smtClean="0">
              <a:latin typeface="Verdana" pitchFamily="34" charset="0"/>
              <a:ea typeface="Verdana" pitchFamily="34" charset="0"/>
              <a:cs typeface="Verdana" pitchFamily="34" charset="0"/>
            </a:rPr>
            <a:t>που είναι ήδη βεβαιωμένες, κατά την 31/12/16, με προσαυξήσεις  ή τόκους εκπρόθεσμης καταβολής κατά το χρόνο υποβολής της αίτησης του αρθ.4</a:t>
          </a:r>
          <a:endParaRPr lang="el-GR" sz="1200" dirty="0">
            <a:latin typeface="Verdana" pitchFamily="34" charset="0"/>
            <a:ea typeface="Verdana" pitchFamily="34" charset="0"/>
            <a:cs typeface="Verdana" pitchFamily="34" charset="0"/>
          </a:endParaRPr>
        </a:p>
      </dgm:t>
    </dgm:pt>
    <dgm:pt modelId="{568919DF-2771-4411-9ED7-CFC0F28F95CF}" type="parTrans" cxnId="{8F44880D-0FC9-4A2F-AB53-DA1A11CE8881}">
      <dgm:prSet/>
      <dgm:spPr/>
      <dgm:t>
        <a:bodyPr/>
        <a:lstStyle/>
        <a:p>
          <a:endParaRPr lang="el-GR"/>
        </a:p>
      </dgm:t>
    </dgm:pt>
    <dgm:pt modelId="{2936C9B8-7C62-486D-AD57-D18169B85A21}" type="sibTrans" cxnId="{8F44880D-0FC9-4A2F-AB53-DA1A11CE8881}">
      <dgm:prSet/>
      <dgm:spPr/>
      <dgm:t>
        <a:bodyPr/>
        <a:lstStyle/>
        <a:p>
          <a:endParaRPr lang="el-GR"/>
        </a:p>
      </dgm:t>
    </dgm:pt>
    <dgm:pt modelId="{D9021047-EBB3-4685-8E9D-0DEC7F6F4D37}">
      <dgm:prSet phldrT="[Κείμενο]" custT="1"/>
      <dgm:spPr/>
      <dgm:t>
        <a:bodyPr/>
        <a:lstStyle/>
        <a:p>
          <a:r>
            <a:rPr lang="el-GR" sz="1200" u="sng" dirty="0" smtClean="0">
              <a:latin typeface="Verdana" pitchFamily="34" charset="0"/>
              <a:ea typeface="Verdana" pitchFamily="34" charset="0"/>
              <a:cs typeface="Verdana" pitchFamily="34" charset="0"/>
            </a:rPr>
            <a:t>Οφειλές υπέρ τρίτων</a:t>
          </a:r>
          <a:r>
            <a:rPr lang="en-US" sz="1200" u="sng" dirty="0" smtClean="0">
              <a:latin typeface="Verdana" pitchFamily="34" charset="0"/>
              <a:ea typeface="Verdana" pitchFamily="34" charset="0"/>
              <a:cs typeface="Verdana" pitchFamily="34" charset="0"/>
            </a:rPr>
            <a:t>:</a:t>
          </a:r>
          <a:endParaRPr lang="el-GR" sz="1200" u="sng" dirty="0" smtClean="0">
            <a:latin typeface="Verdana" pitchFamily="34" charset="0"/>
            <a:ea typeface="Verdana" pitchFamily="34" charset="0"/>
            <a:cs typeface="Verdana" pitchFamily="34" charset="0"/>
          </a:endParaRPr>
        </a:p>
        <a:p>
          <a:r>
            <a:rPr lang="el-GR" sz="1200" u="none" dirty="0" smtClean="0">
              <a:latin typeface="Verdana" pitchFamily="34" charset="0"/>
              <a:ea typeface="Verdana" pitchFamily="34" charset="0"/>
              <a:cs typeface="Verdana" pitchFamily="34" charset="0"/>
            </a:rPr>
            <a:t>Οι βεβαιωμένες οφειλές υπέρ τρίτων πιστωτών, κατά την 31/12/16,οι οποίες βεβαιώνονται και εισπράττονται από τη Φορολογική διοίκηση με τις προσαυξήσεις ή τόκους εκπρόθεσμης καταβολής κατά το χρόνο υποβολής της αίτησης του αρθ.4</a:t>
          </a:r>
          <a:endParaRPr lang="en-US" sz="1200" u="none" dirty="0" smtClean="0">
            <a:latin typeface="Verdana" pitchFamily="34" charset="0"/>
            <a:ea typeface="Verdana" pitchFamily="34" charset="0"/>
            <a:cs typeface="Verdana" pitchFamily="34" charset="0"/>
          </a:endParaRPr>
        </a:p>
      </dgm:t>
    </dgm:pt>
    <dgm:pt modelId="{CB6C74DE-885A-4BEA-BF2C-AEDDBF0927CA}" type="parTrans" cxnId="{81298B14-2065-4563-97D1-DFD3B6117C0B}">
      <dgm:prSet/>
      <dgm:spPr/>
      <dgm:t>
        <a:bodyPr/>
        <a:lstStyle/>
        <a:p>
          <a:endParaRPr lang="el-GR"/>
        </a:p>
      </dgm:t>
    </dgm:pt>
    <dgm:pt modelId="{48877864-7F8F-4375-A19A-B25D812B9EB5}" type="sibTrans" cxnId="{81298B14-2065-4563-97D1-DFD3B6117C0B}">
      <dgm:prSet/>
      <dgm:spPr/>
      <dgm:t>
        <a:bodyPr/>
        <a:lstStyle/>
        <a:p>
          <a:endParaRPr lang="el-GR"/>
        </a:p>
      </dgm:t>
    </dgm:pt>
    <dgm:pt modelId="{AEB4648D-E8F7-4DAE-AE39-86C5C8D15A81}">
      <dgm:prSet phldrT="[Κείμενο]" custT="1"/>
      <dgm:spPr/>
      <dgm:t>
        <a:bodyPr/>
        <a:lstStyle/>
        <a:p>
          <a:r>
            <a:rPr lang="el-GR" sz="1200" u="sng" dirty="0" smtClean="0">
              <a:latin typeface="Verdana" pitchFamily="34" charset="0"/>
              <a:ea typeface="Verdana" pitchFamily="34" charset="0"/>
              <a:cs typeface="Verdana" pitchFamily="34" charset="0"/>
            </a:rPr>
            <a:t>Οφειλές προς τους φορείς κοινωνικής ασφάλισης </a:t>
          </a:r>
        </a:p>
        <a:p>
          <a:r>
            <a:rPr lang="el-GR" sz="1200" dirty="0" smtClean="0">
              <a:latin typeface="Verdana" pitchFamily="34" charset="0"/>
              <a:ea typeface="Verdana" pitchFamily="34" charset="0"/>
              <a:cs typeface="Verdana" pitchFamily="34" charset="0"/>
            </a:rPr>
            <a:t>Οι απαιτήσεις που είναι ήδη βεβαιωμένες κατά την 31/12/16 με τις προσαυξήσεις ή τόκους εκπρόθεσμης καταβολής κατά το χρόνο υποβολής της αίτησης του αρθ.4 </a:t>
          </a:r>
          <a:endParaRPr lang="el-GR" sz="1200" dirty="0">
            <a:latin typeface="Verdana" pitchFamily="34" charset="0"/>
            <a:ea typeface="Verdana" pitchFamily="34" charset="0"/>
            <a:cs typeface="Verdana" pitchFamily="34" charset="0"/>
          </a:endParaRPr>
        </a:p>
      </dgm:t>
    </dgm:pt>
    <dgm:pt modelId="{6392FE79-0E34-4A1D-9423-06E4A25F39A7}" type="parTrans" cxnId="{8F476CF2-1C6C-4AB0-BAB3-86B6DFDDD5C9}">
      <dgm:prSet/>
      <dgm:spPr/>
      <dgm:t>
        <a:bodyPr/>
        <a:lstStyle/>
        <a:p>
          <a:endParaRPr lang="el-GR"/>
        </a:p>
      </dgm:t>
    </dgm:pt>
    <dgm:pt modelId="{D1479484-AD04-4329-AFAE-394CB8BE1D53}" type="sibTrans" cxnId="{8F476CF2-1C6C-4AB0-BAB3-86B6DFDDD5C9}">
      <dgm:prSet/>
      <dgm:spPr/>
      <dgm:t>
        <a:bodyPr/>
        <a:lstStyle/>
        <a:p>
          <a:endParaRPr lang="el-GR"/>
        </a:p>
      </dgm:t>
    </dgm:pt>
    <dgm:pt modelId="{72B742C9-0B48-4FE5-8558-14B05B5F4DE6}">
      <dgm:prSet phldrT="[Κείμενο]" custT="1"/>
      <dgm:spPr/>
      <dgm:t>
        <a:bodyPr/>
        <a:lstStyle/>
        <a:p>
          <a:r>
            <a:rPr lang="el-GR" sz="1200" u="sng" dirty="0" smtClean="0">
              <a:latin typeface="Verdana" pitchFamily="34" charset="0"/>
              <a:ea typeface="Verdana" pitchFamily="34" charset="0"/>
              <a:cs typeface="Verdana" pitchFamily="34" charset="0"/>
            </a:rPr>
            <a:t>Ειδικότερες Οφειλές</a:t>
          </a:r>
        </a:p>
        <a:p>
          <a:r>
            <a:rPr lang="el-GR" sz="1200" u="none" dirty="0" smtClean="0">
              <a:latin typeface="Verdana" pitchFamily="34" charset="0"/>
              <a:ea typeface="Verdana" pitchFamily="34" charset="0"/>
              <a:cs typeface="Verdana" pitchFamily="34" charset="0"/>
            </a:rPr>
            <a:t>Οφειλές νομικών ή φυσικών προσώπων που προήλθαν από διαδοχή επιχειρήσεων, σύμφωνα με το αρθ.479  του Αστικού Κώδικα</a:t>
          </a:r>
          <a:endParaRPr lang="el-GR" sz="1200" u="none" dirty="0">
            <a:latin typeface="Verdana" pitchFamily="34" charset="0"/>
            <a:ea typeface="Verdana" pitchFamily="34" charset="0"/>
            <a:cs typeface="Verdana" pitchFamily="34" charset="0"/>
          </a:endParaRPr>
        </a:p>
      </dgm:t>
    </dgm:pt>
    <dgm:pt modelId="{8C42C683-CA28-41C4-AF2F-F0D63BC7E336}" type="sibTrans" cxnId="{657AB025-D822-489B-8304-2316D0F716FA}">
      <dgm:prSet/>
      <dgm:spPr/>
      <dgm:t>
        <a:bodyPr/>
        <a:lstStyle/>
        <a:p>
          <a:endParaRPr lang="el-GR"/>
        </a:p>
      </dgm:t>
    </dgm:pt>
    <dgm:pt modelId="{DD561A8E-5C05-4163-9B44-46F1B9B21FC0}" type="parTrans" cxnId="{657AB025-D822-489B-8304-2316D0F716FA}">
      <dgm:prSet/>
      <dgm:spPr/>
      <dgm:t>
        <a:bodyPr/>
        <a:lstStyle/>
        <a:p>
          <a:endParaRPr lang="el-GR"/>
        </a:p>
      </dgm:t>
    </dgm:pt>
    <dgm:pt modelId="{DEF30C34-528E-4660-BB81-31BF5AFF6231}" type="pres">
      <dgm:prSet presAssocID="{B301E2CA-AD9C-4EC6-8D60-408B83A1F0E8}" presName="diagram" presStyleCnt="0">
        <dgm:presLayoutVars>
          <dgm:dir/>
          <dgm:resizeHandles val="exact"/>
        </dgm:presLayoutVars>
      </dgm:prSet>
      <dgm:spPr/>
      <dgm:t>
        <a:bodyPr/>
        <a:lstStyle/>
        <a:p>
          <a:endParaRPr lang="el-GR"/>
        </a:p>
      </dgm:t>
    </dgm:pt>
    <dgm:pt modelId="{99AE8B3E-7433-4D34-9B63-023937EDE523}" type="pres">
      <dgm:prSet presAssocID="{48A5F5DF-B50C-49E9-842E-C2A95617A4F7}" presName="node" presStyleLbl="node1" presStyleIdx="0" presStyleCnt="4" custScaleX="160089" custScaleY="167091" custLinFactNeighborX="-1415" custLinFactNeighborY="-4780">
        <dgm:presLayoutVars>
          <dgm:bulletEnabled val="1"/>
        </dgm:presLayoutVars>
      </dgm:prSet>
      <dgm:spPr/>
      <dgm:t>
        <a:bodyPr/>
        <a:lstStyle/>
        <a:p>
          <a:endParaRPr lang="el-GR"/>
        </a:p>
      </dgm:t>
    </dgm:pt>
    <dgm:pt modelId="{BDA70B3C-85E9-4F2E-AE20-8CBE67D38E8E}" type="pres">
      <dgm:prSet presAssocID="{2936C9B8-7C62-486D-AD57-D18169B85A21}" presName="sibTrans" presStyleCnt="0"/>
      <dgm:spPr/>
    </dgm:pt>
    <dgm:pt modelId="{92859B38-D927-4716-A00E-01ED1D8E431F}" type="pres">
      <dgm:prSet presAssocID="{D9021047-EBB3-4685-8E9D-0DEC7F6F4D37}" presName="node" presStyleLbl="node1" presStyleIdx="1" presStyleCnt="4" custScaleX="175726" custScaleY="169384" custLinFactNeighborX="-1268" custLinFactNeighborY="-5926">
        <dgm:presLayoutVars>
          <dgm:bulletEnabled val="1"/>
        </dgm:presLayoutVars>
      </dgm:prSet>
      <dgm:spPr/>
      <dgm:t>
        <a:bodyPr/>
        <a:lstStyle/>
        <a:p>
          <a:endParaRPr lang="el-GR"/>
        </a:p>
      </dgm:t>
    </dgm:pt>
    <dgm:pt modelId="{0F4E67C9-6172-40A4-AAFD-633DA1E64D58}" type="pres">
      <dgm:prSet presAssocID="{48877864-7F8F-4375-A19A-B25D812B9EB5}" presName="sibTrans" presStyleCnt="0"/>
      <dgm:spPr/>
    </dgm:pt>
    <dgm:pt modelId="{0EA32ECA-EAF8-46F7-94CA-4CB6F235A555}" type="pres">
      <dgm:prSet presAssocID="{AEB4648D-E8F7-4DAE-AE39-86C5C8D15A81}" presName="node" presStyleLbl="node1" presStyleIdx="2" presStyleCnt="4" custScaleX="157305" custScaleY="154486" custLinFactNeighborX="-34569" custLinFactNeighborY="-2160">
        <dgm:presLayoutVars>
          <dgm:bulletEnabled val="1"/>
        </dgm:presLayoutVars>
      </dgm:prSet>
      <dgm:spPr/>
      <dgm:t>
        <a:bodyPr/>
        <a:lstStyle/>
        <a:p>
          <a:endParaRPr lang="el-GR"/>
        </a:p>
      </dgm:t>
    </dgm:pt>
    <dgm:pt modelId="{C64F6F0A-A36F-45AF-9195-350E564402D4}" type="pres">
      <dgm:prSet presAssocID="{D1479484-AD04-4329-AFAE-394CB8BE1D53}" presName="sibTrans" presStyleCnt="0"/>
      <dgm:spPr/>
    </dgm:pt>
    <dgm:pt modelId="{878B41EC-D513-482F-8E8A-4D72DEB17639}" type="pres">
      <dgm:prSet presAssocID="{72B742C9-0B48-4FE5-8558-14B05B5F4DE6}" presName="node" presStyleLbl="node1" presStyleIdx="3" presStyleCnt="4" custScaleX="169138" custScaleY="154485">
        <dgm:presLayoutVars>
          <dgm:bulletEnabled val="1"/>
        </dgm:presLayoutVars>
      </dgm:prSet>
      <dgm:spPr/>
      <dgm:t>
        <a:bodyPr/>
        <a:lstStyle/>
        <a:p>
          <a:endParaRPr lang="el-GR"/>
        </a:p>
      </dgm:t>
    </dgm:pt>
  </dgm:ptLst>
  <dgm:cxnLst>
    <dgm:cxn modelId="{153DF831-D5CA-4693-A651-4C1DA5D63430}" type="presOf" srcId="{B301E2CA-AD9C-4EC6-8D60-408B83A1F0E8}" destId="{DEF30C34-528E-4660-BB81-31BF5AFF6231}" srcOrd="0" destOrd="0" presId="urn:microsoft.com/office/officeart/2005/8/layout/default#1"/>
    <dgm:cxn modelId="{F9A20835-49B0-4533-B8C6-B547C1DE4498}" type="presOf" srcId="{AEB4648D-E8F7-4DAE-AE39-86C5C8D15A81}" destId="{0EA32ECA-EAF8-46F7-94CA-4CB6F235A555}" srcOrd="0" destOrd="0" presId="urn:microsoft.com/office/officeart/2005/8/layout/default#1"/>
    <dgm:cxn modelId="{8F476CF2-1C6C-4AB0-BAB3-86B6DFDDD5C9}" srcId="{B301E2CA-AD9C-4EC6-8D60-408B83A1F0E8}" destId="{AEB4648D-E8F7-4DAE-AE39-86C5C8D15A81}" srcOrd="2" destOrd="0" parTransId="{6392FE79-0E34-4A1D-9423-06E4A25F39A7}" sibTransId="{D1479484-AD04-4329-AFAE-394CB8BE1D53}"/>
    <dgm:cxn modelId="{485FC939-96B6-435A-A873-0D6AF3AD90D0}" type="presOf" srcId="{72B742C9-0B48-4FE5-8558-14B05B5F4DE6}" destId="{878B41EC-D513-482F-8E8A-4D72DEB17639}" srcOrd="0" destOrd="0" presId="urn:microsoft.com/office/officeart/2005/8/layout/default#1"/>
    <dgm:cxn modelId="{81298B14-2065-4563-97D1-DFD3B6117C0B}" srcId="{B301E2CA-AD9C-4EC6-8D60-408B83A1F0E8}" destId="{D9021047-EBB3-4685-8E9D-0DEC7F6F4D37}" srcOrd="1" destOrd="0" parTransId="{CB6C74DE-885A-4BEA-BF2C-AEDDBF0927CA}" sibTransId="{48877864-7F8F-4375-A19A-B25D812B9EB5}"/>
    <dgm:cxn modelId="{8F44880D-0FC9-4A2F-AB53-DA1A11CE8881}" srcId="{B301E2CA-AD9C-4EC6-8D60-408B83A1F0E8}" destId="{48A5F5DF-B50C-49E9-842E-C2A95617A4F7}" srcOrd="0" destOrd="0" parTransId="{568919DF-2771-4411-9ED7-CFC0F28F95CF}" sibTransId="{2936C9B8-7C62-486D-AD57-D18169B85A21}"/>
    <dgm:cxn modelId="{79279924-6086-42AD-B90B-B226581B7A6B}" type="presOf" srcId="{48A5F5DF-B50C-49E9-842E-C2A95617A4F7}" destId="{99AE8B3E-7433-4D34-9B63-023937EDE523}" srcOrd="0" destOrd="0" presId="urn:microsoft.com/office/officeart/2005/8/layout/default#1"/>
    <dgm:cxn modelId="{657AB025-D822-489B-8304-2316D0F716FA}" srcId="{B301E2CA-AD9C-4EC6-8D60-408B83A1F0E8}" destId="{72B742C9-0B48-4FE5-8558-14B05B5F4DE6}" srcOrd="3" destOrd="0" parTransId="{DD561A8E-5C05-4163-9B44-46F1B9B21FC0}" sibTransId="{8C42C683-CA28-41C4-AF2F-F0D63BC7E336}"/>
    <dgm:cxn modelId="{36318293-979D-4485-9B53-ECA6A9EF71C0}" type="presOf" srcId="{D9021047-EBB3-4685-8E9D-0DEC7F6F4D37}" destId="{92859B38-D927-4716-A00E-01ED1D8E431F}" srcOrd="0" destOrd="0" presId="urn:microsoft.com/office/officeart/2005/8/layout/default#1"/>
    <dgm:cxn modelId="{4BD91483-0DBE-4794-98BB-19B82C01DBFC}" type="presParOf" srcId="{DEF30C34-528E-4660-BB81-31BF5AFF6231}" destId="{99AE8B3E-7433-4D34-9B63-023937EDE523}" srcOrd="0" destOrd="0" presId="urn:microsoft.com/office/officeart/2005/8/layout/default#1"/>
    <dgm:cxn modelId="{EFA7BB4A-29CF-4EA9-BCE5-D3CBAF2FBA34}" type="presParOf" srcId="{DEF30C34-528E-4660-BB81-31BF5AFF6231}" destId="{BDA70B3C-85E9-4F2E-AE20-8CBE67D38E8E}" srcOrd="1" destOrd="0" presId="urn:microsoft.com/office/officeart/2005/8/layout/default#1"/>
    <dgm:cxn modelId="{C1FFFD66-9485-4843-AF2D-80646BADF8C0}" type="presParOf" srcId="{DEF30C34-528E-4660-BB81-31BF5AFF6231}" destId="{92859B38-D927-4716-A00E-01ED1D8E431F}" srcOrd="2" destOrd="0" presId="urn:microsoft.com/office/officeart/2005/8/layout/default#1"/>
    <dgm:cxn modelId="{DFB94422-17D1-4DCE-BB04-3A383927ED65}" type="presParOf" srcId="{DEF30C34-528E-4660-BB81-31BF5AFF6231}" destId="{0F4E67C9-6172-40A4-AAFD-633DA1E64D58}" srcOrd="3" destOrd="0" presId="urn:microsoft.com/office/officeart/2005/8/layout/default#1"/>
    <dgm:cxn modelId="{1E1C91BF-59D0-4D3D-9029-5840C61EF79B}" type="presParOf" srcId="{DEF30C34-528E-4660-BB81-31BF5AFF6231}" destId="{0EA32ECA-EAF8-46F7-94CA-4CB6F235A555}" srcOrd="4" destOrd="0" presId="urn:microsoft.com/office/officeart/2005/8/layout/default#1"/>
    <dgm:cxn modelId="{A6801862-1A3F-4685-B7EE-E3F8FA7982B5}" type="presParOf" srcId="{DEF30C34-528E-4660-BB81-31BF5AFF6231}" destId="{C64F6F0A-A36F-45AF-9195-350E564402D4}" srcOrd="5" destOrd="0" presId="urn:microsoft.com/office/officeart/2005/8/layout/default#1"/>
    <dgm:cxn modelId="{4C6DC2AD-2F75-4568-93D8-97D0BABE9A35}" type="presParOf" srcId="{DEF30C34-528E-4660-BB81-31BF5AFF6231}" destId="{878B41EC-D513-482F-8E8A-4D72DEB17639}" srcOrd="6" destOrd="0" presId="urn:microsoft.com/office/officeart/2005/8/layout/defaul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783BFF01-5299-49A6-A8A3-6C41944C4BA1}"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l-GR"/>
        </a:p>
      </dgm:t>
    </dgm:pt>
    <dgm:pt modelId="{99BD1A25-4459-497D-A506-8FF04892BE90}">
      <dgm:prSet phldrT="[Κείμενο]" custT="1"/>
      <dgm:spPr/>
      <dgm:t>
        <a:bodyPr/>
        <a:lstStyle/>
        <a:p>
          <a:r>
            <a:rPr lang="el-GR" sz="4000" dirty="0" smtClean="0">
              <a:latin typeface="Calibri" pitchFamily="34" charset="0"/>
            </a:rPr>
            <a:t>Βήμα 1</a:t>
          </a:r>
          <a:endParaRPr lang="en-US" sz="4000" dirty="0" smtClean="0">
            <a:latin typeface="Calibri" pitchFamily="34" charset="0"/>
          </a:endParaRPr>
        </a:p>
        <a:p>
          <a:r>
            <a:rPr lang="el-GR" sz="1800" b="0" dirty="0" smtClean="0"/>
            <a:t>Προϋποθέσεις εγγραφής στο Μητρώο Συντονιστών και αριθμός συντονιστών ανά Περιφέρεια</a:t>
          </a:r>
          <a:endParaRPr lang="el-GR" sz="1800" dirty="0">
            <a:latin typeface="Calibri" pitchFamily="34" charset="0"/>
          </a:endParaRPr>
        </a:p>
      </dgm:t>
    </dgm:pt>
    <dgm:pt modelId="{AF558A75-1CFA-4162-BB40-F8AF3453F056}" type="parTrans" cxnId="{01CAA630-3E7E-4F55-84F6-8651CD84BFB5}">
      <dgm:prSet/>
      <dgm:spPr/>
      <dgm:t>
        <a:bodyPr/>
        <a:lstStyle/>
        <a:p>
          <a:endParaRPr lang="el-GR"/>
        </a:p>
      </dgm:t>
    </dgm:pt>
    <dgm:pt modelId="{82476AFC-89C6-4B49-B607-075233CB509C}" type="sibTrans" cxnId="{01CAA630-3E7E-4F55-84F6-8651CD84BFB5}">
      <dgm:prSet/>
      <dgm:spPr/>
      <dgm:t>
        <a:bodyPr/>
        <a:lstStyle/>
        <a:p>
          <a:endParaRPr lang="el-GR"/>
        </a:p>
      </dgm:t>
    </dgm:pt>
    <dgm:pt modelId="{91D151C7-DEAC-4580-B7AE-C6ACEF4AFDDA}">
      <dgm:prSet phldrT="[Κείμενο]" custT="1"/>
      <dgm:spPr/>
      <dgm:t>
        <a:bodyPr/>
        <a:lstStyle/>
        <a:p>
          <a:r>
            <a:rPr lang="el-GR" sz="1200" dirty="0" smtClean="0">
              <a:latin typeface="Calibri" pitchFamily="34" charset="0"/>
            </a:rPr>
            <a:t>Στο μητρώο συντονιστών εγγράφονται κατά προτεραιότητα 320 διαπιστευμένοι διαμεσολαβητές του ν. 3898/2010 (Α’ 211) ως εξής:</a:t>
          </a:r>
          <a:endParaRPr lang="el-GR" sz="1200" dirty="0">
            <a:latin typeface="Calibri" pitchFamily="34" charset="0"/>
          </a:endParaRPr>
        </a:p>
      </dgm:t>
    </dgm:pt>
    <dgm:pt modelId="{D2E013EA-2EAC-4516-BEDC-F27A489B0E1C}" type="parTrans" cxnId="{FB096608-97FB-410A-BF96-3574B6D2BFB7}">
      <dgm:prSet/>
      <dgm:spPr/>
      <dgm:t>
        <a:bodyPr/>
        <a:lstStyle/>
        <a:p>
          <a:endParaRPr lang="el-GR"/>
        </a:p>
      </dgm:t>
    </dgm:pt>
    <dgm:pt modelId="{B35AA780-FC1B-4939-A05C-4D6F64322FFE}" type="sibTrans" cxnId="{FB096608-97FB-410A-BF96-3574B6D2BFB7}">
      <dgm:prSet/>
      <dgm:spPr/>
      <dgm:t>
        <a:bodyPr/>
        <a:lstStyle/>
        <a:p>
          <a:endParaRPr lang="el-GR"/>
        </a:p>
      </dgm:t>
    </dgm:pt>
    <dgm:pt modelId="{F63E32B4-5B5A-4202-A64B-57376FAA2F52}">
      <dgm:prSet custT="1"/>
      <dgm:spPr/>
      <dgm:t>
        <a:bodyPr/>
        <a:lstStyle/>
        <a:p>
          <a:r>
            <a:rPr lang="el-GR" sz="1200" dirty="0" smtClean="0">
              <a:latin typeface="Calibri" pitchFamily="34" charset="0"/>
            </a:rPr>
            <a:t>(10) διαπιστευμένοι διαμεσολαβητές με έδρα στην Περιφέρεια Δυτικής Μακεδονίας, </a:t>
          </a:r>
          <a:endParaRPr lang="el-GR" sz="1200" dirty="0">
            <a:latin typeface="Calibri" pitchFamily="34" charset="0"/>
          </a:endParaRPr>
        </a:p>
      </dgm:t>
    </dgm:pt>
    <dgm:pt modelId="{94F934FC-446A-4F0E-98B3-AD16B092696A}" type="parTrans" cxnId="{FE39A228-9364-46A4-A2C3-4089C75478FF}">
      <dgm:prSet/>
      <dgm:spPr/>
      <dgm:t>
        <a:bodyPr/>
        <a:lstStyle/>
        <a:p>
          <a:endParaRPr lang="el-GR"/>
        </a:p>
      </dgm:t>
    </dgm:pt>
    <dgm:pt modelId="{A71E8180-C1D1-4EE5-BBFE-8833341217C1}" type="sibTrans" cxnId="{FE39A228-9364-46A4-A2C3-4089C75478FF}">
      <dgm:prSet/>
      <dgm:spPr/>
      <dgm:t>
        <a:bodyPr/>
        <a:lstStyle/>
        <a:p>
          <a:endParaRPr lang="el-GR"/>
        </a:p>
      </dgm:t>
    </dgm:pt>
    <dgm:pt modelId="{78F6A4E6-ED09-4316-9094-ADF71E9116EA}">
      <dgm:prSet custT="1"/>
      <dgm:spPr/>
      <dgm:t>
        <a:bodyPr/>
        <a:lstStyle/>
        <a:p>
          <a:r>
            <a:rPr lang="el-GR" sz="1200" dirty="0" smtClean="0">
              <a:latin typeface="Calibri" pitchFamily="34" charset="0"/>
            </a:rPr>
            <a:t>(10) διαπιστευμένοι διαμεσολαβητές με έδρα στην Περιφέρεια Ηπείρου,  </a:t>
          </a:r>
          <a:endParaRPr lang="el-GR" sz="1200" dirty="0">
            <a:latin typeface="Calibri" pitchFamily="34" charset="0"/>
          </a:endParaRPr>
        </a:p>
      </dgm:t>
    </dgm:pt>
    <dgm:pt modelId="{BAC03F80-EB5F-4F07-AD63-90849FF13564}" type="parTrans" cxnId="{341D16BF-1565-4623-892D-059D4B91F368}">
      <dgm:prSet/>
      <dgm:spPr/>
      <dgm:t>
        <a:bodyPr/>
        <a:lstStyle/>
        <a:p>
          <a:endParaRPr lang="el-GR"/>
        </a:p>
      </dgm:t>
    </dgm:pt>
    <dgm:pt modelId="{1A9F6B26-35DA-499C-AA1C-19D494BF7951}" type="sibTrans" cxnId="{341D16BF-1565-4623-892D-059D4B91F368}">
      <dgm:prSet/>
      <dgm:spPr/>
      <dgm:t>
        <a:bodyPr/>
        <a:lstStyle/>
        <a:p>
          <a:endParaRPr lang="el-GR"/>
        </a:p>
      </dgm:t>
    </dgm:pt>
    <dgm:pt modelId="{D5DAEE3D-0101-43D0-BDE2-C4A6C278FF8C}">
      <dgm:prSet custT="1"/>
      <dgm:spPr/>
      <dgm:t>
        <a:bodyPr/>
        <a:lstStyle/>
        <a:p>
          <a:r>
            <a:rPr lang="el-GR" sz="1200" dirty="0" smtClean="0">
              <a:latin typeface="Calibri" pitchFamily="34" charset="0"/>
            </a:rPr>
            <a:t>(10) διαπιστευμένοι διαμεσολαβητές με έδρα στην Περιφέρεια Ιονίων Νήσων, </a:t>
          </a:r>
          <a:endParaRPr lang="el-GR" sz="1200" dirty="0">
            <a:latin typeface="Calibri" pitchFamily="34" charset="0"/>
          </a:endParaRPr>
        </a:p>
      </dgm:t>
    </dgm:pt>
    <dgm:pt modelId="{D68B78F1-8D00-4DD1-82D7-777308A86499}" type="parTrans" cxnId="{F8229F02-D110-4943-8426-3CD18A7BC42B}">
      <dgm:prSet/>
      <dgm:spPr/>
      <dgm:t>
        <a:bodyPr/>
        <a:lstStyle/>
        <a:p>
          <a:endParaRPr lang="el-GR"/>
        </a:p>
      </dgm:t>
    </dgm:pt>
    <dgm:pt modelId="{01283B5A-920E-4FBA-8665-03DF5CA6FAFC}" type="sibTrans" cxnId="{F8229F02-D110-4943-8426-3CD18A7BC42B}">
      <dgm:prSet/>
      <dgm:spPr/>
      <dgm:t>
        <a:bodyPr/>
        <a:lstStyle/>
        <a:p>
          <a:endParaRPr lang="el-GR"/>
        </a:p>
      </dgm:t>
    </dgm:pt>
    <dgm:pt modelId="{AFDF809A-854D-4881-9FBB-5D4D312218B3}">
      <dgm:prSet custT="1"/>
      <dgm:spPr/>
      <dgm:t>
        <a:bodyPr/>
        <a:lstStyle/>
        <a:p>
          <a:r>
            <a:rPr lang="el-GR" sz="1200" dirty="0" smtClean="0">
              <a:latin typeface="Calibri" pitchFamily="34" charset="0"/>
            </a:rPr>
            <a:t>(10) διαπιστευμένοι διαμεσολαβητές με έδρα στην Περιφέρεια Στερεάς Ελλάδας, </a:t>
          </a:r>
          <a:endParaRPr lang="el-GR" sz="1200" dirty="0">
            <a:latin typeface="Calibri" pitchFamily="34" charset="0"/>
          </a:endParaRPr>
        </a:p>
      </dgm:t>
    </dgm:pt>
    <dgm:pt modelId="{C8F79FDB-2C63-4BE1-82AA-DECEBCBA4D4F}" type="parTrans" cxnId="{B432C976-9E51-4C62-B759-D93583DFB950}">
      <dgm:prSet/>
      <dgm:spPr/>
      <dgm:t>
        <a:bodyPr/>
        <a:lstStyle/>
        <a:p>
          <a:endParaRPr lang="el-GR"/>
        </a:p>
      </dgm:t>
    </dgm:pt>
    <dgm:pt modelId="{2837912F-BCB7-4682-A9C3-75AB3CC21961}" type="sibTrans" cxnId="{B432C976-9E51-4C62-B759-D93583DFB950}">
      <dgm:prSet/>
      <dgm:spPr/>
      <dgm:t>
        <a:bodyPr/>
        <a:lstStyle/>
        <a:p>
          <a:endParaRPr lang="el-GR"/>
        </a:p>
      </dgm:t>
    </dgm:pt>
    <dgm:pt modelId="{FC1044FB-E068-4B69-AC8C-E9C3413818A6}">
      <dgm:prSet custT="1"/>
      <dgm:spPr/>
      <dgm:t>
        <a:bodyPr/>
        <a:lstStyle/>
        <a:p>
          <a:r>
            <a:rPr lang="el-GR" sz="1200" dirty="0" smtClean="0">
              <a:latin typeface="Calibri" pitchFamily="34" charset="0"/>
            </a:rPr>
            <a:t>(10) διαπιστευμένοι διαμεσολαβητές με έδρα στην Περιφέρεια Βορείου Αιγαίου, </a:t>
          </a:r>
          <a:endParaRPr lang="el-GR" sz="1200" dirty="0">
            <a:latin typeface="Calibri" pitchFamily="34" charset="0"/>
          </a:endParaRPr>
        </a:p>
      </dgm:t>
    </dgm:pt>
    <dgm:pt modelId="{8FF71F60-D2D4-467D-8A21-9A15BD3287D9}" type="parTrans" cxnId="{2567F4BB-D87C-4C67-B7B1-395490FD7CD3}">
      <dgm:prSet/>
      <dgm:spPr/>
      <dgm:t>
        <a:bodyPr/>
        <a:lstStyle/>
        <a:p>
          <a:endParaRPr lang="el-GR"/>
        </a:p>
      </dgm:t>
    </dgm:pt>
    <dgm:pt modelId="{1C2E4576-CDFF-4BD3-B257-4A3916732C8F}" type="sibTrans" cxnId="{2567F4BB-D87C-4C67-B7B1-395490FD7CD3}">
      <dgm:prSet/>
      <dgm:spPr/>
      <dgm:t>
        <a:bodyPr/>
        <a:lstStyle/>
        <a:p>
          <a:endParaRPr lang="el-GR"/>
        </a:p>
      </dgm:t>
    </dgm:pt>
    <dgm:pt modelId="{659D8562-BBBF-43E7-94EB-BE8A5362C1BD}">
      <dgm:prSet custT="1"/>
      <dgm:spPr/>
      <dgm:t>
        <a:bodyPr/>
        <a:lstStyle/>
        <a:p>
          <a:r>
            <a:rPr lang="el-GR" sz="1200" dirty="0" smtClean="0">
              <a:latin typeface="Calibri" pitchFamily="34" charset="0"/>
            </a:rPr>
            <a:t>(10)διαπιστευμένοι διαμεσολαβητές με έδρα στην Περιφέρεια Νοτίου Αιγαίου. (άρθρο 6. παρ. 5 </a:t>
          </a:r>
          <a:r>
            <a:rPr lang="el-GR" sz="1200" dirty="0" err="1" smtClean="0">
              <a:latin typeface="Calibri" pitchFamily="34" charset="0"/>
            </a:rPr>
            <a:t>εδ</a:t>
          </a:r>
          <a:r>
            <a:rPr lang="el-GR" sz="1200" dirty="0" smtClean="0">
              <a:latin typeface="Calibri" pitchFamily="34" charset="0"/>
            </a:rPr>
            <a:t>. α &amp; β).</a:t>
          </a:r>
          <a:endParaRPr lang="el-GR" sz="1200" dirty="0">
            <a:latin typeface="Calibri" pitchFamily="34" charset="0"/>
          </a:endParaRPr>
        </a:p>
      </dgm:t>
    </dgm:pt>
    <dgm:pt modelId="{CCC111B6-2EB7-4716-AAB4-3903EF526399}" type="parTrans" cxnId="{59DDB7A8-F54B-424E-BDD3-861FB07C69D0}">
      <dgm:prSet/>
      <dgm:spPr/>
      <dgm:t>
        <a:bodyPr/>
        <a:lstStyle/>
        <a:p>
          <a:endParaRPr lang="el-GR"/>
        </a:p>
      </dgm:t>
    </dgm:pt>
    <dgm:pt modelId="{8763278D-3613-44DC-B4D3-DC528BB2A787}" type="sibTrans" cxnId="{59DDB7A8-F54B-424E-BDD3-861FB07C69D0}">
      <dgm:prSet/>
      <dgm:spPr/>
      <dgm:t>
        <a:bodyPr/>
        <a:lstStyle/>
        <a:p>
          <a:endParaRPr lang="el-GR"/>
        </a:p>
      </dgm:t>
    </dgm:pt>
    <dgm:pt modelId="{1F976FA2-D1CC-4574-8F8B-176002F19C65}">
      <dgm:prSet phldrT="[Κείμενο]" custT="1"/>
      <dgm:spPr/>
      <dgm:t>
        <a:bodyPr/>
        <a:lstStyle/>
        <a:p>
          <a:r>
            <a:rPr lang="el-GR" sz="1200" dirty="0" smtClean="0">
              <a:latin typeface="Calibri" pitchFamily="34" charset="0"/>
            </a:rPr>
            <a:t>(50) διαπιστευμένοι διαμεσολαβητές με έδρα στην Περιφέρεια Κεντρικής Μακεδονίας, </a:t>
          </a:r>
          <a:endParaRPr lang="el-GR" sz="1200" dirty="0">
            <a:latin typeface="Calibri" pitchFamily="34" charset="0"/>
          </a:endParaRPr>
        </a:p>
      </dgm:t>
    </dgm:pt>
    <dgm:pt modelId="{185FC18C-CFE8-4B17-9B37-D750E3D0F696}" type="parTrans" cxnId="{B5474405-9C38-428F-974E-1498A3F2A41A}">
      <dgm:prSet/>
      <dgm:spPr/>
      <dgm:t>
        <a:bodyPr/>
        <a:lstStyle/>
        <a:p>
          <a:endParaRPr lang="el-GR"/>
        </a:p>
      </dgm:t>
    </dgm:pt>
    <dgm:pt modelId="{29E86391-4BD7-41A1-A313-AE5311634880}" type="sibTrans" cxnId="{B5474405-9C38-428F-974E-1498A3F2A41A}">
      <dgm:prSet/>
      <dgm:spPr/>
      <dgm:t>
        <a:bodyPr/>
        <a:lstStyle/>
        <a:p>
          <a:endParaRPr lang="el-GR"/>
        </a:p>
      </dgm:t>
    </dgm:pt>
    <dgm:pt modelId="{713BBD6C-50A5-4C96-A53E-150658D24F1E}">
      <dgm:prSet phldrT="[Κείμενο]" custT="1"/>
      <dgm:spPr/>
      <dgm:t>
        <a:bodyPr/>
        <a:lstStyle/>
        <a:p>
          <a:r>
            <a:rPr lang="el-GR" sz="1200" dirty="0" smtClean="0">
              <a:latin typeface="Calibri" pitchFamily="34" charset="0"/>
            </a:rPr>
            <a:t>(20) διαπιστευμένοι διαμεσολαβητές με έδρα στην Περιφέρεια Θεσσαλίας, </a:t>
          </a:r>
          <a:endParaRPr lang="el-GR" sz="1200" dirty="0">
            <a:latin typeface="Calibri" pitchFamily="34" charset="0"/>
          </a:endParaRPr>
        </a:p>
      </dgm:t>
    </dgm:pt>
    <dgm:pt modelId="{AA2BD47F-577E-4500-82E1-5539D5ED94A8}" type="parTrans" cxnId="{DC84CEEA-FD52-43D5-9920-D599B821AA3B}">
      <dgm:prSet/>
      <dgm:spPr/>
      <dgm:t>
        <a:bodyPr/>
        <a:lstStyle/>
        <a:p>
          <a:endParaRPr lang="el-GR"/>
        </a:p>
      </dgm:t>
    </dgm:pt>
    <dgm:pt modelId="{B500B611-7007-46EC-90B4-FEA1CAC6802F}" type="sibTrans" cxnId="{DC84CEEA-FD52-43D5-9920-D599B821AA3B}">
      <dgm:prSet/>
      <dgm:spPr/>
      <dgm:t>
        <a:bodyPr/>
        <a:lstStyle/>
        <a:p>
          <a:endParaRPr lang="el-GR"/>
        </a:p>
      </dgm:t>
    </dgm:pt>
    <dgm:pt modelId="{6B655BAE-570C-4DD6-AEEE-B29846309FF7}">
      <dgm:prSet phldrT="[Κείμενο]" custT="1"/>
      <dgm:spPr/>
      <dgm:t>
        <a:bodyPr/>
        <a:lstStyle/>
        <a:p>
          <a:r>
            <a:rPr lang="el-GR" sz="1200" dirty="0" smtClean="0">
              <a:latin typeface="Calibri" pitchFamily="34" charset="0"/>
            </a:rPr>
            <a:t>(20) διαπιστευμένοι διαμεσολαβητές με έδρα στην Περιφέρεια Δυτικής Ελλάδας,</a:t>
          </a:r>
          <a:endParaRPr lang="el-GR" sz="1200" dirty="0">
            <a:latin typeface="Calibri" pitchFamily="34" charset="0"/>
          </a:endParaRPr>
        </a:p>
      </dgm:t>
    </dgm:pt>
    <dgm:pt modelId="{9A10201C-DFF7-4DF3-9288-825AFB2D3AFA}" type="parTrans" cxnId="{BFC076BE-32C2-4E32-8103-E9FF12869E8B}">
      <dgm:prSet/>
      <dgm:spPr/>
      <dgm:t>
        <a:bodyPr/>
        <a:lstStyle/>
        <a:p>
          <a:endParaRPr lang="el-GR"/>
        </a:p>
      </dgm:t>
    </dgm:pt>
    <dgm:pt modelId="{B13C8950-B320-45BE-947B-D932CDB38541}" type="sibTrans" cxnId="{BFC076BE-32C2-4E32-8103-E9FF12869E8B}">
      <dgm:prSet/>
      <dgm:spPr/>
      <dgm:t>
        <a:bodyPr/>
        <a:lstStyle/>
        <a:p>
          <a:endParaRPr lang="el-GR"/>
        </a:p>
      </dgm:t>
    </dgm:pt>
    <dgm:pt modelId="{5D0C90A8-7671-4F58-B1CD-46871F62C361}">
      <dgm:prSet phldrT="[Κείμενο]" custT="1"/>
      <dgm:spPr/>
      <dgm:t>
        <a:bodyPr/>
        <a:lstStyle/>
        <a:p>
          <a:r>
            <a:rPr lang="el-GR" sz="1200" dirty="0" smtClean="0">
              <a:latin typeface="Calibri" pitchFamily="34" charset="0"/>
            </a:rPr>
            <a:t>(20) διαπιστευμένοι διαμεσολαβητές με έδρα στην Περιφέρεια Κρήτης, </a:t>
          </a:r>
          <a:endParaRPr lang="el-GR" sz="1200" dirty="0">
            <a:latin typeface="Calibri" pitchFamily="34" charset="0"/>
          </a:endParaRPr>
        </a:p>
      </dgm:t>
    </dgm:pt>
    <dgm:pt modelId="{4B3B7E98-DA4A-4BFE-9CD2-5707674A4FB6}" type="parTrans" cxnId="{FE812755-9491-4A3D-A72B-FFDFE540DD0D}">
      <dgm:prSet/>
      <dgm:spPr/>
      <dgm:t>
        <a:bodyPr/>
        <a:lstStyle/>
        <a:p>
          <a:endParaRPr lang="el-GR"/>
        </a:p>
      </dgm:t>
    </dgm:pt>
    <dgm:pt modelId="{CD5D81EE-B4B6-4F0B-810B-7FED022C7540}" type="sibTrans" cxnId="{FE812755-9491-4A3D-A72B-FFDFE540DD0D}">
      <dgm:prSet/>
      <dgm:spPr/>
      <dgm:t>
        <a:bodyPr/>
        <a:lstStyle/>
        <a:p>
          <a:endParaRPr lang="el-GR"/>
        </a:p>
      </dgm:t>
    </dgm:pt>
    <dgm:pt modelId="{65789F02-8D8F-41CC-98E9-A50652B19A07}">
      <dgm:prSet phldrT="[Κείμενο]" custT="1"/>
      <dgm:spPr/>
      <dgm:t>
        <a:bodyPr/>
        <a:lstStyle/>
        <a:p>
          <a:r>
            <a:rPr lang="el-GR" sz="1200" dirty="0" smtClean="0">
              <a:latin typeface="Calibri" pitchFamily="34" charset="0"/>
            </a:rPr>
            <a:t>(20) διαπιστευμένοι διαμεσολαβητές με έδρα στην Περιφέρεια Πελοποννήσου,</a:t>
          </a:r>
          <a:endParaRPr lang="el-GR" sz="1200" dirty="0">
            <a:latin typeface="Calibri" pitchFamily="34" charset="0"/>
          </a:endParaRPr>
        </a:p>
      </dgm:t>
    </dgm:pt>
    <dgm:pt modelId="{D6AC6291-47BC-4606-AAC3-82A1F82EDB61}" type="parTrans" cxnId="{E73DEA58-6B7A-4570-BAE0-273C172F4D26}">
      <dgm:prSet/>
      <dgm:spPr/>
      <dgm:t>
        <a:bodyPr/>
        <a:lstStyle/>
        <a:p>
          <a:endParaRPr lang="el-GR"/>
        </a:p>
      </dgm:t>
    </dgm:pt>
    <dgm:pt modelId="{8352000D-0C0D-4CC8-A0A9-033701676DDF}" type="sibTrans" cxnId="{E73DEA58-6B7A-4570-BAE0-273C172F4D26}">
      <dgm:prSet/>
      <dgm:spPr/>
      <dgm:t>
        <a:bodyPr/>
        <a:lstStyle/>
        <a:p>
          <a:endParaRPr lang="el-GR"/>
        </a:p>
      </dgm:t>
    </dgm:pt>
    <dgm:pt modelId="{84EB7F55-FFC1-43C7-AFEA-F1A44C8F5FA3}">
      <dgm:prSet phldrT="[Κείμενο]" custT="1"/>
      <dgm:spPr/>
      <dgm:t>
        <a:bodyPr/>
        <a:lstStyle/>
        <a:p>
          <a:r>
            <a:rPr lang="el-GR" sz="1200" dirty="0" smtClean="0">
              <a:latin typeface="Calibri" pitchFamily="34" charset="0"/>
            </a:rPr>
            <a:t>(10) διαπιστευμένοι διαμεσολαβητές με έδρα στην</a:t>
          </a:r>
          <a:r>
            <a:rPr lang="en-US" sz="1200" dirty="0" smtClean="0">
              <a:latin typeface="Calibri" pitchFamily="34" charset="0"/>
            </a:rPr>
            <a:t> </a:t>
          </a:r>
          <a:r>
            <a:rPr lang="el-GR" sz="1200" dirty="0" smtClean="0">
              <a:latin typeface="Calibri" pitchFamily="34" charset="0"/>
            </a:rPr>
            <a:t>Περιφέρεια Ανατολικής Μακεδονίας</a:t>
          </a:r>
          <a:r>
            <a:rPr lang="en-US" sz="1200" dirty="0" smtClean="0">
              <a:latin typeface="Calibri" pitchFamily="34" charset="0"/>
            </a:rPr>
            <a:t> </a:t>
          </a:r>
          <a:r>
            <a:rPr lang="el-GR" sz="1200" dirty="0" smtClean="0">
              <a:latin typeface="Calibri" pitchFamily="34" charset="0"/>
            </a:rPr>
            <a:t>και Θράκης,  </a:t>
          </a:r>
          <a:endParaRPr lang="el-GR" dirty="0"/>
        </a:p>
      </dgm:t>
    </dgm:pt>
    <dgm:pt modelId="{F6732A70-8DE0-48EE-8B6C-32A9C81142C0}" type="parTrans" cxnId="{8D2E5D4B-8844-4AC2-9137-A546E5A1E552}">
      <dgm:prSet/>
      <dgm:spPr/>
      <dgm:t>
        <a:bodyPr/>
        <a:lstStyle/>
        <a:p>
          <a:endParaRPr lang="el-GR"/>
        </a:p>
      </dgm:t>
    </dgm:pt>
    <dgm:pt modelId="{798194DF-B204-4D38-AA81-96CB1B0336D9}" type="sibTrans" cxnId="{8D2E5D4B-8844-4AC2-9137-A546E5A1E552}">
      <dgm:prSet/>
      <dgm:spPr/>
      <dgm:t>
        <a:bodyPr/>
        <a:lstStyle/>
        <a:p>
          <a:endParaRPr lang="el-GR"/>
        </a:p>
      </dgm:t>
    </dgm:pt>
    <dgm:pt modelId="{B1E1A9DE-B169-4ED5-B61A-0B57015B15A0}">
      <dgm:prSet phldrT="[Κείμενο]" custT="1"/>
      <dgm:spPr/>
      <dgm:t>
        <a:bodyPr/>
        <a:lstStyle/>
        <a:p>
          <a:r>
            <a:rPr lang="el-GR" sz="1200" dirty="0" smtClean="0">
              <a:latin typeface="Calibri" pitchFamily="34" charset="0"/>
            </a:rPr>
            <a:t>(120) διαπιστευμένοι διαμεσολαβητές με έδρα στην Περιφέρεια Αττικής,</a:t>
          </a:r>
          <a:endParaRPr lang="el-GR" sz="1200" dirty="0">
            <a:latin typeface="Calibri" pitchFamily="34" charset="0"/>
          </a:endParaRPr>
        </a:p>
      </dgm:t>
    </dgm:pt>
    <dgm:pt modelId="{33BA54F5-5B2C-4165-BE04-2CAE357CD734}" type="parTrans" cxnId="{038161EA-03BE-4CD3-9776-9A79ABF720AC}">
      <dgm:prSet/>
      <dgm:spPr/>
      <dgm:t>
        <a:bodyPr/>
        <a:lstStyle/>
        <a:p>
          <a:endParaRPr lang="el-GR"/>
        </a:p>
      </dgm:t>
    </dgm:pt>
    <dgm:pt modelId="{4A525383-73F2-4B98-9BCA-7A1F8B33DEC1}" type="sibTrans" cxnId="{038161EA-03BE-4CD3-9776-9A79ABF720AC}">
      <dgm:prSet/>
      <dgm:spPr/>
      <dgm:t>
        <a:bodyPr/>
        <a:lstStyle/>
        <a:p>
          <a:endParaRPr lang="el-GR"/>
        </a:p>
      </dgm:t>
    </dgm:pt>
    <dgm:pt modelId="{46A8A3B4-CC4E-43D8-AB52-58E9C3972159}" type="pres">
      <dgm:prSet presAssocID="{783BFF01-5299-49A6-A8A3-6C41944C4BA1}" presName="Name0" presStyleCnt="0">
        <dgm:presLayoutVars>
          <dgm:dir/>
          <dgm:animLvl val="lvl"/>
          <dgm:resizeHandles val="exact"/>
        </dgm:presLayoutVars>
      </dgm:prSet>
      <dgm:spPr/>
      <dgm:t>
        <a:bodyPr/>
        <a:lstStyle/>
        <a:p>
          <a:endParaRPr lang="el-GR"/>
        </a:p>
      </dgm:t>
    </dgm:pt>
    <dgm:pt modelId="{FA116E1F-F315-4796-9C4D-E3DA6B5A8CF8}" type="pres">
      <dgm:prSet presAssocID="{99BD1A25-4459-497D-A506-8FF04892BE90}" presName="linNode" presStyleCnt="0"/>
      <dgm:spPr/>
    </dgm:pt>
    <dgm:pt modelId="{4C0C8C9F-BC70-4EBC-AAB4-7EBB93BD677E}" type="pres">
      <dgm:prSet presAssocID="{99BD1A25-4459-497D-A506-8FF04892BE90}" presName="parentText" presStyleLbl="node1" presStyleIdx="0" presStyleCnt="1" custScaleY="235405" custLinFactNeighborX="-76" custLinFactNeighborY="-3195">
        <dgm:presLayoutVars>
          <dgm:chMax val="1"/>
          <dgm:bulletEnabled val="1"/>
        </dgm:presLayoutVars>
      </dgm:prSet>
      <dgm:spPr/>
      <dgm:t>
        <a:bodyPr/>
        <a:lstStyle/>
        <a:p>
          <a:endParaRPr lang="el-GR"/>
        </a:p>
      </dgm:t>
    </dgm:pt>
    <dgm:pt modelId="{3CC75BD6-5901-4113-83D9-36518E6F9446}" type="pres">
      <dgm:prSet presAssocID="{99BD1A25-4459-497D-A506-8FF04892BE90}" presName="descendantText" presStyleLbl="alignAccFollowNode1" presStyleIdx="0" presStyleCnt="1" custScaleY="309933">
        <dgm:presLayoutVars>
          <dgm:bulletEnabled val="1"/>
        </dgm:presLayoutVars>
      </dgm:prSet>
      <dgm:spPr/>
      <dgm:t>
        <a:bodyPr/>
        <a:lstStyle/>
        <a:p>
          <a:endParaRPr lang="el-GR"/>
        </a:p>
      </dgm:t>
    </dgm:pt>
  </dgm:ptLst>
  <dgm:cxnLst>
    <dgm:cxn modelId="{B2BC37BC-6269-458D-AAA4-43335F32CBF9}" type="presOf" srcId="{D5DAEE3D-0101-43D0-BDE2-C4A6C278FF8C}" destId="{3CC75BD6-5901-4113-83D9-36518E6F9446}" srcOrd="0" destOrd="10" presId="urn:microsoft.com/office/officeart/2005/8/layout/vList5"/>
    <dgm:cxn modelId="{D9D2CC8B-B0CA-42E7-89C2-392395167BB6}" type="presOf" srcId="{78F6A4E6-ED09-4316-9094-ADF71E9116EA}" destId="{3CC75BD6-5901-4113-83D9-36518E6F9446}" srcOrd="0" destOrd="9" presId="urn:microsoft.com/office/officeart/2005/8/layout/vList5"/>
    <dgm:cxn modelId="{510936DA-5A39-4481-87B6-8A8B04A09FF5}" type="presOf" srcId="{6B655BAE-570C-4DD6-AEEE-B29846309FF7}" destId="{3CC75BD6-5901-4113-83D9-36518E6F9446}" srcOrd="0" destOrd="4" presId="urn:microsoft.com/office/officeart/2005/8/layout/vList5"/>
    <dgm:cxn modelId="{341D16BF-1565-4623-892D-059D4B91F368}" srcId="{99BD1A25-4459-497D-A506-8FF04892BE90}" destId="{78F6A4E6-ED09-4316-9094-ADF71E9116EA}" srcOrd="9" destOrd="0" parTransId="{BAC03F80-EB5F-4F07-AD63-90849FF13564}" sibTransId="{1A9F6B26-35DA-499C-AA1C-19D494BF7951}"/>
    <dgm:cxn modelId="{EF69D9ED-85CD-430F-B0FD-E10BA886D124}" type="presOf" srcId="{659D8562-BBBF-43E7-94EB-BE8A5362C1BD}" destId="{3CC75BD6-5901-4113-83D9-36518E6F9446}" srcOrd="0" destOrd="13" presId="urn:microsoft.com/office/officeart/2005/8/layout/vList5"/>
    <dgm:cxn modelId="{B432C976-9E51-4C62-B759-D93583DFB950}" srcId="{99BD1A25-4459-497D-A506-8FF04892BE90}" destId="{AFDF809A-854D-4881-9FBB-5D4D312218B3}" srcOrd="11" destOrd="0" parTransId="{C8F79FDB-2C63-4BE1-82AA-DECEBCBA4D4F}" sibTransId="{2837912F-BCB7-4682-A9C3-75AB3CC21961}"/>
    <dgm:cxn modelId="{E73DEA58-6B7A-4570-BAE0-273C172F4D26}" srcId="{99BD1A25-4459-497D-A506-8FF04892BE90}" destId="{65789F02-8D8F-41CC-98E9-A50652B19A07}" srcOrd="6" destOrd="0" parTransId="{D6AC6291-47BC-4606-AAC3-82A1F82EDB61}" sibTransId="{8352000D-0C0D-4CC8-A0A9-033701676DDF}"/>
    <dgm:cxn modelId="{038161EA-03BE-4CD3-9776-9A79ABF720AC}" srcId="{99BD1A25-4459-497D-A506-8FF04892BE90}" destId="{B1E1A9DE-B169-4ED5-B61A-0B57015B15A0}" srcOrd="1" destOrd="0" parTransId="{33BA54F5-5B2C-4165-BE04-2CAE357CD734}" sibTransId="{4A525383-73F2-4B98-9BCA-7A1F8B33DEC1}"/>
    <dgm:cxn modelId="{BFC076BE-32C2-4E32-8103-E9FF12869E8B}" srcId="{99BD1A25-4459-497D-A506-8FF04892BE90}" destId="{6B655BAE-570C-4DD6-AEEE-B29846309FF7}" srcOrd="4" destOrd="0" parTransId="{9A10201C-DFF7-4DF3-9288-825AFB2D3AFA}" sibTransId="{B13C8950-B320-45BE-947B-D932CDB38541}"/>
    <dgm:cxn modelId="{99BA69B2-506C-4B12-B628-2A42AB404C32}" type="presOf" srcId="{1F976FA2-D1CC-4574-8F8B-176002F19C65}" destId="{3CC75BD6-5901-4113-83D9-36518E6F9446}" srcOrd="0" destOrd="2" presId="urn:microsoft.com/office/officeart/2005/8/layout/vList5"/>
    <dgm:cxn modelId="{FE812755-9491-4A3D-A72B-FFDFE540DD0D}" srcId="{99BD1A25-4459-497D-A506-8FF04892BE90}" destId="{5D0C90A8-7671-4F58-B1CD-46871F62C361}" srcOrd="5" destOrd="0" parTransId="{4B3B7E98-DA4A-4BFE-9CD2-5707674A4FB6}" sibTransId="{CD5D81EE-B4B6-4F0B-810B-7FED022C7540}"/>
    <dgm:cxn modelId="{B3A684E2-AA0D-4AED-90B1-FC6EC0BCFB0B}" type="presOf" srcId="{65789F02-8D8F-41CC-98E9-A50652B19A07}" destId="{3CC75BD6-5901-4113-83D9-36518E6F9446}" srcOrd="0" destOrd="6" presId="urn:microsoft.com/office/officeart/2005/8/layout/vList5"/>
    <dgm:cxn modelId="{AD557C8B-F976-4333-9966-66B5AF8B9844}" type="presOf" srcId="{AFDF809A-854D-4881-9FBB-5D4D312218B3}" destId="{3CC75BD6-5901-4113-83D9-36518E6F9446}" srcOrd="0" destOrd="11" presId="urn:microsoft.com/office/officeart/2005/8/layout/vList5"/>
    <dgm:cxn modelId="{59DDB7A8-F54B-424E-BDD3-861FB07C69D0}" srcId="{99BD1A25-4459-497D-A506-8FF04892BE90}" destId="{659D8562-BBBF-43E7-94EB-BE8A5362C1BD}" srcOrd="13" destOrd="0" parTransId="{CCC111B6-2EB7-4716-AAB4-3903EF526399}" sibTransId="{8763278D-3613-44DC-B4D3-DC528BB2A787}"/>
    <dgm:cxn modelId="{9ABF1C1D-787B-44E5-9303-70A5720BCF61}" type="presOf" srcId="{B1E1A9DE-B169-4ED5-B61A-0B57015B15A0}" destId="{3CC75BD6-5901-4113-83D9-36518E6F9446}" srcOrd="0" destOrd="1" presId="urn:microsoft.com/office/officeart/2005/8/layout/vList5"/>
    <dgm:cxn modelId="{E6C24F5E-FF66-498B-BEBD-B5FF7DDCDF1B}" type="presOf" srcId="{91D151C7-DEAC-4580-B7AE-C6ACEF4AFDDA}" destId="{3CC75BD6-5901-4113-83D9-36518E6F9446}" srcOrd="0" destOrd="0" presId="urn:microsoft.com/office/officeart/2005/8/layout/vList5"/>
    <dgm:cxn modelId="{BA4ADE5D-A613-4ACC-9BCD-F828522AA4B1}" type="presOf" srcId="{99BD1A25-4459-497D-A506-8FF04892BE90}" destId="{4C0C8C9F-BC70-4EBC-AAB4-7EBB93BD677E}" srcOrd="0" destOrd="0" presId="urn:microsoft.com/office/officeart/2005/8/layout/vList5"/>
    <dgm:cxn modelId="{B5474405-9C38-428F-974E-1498A3F2A41A}" srcId="{99BD1A25-4459-497D-A506-8FF04892BE90}" destId="{1F976FA2-D1CC-4574-8F8B-176002F19C65}" srcOrd="2" destOrd="0" parTransId="{185FC18C-CFE8-4B17-9B37-D750E3D0F696}" sibTransId="{29E86391-4BD7-41A1-A313-AE5311634880}"/>
    <dgm:cxn modelId="{F8229F02-D110-4943-8426-3CD18A7BC42B}" srcId="{99BD1A25-4459-497D-A506-8FF04892BE90}" destId="{D5DAEE3D-0101-43D0-BDE2-C4A6C278FF8C}" srcOrd="10" destOrd="0" parTransId="{D68B78F1-8D00-4DD1-82D7-777308A86499}" sibTransId="{01283B5A-920E-4FBA-8665-03DF5CA6FAFC}"/>
    <dgm:cxn modelId="{15D0A001-5CD2-4740-A1E7-23A714DC3D24}" type="presOf" srcId="{783BFF01-5299-49A6-A8A3-6C41944C4BA1}" destId="{46A8A3B4-CC4E-43D8-AB52-58E9C3972159}" srcOrd="0" destOrd="0" presId="urn:microsoft.com/office/officeart/2005/8/layout/vList5"/>
    <dgm:cxn modelId="{FE39A228-9364-46A4-A2C3-4089C75478FF}" srcId="{99BD1A25-4459-497D-A506-8FF04892BE90}" destId="{F63E32B4-5B5A-4202-A64B-57376FAA2F52}" srcOrd="8" destOrd="0" parTransId="{94F934FC-446A-4F0E-98B3-AD16B092696A}" sibTransId="{A71E8180-C1D1-4EE5-BBFE-8833341217C1}"/>
    <dgm:cxn modelId="{ECB41E87-4CFF-4328-8BD6-7F5FE26DA493}" type="presOf" srcId="{713BBD6C-50A5-4C96-A53E-150658D24F1E}" destId="{3CC75BD6-5901-4113-83D9-36518E6F9446}" srcOrd="0" destOrd="3" presId="urn:microsoft.com/office/officeart/2005/8/layout/vList5"/>
    <dgm:cxn modelId="{2567F4BB-D87C-4C67-B7B1-395490FD7CD3}" srcId="{99BD1A25-4459-497D-A506-8FF04892BE90}" destId="{FC1044FB-E068-4B69-AC8C-E9C3413818A6}" srcOrd="12" destOrd="0" parTransId="{8FF71F60-D2D4-467D-8A21-9A15BD3287D9}" sibTransId="{1C2E4576-CDFF-4BD3-B257-4A3916732C8F}"/>
    <dgm:cxn modelId="{8D2E5D4B-8844-4AC2-9137-A546E5A1E552}" srcId="{99BD1A25-4459-497D-A506-8FF04892BE90}" destId="{84EB7F55-FFC1-43C7-AFEA-F1A44C8F5FA3}" srcOrd="7" destOrd="0" parTransId="{F6732A70-8DE0-48EE-8B6C-32A9C81142C0}" sibTransId="{798194DF-B204-4D38-AA81-96CB1B0336D9}"/>
    <dgm:cxn modelId="{01CAA630-3E7E-4F55-84F6-8651CD84BFB5}" srcId="{783BFF01-5299-49A6-A8A3-6C41944C4BA1}" destId="{99BD1A25-4459-497D-A506-8FF04892BE90}" srcOrd="0" destOrd="0" parTransId="{AF558A75-1CFA-4162-BB40-F8AF3453F056}" sibTransId="{82476AFC-89C6-4B49-B607-075233CB509C}"/>
    <dgm:cxn modelId="{DC84CEEA-FD52-43D5-9920-D599B821AA3B}" srcId="{99BD1A25-4459-497D-A506-8FF04892BE90}" destId="{713BBD6C-50A5-4C96-A53E-150658D24F1E}" srcOrd="3" destOrd="0" parTransId="{AA2BD47F-577E-4500-82E1-5539D5ED94A8}" sibTransId="{B500B611-7007-46EC-90B4-FEA1CAC6802F}"/>
    <dgm:cxn modelId="{EB470C27-FD23-41E6-B0E8-5A5D5BABB899}" type="presOf" srcId="{5D0C90A8-7671-4F58-B1CD-46871F62C361}" destId="{3CC75BD6-5901-4113-83D9-36518E6F9446}" srcOrd="0" destOrd="5" presId="urn:microsoft.com/office/officeart/2005/8/layout/vList5"/>
    <dgm:cxn modelId="{240D1A49-5491-4842-86F7-E1C385F3D18E}" type="presOf" srcId="{84EB7F55-FFC1-43C7-AFEA-F1A44C8F5FA3}" destId="{3CC75BD6-5901-4113-83D9-36518E6F9446}" srcOrd="0" destOrd="7" presId="urn:microsoft.com/office/officeart/2005/8/layout/vList5"/>
    <dgm:cxn modelId="{081D80EF-3430-4A1D-9E7A-E92B4BFCDEEE}" type="presOf" srcId="{F63E32B4-5B5A-4202-A64B-57376FAA2F52}" destId="{3CC75BD6-5901-4113-83D9-36518E6F9446}" srcOrd="0" destOrd="8" presId="urn:microsoft.com/office/officeart/2005/8/layout/vList5"/>
    <dgm:cxn modelId="{FB096608-97FB-410A-BF96-3574B6D2BFB7}" srcId="{99BD1A25-4459-497D-A506-8FF04892BE90}" destId="{91D151C7-DEAC-4580-B7AE-C6ACEF4AFDDA}" srcOrd="0" destOrd="0" parTransId="{D2E013EA-2EAC-4516-BEDC-F27A489B0E1C}" sibTransId="{B35AA780-FC1B-4939-A05C-4D6F64322FFE}"/>
    <dgm:cxn modelId="{7BBD2A48-0AF6-4D57-BE24-2706C8EFDFB5}" type="presOf" srcId="{FC1044FB-E068-4B69-AC8C-E9C3413818A6}" destId="{3CC75BD6-5901-4113-83D9-36518E6F9446}" srcOrd="0" destOrd="12" presId="urn:microsoft.com/office/officeart/2005/8/layout/vList5"/>
    <dgm:cxn modelId="{590AE33F-D2E3-4212-A7CE-D6AF864D0D88}" type="presParOf" srcId="{46A8A3B4-CC4E-43D8-AB52-58E9C3972159}" destId="{FA116E1F-F315-4796-9C4D-E3DA6B5A8CF8}" srcOrd="0" destOrd="0" presId="urn:microsoft.com/office/officeart/2005/8/layout/vList5"/>
    <dgm:cxn modelId="{60F18848-7BC9-4770-8D9E-DBCC4BB8C642}" type="presParOf" srcId="{FA116E1F-F315-4796-9C4D-E3DA6B5A8CF8}" destId="{4C0C8C9F-BC70-4EBC-AAB4-7EBB93BD677E}" srcOrd="0" destOrd="0" presId="urn:microsoft.com/office/officeart/2005/8/layout/vList5"/>
    <dgm:cxn modelId="{5623CD92-8D30-477C-AC35-57948F2FF50B}" type="presParOf" srcId="{FA116E1F-F315-4796-9C4D-E3DA6B5A8CF8}" destId="{3CC75BD6-5901-4113-83D9-36518E6F9446}" srcOrd="1" destOrd="0" presId="urn:microsoft.com/office/officeart/2005/8/layout/vList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783BFF01-5299-49A6-A8A3-6C41944C4BA1}"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l-GR"/>
        </a:p>
      </dgm:t>
    </dgm:pt>
    <dgm:pt modelId="{99BD1A25-4459-497D-A506-8FF04892BE90}">
      <dgm:prSet phldrT="[Κείμενο]" custT="1"/>
      <dgm:spPr/>
      <dgm:t>
        <a:bodyPr/>
        <a:lstStyle/>
        <a:p>
          <a:r>
            <a:rPr lang="el-GR" sz="4000" dirty="0" smtClean="0">
              <a:latin typeface="Calibri" pitchFamily="34" charset="0"/>
            </a:rPr>
            <a:t>Βήμα 2</a:t>
          </a:r>
          <a:endParaRPr lang="en-US" sz="4000" dirty="0" smtClean="0">
            <a:latin typeface="Calibri" pitchFamily="34" charset="0"/>
          </a:endParaRPr>
        </a:p>
        <a:p>
          <a:r>
            <a:rPr lang="el-GR" sz="1400" b="0" dirty="0" smtClean="0"/>
            <a:t>Ενέργειες σε περίπτωση που ο  αριθμός των υποψηφίων διαμεσολαβητών είναι μεγαλύτερος από τις θέσεις των συντονιστών ανά Περιφέρεια</a:t>
          </a:r>
          <a:endParaRPr lang="el-GR" sz="1400" dirty="0">
            <a:latin typeface="Calibri" pitchFamily="34" charset="0"/>
          </a:endParaRPr>
        </a:p>
      </dgm:t>
    </dgm:pt>
    <dgm:pt modelId="{AF558A75-1CFA-4162-BB40-F8AF3453F056}" type="parTrans" cxnId="{01CAA630-3E7E-4F55-84F6-8651CD84BFB5}">
      <dgm:prSet/>
      <dgm:spPr/>
      <dgm:t>
        <a:bodyPr/>
        <a:lstStyle/>
        <a:p>
          <a:endParaRPr lang="el-GR"/>
        </a:p>
      </dgm:t>
    </dgm:pt>
    <dgm:pt modelId="{82476AFC-89C6-4B49-B607-075233CB509C}" type="sibTrans" cxnId="{01CAA630-3E7E-4F55-84F6-8651CD84BFB5}">
      <dgm:prSet/>
      <dgm:spPr/>
      <dgm:t>
        <a:bodyPr/>
        <a:lstStyle/>
        <a:p>
          <a:endParaRPr lang="el-GR"/>
        </a:p>
      </dgm:t>
    </dgm:pt>
    <dgm:pt modelId="{91D151C7-DEAC-4580-B7AE-C6ACEF4AFDDA}">
      <dgm:prSet phldrT="[Κείμενο]" custT="1"/>
      <dgm:spPr/>
      <dgm:t>
        <a:bodyPr/>
        <a:lstStyle/>
        <a:p>
          <a:endParaRPr lang="el-GR" sz="1200" b="1" dirty="0">
            <a:latin typeface="Calibri" pitchFamily="34" charset="0"/>
          </a:endParaRPr>
        </a:p>
      </dgm:t>
    </dgm:pt>
    <dgm:pt modelId="{D2E013EA-2EAC-4516-BEDC-F27A489B0E1C}" type="parTrans" cxnId="{FB096608-97FB-410A-BF96-3574B6D2BFB7}">
      <dgm:prSet/>
      <dgm:spPr/>
      <dgm:t>
        <a:bodyPr/>
        <a:lstStyle/>
        <a:p>
          <a:endParaRPr lang="el-GR"/>
        </a:p>
      </dgm:t>
    </dgm:pt>
    <dgm:pt modelId="{B35AA780-FC1B-4939-A05C-4D6F64322FFE}" type="sibTrans" cxnId="{FB096608-97FB-410A-BF96-3574B6D2BFB7}">
      <dgm:prSet/>
      <dgm:spPr/>
      <dgm:t>
        <a:bodyPr/>
        <a:lstStyle/>
        <a:p>
          <a:endParaRPr lang="el-GR"/>
        </a:p>
      </dgm:t>
    </dgm:pt>
    <dgm:pt modelId="{E927B3BD-E433-49E7-A6EB-34231596DA33}">
      <dgm:prSet phldrT="[Κείμενο]" custT="1"/>
      <dgm:spPr/>
      <dgm:t>
        <a:bodyPr/>
        <a:lstStyle/>
        <a:p>
          <a:r>
            <a:rPr lang="el-GR" sz="4000" dirty="0" smtClean="0">
              <a:latin typeface="Calibri" pitchFamily="34" charset="0"/>
            </a:rPr>
            <a:t>Βήμα 3</a:t>
          </a:r>
          <a:endParaRPr lang="en-US" sz="4000" dirty="0" smtClean="0">
            <a:latin typeface="Calibri" pitchFamily="34" charset="0"/>
          </a:endParaRPr>
        </a:p>
        <a:p>
          <a:r>
            <a:rPr lang="el-GR" sz="1600" b="0" dirty="0" smtClean="0"/>
            <a:t>Ενέργειες αν δεν καλυφθούν οι θέσεις συντονιστών ανά Περιφέρεια από διαπιστευμένους διαμεσολαβητές</a:t>
          </a:r>
          <a:endParaRPr lang="el-GR" sz="1600" dirty="0">
            <a:latin typeface="Calibri" pitchFamily="34" charset="0"/>
          </a:endParaRPr>
        </a:p>
      </dgm:t>
    </dgm:pt>
    <dgm:pt modelId="{4A152412-AF8A-4B25-8FE6-3E4EABCEF265}" type="parTrans" cxnId="{463DBB51-31F3-4BE3-B397-EF358196CAC8}">
      <dgm:prSet/>
      <dgm:spPr/>
      <dgm:t>
        <a:bodyPr/>
        <a:lstStyle/>
        <a:p>
          <a:endParaRPr lang="el-GR"/>
        </a:p>
      </dgm:t>
    </dgm:pt>
    <dgm:pt modelId="{B78A0138-5416-41C6-BE43-E42791A5F365}" type="sibTrans" cxnId="{463DBB51-31F3-4BE3-B397-EF358196CAC8}">
      <dgm:prSet/>
      <dgm:spPr/>
      <dgm:t>
        <a:bodyPr/>
        <a:lstStyle/>
        <a:p>
          <a:endParaRPr lang="el-GR"/>
        </a:p>
      </dgm:t>
    </dgm:pt>
    <dgm:pt modelId="{4A0C66E8-C280-44D7-B991-6B4365E11609}">
      <dgm:prSet phldrT="[Κείμενο]" custT="1"/>
      <dgm:spPr/>
      <dgm:t>
        <a:bodyPr/>
        <a:lstStyle/>
        <a:p>
          <a:r>
            <a:rPr lang="el-GR" sz="1200" u="none" dirty="0" smtClean="0">
              <a:latin typeface="Calibri" pitchFamily="34" charset="0"/>
            </a:rPr>
            <a:t>Σε περίπτωση που δεν καλυφθούν οι θέσεις συντονιστών ανά Περιφέρεια από διαπιστευμένους διαμεσολαβητές, ο Ειδικός Γραμματέας Διαχείρισης Ιδιωτικού Χρέους απευθύνει εντός δέκα (10) ημερών από την παρέλευση της προθεσμίας υποβολής αιτήσεων πρόσκληση προς τους Δικηγορικούς Συλλόγους και στην περίπτωση αυτή στο μητρώο εγγράφονται δικηγόροι με τουλάχιστον πενταετή προϋπηρεσία. </a:t>
          </a:r>
          <a:endParaRPr lang="el-GR" sz="1200" u="none" dirty="0">
            <a:latin typeface="Calibri" pitchFamily="34" charset="0"/>
          </a:endParaRPr>
        </a:p>
      </dgm:t>
    </dgm:pt>
    <dgm:pt modelId="{5BA8D561-F74B-44CC-86F5-DD89E78450F7}" type="parTrans" cxnId="{3921D128-E29C-4305-A353-5CDC785149E9}">
      <dgm:prSet/>
      <dgm:spPr/>
      <dgm:t>
        <a:bodyPr/>
        <a:lstStyle/>
        <a:p>
          <a:endParaRPr lang="el-GR"/>
        </a:p>
      </dgm:t>
    </dgm:pt>
    <dgm:pt modelId="{6736F80A-E5CA-43A9-92C6-7E6B02388DC0}" type="sibTrans" cxnId="{3921D128-E29C-4305-A353-5CDC785149E9}">
      <dgm:prSet/>
      <dgm:spPr/>
      <dgm:t>
        <a:bodyPr/>
        <a:lstStyle/>
        <a:p>
          <a:endParaRPr lang="el-GR"/>
        </a:p>
      </dgm:t>
    </dgm:pt>
    <dgm:pt modelId="{11220D03-7FB5-424B-864A-EB9607F004A3}">
      <dgm:prSet custT="1"/>
      <dgm:spPr/>
      <dgm:t>
        <a:bodyPr/>
        <a:lstStyle/>
        <a:p>
          <a:r>
            <a:rPr lang="el-GR" sz="1200" u="none" dirty="0" smtClean="0">
              <a:latin typeface="Calibri" pitchFamily="34" charset="0"/>
            </a:rPr>
            <a:t>Σε περίπτωση που οι αιτήσεις εγγραφής στο Μητρώο υπερβούν σε αριθμό τις υπό κάλυψη θέσεις συντονιστών ανά Περιφέρεια, διενεργείται κλήρωση μεταξύ των ενδιαφερομένων. </a:t>
          </a:r>
          <a:endParaRPr lang="el-GR" sz="1200" u="none" dirty="0">
            <a:latin typeface="Calibri" pitchFamily="34" charset="0"/>
          </a:endParaRPr>
        </a:p>
      </dgm:t>
    </dgm:pt>
    <dgm:pt modelId="{B4F1BE2A-4B0A-434C-9932-5869812E9A00}" type="parTrans" cxnId="{22EC5C13-79AE-462C-8E65-F49DF448B744}">
      <dgm:prSet/>
      <dgm:spPr/>
      <dgm:t>
        <a:bodyPr/>
        <a:lstStyle/>
        <a:p>
          <a:endParaRPr lang="el-GR"/>
        </a:p>
      </dgm:t>
    </dgm:pt>
    <dgm:pt modelId="{846B3011-1AA9-41A6-BC34-92A12DDB325A}" type="sibTrans" cxnId="{22EC5C13-79AE-462C-8E65-F49DF448B744}">
      <dgm:prSet/>
      <dgm:spPr/>
      <dgm:t>
        <a:bodyPr/>
        <a:lstStyle/>
        <a:p>
          <a:endParaRPr lang="el-GR"/>
        </a:p>
      </dgm:t>
    </dgm:pt>
    <dgm:pt modelId="{41C33063-E2BB-4932-B189-0B867D098A93}">
      <dgm:prSet custT="1"/>
      <dgm:spPr/>
      <dgm:t>
        <a:bodyPr/>
        <a:lstStyle/>
        <a:p>
          <a:r>
            <a:rPr lang="el-GR" sz="1200" u="none" dirty="0" smtClean="0">
              <a:latin typeface="Calibri" pitchFamily="34" charset="0"/>
            </a:rPr>
            <a:t>Μεταξύ των μη κληρωθέντων διενεργείται νέα κλήρωση για να καθορισθεί η σειρά των επιλαχόντων. </a:t>
          </a:r>
          <a:endParaRPr lang="el-GR" sz="1200" u="none" dirty="0">
            <a:latin typeface="Calibri" pitchFamily="34" charset="0"/>
          </a:endParaRPr>
        </a:p>
      </dgm:t>
    </dgm:pt>
    <dgm:pt modelId="{6ECF0BFA-E83E-471D-83C7-885C86E3A10E}" type="parTrans" cxnId="{430155CB-C1E2-489B-A948-25F1B1B2B12D}">
      <dgm:prSet/>
      <dgm:spPr/>
      <dgm:t>
        <a:bodyPr/>
        <a:lstStyle/>
        <a:p>
          <a:endParaRPr lang="el-GR"/>
        </a:p>
      </dgm:t>
    </dgm:pt>
    <dgm:pt modelId="{96F255E7-E6C7-455E-B231-7A643FA96ADD}" type="sibTrans" cxnId="{430155CB-C1E2-489B-A948-25F1B1B2B12D}">
      <dgm:prSet/>
      <dgm:spPr/>
      <dgm:t>
        <a:bodyPr/>
        <a:lstStyle/>
        <a:p>
          <a:endParaRPr lang="el-GR"/>
        </a:p>
      </dgm:t>
    </dgm:pt>
    <dgm:pt modelId="{DA4160BC-8AC4-48C1-9CF5-7319DFED3A9B}">
      <dgm:prSet custT="1"/>
      <dgm:spPr/>
      <dgm:t>
        <a:bodyPr/>
        <a:lstStyle/>
        <a:p>
          <a:r>
            <a:rPr lang="el-GR" sz="1200" u="none" dirty="0" smtClean="0">
              <a:latin typeface="Calibri" pitchFamily="34" charset="0"/>
            </a:rPr>
            <a:t>Οι επιλαχόντες εγγράφονται στο μητρώο αμέσως μετά τη διαγραφή από το μητρώο μέλους με έδρα στην ίδια Περιφέρεια. (άρθρο 6. παρ. 5 </a:t>
          </a:r>
          <a:r>
            <a:rPr lang="el-GR" sz="1200" u="none" dirty="0" err="1" smtClean="0">
              <a:latin typeface="Calibri" pitchFamily="34" charset="0"/>
            </a:rPr>
            <a:t>εδ</a:t>
          </a:r>
          <a:r>
            <a:rPr lang="el-GR" sz="1200" u="none" dirty="0" smtClean="0">
              <a:latin typeface="Calibri" pitchFamily="34" charset="0"/>
            </a:rPr>
            <a:t>. γ &amp; δ).</a:t>
          </a:r>
          <a:endParaRPr lang="el-GR" sz="1200" u="none" dirty="0">
            <a:latin typeface="Calibri" pitchFamily="34" charset="0"/>
          </a:endParaRPr>
        </a:p>
      </dgm:t>
    </dgm:pt>
    <dgm:pt modelId="{F3C9E900-123D-4159-84E1-11684E753066}" type="parTrans" cxnId="{F4AB3E64-F784-4A64-8ED9-A0D2A0F7F561}">
      <dgm:prSet/>
      <dgm:spPr/>
      <dgm:t>
        <a:bodyPr/>
        <a:lstStyle/>
        <a:p>
          <a:endParaRPr lang="el-GR"/>
        </a:p>
      </dgm:t>
    </dgm:pt>
    <dgm:pt modelId="{9BCA1ED3-C17D-4939-8CE7-8AB1F200101D}" type="sibTrans" cxnId="{F4AB3E64-F784-4A64-8ED9-A0D2A0F7F561}">
      <dgm:prSet/>
      <dgm:spPr/>
      <dgm:t>
        <a:bodyPr/>
        <a:lstStyle/>
        <a:p>
          <a:endParaRPr lang="el-GR"/>
        </a:p>
      </dgm:t>
    </dgm:pt>
    <dgm:pt modelId="{98583B42-87C0-4DD0-B7AB-9D68F6A055BE}">
      <dgm:prSet phldrT="[Κείμενο]" custT="1"/>
      <dgm:spPr/>
      <dgm:t>
        <a:bodyPr/>
        <a:lstStyle/>
        <a:p>
          <a:r>
            <a:rPr lang="el-GR" sz="1200" u="none" dirty="0" smtClean="0">
              <a:latin typeface="Calibri" pitchFamily="34" charset="0"/>
            </a:rPr>
            <a:t>Σε περίπτωση που  οι αιτήσεις εγγραφής υπερβούν σε αριθμό τις υπό κάλυψη θέσεις, γίνεται δημόσια κλήρωση με τον τρόπο που προβλέπεται στο νόμο (άρθρο 6 παρ. 5 </a:t>
          </a:r>
          <a:r>
            <a:rPr lang="el-GR" sz="1200" u="none" dirty="0" err="1" smtClean="0">
              <a:latin typeface="Calibri" pitchFamily="34" charset="0"/>
            </a:rPr>
            <a:t>εδ</a:t>
          </a:r>
          <a:r>
            <a:rPr lang="el-GR" sz="1200" u="none" dirty="0" smtClean="0">
              <a:latin typeface="Calibri" pitchFamily="34" charset="0"/>
            </a:rPr>
            <a:t>. ε, στ, ζ). </a:t>
          </a:r>
          <a:endParaRPr lang="el-GR" sz="1200" u="none" dirty="0">
            <a:latin typeface="Calibri" pitchFamily="34" charset="0"/>
          </a:endParaRPr>
        </a:p>
      </dgm:t>
    </dgm:pt>
    <dgm:pt modelId="{59F92D36-6F70-47B1-9014-0FFD51776F7F}" type="parTrans" cxnId="{91055756-B45E-48C7-9104-F1C482AFAA7D}">
      <dgm:prSet/>
      <dgm:spPr/>
      <dgm:t>
        <a:bodyPr/>
        <a:lstStyle/>
        <a:p>
          <a:endParaRPr lang="el-GR"/>
        </a:p>
      </dgm:t>
    </dgm:pt>
    <dgm:pt modelId="{7B8574D5-571F-41AF-949F-B52A2588CF2A}" type="sibTrans" cxnId="{91055756-B45E-48C7-9104-F1C482AFAA7D}">
      <dgm:prSet/>
      <dgm:spPr/>
      <dgm:t>
        <a:bodyPr/>
        <a:lstStyle/>
        <a:p>
          <a:endParaRPr lang="el-GR"/>
        </a:p>
      </dgm:t>
    </dgm:pt>
    <dgm:pt modelId="{46A8A3B4-CC4E-43D8-AB52-58E9C3972159}" type="pres">
      <dgm:prSet presAssocID="{783BFF01-5299-49A6-A8A3-6C41944C4BA1}" presName="Name0" presStyleCnt="0">
        <dgm:presLayoutVars>
          <dgm:dir/>
          <dgm:animLvl val="lvl"/>
          <dgm:resizeHandles val="exact"/>
        </dgm:presLayoutVars>
      </dgm:prSet>
      <dgm:spPr/>
      <dgm:t>
        <a:bodyPr/>
        <a:lstStyle/>
        <a:p>
          <a:endParaRPr lang="el-GR"/>
        </a:p>
      </dgm:t>
    </dgm:pt>
    <dgm:pt modelId="{FA116E1F-F315-4796-9C4D-E3DA6B5A8CF8}" type="pres">
      <dgm:prSet presAssocID="{99BD1A25-4459-497D-A506-8FF04892BE90}" presName="linNode" presStyleCnt="0"/>
      <dgm:spPr/>
    </dgm:pt>
    <dgm:pt modelId="{4C0C8C9F-BC70-4EBC-AAB4-7EBB93BD677E}" type="pres">
      <dgm:prSet presAssocID="{99BD1A25-4459-497D-A506-8FF04892BE90}" presName="parentText" presStyleLbl="node1" presStyleIdx="0" presStyleCnt="2" custScaleX="101921" custScaleY="97448" custLinFactNeighborX="-2865" custLinFactNeighborY="6651">
        <dgm:presLayoutVars>
          <dgm:chMax val="1"/>
          <dgm:bulletEnabled val="1"/>
        </dgm:presLayoutVars>
      </dgm:prSet>
      <dgm:spPr/>
      <dgm:t>
        <a:bodyPr/>
        <a:lstStyle/>
        <a:p>
          <a:endParaRPr lang="el-GR"/>
        </a:p>
      </dgm:t>
    </dgm:pt>
    <dgm:pt modelId="{3CC75BD6-5901-4113-83D9-36518E6F9446}" type="pres">
      <dgm:prSet presAssocID="{99BD1A25-4459-497D-A506-8FF04892BE90}" presName="descendantText" presStyleLbl="alignAccFollowNode1" presStyleIdx="0" presStyleCnt="2" custScaleX="93343" custScaleY="104053" custLinFactNeighborX="3105" custLinFactNeighborY="10871">
        <dgm:presLayoutVars>
          <dgm:bulletEnabled val="1"/>
        </dgm:presLayoutVars>
      </dgm:prSet>
      <dgm:spPr/>
      <dgm:t>
        <a:bodyPr/>
        <a:lstStyle/>
        <a:p>
          <a:endParaRPr lang="el-GR"/>
        </a:p>
      </dgm:t>
    </dgm:pt>
    <dgm:pt modelId="{91AF9D1F-4FCF-4056-927D-1FD8F398964D}" type="pres">
      <dgm:prSet presAssocID="{82476AFC-89C6-4B49-B607-075233CB509C}" presName="sp" presStyleCnt="0"/>
      <dgm:spPr/>
    </dgm:pt>
    <dgm:pt modelId="{4A33B356-D388-45C2-A977-CA1B8A164B99}" type="pres">
      <dgm:prSet presAssocID="{E927B3BD-E433-49E7-A6EB-34231596DA33}" presName="linNode" presStyleCnt="0"/>
      <dgm:spPr/>
    </dgm:pt>
    <dgm:pt modelId="{C2D06A4C-491B-406D-9293-ABD2A0CB7984}" type="pres">
      <dgm:prSet presAssocID="{E927B3BD-E433-49E7-A6EB-34231596DA33}" presName="parentText" presStyleLbl="node1" presStyleIdx="1" presStyleCnt="2">
        <dgm:presLayoutVars>
          <dgm:chMax val="1"/>
          <dgm:bulletEnabled val="1"/>
        </dgm:presLayoutVars>
      </dgm:prSet>
      <dgm:spPr/>
      <dgm:t>
        <a:bodyPr/>
        <a:lstStyle/>
        <a:p>
          <a:endParaRPr lang="el-GR"/>
        </a:p>
      </dgm:t>
    </dgm:pt>
    <dgm:pt modelId="{0C1EF6A8-CA59-4DFA-8A78-34A85EC1727F}" type="pres">
      <dgm:prSet presAssocID="{E927B3BD-E433-49E7-A6EB-34231596DA33}" presName="descendantText" presStyleLbl="alignAccFollowNode1" presStyleIdx="1" presStyleCnt="2" custScaleX="93893" custScaleY="119773" custLinFactNeighborX="4477" custLinFactNeighborY="3353">
        <dgm:presLayoutVars>
          <dgm:bulletEnabled val="1"/>
        </dgm:presLayoutVars>
      </dgm:prSet>
      <dgm:spPr/>
      <dgm:t>
        <a:bodyPr/>
        <a:lstStyle/>
        <a:p>
          <a:endParaRPr lang="el-GR"/>
        </a:p>
      </dgm:t>
    </dgm:pt>
  </dgm:ptLst>
  <dgm:cxnLst>
    <dgm:cxn modelId="{9114E93C-DE71-409A-B4C0-FEE17CD122AC}" type="presOf" srcId="{4A0C66E8-C280-44D7-B991-6B4365E11609}" destId="{0C1EF6A8-CA59-4DFA-8A78-34A85EC1727F}" srcOrd="0" destOrd="0" presId="urn:microsoft.com/office/officeart/2005/8/layout/vList5"/>
    <dgm:cxn modelId="{22EC5C13-79AE-462C-8E65-F49DF448B744}" srcId="{99BD1A25-4459-497D-A506-8FF04892BE90}" destId="{11220D03-7FB5-424B-864A-EB9607F004A3}" srcOrd="1" destOrd="0" parTransId="{B4F1BE2A-4B0A-434C-9932-5869812E9A00}" sibTransId="{846B3011-1AA9-41A6-BC34-92A12DDB325A}"/>
    <dgm:cxn modelId="{FC0AB585-9B3B-472D-B4BA-8ECF034A1216}" type="presOf" srcId="{41C33063-E2BB-4932-B189-0B867D098A93}" destId="{3CC75BD6-5901-4113-83D9-36518E6F9446}" srcOrd="0" destOrd="2" presId="urn:microsoft.com/office/officeart/2005/8/layout/vList5"/>
    <dgm:cxn modelId="{91055756-B45E-48C7-9104-F1C482AFAA7D}" srcId="{E927B3BD-E433-49E7-A6EB-34231596DA33}" destId="{98583B42-87C0-4DD0-B7AB-9D68F6A055BE}" srcOrd="1" destOrd="0" parTransId="{59F92D36-6F70-47B1-9014-0FFD51776F7F}" sibTransId="{7B8574D5-571F-41AF-949F-B52A2588CF2A}"/>
    <dgm:cxn modelId="{F9088AA2-BD4B-4E9B-A833-7B92338EBD52}" type="presOf" srcId="{11220D03-7FB5-424B-864A-EB9607F004A3}" destId="{3CC75BD6-5901-4113-83D9-36518E6F9446}" srcOrd="0" destOrd="1" presId="urn:microsoft.com/office/officeart/2005/8/layout/vList5"/>
    <dgm:cxn modelId="{C1A0BA02-ACE0-4767-9D22-3EFE5D412129}" type="presOf" srcId="{DA4160BC-8AC4-48C1-9CF5-7319DFED3A9B}" destId="{3CC75BD6-5901-4113-83D9-36518E6F9446}" srcOrd="0" destOrd="3" presId="urn:microsoft.com/office/officeart/2005/8/layout/vList5"/>
    <dgm:cxn modelId="{9C3B5C67-7874-43AE-800D-967B8E732338}" type="presOf" srcId="{98583B42-87C0-4DD0-B7AB-9D68F6A055BE}" destId="{0C1EF6A8-CA59-4DFA-8A78-34A85EC1727F}" srcOrd="0" destOrd="1" presId="urn:microsoft.com/office/officeart/2005/8/layout/vList5"/>
    <dgm:cxn modelId="{770948BB-B97A-44D0-8F96-5EE9370EB96A}" type="presOf" srcId="{783BFF01-5299-49A6-A8A3-6C41944C4BA1}" destId="{46A8A3B4-CC4E-43D8-AB52-58E9C3972159}" srcOrd="0" destOrd="0" presId="urn:microsoft.com/office/officeart/2005/8/layout/vList5"/>
    <dgm:cxn modelId="{D11A5406-BB6E-48AE-B53C-40CD94943F38}" type="presOf" srcId="{99BD1A25-4459-497D-A506-8FF04892BE90}" destId="{4C0C8C9F-BC70-4EBC-AAB4-7EBB93BD677E}" srcOrd="0" destOrd="0" presId="urn:microsoft.com/office/officeart/2005/8/layout/vList5"/>
    <dgm:cxn modelId="{F4AB3E64-F784-4A64-8ED9-A0D2A0F7F561}" srcId="{99BD1A25-4459-497D-A506-8FF04892BE90}" destId="{DA4160BC-8AC4-48C1-9CF5-7319DFED3A9B}" srcOrd="3" destOrd="0" parTransId="{F3C9E900-123D-4159-84E1-11684E753066}" sibTransId="{9BCA1ED3-C17D-4939-8CE7-8AB1F200101D}"/>
    <dgm:cxn modelId="{FB096608-97FB-410A-BF96-3574B6D2BFB7}" srcId="{99BD1A25-4459-497D-A506-8FF04892BE90}" destId="{91D151C7-DEAC-4580-B7AE-C6ACEF4AFDDA}" srcOrd="0" destOrd="0" parTransId="{D2E013EA-2EAC-4516-BEDC-F27A489B0E1C}" sibTransId="{B35AA780-FC1B-4939-A05C-4D6F64322FFE}"/>
    <dgm:cxn modelId="{3921D128-E29C-4305-A353-5CDC785149E9}" srcId="{E927B3BD-E433-49E7-A6EB-34231596DA33}" destId="{4A0C66E8-C280-44D7-B991-6B4365E11609}" srcOrd="0" destOrd="0" parTransId="{5BA8D561-F74B-44CC-86F5-DD89E78450F7}" sibTransId="{6736F80A-E5CA-43A9-92C6-7E6B02388DC0}"/>
    <dgm:cxn modelId="{1DE85B4A-4F06-4BB3-B72F-38E1916E78D7}" type="presOf" srcId="{E927B3BD-E433-49E7-A6EB-34231596DA33}" destId="{C2D06A4C-491B-406D-9293-ABD2A0CB7984}" srcOrd="0" destOrd="0" presId="urn:microsoft.com/office/officeart/2005/8/layout/vList5"/>
    <dgm:cxn modelId="{430155CB-C1E2-489B-A948-25F1B1B2B12D}" srcId="{99BD1A25-4459-497D-A506-8FF04892BE90}" destId="{41C33063-E2BB-4932-B189-0B867D098A93}" srcOrd="2" destOrd="0" parTransId="{6ECF0BFA-E83E-471D-83C7-885C86E3A10E}" sibTransId="{96F255E7-E6C7-455E-B231-7A643FA96ADD}"/>
    <dgm:cxn modelId="{E3D25CD6-7C45-4B4B-A7C4-B834595F977F}" type="presOf" srcId="{91D151C7-DEAC-4580-B7AE-C6ACEF4AFDDA}" destId="{3CC75BD6-5901-4113-83D9-36518E6F9446}" srcOrd="0" destOrd="0" presId="urn:microsoft.com/office/officeart/2005/8/layout/vList5"/>
    <dgm:cxn modelId="{463DBB51-31F3-4BE3-B397-EF358196CAC8}" srcId="{783BFF01-5299-49A6-A8A3-6C41944C4BA1}" destId="{E927B3BD-E433-49E7-A6EB-34231596DA33}" srcOrd="1" destOrd="0" parTransId="{4A152412-AF8A-4B25-8FE6-3E4EABCEF265}" sibTransId="{B78A0138-5416-41C6-BE43-E42791A5F365}"/>
    <dgm:cxn modelId="{01CAA630-3E7E-4F55-84F6-8651CD84BFB5}" srcId="{783BFF01-5299-49A6-A8A3-6C41944C4BA1}" destId="{99BD1A25-4459-497D-A506-8FF04892BE90}" srcOrd="0" destOrd="0" parTransId="{AF558A75-1CFA-4162-BB40-F8AF3453F056}" sibTransId="{82476AFC-89C6-4B49-B607-075233CB509C}"/>
    <dgm:cxn modelId="{A1E1F9D1-81B0-481B-8A86-3BB2127E1FB6}" type="presParOf" srcId="{46A8A3B4-CC4E-43D8-AB52-58E9C3972159}" destId="{FA116E1F-F315-4796-9C4D-E3DA6B5A8CF8}" srcOrd="0" destOrd="0" presId="urn:microsoft.com/office/officeart/2005/8/layout/vList5"/>
    <dgm:cxn modelId="{0C838050-845C-4F33-9904-741F4422826C}" type="presParOf" srcId="{FA116E1F-F315-4796-9C4D-E3DA6B5A8CF8}" destId="{4C0C8C9F-BC70-4EBC-AAB4-7EBB93BD677E}" srcOrd="0" destOrd="0" presId="urn:microsoft.com/office/officeart/2005/8/layout/vList5"/>
    <dgm:cxn modelId="{F8DA7F32-DEFE-4C57-BA05-9F4FFA693890}" type="presParOf" srcId="{FA116E1F-F315-4796-9C4D-E3DA6B5A8CF8}" destId="{3CC75BD6-5901-4113-83D9-36518E6F9446}" srcOrd="1" destOrd="0" presId="urn:microsoft.com/office/officeart/2005/8/layout/vList5"/>
    <dgm:cxn modelId="{31E7141F-3AED-4AEF-BD06-DB31618E3765}" type="presParOf" srcId="{46A8A3B4-CC4E-43D8-AB52-58E9C3972159}" destId="{91AF9D1F-4FCF-4056-927D-1FD8F398964D}" srcOrd="1" destOrd="0" presId="urn:microsoft.com/office/officeart/2005/8/layout/vList5"/>
    <dgm:cxn modelId="{13316D55-A10F-49EC-A496-C6772831E49E}" type="presParOf" srcId="{46A8A3B4-CC4E-43D8-AB52-58E9C3972159}" destId="{4A33B356-D388-45C2-A977-CA1B8A164B99}" srcOrd="2" destOrd="0" presId="urn:microsoft.com/office/officeart/2005/8/layout/vList5"/>
    <dgm:cxn modelId="{0157BCDA-540C-4931-BF38-76E5FD7975B7}" type="presParOf" srcId="{4A33B356-D388-45C2-A977-CA1B8A164B99}" destId="{C2D06A4C-491B-406D-9293-ABD2A0CB7984}" srcOrd="0" destOrd="0" presId="urn:microsoft.com/office/officeart/2005/8/layout/vList5"/>
    <dgm:cxn modelId="{E3437386-47E6-42AD-94A3-6BEC7F9233B6}" type="presParOf" srcId="{4A33B356-D388-45C2-A977-CA1B8A164B99}" destId="{0C1EF6A8-CA59-4DFA-8A78-34A85EC1727F}" srcOrd="1" destOrd="0" presId="urn:microsoft.com/office/officeart/2005/8/layout/vList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783BFF01-5299-49A6-A8A3-6C41944C4BA1}"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l-GR"/>
        </a:p>
      </dgm:t>
    </dgm:pt>
    <dgm:pt modelId="{99BD1A25-4459-497D-A506-8FF04892BE90}">
      <dgm:prSet phldrT="[Κείμενο]" custT="1"/>
      <dgm:spPr/>
      <dgm:t>
        <a:bodyPr/>
        <a:lstStyle/>
        <a:p>
          <a:r>
            <a:rPr lang="el-GR" sz="4000" dirty="0" smtClean="0">
              <a:latin typeface="Calibri" pitchFamily="34" charset="0"/>
            </a:rPr>
            <a:t>Βήμα 4</a:t>
          </a:r>
          <a:endParaRPr lang="en-US" sz="4000" dirty="0" smtClean="0">
            <a:latin typeface="Calibri" pitchFamily="34" charset="0"/>
          </a:endParaRPr>
        </a:p>
        <a:p>
          <a:r>
            <a:rPr lang="el-GR" sz="1600" b="0" dirty="0" smtClean="0"/>
            <a:t>Τρόπος κληρώσεων στο πλαίσιο του νόμου όταν διαπιστώνεται υπέρβαση του αριθμού των υπό κάλυψη θέσεων</a:t>
          </a:r>
          <a:endParaRPr lang="el-GR" sz="1600" dirty="0">
            <a:latin typeface="Calibri" pitchFamily="34" charset="0"/>
          </a:endParaRPr>
        </a:p>
      </dgm:t>
    </dgm:pt>
    <dgm:pt modelId="{AF558A75-1CFA-4162-BB40-F8AF3453F056}" type="parTrans" cxnId="{01CAA630-3E7E-4F55-84F6-8651CD84BFB5}">
      <dgm:prSet/>
      <dgm:spPr/>
      <dgm:t>
        <a:bodyPr/>
        <a:lstStyle/>
        <a:p>
          <a:endParaRPr lang="el-GR"/>
        </a:p>
      </dgm:t>
    </dgm:pt>
    <dgm:pt modelId="{82476AFC-89C6-4B49-B607-075233CB509C}" type="sibTrans" cxnId="{01CAA630-3E7E-4F55-84F6-8651CD84BFB5}">
      <dgm:prSet/>
      <dgm:spPr/>
      <dgm:t>
        <a:bodyPr/>
        <a:lstStyle/>
        <a:p>
          <a:endParaRPr lang="el-GR"/>
        </a:p>
      </dgm:t>
    </dgm:pt>
    <dgm:pt modelId="{91D151C7-DEAC-4580-B7AE-C6ACEF4AFDDA}">
      <dgm:prSet phldrT="[Κείμενο]" custT="1"/>
      <dgm:spPr/>
      <dgm:t>
        <a:bodyPr/>
        <a:lstStyle/>
        <a:p>
          <a:r>
            <a:rPr lang="el-GR" sz="1200" u="none" dirty="0" smtClean="0">
              <a:latin typeface="Calibri" pitchFamily="34" charset="0"/>
            </a:rPr>
            <a:t>Οι κληρώσεις είναι δημόσιες και διεξάγονται από υπάλληλο της Ε.Γ.Δ.Ι.Χ., που κατέχει θέση ευθύνης, παρουσία δύο ακόμη υπαλλήλων. Ο χρόνος και ο τόπος διεξαγωγής της κλήρωσης γνωστοποιείται τουλάχιστον δύο (2) ημέρες νωρίτερα, με τοιχοκόλληση της σχετικής ανακοίνωσης στα γραφεία της Ε.Γ.Δ.Ι.Χ. ή με ανάρτηση της ανακοίνωσης στην ιστοσελίδα της. </a:t>
          </a:r>
          <a:endParaRPr lang="el-GR" sz="1200" u="none" dirty="0">
            <a:latin typeface="Calibri" pitchFamily="34" charset="0"/>
          </a:endParaRPr>
        </a:p>
      </dgm:t>
    </dgm:pt>
    <dgm:pt modelId="{D2E013EA-2EAC-4516-BEDC-F27A489B0E1C}" type="parTrans" cxnId="{FB096608-97FB-410A-BF96-3574B6D2BFB7}">
      <dgm:prSet/>
      <dgm:spPr/>
      <dgm:t>
        <a:bodyPr/>
        <a:lstStyle/>
        <a:p>
          <a:endParaRPr lang="el-GR"/>
        </a:p>
      </dgm:t>
    </dgm:pt>
    <dgm:pt modelId="{B35AA780-FC1B-4939-A05C-4D6F64322FFE}" type="sibTrans" cxnId="{FB096608-97FB-410A-BF96-3574B6D2BFB7}">
      <dgm:prSet/>
      <dgm:spPr/>
      <dgm:t>
        <a:bodyPr/>
        <a:lstStyle/>
        <a:p>
          <a:endParaRPr lang="el-GR"/>
        </a:p>
      </dgm:t>
    </dgm:pt>
    <dgm:pt modelId="{E927B3BD-E433-49E7-A6EB-34231596DA33}">
      <dgm:prSet phldrT="[Κείμενο]" custT="1"/>
      <dgm:spPr/>
      <dgm:t>
        <a:bodyPr/>
        <a:lstStyle/>
        <a:p>
          <a:r>
            <a:rPr lang="el-GR" sz="4000" dirty="0" smtClean="0">
              <a:latin typeface="Calibri" pitchFamily="34" charset="0"/>
            </a:rPr>
            <a:t>Βήμα 5</a:t>
          </a:r>
          <a:endParaRPr lang="en-US" sz="4000" dirty="0" smtClean="0">
            <a:latin typeface="Calibri" pitchFamily="34" charset="0"/>
          </a:endParaRPr>
        </a:p>
        <a:p>
          <a:r>
            <a:rPr lang="el-GR" sz="1600" b="0" dirty="0" smtClean="0"/>
            <a:t>Δυνατότητες σε περίπτωση ανάγκης συμπλήρωσης του αριθμού των συντονιστών</a:t>
          </a:r>
          <a:endParaRPr lang="el-GR" sz="1600" dirty="0">
            <a:latin typeface="Calibri" pitchFamily="34" charset="0"/>
          </a:endParaRPr>
        </a:p>
      </dgm:t>
    </dgm:pt>
    <dgm:pt modelId="{4A152412-AF8A-4B25-8FE6-3E4EABCEF265}" type="parTrans" cxnId="{463DBB51-31F3-4BE3-B397-EF358196CAC8}">
      <dgm:prSet/>
      <dgm:spPr/>
      <dgm:t>
        <a:bodyPr/>
        <a:lstStyle/>
        <a:p>
          <a:endParaRPr lang="el-GR"/>
        </a:p>
      </dgm:t>
    </dgm:pt>
    <dgm:pt modelId="{B78A0138-5416-41C6-BE43-E42791A5F365}" type="sibTrans" cxnId="{463DBB51-31F3-4BE3-B397-EF358196CAC8}">
      <dgm:prSet/>
      <dgm:spPr/>
      <dgm:t>
        <a:bodyPr/>
        <a:lstStyle/>
        <a:p>
          <a:endParaRPr lang="el-GR"/>
        </a:p>
      </dgm:t>
    </dgm:pt>
    <dgm:pt modelId="{4A0C66E8-C280-44D7-B991-6B4365E11609}">
      <dgm:prSet phldrT="[Κείμενο]" custT="1"/>
      <dgm:spPr/>
      <dgm:t>
        <a:bodyPr/>
        <a:lstStyle/>
        <a:p>
          <a:r>
            <a:rPr lang="el-GR" sz="1200" u="none" dirty="0" smtClean="0">
              <a:latin typeface="Calibri" pitchFamily="34" charset="0"/>
            </a:rPr>
            <a:t>Σε περίπτωση που διαπιστωθεί ανάγκη συμπλήρωσης του αριθμού των συντονιστών σε συγκεκριμένη Περιφέρεια, ο Ειδικός Γραμματέας Διαχείρισης Ιδιωτικού Χρέους με απόφασή του μπορεί να εγγράψει στο μητρώο συντονιστών νέα μέλη από την κατάσταση επιλαχόντων ανά Περιφέρεια. </a:t>
          </a:r>
          <a:endParaRPr lang="el-GR" sz="1200" u="none" dirty="0">
            <a:latin typeface="Calibri" pitchFamily="34" charset="0"/>
          </a:endParaRPr>
        </a:p>
      </dgm:t>
    </dgm:pt>
    <dgm:pt modelId="{5BA8D561-F74B-44CC-86F5-DD89E78450F7}" type="parTrans" cxnId="{3921D128-E29C-4305-A353-5CDC785149E9}">
      <dgm:prSet/>
      <dgm:spPr/>
      <dgm:t>
        <a:bodyPr/>
        <a:lstStyle/>
        <a:p>
          <a:endParaRPr lang="el-GR"/>
        </a:p>
      </dgm:t>
    </dgm:pt>
    <dgm:pt modelId="{6736F80A-E5CA-43A9-92C6-7E6B02388DC0}" type="sibTrans" cxnId="{3921D128-E29C-4305-A353-5CDC785149E9}">
      <dgm:prSet/>
      <dgm:spPr/>
      <dgm:t>
        <a:bodyPr/>
        <a:lstStyle/>
        <a:p>
          <a:endParaRPr lang="el-GR"/>
        </a:p>
      </dgm:t>
    </dgm:pt>
    <dgm:pt modelId="{82E9846A-3A3C-4669-8C92-D6C6918E56CB}">
      <dgm:prSet phldrT="[Κείμενο]" custT="1"/>
      <dgm:spPr/>
      <dgm:t>
        <a:bodyPr/>
        <a:lstStyle/>
        <a:p>
          <a:r>
            <a:rPr lang="el-GR" sz="1200" u="none" dirty="0" smtClean="0">
              <a:latin typeface="Calibri" pitchFamily="34" charset="0"/>
            </a:rPr>
            <a:t>Η κλήρωση για την εγγραφή στο μητρώο, μεταξύ όλων εκείνων που πληρούν τις νόμιμες προϋποθέσεις εγγραφής, γίνεται με κάθε πρόσφορο και αξιόπιστο τρόπο που διαθέτει η οικεία Υπηρεσία, όπως με χρήση εφαρμογής Η/</a:t>
          </a:r>
          <a:r>
            <a:rPr lang="el-GR" sz="1200" u="none" dirty="0" err="1" smtClean="0">
              <a:latin typeface="Calibri" pitchFamily="34" charset="0"/>
            </a:rPr>
            <a:t>Υή </a:t>
          </a:r>
          <a:r>
            <a:rPr lang="el-GR" sz="1200" u="none" dirty="0" smtClean="0">
              <a:latin typeface="Calibri" pitchFamily="34" charset="0"/>
            </a:rPr>
            <a:t>με επιλογή συγκεκριμένου κλήρου. Για τη διενέργεια της κλήρωσης και τα αποτελέσματά της συντάσσεται σχετικό πρακτικό, το οποίο υπογράφεται και από τους τρεις παριστάμενους, κατά τα ανωτέρω, υπαλλήλους. (άρθρο 6. παρ. 6 ).</a:t>
          </a:r>
          <a:endParaRPr lang="el-GR" sz="1200" u="none" dirty="0">
            <a:latin typeface="Calibri" pitchFamily="34" charset="0"/>
          </a:endParaRPr>
        </a:p>
      </dgm:t>
    </dgm:pt>
    <dgm:pt modelId="{D4BDE02F-2B24-4959-BC06-A984A0578A02}" type="parTrans" cxnId="{7551B6E2-1440-424D-8A3A-646C08E341BE}">
      <dgm:prSet/>
      <dgm:spPr/>
      <dgm:t>
        <a:bodyPr/>
        <a:lstStyle/>
        <a:p>
          <a:endParaRPr lang="el-GR"/>
        </a:p>
      </dgm:t>
    </dgm:pt>
    <dgm:pt modelId="{55445E4F-A274-4E63-976E-5663149C50D3}" type="sibTrans" cxnId="{7551B6E2-1440-424D-8A3A-646C08E341BE}">
      <dgm:prSet/>
      <dgm:spPr/>
      <dgm:t>
        <a:bodyPr/>
        <a:lstStyle/>
        <a:p>
          <a:endParaRPr lang="el-GR"/>
        </a:p>
      </dgm:t>
    </dgm:pt>
    <dgm:pt modelId="{200B7447-BB42-4F77-9C09-70ABA45A1BC6}">
      <dgm:prSet phldrT="[Κείμενο]" custT="1"/>
      <dgm:spPr/>
      <dgm:t>
        <a:bodyPr/>
        <a:lstStyle/>
        <a:p>
          <a:r>
            <a:rPr lang="el-GR" sz="1200" u="none" dirty="0" smtClean="0">
              <a:latin typeface="Calibri" pitchFamily="34" charset="0"/>
            </a:rPr>
            <a:t>Σε περίπτωση που ο αριθμός των επιλαχόντων δεν επαρκεί για την κάλυψη των αναγκών της συγκεκριμένης Περιφέρειας, ο Ειδικός Γραμματέας Διαχείρισης Ιδιωτικού Χρέους δημοσιεύει κοινή πρόσκληση εκδήλωσης ενδιαφέροντος για την εγγραφή στο Μητρώο Συντονιστών διαπιστευμένων διαμεσολαβητών και δικηγόρων  και ακολουθεί  κατά τα λοιπά τη διαδικασία που περιγράφεται στις ερωτήσεις  (άρθρο 6. παρ. 7 ).</a:t>
          </a:r>
          <a:endParaRPr lang="el-GR" sz="1200" u="none" dirty="0">
            <a:latin typeface="Calibri" pitchFamily="34" charset="0"/>
          </a:endParaRPr>
        </a:p>
      </dgm:t>
    </dgm:pt>
    <dgm:pt modelId="{3A7FB54D-9DED-4ABB-BF89-8D2245D606C4}" type="parTrans" cxnId="{AA0EB649-2EC6-42FD-A6CE-82E190A3345C}">
      <dgm:prSet/>
      <dgm:spPr/>
      <dgm:t>
        <a:bodyPr/>
        <a:lstStyle/>
        <a:p>
          <a:endParaRPr lang="el-GR"/>
        </a:p>
      </dgm:t>
    </dgm:pt>
    <dgm:pt modelId="{8A06DE15-967C-46F9-841C-B9A7E8A5BF2B}" type="sibTrans" cxnId="{AA0EB649-2EC6-42FD-A6CE-82E190A3345C}">
      <dgm:prSet/>
      <dgm:spPr/>
      <dgm:t>
        <a:bodyPr/>
        <a:lstStyle/>
        <a:p>
          <a:endParaRPr lang="el-GR"/>
        </a:p>
      </dgm:t>
    </dgm:pt>
    <dgm:pt modelId="{46A8A3B4-CC4E-43D8-AB52-58E9C3972159}" type="pres">
      <dgm:prSet presAssocID="{783BFF01-5299-49A6-A8A3-6C41944C4BA1}" presName="Name0" presStyleCnt="0">
        <dgm:presLayoutVars>
          <dgm:dir/>
          <dgm:animLvl val="lvl"/>
          <dgm:resizeHandles val="exact"/>
        </dgm:presLayoutVars>
      </dgm:prSet>
      <dgm:spPr/>
      <dgm:t>
        <a:bodyPr/>
        <a:lstStyle/>
        <a:p>
          <a:endParaRPr lang="el-GR"/>
        </a:p>
      </dgm:t>
    </dgm:pt>
    <dgm:pt modelId="{FA116E1F-F315-4796-9C4D-E3DA6B5A8CF8}" type="pres">
      <dgm:prSet presAssocID="{99BD1A25-4459-497D-A506-8FF04892BE90}" presName="linNode" presStyleCnt="0"/>
      <dgm:spPr/>
    </dgm:pt>
    <dgm:pt modelId="{4C0C8C9F-BC70-4EBC-AAB4-7EBB93BD677E}" type="pres">
      <dgm:prSet presAssocID="{99BD1A25-4459-497D-A506-8FF04892BE90}" presName="parentText" presStyleLbl="node1" presStyleIdx="0" presStyleCnt="2" custScaleY="118278" custLinFactNeighborX="1472" custLinFactNeighborY="4816">
        <dgm:presLayoutVars>
          <dgm:chMax val="1"/>
          <dgm:bulletEnabled val="1"/>
        </dgm:presLayoutVars>
      </dgm:prSet>
      <dgm:spPr/>
      <dgm:t>
        <a:bodyPr/>
        <a:lstStyle/>
        <a:p>
          <a:endParaRPr lang="el-GR"/>
        </a:p>
      </dgm:t>
    </dgm:pt>
    <dgm:pt modelId="{3CC75BD6-5901-4113-83D9-36518E6F9446}" type="pres">
      <dgm:prSet presAssocID="{99BD1A25-4459-497D-A506-8FF04892BE90}" presName="descendantText" presStyleLbl="alignAccFollowNode1" presStyleIdx="0" presStyleCnt="2" custScaleY="146331" custLinFactNeighborX="-1029" custLinFactNeighborY="3091">
        <dgm:presLayoutVars>
          <dgm:bulletEnabled val="1"/>
        </dgm:presLayoutVars>
      </dgm:prSet>
      <dgm:spPr/>
      <dgm:t>
        <a:bodyPr/>
        <a:lstStyle/>
        <a:p>
          <a:endParaRPr lang="el-GR"/>
        </a:p>
      </dgm:t>
    </dgm:pt>
    <dgm:pt modelId="{91AF9D1F-4FCF-4056-927D-1FD8F398964D}" type="pres">
      <dgm:prSet presAssocID="{82476AFC-89C6-4B49-B607-075233CB509C}" presName="sp" presStyleCnt="0"/>
      <dgm:spPr/>
    </dgm:pt>
    <dgm:pt modelId="{4A33B356-D388-45C2-A977-CA1B8A164B99}" type="pres">
      <dgm:prSet presAssocID="{E927B3BD-E433-49E7-A6EB-34231596DA33}" presName="linNode" presStyleCnt="0"/>
      <dgm:spPr/>
    </dgm:pt>
    <dgm:pt modelId="{C2D06A4C-491B-406D-9293-ABD2A0CB7984}" type="pres">
      <dgm:prSet presAssocID="{E927B3BD-E433-49E7-A6EB-34231596DA33}" presName="parentText" presStyleLbl="node1" presStyleIdx="1" presStyleCnt="2">
        <dgm:presLayoutVars>
          <dgm:chMax val="1"/>
          <dgm:bulletEnabled val="1"/>
        </dgm:presLayoutVars>
      </dgm:prSet>
      <dgm:spPr/>
      <dgm:t>
        <a:bodyPr/>
        <a:lstStyle/>
        <a:p>
          <a:endParaRPr lang="el-GR"/>
        </a:p>
      </dgm:t>
    </dgm:pt>
    <dgm:pt modelId="{0C1EF6A8-CA59-4DFA-8A78-34A85EC1727F}" type="pres">
      <dgm:prSet presAssocID="{E927B3BD-E433-49E7-A6EB-34231596DA33}" presName="descendantText" presStyleLbl="alignAccFollowNode1" presStyleIdx="1" presStyleCnt="2" custScaleX="93893" custScaleY="146266" custLinFactNeighborX="4477" custLinFactNeighborY="3353">
        <dgm:presLayoutVars>
          <dgm:bulletEnabled val="1"/>
        </dgm:presLayoutVars>
      </dgm:prSet>
      <dgm:spPr/>
      <dgm:t>
        <a:bodyPr/>
        <a:lstStyle/>
        <a:p>
          <a:endParaRPr lang="el-GR"/>
        </a:p>
      </dgm:t>
    </dgm:pt>
  </dgm:ptLst>
  <dgm:cxnLst>
    <dgm:cxn modelId="{C15F8F6B-1020-4491-85B5-B060BA96CFD5}" type="presOf" srcId="{99BD1A25-4459-497D-A506-8FF04892BE90}" destId="{4C0C8C9F-BC70-4EBC-AAB4-7EBB93BD677E}" srcOrd="0" destOrd="0" presId="urn:microsoft.com/office/officeart/2005/8/layout/vList5"/>
    <dgm:cxn modelId="{B8B2C6AF-BEF9-4873-8799-DE0880BC8282}" type="presOf" srcId="{82E9846A-3A3C-4669-8C92-D6C6918E56CB}" destId="{3CC75BD6-5901-4113-83D9-36518E6F9446}" srcOrd="0" destOrd="1" presId="urn:microsoft.com/office/officeart/2005/8/layout/vList5"/>
    <dgm:cxn modelId="{DB77E0D7-75A3-446E-BDEA-9E2B4AE921BB}" type="presOf" srcId="{4A0C66E8-C280-44D7-B991-6B4365E11609}" destId="{0C1EF6A8-CA59-4DFA-8A78-34A85EC1727F}" srcOrd="0" destOrd="0" presId="urn:microsoft.com/office/officeart/2005/8/layout/vList5"/>
    <dgm:cxn modelId="{5C656820-4118-42CB-92D9-EDA23E6C345B}" type="presOf" srcId="{200B7447-BB42-4F77-9C09-70ABA45A1BC6}" destId="{0C1EF6A8-CA59-4DFA-8A78-34A85EC1727F}" srcOrd="0" destOrd="1" presId="urn:microsoft.com/office/officeart/2005/8/layout/vList5"/>
    <dgm:cxn modelId="{00748681-427B-4367-B237-48187BEBA0A0}" type="presOf" srcId="{783BFF01-5299-49A6-A8A3-6C41944C4BA1}" destId="{46A8A3B4-CC4E-43D8-AB52-58E9C3972159}" srcOrd="0" destOrd="0" presId="urn:microsoft.com/office/officeart/2005/8/layout/vList5"/>
    <dgm:cxn modelId="{7551B6E2-1440-424D-8A3A-646C08E341BE}" srcId="{99BD1A25-4459-497D-A506-8FF04892BE90}" destId="{82E9846A-3A3C-4669-8C92-D6C6918E56CB}" srcOrd="1" destOrd="0" parTransId="{D4BDE02F-2B24-4959-BC06-A984A0578A02}" sibTransId="{55445E4F-A274-4E63-976E-5663149C50D3}"/>
    <dgm:cxn modelId="{3921D128-E29C-4305-A353-5CDC785149E9}" srcId="{E927B3BD-E433-49E7-A6EB-34231596DA33}" destId="{4A0C66E8-C280-44D7-B991-6B4365E11609}" srcOrd="0" destOrd="0" parTransId="{5BA8D561-F74B-44CC-86F5-DD89E78450F7}" sibTransId="{6736F80A-E5CA-43A9-92C6-7E6B02388DC0}"/>
    <dgm:cxn modelId="{FB096608-97FB-410A-BF96-3574B6D2BFB7}" srcId="{99BD1A25-4459-497D-A506-8FF04892BE90}" destId="{91D151C7-DEAC-4580-B7AE-C6ACEF4AFDDA}" srcOrd="0" destOrd="0" parTransId="{D2E013EA-2EAC-4516-BEDC-F27A489B0E1C}" sibTransId="{B35AA780-FC1B-4939-A05C-4D6F64322FFE}"/>
    <dgm:cxn modelId="{E4153CD2-AEFF-479A-816F-E9F999BD2826}" type="presOf" srcId="{E927B3BD-E433-49E7-A6EB-34231596DA33}" destId="{C2D06A4C-491B-406D-9293-ABD2A0CB7984}" srcOrd="0" destOrd="0" presId="urn:microsoft.com/office/officeart/2005/8/layout/vList5"/>
    <dgm:cxn modelId="{252DA256-2956-4877-99CF-64F0AEF3B4E0}" type="presOf" srcId="{91D151C7-DEAC-4580-B7AE-C6ACEF4AFDDA}" destId="{3CC75BD6-5901-4113-83D9-36518E6F9446}" srcOrd="0" destOrd="0" presId="urn:microsoft.com/office/officeart/2005/8/layout/vList5"/>
    <dgm:cxn modelId="{01CAA630-3E7E-4F55-84F6-8651CD84BFB5}" srcId="{783BFF01-5299-49A6-A8A3-6C41944C4BA1}" destId="{99BD1A25-4459-497D-A506-8FF04892BE90}" srcOrd="0" destOrd="0" parTransId="{AF558A75-1CFA-4162-BB40-F8AF3453F056}" sibTransId="{82476AFC-89C6-4B49-B607-075233CB509C}"/>
    <dgm:cxn modelId="{463DBB51-31F3-4BE3-B397-EF358196CAC8}" srcId="{783BFF01-5299-49A6-A8A3-6C41944C4BA1}" destId="{E927B3BD-E433-49E7-A6EB-34231596DA33}" srcOrd="1" destOrd="0" parTransId="{4A152412-AF8A-4B25-8FE6-3E4EABCEF265}" sibTransId="{B78A0138-5416-41C6-BE43-E42791A5F365}"/>
    <dgm:cxn modelId="{AA0EB649-2EC6-42FD-A6CE-82E190A3345C}" srcId="{E927B3BD-E433-49E7-A6EB-34231596DA33}" destId="{200B7447-BB42-4F77-9C09-70ABA45A1BC6}" srcOrd="1" destOrd="0" parTransId="{3A7FB54D-9DED-4ABB-BF89-8D2245D606C4}" sibTransId="{8A06DE15-967C-46F9-841C-B9A7E8A5BF2B}"/>
    <dgm:cxn modelId="{0AF02880-F643-41E0-9803-FB566AE243CE}" type="presParOf" srcId="{46A8A3B4-CC4E-43D8-AB52-58E9C3972159}" destId="{FA116E1F-F315-4796-9C4D-E3DA6B5A8CF8}" srcOrd="0" destOrd="0" presId="urn:microsoft.com/office/officeart/2005/8/layout/vList5"/>
    <dgm:cxn modelId="{928679C0-2B47-4B52-AABC-B0FA6A0F0B41}" type="presParOf" srcId="{FA116E1F-F315-4796-9C4D-E3DA6B5A8CF8}" destId="{4C0C8C9F-BC70-4EBC-AAB4-7EBB93BD677E}" srcOrd="0" destOrd="0" presId="urn:microsoft.com/office/officeart/2005/8/layout/vList5"/>
    <dgm:cxn modelId="{C628C80D-5305-4425-AB2B-24FF81F50CE1}" type="presParOf" srcId="{FA116E1F-F315-4796-9C4D-E3DA6B5A8CF8}" destId="{3CC75BD6-5901-4113-83D9-36518E6F9446}" srcOrd="1" destOrd="0" presId="urn:microsoft.com/office/officeart/2005/8/layout/vList5"/>
    <dgm:cxn modelId="{697440DE-1477-491E-A95E-96BDB6F28E69}" type="presParOf" srcId="{46A8A3B4-CC4E-43D8-AB52-58E9C3972159}" destId="{91AF9D1F-4FCF-4056-927D-1FD8F398964D}" srcOrd="1" destOrd="0" presId="urn:microsoft.com/office/officeart/2005/8/layout/vList5"/>
    <dgm:cxn modelId="{5A8F9CA3-876F-49B9-9F98-E3B5288133D8}" type="presParOf" srcId="{46A8A3B4-CC4E-43D8-AB52-58E9C3972159}" destId="{4A33B356-D388-45C2-A977-CA1B8A164B99}" srcOrd="2" destOrd="0" presId="urn:microsoft.com/office/officeart/2005/8/layout/vList5"/>
    <dgm:cxn modelId="{C363E097-19A0-4E6E-AB1E-E42DF573014B}" type="presParOf" srcId="{4A33B356-D388-45C2-A977-CA1B8A164B99}" destId="{C2D06A4C-491B-406D-9293-ABD2A0CB7984}" srcOrd="0" destOrd="0" presId="urn:microsoft.com/office/officeart/2005/8/layout/vList5"/>
    <dgm:cxn modelId="{FA495416-B098-4579-9560-E8EFBBDA31D1}" type="presParOf" srcId="{4A33B356-D388-45C2-A977-CA1B8A164B99}" destId="{0C1EF6A8-CA59-4DFA-8A78-34A85EC1727F}" srcOrd="1" destOrd="0" presId="urn:microsoft.com/office/officeart/2005/8/layout/vList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783BFF01-5299-49A6-A8A3-6C41944C4BA1}"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l-GR"/>
        </a:p>
      </dgm:t>
    </dgm:pt>
    <dgm:pt modelId="{99BD1A25-4459-497D-A506-8FF04892BE90}">
      <dgm:prSet phldrT="[Κείμενο]" custT="1"/>
      <dgm:spPr/>
      <dgm:t>
        <a:bodyPr/>
        <a:lstStyle/>
        <a:p>
          <a:r>
            <a:rPr lang="el-GR" sz="4000" dirty="0" smtClean="0">
              <a:latin typeface="Calibri" pitchFamily="34" charset="0"/>
            </a:rPr>
            <a:t>Βήμα 6</a:t>
          </a:r>
          <a:endParaRPr lang="en-US" sz="4000" dirty="0" smtClean="0">
            <a:latin typeface="Calibri" pitchFamily="34" charset="0"/>
          </a:endParaRPr>
        </a:p>
        <a:p>
          <a:r>
            <a:rPr lang="el-GR" sz="1600" b="0" dirty="0" smtClean="0"/>
            <a:t>Ο ρόλος της Ε.Γ.Δ.Ι.Χ. κατά την εκπαίδευση και επίβλεψη του έργου των συντονιστών</a:t>
          </a:r>
          <a:endParaRPr lang="el-GR" sz="1600" dirty="0">
            <a:latin typeface="Calibri" pitchFamily="34" charset="0"/>
          </a:endParaRPr>
        </a:p>
      </dgm:t>
    </dgm:pt>
    <dgm:pt modelId="{AF558A75-1CFA-4162-BB40-F8AF3453F056}" type="parTrans" cxnId="{01CAA630-3E7E-4F55-84F6-8651CD84BFB5}">
      <dgm:prSet/>
      <dgm:spPr/>
      <dgm:t>
        <a:bodyPr/>
        <a:lstStyle/>
        <a:p>
          <a:endParaRPr lang="el-GR"/>
        </a:p>
      </dgm:t>
    </dgm:pt>
    <dgm:pt modelId="{82476AFC-89C6-4B49-B607-075233CB509C}" type="sibTrans" cxnId="{01CAA630-3E7E-4F55-84F6-8651CD84BFB5}">
      <dgm:prSet/>
      <dgm:spPr/>
      <dgm:t>
        <a:bodyPr/>
        <a:lstStyle/>
        <a:p>
          <a:endParaRPr lang="el-GR"/>
        </a:p>
      </dgm:t>
    </dgm:pt>
    <dgm:pt modelId="{91D151C7-DEAC-4580-B7AE-C6ACEF4AFDDA}">
      <dgm:prSet phldrT="[Κείμενο]" custT="1"/>
      <dgm:spPr/>
      <dgm:t>
        <a:bodyPr/>
        <a:lstStyle/>
        <a:p>
          <a:r>
            <a:rPr lang="el-GR" sz="1200" dirty="0" smtClean="0">
              <a:latin typeface="Calibri" pitchFamily="34" charset="0"/>
            </a:rPr>
            <a:t>Η Ε.Γ.Δ.Ι.Χ. επιβλέπει το έργο των συντονιστών, μεριμνά για την κατάρτισή τους και την  περιοδική πιστοποίηση της απόδοσής τους (άρθρο 6 παρ. 8 </a:t>
          </a:r>
          <a:r>
            <a:rPr lang="el-GR" sz="1200" dirty="0" err="1" smtClean="0">
              <a:latin typeface="Calibri" pitchFamily="34" charset="0"/>
            </a:rPr>
            <a:t>εδ</a:t>
          </a:r>
          <a:r>
            <a:rPr lang="el-GR" sz="1200" dirty="0" smtClean="0">
              <a:latin typeface="Calibri" pitchFamily="34" charset="0"/>
            </a:rPr>
            <a:t>. α).</a:t>
          </a:r>
          <a:endParaRPr lang="el-GR" sz="1200" u="none" dirty="0">
            <a:latin typeface="Calibri" pitchFamily="34" charset="0"/>
          </a:endParaRPr>
        </a:p>
      </dgm:t>
    </dgm:pt>
    <dgm:pt modelId="{D2E013EA-2EAC-4516-BEDC-F27A489B0E1C}" type="parTrans" cxnId="{FB096608-97FB-410A-BF96-3574B6D2BFB7}">
      <dgm:prSet/>
      <dgm:spPr/>
      <dgm:t>
        <a:bodyPr/>
        <a:lstStyle/>
        <a:p>
          <a:endParaRPr lang="el-GR"/>
        </a:p>
      </dgm:t>
    </dgm:pt>
    <dgm:pt modelId="{B35AA780-FC1B-4939-A05C-4D6F64322FFE}" type="sibTrans" cxnId="{FB096608-97FB-410A-BF96-3574B6D2BFB7}">
      <dgm:prSet/>
      <dgm:spPr/>
      <dgm:t>
        <a:bodyPr/>
        <a:lstStyle/>
        <a:p>
          <a:endParaRPr lang="el-GR"/>
        </a:p>
      </dgm:t>
    </dgm:pt>
    <dgm:pt modelId="{E927B3BD-E433-49E7-A6EB-34231596DA33}">
      <dgm:prSet phldrT="[Κείμενο]" custT="1"/>
      <dgm:spPr/>
      <dgm:t>
        <a:bodyPr/>
        <a:lstStyle/>
        <a:p>
          <a:r>
            <a:rPr lang="el-GR" sz="4000" dirty="0" smtClean="0">
              <a:latin typeface="Calibri" pitchFamily="34" charset="0"/>
            </a:rPr>
            <a:t>Βήμα 7</a:t>
          </a:r>
          <a:endParaRPr lang="en-US" sz="4000" dirty="0" smtClean="0">
            <a:latin typeface="Calibri" pitchFamily="34" charset="0"/>
          </a:endParaRPr>
        </a:p>
        <a:p>
          <a:r>
            <a:rPr lang="el-GR" sz="1200" b="0" dirty="0" smtClean="0">
              <a:latin typeface="Verdana" pitchFamily="34" charset="0"/>
              <a:ea typeface="Verdana" pitchFamily="34" charset="0"/>
              <a:cs typeface="Verdana" pitchFamily="34" charset="0"/>
            </a:rPr>
            <a:t>Συνέπειες μη εμπρόθεσμης ή πλημμελούς εκπλήρωσης των καθηκόντων των συντονιστών</a:t>
          </a:r>
          <a:endParaRPr lang="el-GR" sz="1200" dirty="0">
            <a:latin typeface="Calibri" pitchFamily="34" charset="0"/>
          </a:endParaRPr>
        </a:p>
      </dgm:t>
    </dgm:pt>
    <dgm:pt modelId="{4A152412-AF8A-4B25-8FE6-3E4EABCEF265}" type="parTrans" cxnId="{463DBB51-31F3-4BE3-B397-EF358196CAC8}">
      <dgm:prSet/>
      <dgm:spPr/>
      <dgm:t>
        <a:bodyPr/>
        <a:lstStyle/>
        <a:p>
          <a:endParaRPr lang="el-GR"/>
        </a:p>
      </dgm:t>
    </dgm:pt>
    <dgm:pt modelId="{B78A0138-5416-41C6-BE43-E42791A5F365}" type="sibTrans" cxnId="{463DBB51-31F3-4BE3-B397-EF358196CAC8}">
      <dgm:prSet/>
      <dgm:spPr/>
      <dgm:t>
        <a:bodyPr/>
        <a:lstStyle/>
        <a:p>
          <a:endParaRPr lang="el-GR"/>
        </a:p>
      </dgm:t>
    </dgm:pt>
    <dgm:pt modelId="{4A0C66E8-C280-44D7-B991-6B4365E11609}">
      <dgm:prSet phldrT="[Κείμενο]" custT="1"/>
      <dgm:spPr/>
      <dgm:t>
        <a:bodyPr/>
        <a:lstStyle/>
        <a:p>
          <a:r>
            <a:rPr lang="el-GR" sz="1200" dirty="0" smtClean="0">
              <a:latin typeface="Calibri" pitchFamily="34" charset="0"/>
            </a:rPr>
            <a:t>Με απόφαση του Ειδικού Γραμματέα Διαχείρισης Ιδιωτικού Χρέους διαγράφονται από το Μητρώο οι συντονιστές που δεν φέρουν σε πέρας το έργο τους εμπροθέσμως ή εκπληρώνουν πλημμελώς τα καθήκοντα τους  (άρθρο 6 παρ. 8 </a:t>
          </a:r>
          <a:r>
            <a:rPr lang="el-GR" sz="1200" dirty="0" err="1" smtClean="0">
              <a:latin typeface="Calibri" pitchFamily="34" charset="0"/>
            </a:rPr>
            <a:t>εδ</a:t>
          </a:r>
          <a:r>
            <a:rPr lang="el-GR" sz="1200" dirty="0" smtClean="0">
              <a:latin typeface="Calibri" pitchFamily="34" charset="0"/>
            </a:rPr>
            <a:t>. β).</a:t>
          </a:r>
          <a:endParaRPr lang="el-GR" sz="1200" u="none" dirty="0">
            <a:latin typeface="Calibri" pitchFamily="34" charset="0"/>
          </a:endParaRPr>
        </a:p>
      </dgm:t>
    </dgm:pt>
    <dgm:pt modelId="{5BA8D561-F74B-44CC-86F5-DD89E78450F7}" type="parTrans" cxnId="{3921D128-E29C-4305-A353-5CDC785149E9}">
      <dgm:prSet/>
      <dgm:spPr/>
      <dgm:t>
        <a:bodyPr/>
        <a:lstStyle/>
        <a:p>
          <a:endParaRPr lang="el-GR"/>
        </a:p>
      </dgm:t>
    </dgm:pt>
    <dgm:pt modelId="{6736F80A-E5CA-43A9-92C6-7E6B02388DC0}" type="sibTrans" cxnId="{3921D128-E29C-4305-A353-5CDC785149E9}">
      <dgm:prSet/>
      <dgm:spPr/>
      <dgm:t>
        <a:bodyPr/>
        <a:lstStyle/>
        <a:p>
          <a:endParaRPr lang="el-GR"/>
        </a:p>
      </dgm:t>
    </dgm:pt>
    <dgm:pt modelId="{988EBD98-D044-418D-95DF-C0066A9199C5}">
      <dgm:prSet phldrT="[Κείμενο]" custT="1"/>
      <dgm:spPr/>
      <dgm:t>
        <a:bodyPr/>
        <a:lstStyle/>
        <a:p>
          <a:r>
            <a:rPr lang="el-GR" sz="4000" dirty="0" smtClean="0">
              <a:latin typeface="Calibri" pitchFamily="34" charset="0"/>
            </a:rPr>
            <a:t>Βήμα 8</a:t>
          </a:r>
        </a:p>
        <a:p>
          <a:r>
            <a:rPr lang="el-GR" sz="1600" b="0" dirty="0" smtClean="0">
              <a:latin typeface="Verdana" pitchFamily="34" charset="0"/>
              <a:ea typeface="Verdana" pitchFamily="34" charset="0"/>
              <a:cs typeface="Verdana" pitchFamily="34" charset="0"/>
            </a:rPr>
            <a:t>Οδηγός Δεοντολογίας Συντονιστών</a:t>
          </a:r>
          <a:endParaRPr lang="el-GR" sz="1600" dirty="0">
            <a:latin typeface="Calibri" pitchFamily="34" charset="0"/>
          </a:endParaRPr>
        </a:p>
      </dgm:t>
    </dgm:pt>
    <dgm:pt modelId="{8ADC8BA6-A37B-44C6-8A0A-40BCE0F57A4B}" type="parTrans" cxnId="{91E60A13-9885-42C9-A781-7AA2088DF551}">
      <dgm:prSet/>
      <dgm:spPr/>
      <dgm:t>
        <a:bodyPr/>
        <a:lstStyle/>
        <a:p>
          <a:endParaRPr lang="el-GR"/>
        </a:p>
      </dgm:t>
    </dgm:pt>
    <dgm:pt modelId="{C373E077-5287-4BCF-B0D6-33B80902575D}" type="sibTrans" cxnId="{91E60A13-9885-42C9-A781-7AA2088DF551}">
      <dgm:prSet/>
      <dgm:spPr/>
      <dgm:t>
        <a:bodyPr/>
        <a:lstStyle/>
        <a:p>
          <a:endParaRPr lang="el-GR"/>
        </a:p>
      </dgm:t>
    </dgm:pt>
    <dgm:pt modelId="{366CFE29-620E-44FB-8A44-2B7AEA9A888C}">
      <dgm:prSet phldrT="[Κείμενο]" custT="1"/>
      <dgm:spPr/>
      <dgm:t>
        <a:bodyPr/>
        <a:lstStyle/>
        <a:p>
          <a:r>
            <a:rPr lang="el-GR" sz="1200" dirty="0" smtClean="0">
              <a:latin typeface="Calibri" pitchFamily="34" charset="0"/>
            </a:rPr>
            <a:t>Ο Οδηγός Δεοντολογίας Συντονιστών, που εκδίδεται από τον Ειδικό Γραμματέα Διαχείρισης Ιδιωτικού Χρέους, εξειδικεύει τις υποχρεώσεις των συντονιστών κατά την εκτέλεση των καθηκόντων τους και των συνεπειών που επιφέρει η συμμόρφωσή τους σ’ αυτές (άρθρο 6 παρ. 8 </a:t>
          </a:r>
          <a:r>
            <a:rPr lang="el-GR" sz="1200" dirty="0" err="1" smtClean="0">
              <a:latin typeface="Calibri" pitchFamily="34" charset="0"/>
            </a:rPr>
            <a:t>εδ</a:t>
          </a:r>
          <a:r>
            <a:rPr lang="el-GR" sz="1200" dirty="0" smtClean="0">
              <a:latin typeface="Calibri" pitchFamily="34" charset="0"/>
            </a:rPr>
            <a:t>. γ).</a:t>
          </a:r>
          <a:endParaRPr lang="el-GR" sz="1200" b="0" dirty="0">
            <a:latin typeface="Calibri" pitchFamily="34" charset="0"/>
            <a:ea typeface="Verdana" pitchFamily="34" charset="0"/>
            <a:cs typeface="Verdana" pitchFamily="34" charset="0"/>
          </a:endParaRPr>
        </a:p>
      </dgm:t>
    </dgm:pt>
    <dgm:pt modelId="{702E6939-901C-4009-8B0F-77EB07313EA8}" type="parTrans" cxnId="{CA273E2D-8203-4B98-94F8-39244E498DC2}">
      <dgm:prSet/>
      <dgm:spPr/>
      <dgm:t>
        <a:bodyPr/>
        <a:lstStyle/>
        <a:p>
          <a:endParaRPr lang="el-GR"/>
        </a:p>
      </dgm:t>
    </dgm:pt>
    <dgm:pt modelId="{97FDCD17-6D48-4334-9C71-E94A62E36DBC}" type="sibTrans" cxnId="{CA273E2D-8203-4B98-94F8-39244E498DC2}">
      <dgm:prSet/>
      <dgm:spPr/>
      <dgm:t>
        <a:bodyPr/>
        <a:lstStyle/>
        <a:p>
          <a:endParaRPr lang="el-GR"/>
        </a:p>
      </dgm:t>
    </dgm:pt>
    <dgm:pt modelId="{46A8A3B4-CC4E-43D8-AB52-58E9C3972159}" type="pres">
      <dgm:prSet presAssocID="{783BFF01-5299-49A6-A8A3-6C41944C4BA1}" presName="Name0" presStyleCnt="0">
        <dgm:presLayoutVars>
          <dgm:dir/>
          <dgm:animLvl val="lvl"/>
          <dgm:resizeHandles val="exact"/>
        </dgm:presLayoutVars>
      </dgm:prSet>
      <dgm:spPr/>
      <dgm:t>
        <a:bodyPr/>
        <a:lstStyle/>
        <a:p>
          <a:endParaRPr lang="el-GR"/>
        </a:p>
      </dgm:t>
    </dgm:pt>
    <dgm:pt modelId="{FA116E1F-F315-4796-9C4D-E3DA6B5A8CF8}" type="pres">
      <dgm:prSet presAssocID="{99BD1A25-4459-497D-A506-8FF04892BE90}" presName="linNode" presStyleCnt="0"/>
      <dgm:spPr/>
    </dgm:pt>
    <dgm:pt modelId="{4C0C8C9F-BC70-4EBC-AAB4-7EBB93BD677E}" type="pres">
      <dgm:prSet presAssocID="{99BD1A25-4459-497D-A506-8FF04892BE90}" presName="parentText" presStyleLbl="node1" presStyleIdx="0" presStyleCnt="3" custScaleX="99804" custScaleY="36714" custLinFactNeighborX="-1669" custLinFactNeighborY="3059">
        <dgm:presLayoutVars>
          <dgm:chMax val="1"/>
          <dgm:bulletEnabled val="1"/>
        </dgm:presLayoutVars>
      </dgm:prSet>
      <dgm:spPr/>
      <dgm:t>
        <a:bodyPr/>
        <a:lstStyle/>
        <a:p>
          <a:endParaRPr lang="el-GR"/>
        </a:p>
      </dgm:t>
    </dgm:pt>
    <dgm:pt modelId="{3CC75BD6-5901-4113-83D9-36518E6F9446}" type="pres">
      <dgm:prSet presAssocID="{99BD1A25-4459-497D-A506-8FF04892BE90}" presName="descendantText" presStyleLbl="alignAccFollowNode1" presStyleIdx="0" presStyleCnt="3" custScaleX="89593" custScaleY="41177" custLinFactNeighborX="4489" custLinFactNeighborY="5643">
        <dgm:presLayoutVars>
          <dgm:bulletEnabled val="1"/>
        </dgm:presLayoutVars>
      </dgm:prSet>
      <dgm:spPr/>
      <dgm:t>
        <a:bodyPr/>
        <a:lstStyle/>
        <a:p>
          <a:endParaRPr lang="el-GR"/>
        </a:p>
      </dgm:t>
    </dgm:pt>
    <dgm:pt modelId="{91AF9D1F-4FCF-4056-927D-1FD8F398964D}" type="pres">
      <dgm:prSet presAssocID="{82476AFC-89C6-4B49-B607-075233CB509C}" presName="sp" presStyleCnt="0"/>
      <dgm:spPr/>
    </dgm:pt>
    <dgm:pt modelId="{4A33B356-D388-45C2-A977-CA1B8A164B99}" type="pres">
      <dgm:prSet presAssocID="{E927B3BD-E433-49E7-A6EB-34231596DA33}" presName="linNode" presStyleCnt="0"/>
      <dgm:spPr/>
    </dgm:pt>
    <dgm:pt modelId="{C2D06A4C-491B-406D-9293-ABD2A0CB7984}" type="pres">
      <dgm:prSet presAssocID="{E927B3BD-E433-49E7-A6EB-34231596DA33}" presName="parentText" presStyleLbl="node1" presStyleIdx="1" presStyleCnt="3" custScaleX="103578" custScaleY="36683" custLinFactNeighborX="-1669" custLinFactNeighborY="-230">
        <dgm:presLayoutVars>
          <dgm:chMax val="1"/>
          <dgm:bulletEnabled val="1"/>
        </dgm:presLayoutVars>
      </dgm:prSet>
      <dgm:spPr/>
      <dgm:t>
        <a:bodyPr/>
        <a:lstStyle/>
        <a:p>
          <a:endParaRPr lang="el-GR"/>
        </a:p>
      </dgm:t>
    </dgm:pt>
    <dgm:pt modelId="{0C1EF6A8-CA59-4DFA-8A78-34A85EC1727F}" type="pres">
      <dgm:prSet presAssocID="{E927B3BD-E433-49E7-A6EB-34231596DA33}" presName="descendantText" presStyleLbl="alignAccFollowNode1" presStyleIdx="1" presStyleCnt="3" custScaleX="91554" custScaleY="46436" custLinFactNeighborX="4230" custLinFactNeighborY="2000">
        <dgm:presLayoutVars>
          <dgm:bulletEnabled val="1"/>
        </dgm:presLayoutVars>
      </dgm:prSet>
      <dgm:spPr/>
      <dgm:t>
        <a:bodyPr/>
        <a:lstStyle/>
        <a:p>
          <a:endParaRPr lang="el-GR"/>
        </a:p>
      </dgm:t>
    </dgm:pt>
    <dgm:pt modelId="{15971E87-06D2-4837-AD29-6B37C10B14FD}" type="pres">
      <dgm:prSet presAssocID="{B78A0138-5416-41C6-BE43-E42791A5F365}" presName="sp" presStyleCnt="0"/>
      <dgm:spPr/>
    </dgm:pt>
    <dgm:pt modelId="{72C16188-EF88-4549-892E-72D147B6C9C9}" type="pres">
      <dgm:prSet presAssocID="{988EBD98-D044-418D-95DF-C0066A9199C5}" presName="linNode" presStyleCnt="0"/>
      <dgm:spPr/>
    </dgm:pt>
    <dgm:pt modelId="{412D5C0B-80C7-46A2-9698-6A0B8A3D18F3}" type="pres">
      <dgm:prSet presAssocID="{988EBD98-D044-418D-95DF-C0066A9199C5}" presName="parentText" presStyleLbl="node1" presStyleIdx="2" presStyleCnt="3" custScaleX="102084" custScaleY="41283" custLinFactNeighborX="-2968" custLinFactNeighborY="-426">
        <dgm:presLayoutVars>
          <dgm:chMax val="1"/>
          <dgm:bulletEnabled val="1"/>
        </dgm:presLayoutVars>
      </dgm:prSet>
      <dgm:spPr/>
      <dgm:t>
        <a:bodyPr/>
        <a:lstStyle/>
        <a:p>
          <a:endParaRPr lang="el-GR"/>
        </a:p>
      </dgm:t>
    </dgm:pt>
    <dgm:pt modelId="{79A6CDE4-C602-4CF2-95AE-CB2F2BCFD5E6}" type="pres">
      <dgm:prSet presAssocID="{988EBD98-D044-418D-95DF-C0066A9199C5}" presName="descendantText" presStyleLbl="alignAccFollowNode1" presStyleIdx="2" presStyleCnt="3" custScaleX="90162" custScaleY="44644" custLinFactNeighborX="224" custLinFactNeighborY="0">
        <dgm:presLayoutVars>
          <dgm:bulletEnabled val="1"/>
        </dgm:presLayoutVars>
      </dgm:prSet>
      <dgm:spPr/>
      <dgm:t>
        <a:bodyPr/>
        <a:lstStyle/>
        <a:p>
          <a:endParaRPr lang="el-GR"/>
        </a:p>
      </dgm:t>
    </dgm:pt>
  </dgm:ptLst>
  <dgm:cxnLst>
    <dgm:cxn modelId="{8CE9E1EC-58FC-4468-9E22-382CAEB55F5D}" type="presOf" srcId="{783BFF01-5299-49A6-A8A3-6C41944C4BA1}" destId="{46A8A3B4-CC4E-43D8-AB52-58E9C3972159}" srcOrd="0" destOrd="0" presId="urn:microsoft.com/office/officeart/2005/8/layout/vList5"/>
    <dgm:cxn modelId="{FB130B84-4F04-4929-98AA-A8827668FBA3}" type="presOf" srcId="{366CFE29-620E-44FB-8A44-2B7AEA9A888C}" destId="{79A6CDE4-C602-4CF2-95AE-CB2F2BCFD5E6}" srcOrd="0" destOrd="0" presId="urn:microsoft.com/office/officeart/2005/8/layout/vList5"/>
    <dgm:cxn modelId="{91E60A13-9885-42C9-A781-7AA2088DF551}" srcId="{783BFF01-5299-49A6-A8A3-6C41944C4BA1}" destId="{988EBD98-D044-418D-95DF-C0066A9199C5}" srcOrd="2" destOrd="0" parTransId="{8ADC8BA6-A37B-44C6-8A0A-40BCE0F57A4B}" sibTransId="{C373E077-5287-4BCF-B0D6-33B80902575D}"/>
    <dgm:cxn modelId="{CA273E2D-8203-4B98-94F8-39244E498DC2}" srcId="{988EBD98-D044-418D-95DF-C0066A9199C5}" destId="{366CFE29-620E-44FB-8A44-2B7AEA9A888C}" srcOrd="0" destOrd="0" parTransId="{702E6939-901C-4009-8B0F-77EB07313EA8}" sibTransId="{97FDCD17-6D48-4334-9C71-E94A62E36DBC}"/>
    <dgm:cxn modelId="{1F9E5DBB-1D46-438A-8352-D277C3D5ACD5}" type="presOf" srcId="{988EBD98-D044-418D-95DF-C0066A9199C5}" destId="{412D5C0B-80C7-46A2-9698-6A0B8A3D18F3}" srcOrd="0" destOrd="0" presId="urn:microsoft.com/office/officeart/2005/8/layout/vList5"/>
    <dgm:cxn modelId="{8953F678-91D1-447A-BE3B-9750755F0382}" type="presOf" srcId="{4A0C66E8-C280-44D7-B991-6B4365E11609}" destId="{0C1EF6A8-CA59-4DFA-8A78-34A85EC1727F}" srcOrd="0" destOrd="0" presId="urn:microsoft.com/office/officeart/2005/8/layout/vList5"/>
    <dgm:cxn modelId="{2F08BEF2-93B5-498C-AB85-0607EAED548C}" type="presOf" srcId="{91D151C7-DEAC-4580-B7AE-C6ACEF4AFDDA}" destId="{3CC75BD6-5901-4113-83D9-36518E6F9446}" srcOrd="0" destOrd="0" presId="urn:microsoft.com/office/officeart/2005/8/layout/vList5"/>
    <dgm:cxn modelId="{FB096608-97FB-410A-BF96-3574B6D2BFB7}" srcId="{99BD1A25-4459-497D-A506-8FF04892BE90}" destId="{91D151C7-DEAC-4580-B7AE-C6ACEF4AFDDA}" srcOrd="0" destOrd="0" parTransId="{D2E013EA-2EAC-4516-BEDC-F27A489B0E1C}" sibTransId="{B35AA780-FC1B-4939-A05C-4D6F64322FFE}"/>
    <dgm:cxn modelId="{3921D128-E29C-4305-A353-5CDC785149E9}" srcId="{E927B3BD-E433-49E7-A6EB-34231596DA33}" destId="{4A0C66E8-C280-44D7-B991-6B4365E11609}" srcOrd="0" destOrd="0" parTransId="{5BA8D561-F74B-44CC-86F5-DD89E78450F7}" sibTransId="{6736F80A-E5CA-43A9-92C6-7E6B02388DC0}"/>
    <dgm:cxn modelId="{6F32E44D-2B22-4F0D-81AE-5F4C45E246E0}" type="presOf" srcId="{E927B3BD-E433-49E7-A6EB-34231596DA33}" destId="{C2D06A4C-491B-406D-9293-ABD2A0CB7984}" srcOrd="0" destOrd="0" presId="urn:microsoft.com/office/officeart/2005/8/layout/vList5"/>
    <dgm:cxn modelId="{01CAA630-3E7E-4F55-84F6-8651CD84BFB5}" srcId="{783BFF01-5299-49A6-A8A3-6C41944C4BA1}" destId="{99BD1A25-4459-497D-A506-8FF04892BE90}" srcOrd="0" destOrd="0" parTransId="{AF558A75-1CFA-4162-BB40-F8AF3453F056}" sibTransId="{82476AFC-89C6-4B49-B607-075233CB509C}"/>
    <dgm:cxn modelId="{0D845AD6-1EEB-42AB-BB0C-211044A03B36}" type="presOf" srcId="{99BD1A25-4459-497D-A506-8FF04892BE90}" destId="{4C0C8C9F-BC70-4EBC-AAB4-7EBB93BD677E}" srcOrd="0" destOrd="0" presId="urn:microsoft.com/office/officeart/2005/8/layout/vList5"/>
    <dgm:cxn modelId="{463DBB51-31F3-4BE3-B397-EF358196CAC8}" srcId="{783BFF01-5299-49A6-A8A3-6C41944C4BA1}" destId="{E927B3BD-E433-49E7-A6EB-34231596DA33}" srcOrd="1" destOrd="0" parTransId="{4A152412-AF8A-4B25-8FE6-3E4EABCEF265}" sibTransId="{B78A0138-5416-41C6-BE43-E42791A5F365}"/>
    <dgm:cxn modelId="{D895A0B0-FC98-431A-9522-CC4C98FFD97A}" type="presParOf" srcId="{46A8A3B4-CC4E-43D8-AB52-58E9C3972159}" destId="{FA116E1F-F315-4796-9C4D-E3DA6B5A8CF8}" srcOrd="0" destOrd="0" presId="urn:microsoft.com/office/officeart/2005/8/layout/vList5"/>
    <dgm:cxn modelId="{360E6F54-A135-4B03-813C-1CC1285F5FB5}" type="presParOf" srcId="{FA116E1F-F315-4796-9C4D-E3DA6B5A8CF8}" destId="{4C0C8C9F-BC70-4EBC-AAB4-7EBB93BD677E}" srcOrd="0" destOrd="0" presId="urn:microsoft.com/office/officeart/2005/8/layout/vList5"/>
    <dgm:cxn modelId="{98542C89-9B24-46E0-A8E8-34E960B71573}" type="presParOf" srcId="{FA116E1F-F315-4796-9C4D-E3DA6B5A8CF8}" destId="{3CC75BD6-5901-4113-83D9-36518E6F9446}" srcOrd="1" destOrd="0" presId="urn:microsoft.com/office/officeart/2005/8/layout/vList5"/>
    <dgm:cxn modelId="{081538A0-396E-4650-850D-B09740FBC113}" type="presParOf" srcId="{46A8A3B4-CC4E-43D8-AB52-58E9C3972159}" destId="{91AF9D1F-4FCF-4056-927D-1FD8F398964D}" srcOrd="1" destOrd="0" presId="urn:microsoft.com/office/officeart/2005/8/layout/vList5"/>
    <dgm:cxn modelId="{23DACA8B-2570-402E-BB43-47216B38E4FA}" type="presParOf" srcId="{46A8A3B4-CC4E-43D8-AB52-58E9C3972159}" destId="{4A33B356-D388-45C2-A977-CA1B8A164B99}" srcOrd="2" destOrd="0" presId="urn:microsoft.com/office/officeart/2005/8/layout/vList5"/>
    <dgm:cxn modelId="{65AC0088-BE13-4C52-8339-141A2212A1C0}" type="presParOf" srcId="{4A33B356-D388-45C2-A977-CA1B8A164B99}" destId="{C2D06A4C-491B-406D-9293-ABD2A0CB7984}" srcOrd="0" destOrd="0" presId="urn:microsoft.com/office/officeart/2005/8/layout/vList5"/>
    <dgm:cxn modelId="{29F6E9BB-CCA3-4A81-8AF4-CF30DC3A7D99}" type="presParOf" srcId="{4A33B356-D388-45C2-A977-CA1B8A164B99}" destId="{0C1EF6A8-CA59-4DFA-8A78-34A85EC1727F}" srcOrd="1" destOrd="0" presId="urn:microsoft.com/office/officeart/2005/8/layout/vList5"/>
    <dgm:cxn modelId="{70A1A6C1-8231-4ED3-9115-D9E10082680B}" type="presParOf" srcId="{46A8A3B4-CC4E-43D8-AB52-58E9C3972159}" destId="{15971E87-06D2-4837-AD29-6B37C10B14FD}" srcOrd="3" destOrd="0" presId="urn:microsoft.com/office/officeart/2005/8/layout/vList5"/>
    <dgm:cxn modelId="{E13F600B-0659-4DF7-A3C9-5FA7CA63037C}" type="presParOf" srcId="{46A8A3B4-CC4E-43D8-AB52-58E9C3972159}" destId="{72C16188-EF88-4549-892E-72D147B6C9C9}" srcOrd="4" destOrd="0" presId="urn:microsoft.com/office/officeart/2005/8/layout/vList5"/>
    <dgm:cxn modelId="{DEDCDB62-CD85-447D-8EA7-D55CC00804B4}" type="presParOf" srcId="{72C16188-EF88-4549-892E-72D147B6C9C9}" destId="{412D5C0B-80C7-46A2-9698-6A0B8A3D18F3}" srcOrd="0" destOrd="0" presId="urn:microsoft.com/office/officeart/2005/8/layout/vList5"/>
    <dgm:cxn modelId="{89FB0A04-18DC-40A1-ADEB-2B53F26727F8}" type="presParOf" srcId="{72C16188-EF88-4549-892E-72D147B6C9C9}" destId="{79A6CDE4-C602-4CF2-95AE-CB2F2BCFD5E6}" srcOrd="1" destOrd="0" presId="urn:microsoft.com/office/officeart/2005/8/layout/vList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783BFF01-5299-49A6-A8A3-6C41944C4BA1}"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l-GR"/>
        </a:p>
      </dgm:t>
    </dgm:pt>
    <dgm:pt modelId="{99BD1A25-4459-497D-A506-8FF04892BE90}">
      <dgm:prSet phldrT="[Κείμενο]" custT="1"/>
      <dgm:spPr/>
      <dgm:t>
        <a:bodyPr/>
        <a:lstStyle/>
        <a:p>
          <a:r>
            <a:rPr lang="el-GR" sz="4000" dirty="0" smtClean="0">
              <a:latin typeface="Calibri" pitchFamily="34" charset="0"/>
            </a:rPr>
            <a:t>Βήμα 11</a:t>
          </a:r>
        </a:p>
        <a:p>
          <a:r>
            <a:rPr lang="el-GR" sz="1600" b="0" dirty="0" smtClean="0"/>
            <a:t>Περιπτώσεις και προθεσμία αποποίησης  του διορισμού από το συντονιστή</a:t>
          </a:r>
          <a:endParaRPr lang="el-GR" sz="1600" dirty="0">
            <a:latin typeface="Calibri" pitchFamily="34" charset="0"/>
          </a:endParaRPr>
        </a:p>
      </dgm:t>
    </dgm:pt>
    <dgm:pt modelId="{AF558A75-1CFA-4162-BB40-F8AF3453F056}" type="parTrans" cxnId="{01CAA630-3E7E-4F55-84F6-8651CD84BFB5}">
      <dgm:prSet/>
      <dgm:spPr/>
      <dgm:t>
        <a:bodyPr/>
        <a:lstStyle/>
        <a:p>
          <a:endParaRPr lang="el-GR"/>
        </a:p>
      </dgm:t>
    </dgm:pt>
    <dgm:pt modelId="{82476AFC-89C6-4B49-B607-075233CB509C}" type="sibTrans" cxnId="{01CAA630-3E7E-4F55-84F6-8651CD84BFB5}">
      <dgm:prSet/>
      <dgm:spPr/>
      <dgm:t>
        <a:bodyPr/>
        <a:lstStyle/>
        <a:p>
          <a:endParaRPr lang="el-GR"/>
        </a:p>
      </dgm:t>
    </dgm:pt>
    <dgm:pt modelId="{91D151C7-DEAC-4580-B7AE-C6ACEF4AFDDA}">
      <dgm:prSet phldrT="[Κείμενο]" custT="1"/>
      <dgm:spPr/>
      <dgm:t>
        <a:bodyPr/>
        <a:lstStyle/>
        <a:p>
          <a:pPr algn="l"/>
          <a:endParaRPr lang="el-GR" sz="1200" b="1" dirty="0">
            <a:latin typeface="Calibri" pitchFamily="34" charset="0"/>
          </a:endParaRPr>
        </a:p>
      </dgm:t>
    </dgm:pt>
    <dgm:pt modelId="{D2E013EA-2EAC-4516-BEDC-F27A489B0E1C}" type="parTrans" cxnId="{FB096608-97FB-410A-BF96-3574B6D2BFB7}">
      <dgm:prSet/>
      <dgm:spPr/>
      <dgm:t>
        <a:bodyPr/>
        <a:lstStyle/>
        <a:p>
          <a:endParaRPr lang="el-GR"/>
        </a:p>
      </dgm:t>
    </dgm:pt>
    <dgm:pt modelId="{B35AA780-FC1B-4939-A05C-4D6F64322FFE}" type="sibTrans" cxnId="{FB096608-97FB-410A-BF96-3574B6D2BFB7}">
      <dgm:prSet/>
      <dgm:spPr/>
      <dgm:t>
        <a:bodyPr/>
        <a:lstStyle/>
        <a:p>
          <a:endParaRPr lang="el-GR"/>
        </a:p>
      </dgm:t>
    </dgm:pt>
    <dgm:pt modelId="{E927B3BD-E433-49E7-A6EB-34231596DA33}">
      <dgm:prSet phldrT="[Κείμενο]" custT="1"/>
      <dgm:spPr/>
      <dgm:t>
        <a:bodyPr/>
        <a:lstStyle/>
        <a:p>
          <a:r>
            <a:rPr lang="el-GR" sz="4000" dirty="0" smtClean="0">
              <a:latin typeface="Calibri" pitchFamily="34" charset="0"/>
            </a:rPr>
            <a:t>Βήμα 12</a:t>
          </a:r>
          <a:endParaRPr lang="el-GR" sz="1600" dirty="0" smtClean="0">
            <a:latin typeface="Calibri" pitchFamily="34" charset="0"/>
          </a:endParaRPr>
        </a:p>
        <a:p>
          <a:r>
            <a:rPr lang="el-GR" sz="1600" b="0" dirty="0" smtClean="0"/>
            <a:t>Διορισμός νέου συντονιστή από την ΕΓΔΙΧ μετά την αποποίηση διορισμού  από συντονιστή</a:t>
          </a:r>
          <a:endParaRPr lang="el-GR" sz="1600" dirty="0">
            <a:latin typeface="Calibri" pitchFamily="34" charset="0"/>
          </a:endParaRPr>
        </a:p>
      </dgm:t>
    </dgm:pt>
    <dgm:pt modelId="{4A152412-AF8A-4B25-8FE6-3E4EABCEF265}" type="parTrans" cxnId="{463DBB51-31F3-4BE3-B397-EF358196CAC8}">
      <dgm:prSet/>
      <dgm:spPr/>
      <dgm:t>
        <a:bodyPr/>
        <a:lstStyle/>
        <a:p>
          <a:endParaRPr lang="el-GR"/>
        </a:p>
      </dgm:t>
    </dgm:pt>
    <dgm:pt modelId="{B78A0138-5416-41C6-BE43-E42791A5F365}" type="sibTrans" cxnId="{463DBB51-31F3-4BE3-B397-EF358196CAC8}">
      <dgm:prSet/>
      <dgm:spPr/>
      <dgm:t>
        <a:bodyPr/>
        <a:lstStyle/>
        <a:p>
          <a:endParaRPr lang="el-GR"/>
        </a:p>
      </dgm:t>
    </dgm:pt>
    <dgm:pt modelId="{4A0C66E8-C280-44D7-B991-6B4365E11609}">
      <dgm:prSet phldrT="[Κείμενο]" custT="1"/>
      <dgm:spPr/>
      <dgm:t>
        <a:bodyPr/>
        <a:lstStyle/>
        <a:p>
          <a:pPr algn="just"/>
          <a:r>
            <a:rPr lang="el-GR" sz="1600" dirty="0" smtClean="0">
              <a:latin typeface="Calibri" pitchFamily="34" charset="0"/>
            </a:rPr>
            <a:t>Μετά την αποποίηση διορισμού συντονιστή για τους προαναφερθέντες λόγους στο Βήμα 11 η Ε.Γ.Δ.Ι.Χ. διορίζει αμέσως νέο συντονιστή (άρθρο 6 παρ. 3 </a:t>
          </a:r>
          <a:r>
            <a:rPr lang="el-GR" sz="1600" dirty="0" err="1" smtClean="0">
              <a:latin typeface="Calibri" pitchFamily="34" charset="0"/>
            </a:rPr>
            <a:t>εδ</a:t>
          </a:r>
          <a:r>
            <a:rPr lang="el-GR" sz="1600" dirty="0" smtClean="0">
              <a:latin typeface="Calibri" pitchFamily="34" charset="0"/>
            </a:rPr>
            <a:t>. γ). </a:t>
          </a:r>
          <a:endParaRPr lang="el-GR" sz="1600" dirty="0">
            <a:latin typeface="Calibri" pitchFamily="34" charset="0"/>
          </a:endParaRPr>
        </a:p>
      </dgm:t>
    </dgm:pt>
    <dgm:pt modelId="{5BA8D561-F74B-44CC-86F5-DD89E78450F7}" type="parTrans" cxnId="{3921D128-E29C-4305-A353-5CDC785149E9}">
      <dgm:prSet/>
      <dgm:spPr/>
      <dgm:t>
        <a:bodyPr/>
        <a:lstStyle/>
        <a:p>
          <a:endParaRPr lang="el-GR"/>
        </a:p>
      </dgm:t>
    </dgm:pt>
    <dgm:pt modelId="{6736F80A-E5CA-43A9-92C6-7E6B02388DC0}" type="sibTrans" cxnId="{3921D128-E29C-4305-A353-5CDC785149E9}">
      <dgm:prSet/>
      <dgm:spPr/>
      <dgm:t>
        <a:bodyPr/>
        <a:lstStyle/>
        <a:p>
          <a:endParaRPr lang="el-GR"/>
        </a:p>
      </dgm:t>
    </dgm:pt>
    <dgm:pt modelId="{11220D03-7FB5-424B-864A-EB9607F004A3}">
      <dgm:prSet custT="1"/>
      <dgm:spPr/>
      <dgm:t>
        <a:bodyPr/>
        <a:lstStyle/>
        <a:p>
          <a:pPr algn="just"/>
          <a:r>
            <a:rPr lang="el-GR" sz="1600" dirty="0" smtClean="0">
              <a:latin typeface="Calibri" pitchFamily="34" charset="0"/>
            </a:rPr>
            <a:t>Ο συντονιστής έχει το δικαίωμα </a:t>
          </a:r>
          <a:r>
            <a:rPr lang="el-GR" sz="1600" u="sng" dirty="0" smtClean="0">
              <a:latin typeface="Calibri" pitchFamily="34" charset="0"/>
            </a:rPr>
            <a:t>εντός τεσσάρων (4) εργάσιμων  ημερών</a:t>
          </a:r>
          <a:r>
            <a:rPr lang="el-GR" sz="1600" dirty="0" smtClean="0">
              <a:latin typeface="Calibri" pitchFamily="34" charset="0"/>
            </a:rPr>
            <a:t>  από την ειδοποίηση από την  Ε.Γ.Δ.Ι.Χ., να αποποιηθεί τον διορισμό του, σε περιπτώσεις που θα μπορούσαν να επηρεάσουν την ανεξαρτησία του. </a:t>
          </a:r>
          <a:endParaRPr lang="el-GR" sz="1600" dirty="0">
            <a:latin typeface="Calibri" pitchFamily="34" charset="0"/>
          </a:endParaRPr>
        </a:p>
      </dgm:t>
    </dgm:pt>
    <dgm:pt modelId="{B4F1BE2A-4B0A-434C-9932-5869812E9A00}" type="parTrans" cxnId="{22EC5C13-79AE-462C-8E65-F49DF448B744}">
      <dgm:prSet/>
      <dgm:spPr/>
      <dgm:t>
        <a:bodyPr/>
        <a:lstStyle/>
        <a:p>
          <a:endParaRPr lang="el-GR"/>
        </a:p>
      </dgm:t>
    </dgm:pt>
    <dgm:pt modelId="{846B3011-1AA9-41A6-BC34-92A12DDB325A}" type="sibTrans" cxnId="{22EC5C13-79AE-462C-8E65-F49DF448B744}">
      <dgm:prSet/>
      <dgm:spPr/>
      <dgm:t>
        <a:bodyPr/>
        <a:lstStyle/>
        <a:p>
          <a:endParaRPr lang="el-GR"/>
        </a:p>
      </dgm:t>
    </dgm:pt>
    <dgm:pt modelId="{2E0649D4-7893-4224-88D0-ABE99A926EE5}">
      <dgm:prSet custT="1"/>
      <dgm:spPr/>
      <dgm:t>
        <a:bodyPr/>
        <a:lstStyle/>
        <a:p>
          <a:pPr algn="just"/>
          <a:r>
            <a:rPr lang="el-GR" sz="1600" dirty="0" smtClean="0">
              <a:latin typeface="Calibri" pitchFamily="34" charset="0"/>
            </a:rPr>
            <a:t>Τέτοιες περιστάσεις είναι ιδίως:	             α) κάθε προσωπική ή επαγγελματική σχέση με τον οφειλέτη ή συμμετέχοντα πιστωτή,		                             β) οποιοδήποτε οικονομικό ή άλλο συμφέρον, άμεσο ή έμμεσο, από την έκβαση της διαδικασίας (άρθρο 6 παρ. 3 </a:t>
          </a:r>
          <a:r>
            <a:rPr lang="el-GR" sz="1600" dirty="0" err="1" smtClean="0">
              <a:latin typeface="Calibri" pitchFamily="34" charset="0"/>
            </a:rPr>
            <a:t>εδ</a:t>
          </a:r>
          <a:r>
            <a:rPr lang="el-GR" sz="1600" dirty="0" smtClean="0">
              <a:latin typeface="Calibri" pitchFamily="34" charset="0"/>
            </a:rPr>
            <a:t>. α &amp; β).</a:t>
          </a:r>
          <a:endParaRPr lang="el-GR" sz="1600" dirty="0">
            <a:latin typeface="Calibri" pitchFamily="34" charset="0"/>
          </a:endParaRPr>
        </a:p>
      </dgm:t>
    </dgm:pt>
    <dgm:pt modelId="{D12C74C6-63C7-45AB-8CBF-76ADFBC9C789}" type="parTrans" cxnId="{9CD7355A-3E5D-43C6-8BD4-BA40647C49DE}">
      <dgm:prSet/>
      <dgm:spPr/>
      <dgm:t>
        <a:bodyPr/>
        <a:lstStyle/>
        <a:p>
          <a:endParaRPr lang="el-GR"/>
        </a:p>
      </dgm:t>
    </dgm:pt>
    <dgm:pt modelId="{AA68F66D-F989-43E5-AE31-CDFECB62A181}" type="sibTrans" cxnId="{9CD7355A-3E5D-43C6-8BD4-BA40647C49DE}">
      <dgm:prSet/>
      <dgm:spPr/>
      <dgm:t>
        <a:bodyPr/>
        <a:lstStyle/>
        <a:p>
          <a:endParaRPr lang="el-GR"/>
        </a:p>
      </dgm:t>
    </dgm:pt>
    <dgm:pt modelId="{46A8A3B4-CC4E-43D8-AB52-58E9C3972159}" type="pres">
      <dgm:prSet presAssocID="{783BFF01-5299-49A6-A8A3-6C41944C4BA1}" presName="Name0" presStyleCnt="0">
        <dgm:presLayoutVars>
          <dgm:dir/>
          <dgm:animLvl val="lvl"/>
          <dgm:resizeHandles val="exact"/>
        </dgm:presLayoutVars>
      </dgm:prSet>
      <dgm:spPr/>
      <dgm:t>
        <a:bodyPr/>
        <a:lstStyle/>
        <a:p>
          <a:endParaRPr lang="el-GR"/>
        </a:p>
      </dgm:t>
    </dgm:pt>
    <dgm:pt modelId="{FA116E1F-F315-4796-9C4D-E3DA6B5A8CF8}" type="pres">
      <dgm:prSet presAssocID="{99BD1A25-4459-497D-A506-8FF04892BE90}" presName="linNode" presStyleCnt="0"/>
      <dgm:spPr/>
    </dgm:pt>
    <dgm:pt modelId="{4C0C8C9F-BC70-4EBC-AAB4-7EBB93BD677E}" type="pres">
      <dgm:prSet presAssocID="{99BD1A25-4459-497D-A506-8FF04892BE90}" presName="parentText" presStyleLbl="node1" presStyleIdx="0" presStyleCnt="2" custScaleX="101921" custScaleY="97448" custLinFactNeighborX="-1781" custLinFactNeighborY="-3688">
        <dgm:presLayoutVars>
          <dgm:chMax val="1"/>
          <dgm:bulletEnabled val="1"/>
        </dgm:presLayoutVars>
      </dgm:prSet>
      <dgm:spPr/>
      <dgm:t>
        <a:bodyPr/>
        <a:lstStyle/>
        <a:p>
          <a:endParaRPr lang="el-GR"/>
        </a:p>
      </dgm:t>
    </dgm:pt>
    <dgm:pt modelId="{3CC75BD6-5901-4113-83D9-36518E6F9446}" type="pres">
      <dgm:prSet presAssocID="{99BD1A25-4459-497D-A506-8FF04892BE90}" presName="descendantText" presStyleLbl="alignAccFollowNode1" presStyleIdx="0" presStyleCnt="2" custScaleX="93343" custScaleY="126925" custLinFactNeighborX="3105" custLinFactNeighborY="-17">
        <dgm:presLayoutVars>
          <dgm:bulletEnabled val="1"/>
        </dgm:presLayoutVars>
      </dgm:prSet>
      <dgm:spPr/>
      <dgm:t>
        <a:bodyPr/>
        <a:lstStyle/>
        <a:p>
          <a:endParaRPr lang="el-GR"/>
        </a:p>
      </dgm:t>
    </dgm:pt>
    <dgm:pt modelId="{91AF9D1F-4FCF-4056-927D-1FD8F398964D}" type="pres">
      <dgm:prSet presAssocID="{82476AFC-89C6-4B49-B607-075233CB509C}" presName="sp" presStyleCnt="0"/>
      <dgm:spPr/>
    </dgm:pt>
    <dgm:pt modelId="{4A33B356-D388-45C2-A977-CA1B8A164B99}" type="pres">
      <dgm:prSet presAssocID="{E927B3BD-E433-49E7-A6EB-34231596DA33}" presName="linNode" presStyleCnt="0"/>
      <dgm:spPr/>
    </dgm:pt>
    <dgm:pt modelId="{C2D06A4C-491B-406D-9293-ABD2A0CB7984}" type="pres">
      <dgm:prSet presAssocID="{E927B3BD-E433-49E7-A6EB-34231596DA33}" presName="parentText" presStyleLbl="node1" presStyleIdx="1" presStyleCnt="2" custScaleY="55714">
        <dgm:presLayoutVars>
          <dgm:chMax val="1"/>
          <dgm:bulletEnabled val="1"/>
        </dgm:presLayoutVars>
      </dgm:prSet>
      <dgm:spPr/>
      <dgm:t>
        <a:bodyPr/>
        <a:lstStyle/>
        <a:p>
          <a:endParaRPr lang="el-GR"/>
        </a:p>
      </dgm:t>
    </dgm:pt>
    <dgm:pt modelId="{0C1EF6A8-CA59-4DFA-8A78-34A85EC1727F}" type="pres">
      <dgm:prSet presAssocID="{E927B3BD-E433-49E7-A6EB-34231596DA33}" presName="descendantText" presStyleLbl="alignAccFollowNode1" presStyleIdx="1" presStyleCnt="2" custScaleX="93893" custScaleY="47970" custLinFactNeighborX="5026" custLinFactNeighborY="1101">
        <dgm:presLayoutVars>
          <dgm:bulletEnabled val="1"/>
        </dgm:presLayoutVars>
      </dgm:prSet>
      <dgm:spPr/>
      <dgm:t>
        <a:bodyPr/>
        <a:lstStyle/>
        <a:p>
          <a:endParaRPr lang="el-GR"/>
        </a:p>
      </dgm:t>
    </dgm:pt>
  </dgm:ptLst>
  <dgm:cxnLst>
    <dgm:cxn modelId="{28D6CB2B-4A4D-4891-90B1-C3C3A2F0525B}" type="presOf" srcId="{99BD1A25-4459-497D-A506-8FF04892BE90}" destId="{4C0C8C9F-BC70-4EBC-AAB4-7EBB93BD677E}" srcOrd="0" destOrd="0" presId="urn:microsoft.com/office/officeart/2005/8/layout/vList5"/>
    <dgm:cxn modelId="{4F21D315-0315-465B-A938-9764301871DB}" type="presOf" srcId="{E927B3BD-E433-49E7-A6EB-34231596DA33}" destId="{C2D06A4C-491B-406D-9293-ABD2A0CB7984}" srcOrd="0" destOrd="0" presId="urn:microsoft.com/office/officeart/2005/8/layout/vList5"/>
    <dgm:cxn modelId="{9CD7355A-3E5D-43C6-8BD4-BA40647C49DE}" srcId="{99BD1A25-4459-497D-A506-8FF04892BE90}" destId="{2E0649D4-7893-4224-88D0-ABE99A926EE5}" srcOrd="2" destOrd="0" parTransId="{D12C74C6-63C7-45AB-8CBF-76ADFBC9C789}" sibTransId="{AA68F66D-F989-43E5-AE31-CDFECB62A181}"/>
    <dgm:cxn modelId="{22EC5C13-79AE-462C-8E65-F49DF448B744}" srcId="{99BD1A25-4459-497D-A506-8FF04892BE90}" destId="{11220D03-7FB5-424B-864A-EB9607F004A3}" srcOrd="1" destOrd="0" parTransId="{B4F1BE2A-4B0A-434C-9932-5869812E9A00}" sibTransId="{846B3011-1AA9-41A6-BC34-92A12DDB325A}"/>
    <dgm:cxn modelId="{047DB7C9-5DC6-491B-9063-D8B33BB6DEF5}" type="presOf" srcId="{11220D03-7FB5-424B-864A-EB9607F004A3}" destId="{3CC75BD6-5901-4113-83D9-36518E6F9446}" srcOrd="0" destOrd="1" presId="urn:microsoft.com/office/officeart/2005/8/layout/vList5"/>
    <dgm:cxn modelId="{8663101E-88C8-4285-BF16-E575227E5390}" type="presOf" srcId="{4A0C66E8-C280-44D7-B991-6B4365E11609}" destId="{0C1EF6A8-CA59-4DFA-8A78-34A85EC1727F}" srcOrd="0" destOrd="0" presId="urn:microsoft.com/office/officeart/2005/8/layout/vList5"/>
    <dgm:cxn modelId="{B1A26353-4916-4A3B-88F6-5800403A6287}" type="presOf" srcId="{91D151C7-DEAC-4580-B7AE-C6ACEF4AFDDA}" destId="{3CC75BD6-5901-4113-83D9-36518E6F9446}" srcOrd="0" destOrd="0" presId="urn:microsoft.com/office/officeart/2005/8/layout/vList5"/>
    <dgm:cxn modelId="{71D9C2E3-BF0D-494F-80A3-21364B05F310}" type="presOf" srcId="{2E0649D4-7893-4224-88D0-ABE99A926EE5}" destId="{3CC75BD6-5901-4113-83D9-36518E6F9446}" srcOrd="0" destOrd="2" presId="urn:microsoft.com/office/officeart/2005/8/layout/vList5"/>
    <dgm:cxn modelId="{FB096608-97FB-410A-BF96-3574B6D2BFB7}" srcId="{99BD1A25-4459-497D-A506-8FF04892BE90}" destId="{91D151C7-DEAC-4580-B7AE-C6ACEF4AFDDA}" srcOrd="0" destOrd="0" parTransId="{D2E013EA-2EAC-4516-BEDC-F27A489B0E1C}" sibTransId="{B35AA780-FC1B-4939-A05C-4D6F64322FFE}"/>
    <dgm:cxn modelId="{3921D128-E29C-4305-A353-5CDC785149E9}" srcId="{E927B3BD-E433-49E7-A6EB-34231596DA33}" destId="{4A0C66E8-C280-44D7-B991-6B4365E11609}" srcOrd="0" destOrd="0" parTransId="{5BA8D561-F74B-44CC-86F5-DD89E78450F7}" sibTransId="{6736F80A-E5CA-43A9-92C6-7E6B02388DC0}"/>
    <dgm:cxn modelId="{997EA54F-C69E-45FF-872E-5EEE98FE9225}" type="presOf" srcId="{783BFF01-5299-49A6-A8A3-6C41944C4BA1}" destId="{46A8A3B4-CC4E-43D8-AB52-58E9C3972159}" srcOrd="0" destOrd="0" presId="urn:microsoft.com/office/officeart/2005/8/layout/vList5"/>
    <dgm:cxn modelId="{01CAA630-3E7E-4F55-84F6-8651CD84BFB5}" srcId="{783BFF01-5299-49A6-A8A3-6C41944C4BA1}" destId="{99BD1A25-4459-497D-A506-8FF04892BE90}" srcOrd="0" destOrd="0" parTransId="{AF558A75-1CFA-4162-BB40-F8AF3453F056}" sibTransId="{82476AFC-89C6-4B49-B607-075233CB509C}"/>
    <dgm:cxn modelId="{463DBB51-31F3-4BE3-B397-EF358196CAC8}" srcId="{783BFF01-5299-49A6-A8A3-6C41944C4BA1}" destId="{E927B3BD-E433-49E7-A6EB-34231596DA33}" srcOrd="1" destOrd="0" parTransId="{4A152412-AF8A-4B25-8FE6-3E4EABCEF265}" sibTransId="{B78A0138-5416-41C6-BE43-E42791A5F365}"/>
    <dgm:cxn modelId="{1F84C848-BE87-4B3E-9CDF-A72E2CA50261}" type="presParOf" srcId="{46A8A3B4-CC4E-43D8-AB52-58E9C3972159}" destId="{FA116E1F-F315-4796-9C4D-E3DA6B5A8CF8}" srcOrd="0" destOrd="0" presId="urn:microsoft.com/office/officeart/2005/8/layout/vList5"/>
    <dgm:cxn modelId="{01154127-594D-431A-950C-1F51E5E7ABF8}" type="presParOf" srcId="{FA116E1F-F315-4796-9C4D-E3DA6B5A8CF8}" destId="{4C0C8C9F-BC70-4EBC-AAB4-7EBB93BD677E}" srcOrd="0" destOrd="0" presId="urn:microsoft.com/office/officeart/2005/8/layout/vList5"/>
    <dgm:cxn modelId="{A85D4C91-9FB8-4CBD-917A-58A36AF22569}" type="presParOf" srcId="{FA116E1F-F315-4796-9C4D-E3DA6B5A8CF8}" destId="{3CC75BD6-5901-4113-83D9-36518E6F9446}" srcOrd="1" destOrd="0" presId="urn:microsoft.com/office/officeart/2005/8/layout/vList5"/>
    <dgm:cxn modelId="{86A2EE67-A453-49BE-9927-1C6D7551895E}" type="presParOf" srcId="{46A8A3B4-CC4E-43D8-AB52-58E9C3972159}" destId="{91AF9D1F-4FCF-4056-927D-1FD8F398964D}" srcOrd="1" destOrd="0" presId="urn:microsoft.com/office/officeart/2005/8/layout/vList5"/>
    <dgm:cxn modelId="{5AD88639-A60E-4C59-862F-A6F3A10BCABF}" type="presParOf" srcId="{46A8A3B4-CC4E-43D8-AB52-58E9C3972159}" destId="{4A33B356-D388-45C2-A977-CA1B8A164B99}" srcOrd="2" destOrd="0" presId="urn:microsoft.com/office/officeart/2005/8/layout/vList5"/>
    <dgm:cxn modelId="{309B1DD9-A4F5-4459-8B96-93CB68C2C315}" type="presParOf" srcId="{4A33B356-D388-45C2-A977-CA1B8A164B99}" destId="{C2D06A4C-491B-406D-9293-ABD2A0CB7984}" srcOrd="0" destOrd="0" presId="urn:microsoft.com/office/officeart/2005/8/layout/vList5"/>
    <dgm:cxn modelId="{7DA9F222-535D-48BD-BD49-F0280A2DE304}" type="presParOf" srcId="{4A33B356-D388-45C2-A977-CA1B8A164B99}" destId="{0C1EF6A8-CA59-4DFA-8A78-34A85EC1727F}" srcOrd="1" destOrd="0" presId="urn:microsoft.com/office/officeart/2005/8/layout/vList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C3D8E358-9DF8-465B-B8AF-DA7A71C4F626}"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el-GR"/>
        </a:p>
      </dgm:t>
    </dgm:pt>
    <dgm:pt modelId="{4499A457-FB33-4A05-BD82-1BBB4B310B94}">
      <dgm:prSet phldrT="[Κείμενο]" custT="1"/>
      <dgm:spPr/>
      <dgm:t>
        <a:bodyPr/>
        <a:lstStyle/>
        <a:p>
          <a:r>
            <a:rPr lang="el-GR" sz="1200" b="0" dirty="0" smtClean="0">
              <a:solidFill>
                <a:schemeClr val="tx1"/>
              </a:solidFill>
            </a:rPr>
            <a:t>Ο Συντονιστής :</a:t>
          </a:r>
        </a:p>
        <a:p>
          <a:r>
            <a:rPr lang="el-GR" sz="1200" b="0" dirty="0" smtClean="0">
              <a:solidFill>
                <a:schemeClr val="tx1"/>
              </a:solidFill>
            </a:rPr>
            <a:t>Ειδοποιεί την ΕΓΔΙΧ για την ανάληψη των καθηκόντων του</a:t>
          </a:r>
        </a:p>
        <a:p>
          <a:r>
            <a:rPr lang="el-GR" sz="1200" b="0" dirty="0" smtClean="0">
              <a:solidFill>
                <a:schemeClr val="tx1"/>
              </a:solidFill>
            </a:rPr>
            <a:t>Ελέγχει την πληρότητα της αίτησης και των συνοδευτικών εγγράφων.</a:t>
          </a:r>
          <a:endParaRPr lang="el-GR" sz="1200" b="0" dirty="0">
            <a:solidFill>
              <a:schemeClr val="tx1"/>
            </a:solidFill>
          </a:endParaRPr>
        </a:p>
      </dgm:t>
    </dgm:pt>
    <dgm:pt modelId="{CC2EE06F-D50C-4805-A0A4-250BAF6AE8D3}" type="parTrans" cxnId="{FC50C2C5-8C13-44FA-9D7B-9C0807159895}">
      <dgm:prSet/>
      <dgm:spPr/>
      <dgm:t>
        <a:bodyPr/>
        <a:lstStyle/>
        <a:p>
          <a:endParaRPr lang="el-GR"/>
        </a:p>
      </dgm:t>
    </dgm:pt>
    <dgm:pt modelId="{8265BD9F-55FC-4D2B-A298-363D99C43CF2}" type="sibTrans" cxnId="{FC50C2C5-8C13-44FA-9D7B-9C0807159895}">
      <dgm:prSet/>
      <dgm:spPr/>
      <dgm:t>
        <a:bodyPr/>
        <a:lstStyle/>
        <a:p>
          <a:endParaRPr lang="el-GR"/>
        </a:p>
      </dgm:t>
    </dgm:pt>
    <dgm:pt modelId="{FBC70DC7-F2E0-4EF8-B590-1320968BBE38}">
      <dgm:prSet phldrT="[Κείμενο]" custT="1"/>
      <dgm:spPr/>
      <dgm:t>
        <a:bodyPr/>
        <a:lstStyle/>
        <a:p>
          <a:endParaRPr lang="el-GR" sz="1200" b="0" dirty="0" smtClean="0">
            <a:solidFill>
              <a:schemeClr val="tx1"/>
            </a:solidFill>
          </a:endParaRPr>
        </a:p>
        <a:p>
          <a:endParaRPr lang="el-GR" sz="1200" b="0" dirty="0" smtClean="0">
            <a:solidFill>
              <a:schemeClr val="tx1"/>
            </a:solidFill>
          </a:endParaRPr>
        </a:p>
        <a:p>
          <a:r>
            <a:rPr lang="el-GR" sz="1200" b="0" dirty="0" smtClean="0">
              <a:solidFill>
                <a:schemeClr val="tx1"/>
              </a:solidFill>
            </a:rPr>
            <a:t>Ο Συντονιστής αν ο φάκελος της Αίτησης δεν είναι πλήρης καλεί τον οφειλέτη να καταθέσει τα έγγραφα που λείπουν εντός 5 ημερών.</a:t>
          </a:r>
        </a:p>
        <a:p>
          <a:endParaRPr lang="el-GR" sz="1200" b="0" dirty="0" smtClean="0">
            <a:solidFill>
              <a:schemeClr val="tx1"/>
            </a:solidFill>
          </a:endParaRPr>
        </a:p>
        <a:p>
          <a:endParaRPr lang="el-GR" sz="1200" b="0" dirty="0">
            <a:solidFill>
              <a:schemeClr val="tx1"/>
            </a:solidFill>
          </a:endParaRPr>
        </a:p>
      </dgm:t>
    </dgm:pt>
    <dgm:pt modelId="{1AB56570-C4B8-4785-A2D7-480A1A5935AC}" type="parTrans" cxnId="{B3C42CF7-E308-42FE-AA77-4A717A17391D}">
      <dgm:prSet/>
      <dgm:spPr/>
      <dgm:t>
        <a:bodyPr/>
        <a:lstStyle/>
        <a:p>
          <a:endParaRPr lang="el-GR"/>
        </a:p>
      </dgm:t>
    </dgm:pt>
    <dgm:pt modelId="{4EE1C317-2DA6-4880-9F6C-9B39523B8560}" type="sibTrans" cxnId="{B3C42CF7-E308-42FE-AA77-4A717A17391D}">
      <dgm:prSet/>
      <dgm:spPr/>
      <dgm:t>
        <a:bodyPr/>
        <a:lstStyle/>
        <a:p>
          <a:endParaRPr lang="el-GR" dirty="0"/>
        </a:p>
      </dgm:t>
    </dgm:pt>
    <dgm:pt modelId="{76CEA6D7-2450-4D54-B852-82FA90B122FC}">
      <dgm:prSet phldrT="[Κείμενο]" custT="1"/>
      <dgm:spPr/>
      <dgm:t>
        <a:bodyPr/>
        <a:lstStyle/>
        <a:p>
          <a:r>
            <a:rPr lang="el-GR" sz="1200" b="0" dirty="0" smtClean="0">
              <a:solidFill>
                <a:schemeClr val="tx1"/>
              </a:solidFill>
            </a:rPr>
            <a:t> Αν ο φάκελος δεν συμπληρωθεί εμπρόθεσμα η διαδικασία θεωρείται περατωθείσα ως άκαρπη.</a:t>
          </a:r>
          <a:endParaRPr lang="en-US" sz="1200" b="0" dirty="0" smtClean="0">
            <a:solidFill>
              <a:schemeClr val="tx1"/>
            </a:solidFill>
          </a:endParaRPr>
        </a:p>
        <a:p>
          <a:r>
            <a:rPr lang="el-GR" sz="1200" b="0" dirty="0" smtClean="0">
              <a:solidFill>
                <a:schemeClr val="tx1"/>
              </a:solidFill>
            </a:rPr>
            <a:t>Συντάσσεται </a:t>
          </a:r>
        </a:p>
        <a:p>
          <a:r>
            <a:rPr lang="el-GR" sz="1200" b="0" dirty="0" smtClean="0">
              <a:solidFill>
                <a:schemeClr val="tx1"/>
              </a:solidFill>
            </a:rPr>
            <a:t>πρακτικό αποτυχίας.</a:t>
          </a:r>
          <a:endParaRPr lang="el-GR" sz="1200" b="0" dirty="0">
            <a:solidFill>
              <a:schemeClr val="tx1"/>
            </a:solidFill>
          </a:endParaRPr>
        </a:p>
      </dgm:t>
    </dgm:pt>
    <dgm:pt modelId="{5C6D246E-B3F9-45C9-8ADA-C2B09AB5A1F9}" type="parTrans" cxnId="{2F8C352F-17FD-4B9D-B367-FFB9768EA37E}">
      <dgm:prSet/>
      <dgm:spPr/>
      <dgm:t>
        <a:bodyPr/>
        <a:lstStyle/>
        <a:p>
          <a:endParaRPr lang="el-GR"/>
        </a:p>
      </dgm:t>
    </dgm:pt>
    <dgm:pt modelId="{92CA2506-6E27-4781-83B1-7FF2D15F66B4}" type="sibTrans" cxnId="{2F8C352F-17FD-4B9D-B367-FFB9768EA37E}">
      <dgm:prSet/>
      <dgm:spPr/>
      <dgm:t>
        <a:bodyPr/>
        <a:lstStyle/>
        <a:p>
          <a:endParaRPr lang="el-GR"/>
        </a:p>
      </dgm:t>
    </dgm:pt>
    <dgm:pt modelId="{C9BFBA5B-0CBE-4E3E-A3F0-E5B8B8DB814F}" type="pres">
      <dgm:prSet presAssocID="{C3D8E358-9DF8-465B-B8AF-DA7A71C4F626}" presName="linearFlow" presStyleCnt="0">
        <dgm:presLayoutVars>
          <dgm:resizeHandles val="exact"/>
        </dgm:presLayoutVars>
      </dgm:prSet>
      <dgm:spPr/>
      <dgm:t>
        <a:bodyPr/>
        <a:lstStyle/>
        <a:p>
          <a:endParaRPr lang="el-GR"/>
        </a:p>
      </dgm:t>
    </dgm:pt>
    <dgm:pt modelId="{8B719F60-06EF-4374-84C9-B87623AB5160}" type="pres">
      <dgm:prSet presAssocID="{4499A457-FB33-4A05-BD82-1BBB4B310B94}" presName="node" presStyleLbl="node1" presStyleIdx="0" presStyleCnt="3" custScaleX="95995" custScaleY="77632" custLinFactNeighborY="35646">
        <dgm:presLayoutVars>
          <dgm:bulletEnabled val="1"/>
        </dgm:presLayoutVars>
      </dgm:prSet>
      <dgm:spPr/>
      <dgm:t>
        <a:bodyPr/>
        <a:lstStyle/>
        <a:p>
          <a:endParaRPr lang="el-GR"/>
        </a:p>
      </dgm:t>
    </dgm:pt>
    <dgm:pt modelId="{3955C588-C516-43EC-8835-C1F5BBFCEC63}" type="pres">
      <dgm:prSet presAssocID="{8265BD9F-55FC-4D2B-A298-363D99C43CF2}" presName="sibTrans" presStyleLbl="sibTrans2D1" presStyleIdx="0" presStyleCnt="2"/>
      <dgm:spPr/>
      <dgm:t>
        <a:bodyPr/>
        <a:lstStyle/>
        <a:p>
          <a:endParaRPr lang="el-GR"/>
        </a:p>
      </dgm:t>
    </dgm:pt>
    <dgm:pt modelId="{BBD93580-437F-44CE-BC8E-3F903AE84CA8}" type="pres">
      <dgm:prSet presAssocID="{8265BD9F-55FC-4D2B-A298-363D99C43CF2}" presName="connectorText" presStyleLbl="sibTrans2D1" presStyleIdx="0" presStyleCnt="2"/>
      <dgm:spPr/>
      <dgm:t>
        <a:bodyPr/>
        <a:lstStyle/>
        <a:p>
          <a:endParaRPr lang="el-GR"/>
        </a:p>
      </dgm:t>
    </dgm:pt>
    <dgm:pt modelId="{1B33EA11-A0C9-4164-839D-6D5D795CF0CA}" type="pres">
      <dgm:prSet presAssocID="{FBC70DC7-F2E0-4EF8-B590-1320968BBE38}" presName="node" presStyleLbl="node1" presStyleIdx="1" presStyleCnt="3" custScaleX="95995" custScaleY="62796">
        <dgm:presLayoutVars>
          <dgm:bulletEnabled val="1"/>
        </dgm:presLayoutVars>
      </dgm:prSet>
      <dgm:spPr/>
      <dgm:t>
        <a:bodyPr/>
        <a:lstStyle/>
        <a:p>
          <a:endParaRPr lang="el-GR"/>
        </a:p>
      </dgm:t>
    </dgm:pt>
    <dgm:pt modelId="{44EB07F7-32A4-49F4-BF34-D65966E64163}" type="pres">
      <dgm:prSet presAssocID="{4EE1C317-2DA6-4880-9F6C-9B39523B8560}" presName="sibTrans" presStyleLbl="sibTrans2D1" presStyleIdx="1" presStyleCnt="2" custFlipVert="0" custScaleY="86513"/>
      <dgm:spPr/>
      <dgm:t>
        <a:bodyPr/>
        <a:lstStyle/>
        <a:p>
          <a:endParaRPr lang="el-GR"/>
        </a:p>
      </dgm:t>
    </dgm:pt>
    <dgm:pt modelId="{90A77924-D330-4047-B443-F6EF509C969D}" type="pres">
      <dgm:prSet presAssocID="{4EE1C317-2DA6-4880-9F6C-9B39523B8560}" presName="connectorText" presStyleLbl="sibTrans2D1" presStyleIdx="1" presStyleCnt="2"/>
      <dgm:spPr/>
      <dgm:t>
        <a:bodyPr/>
        <a:lstStyle/>
        <a:p>
          <a:endParaRPr lang="el-GR"/>
        </a:p>
      </dgm:t>
    </dgm:pt>
    <dgm:pt modelId="{EA054DFB-20A1-4AC8-95B6-56341796900B}" type="pres">
      <dgm:prSet presAssocID="{76CEA6D7-2450-4D54-B852-82FA90B122FC}" presName="node" presStyleLbl="node1" presStyleIdx="2" presStyleCnt="3" custScaleX="95995" custScaleY="67523" custLinFactNeighborY="-1612">
        <dgm:presLayoutVars>
          <dgm:bulletEnabled val="1"/>
        </dgm:presLayoutVars>
      </dgm:prSet>
      <dgm:spPr/>
      <dgm:t>
        <a:bodyPr/>
        <a:lstStyle/>
        <a:p>
          <a:endParaRPr lang="el-GR"/>
        </a:p>
      </dgm:t>
    </dgm:pt>
  </dgm:ptLst>
  <dgm:cxnLst>
    <dgm:cxn modelId="{66BF5383-645C-4D8D-BEA8-B7D1A15F7C4B}" type="presOf" srcId="{4EE1C317-2DA6-4880-9F6C-9B39523B8560}" destId="{44EB07F7-32A4-49F4-BF34-D65966E64163}" srcOrd="0" destOrd="0" presId="urn:microsoft.com/office/officeart/2005/8/layout/process2"/>
    <dgm:cxn modelId="{FC50C2C5-8C13-44FA-9D7B-9C0807159895}" srcId="{C3D8E358-9DF8-465B-B8AF-DA7A71C4F626}" destId="{4499A457-FB33-4A05-BD82-1BBB4B310B94}" srcOrd="0" destOrd="0" parTransId="{CC2EE06F-D50C-4805-A0A4-250BAF6AE8D3}" sibTransId="{8265BD9F-55FC-4D2B-A298-363D99C43CF2}"/>
    <dgm:cxn modelId="{2D073A89-EE8E-4991-8764-69A2ECA74CEF}" type="presOf" srcId="{76CEA6D7-2450-4D54-B852-82FA90B122FC}" destId="{EA054DFB-20A1-4AC8-95B6-56341796900B}" srcOrd="0" destOrd="0" presId="urn:microsoft.com/office/officeart/2005/8/layout/process2"/>
    <dgm:cxn modelId="{40344EC5-A73B-45EB-BE33-420E090CB341}" type="presOf" srcId="{FBC70DC7-F2E0-4EF8-B590-1320968BBE38}" destId="{1B33EA11-A0C9-4164-839D-6D5D795CF0CA}" srcOrd="0" destOrd="0" presId="urn:microsoft.com/office/officeart/2005/8/layout/process2"/>
    <dgm:cxn modelId="{B3C42CF7-E308-42FE-AA77-4A717A17391D}" srcId="{C3D8E358-9DF8-465B-B8AF-DA7A71C4F626}" destId="{FBC70DC7-F2E0-4EF8-B590-1320968BBE38}" srcOrd="1" destOrd="0" parTransId="{1AB56570-C4B8-4785-A2D7-480A1A5935AC}" sibTransId="{4EE1C317-2DA6-4880-9F6C-9B39523B8560}"/>
    <dgm:cxn modelId="{45D53055-7431-4D30-A2A4-61CD85015A1F}" type="presOf" srcId="{4499A457-FB33-4A05-BD82-1BBB4B310B94}" destId="{8B719F60-06EF-4374-84C9-B87623AB5160}" srcOrd="0" destOrd="0" presId="urn:microsoft.com/office/officeart/2005/8/layout/process2"/>
    <dgm:cxn modelId="{457B19E8-C997-4923-B7FA-1008F08AE0E4}" type="presOf" srcId="{4EE1C317-2DA6-4880-9F6C-9B39523B8560}" destId="{90A77924-D330-4047-B443-F6EF509C969D}" srcOrd="1" destOrd="0" presId="urn:microsoft.com/office/officeart/2005/8/layout/process2"/>
    <dgm:cxn modelId="{FE123CB0-9C41-48BF-B126-7044DB6C9454}" type="presOf" srcId="{8265BD9F-55FC-4D2B-A298-363D99C43CF2}" destId="{BBD93580-437F-44CE-BC8E-3F903AE84CA8}" srcOrd="1" destOrd="0" presId="urn:microsoft.com/office/officeart/2005/8/layout/process2"/>
    <dgm:cxn modelId="{0B6E62D1-743A-4099-9808-1B98B98799B8}" type="presOf" srcId="{8265BD9F-55FC-4D2B-A298-363D99C43CF2}" destId="{3955C588-C516-43EC-8835-C1F5BBFCEC63}" srcOrd="0" destOrd="0" presId="urn:microsoft.com/office/officeart/2005/8/layout/process2"/>
    <dgm:cxn modelId="{2F8C352F-17FD-4B9D-B367-FFB9768EA37E}" srcId="{C3D8E358-9DF8-465B-B8AF-DA7A71C4F626}" destId="{76CEA6D7-2450-4D54-B852-82FA90B122FC}" srcOrd="2" destOrd="0" parTransId="{5C6D246E-B3F9-45C9-8ADA-C2B09AB5A1F9}" sibTransId="{92CA2506-6E27-4781-83B1-7FF2D15F66B4}"/>
    <dgm:cxn modelId="{E7AD1E5F-05DF-4CD6-B826-06BAE43A7450}" type="presOf" srcId="{C3D8E358-9DF8-465B-B8AF-DA7A71C4F626}" destId="{C9BFBA5B-0CBE-4E3E-A3F0-E5B8B8DB814F}" srcOrd="0" destOrd="0" presId="urn:microsoft.com/office/officeart/2005/8/layout/process2"/>
    <dgm:cxn modelId="{2D8D92FD-3B33-4A75-B67E-C40B3DDF0A7A}" type="presParOf" srcId="{C9BFBA5B-0CBE-4E3E-A3F0-E5B8B8DB814F}" destId="{8B719F60-06EF-4374-84C9-B87623AB5160}" srcOrd="0" destOrd="0" presId="urn:microsoft.com/office/officeart/2005/8/layout/process2"/>
    <dgm:cxn modelId="{EB2FE6E9-9B1D-41A6-A379-F3B8F1BACA6A}" type="presParOf" srcId="{C9BFBA5B-0CBE-4E3E-A3F0-E5B8B8DB814F}" destId="{3955C588-C516-43EC-8835-C1F5BBFCEC63}" srcOrd="1" destOrd="0" presId="urn:microsoft.com/office/officeart/2005/8/layout/process2"/>
    <dgm:cxn modelId="{D391DEBE-4720-4E38-B8BA-000B335B3106}" type="presParOf" srcId="{3955C588-C516-43EC-8835-C1F5BBFCEC63}" destId="{BBD93580-437F-44CE-BC8E-3F903AE84CA8}" srcOrd="0" destOrd="0" presId="urn:microsoft.com/office/officeart/2005/8/layout/process2"/>
    <dgm:cxn modelId="{2B5D6EC5-3A98-4EAF-BBC2-99690C6D4A35}" type="presParOf" srcId="{C9BFBA5B-0CBE-4E3E-A3F0-E5B8B8DB814F}" destId="{1B33EA11-A0C9-4164-839D-6D5D795CF0CA}" srcOrd="2" destOrd="0" presId="urn:microsoft.com/office/officeart/2005/8/layout/process2"/>
    <dgm:cxn modelId="{B9E96912-CFFC-4C6B-BB19-866C5BBDDE97}" type="presParOf" srcId="{C9BFBA5B-0CBE-4E3E-A3F0-E5B8B8DB814F}" destId="{44EB07F7-32A4-49F4-BF34-D65966E64163}" srcOrd="3" destOrd="0" presId="urn:microsoft.com/office/officeart/2005/8/layout/process2"/>
    <dgm:cxn modelId="{1DEC65BE-4A3B-4132-94A0-8EBD8763A250}" type="presParOf" srcId="{44EB07F7-32A4-49F4-BF34-D65966E64163}" destId="{90A77924-D330-4047-B443-F6EF509C969D}" srcOrd="0" destOrd="0" presId="urn:microsoft.com/office/officeart/2005/8/layout/process2"/>
    <dgm:cxn modelId="{0D383856-FCBD-43B7-A94C-214064076943}" type="presParOf" srcId="{C9BFBA5B-0CBE-4E3E-A3F0-E5B8B8DB814F}" destId="{EA054DFB-20A1-4AC8-95B6-56341796900B}" srcOrd="4" destOrd="0" presId="urn:microsoft.com/office/officeart/2005/8/layout/process2"/>
  </dgm:cxnLst>
  <dgm:bg>
    <a:solidFill>
      <a:schemeClr val="accent1">
        <a:lumMod val="60000"/>
        <a:lumOff val="40000"/>
      </a:schemeClr>
    </a:solidFill>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C3D8E358-9DF8-465B-B8AF-DA7A71C4F626}"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el-GR"/>
        </a:p>
      </dgm:t>
    </dgm:pt>
    <dgm:pt modelId="{4499A457-FB33-4A05-BD82-1BBB4B310B94}">
      <dgm:prSet phldrT="[Κείμενο]" custT="1"/>
      <dgm:spPr/>
      <dgm:t>
        <a:bodyPr/>
        <a:lstStyle/>
        <a:p>
          <a:r>
            <a:rPr lang="el-GR" sz="1200" b="0" dirty="0" smtClean="0">
              <a:solidFill>
                <a:schemeClr val="tx1"/>
              </a:solidFill>
            </a:rPr>
            <a:t>Για τις πλήρεις αιτήσεις εκδίδει υπογεγραμμένη βεβαίωση , η οποία πιστοποιείται ηλεκτρονικά από την ΕΓΔΙΧ.</a:t>
          </a:r>
          <a:endParaRPr lang="el-GR" sz="1200" b="0" dirty="0">
            <a:solidFill>
              <a:schemeClr val="tx1"/>
            </a:solidFill>
            <a:latin typeface="Verdana" pitchFamily="34" charset="0"/>
            <a:ea typeface="Verdana" pitchFamily="34" charset="0"/>
            <a:cs typeface="Verdana" pitchFamily="34" charset="0"/>
          </a:endParaRPr>
        </a:p>
      </dgm:t>
    </dgm:pt>
    <dgm:pt modelId="{CC2EE06F-D50C-4805-A0A4-250BAF6AE8D3}" type="parTrans" cxnId="{FC50C2C5-8C13-44FA-9D7B-9C0807159895}">
      <dgm:prSet/>
      <dgm:spPr/>
      <dgm:t>
        <a:bodyPr/>
        <a:lstStyle/>
        <a:p>
          <a:endParaRPr lang="el-GR"/>
        </a:p>
      </dgm:t>
    </dgm:pt>
    <dgm:pt modelId="{8265BD9F-55FC-4D2B-A298-363D99C43CF2}" type="sibTrans" cxnId="{FC50C2C5-8C13-44FA-9D7B-9C0807159895}">
      <dgm:prSet/>
      <dgm:spPr/>
      <dgm:t>
        <a:bodyPr/>
        <a:lstStyle/>
        <a:p>
          <a:endParaRPr lang="el-GR"/>
        </a:p>
      </dgm:t>
    </dgm:pt>
    <dgm:pt modelId="{FBC70DC7-F2E0-4EF8-B590-1320968BBE38}">
      <dgm:prSet phldrT="[Κείμενο]" custT="1"/>
      <dgm:spPr/>
      <dgm:t>
        <a:bodyPr/>
        <a:lstStyle/>
        <a:p>
          <a:r>
            <a:rPr lang="el-GR" sz="1200" b="0" dirty="0" smtClean="0">
              <a:solidFill>
                <a:schemeClr val="tx1"/>
              </a:solidFill>
            </a:rPr>
            <a:t>Για πλήρη φάκελο κοινοποιείται σε 2 ημέρες απόσπασμα της αίτησης σε όλους τους ενδιαφερόμενους πιστωτές</a:t>
          </a:r>
          <a:r>
            <a:rPr lang="en-US" sz="1200" b="0" dirty="0" smtClean="0">
              <a:solidFill>
                <a:schemeClr val="tx1"/>
              </a:solidFill>
            </a:rPr>
            <a:t>, </a:t>
          </a:r>
          <a:r>
            <a:rPr lang="el-GR" sz="1200" b="0" dirty="0" smtClean="0">
              <a:solidFill>
                <a:schemeClr val="tx1"/>
              </a:solidFill>
            </a:rPr>
            <a:t>μαζί με πρόσκληση συμμετοχής στη διαδικασία.</a:t>
          </a:r>
          <a:endParaRPr lang="el-GR" sz="1200" b="0" dirty="0">
            <a:solidFill>
              <a:schemeClr val="tx1"/>
            </a:solidFill>
            <a:latin typeface="Verdana" pitchFamily="34" charset="0"/>
            <a:ea typeface="Verdana" pitchFamily="34" charset="0"/>
            <a:cs typeface="Verdana" pitchFamily="34" charset="0"/>
          </a:endParaRPr>
        </a:p>
      </dgm:t>
    </dgm:pt>
    <dgm:pt modelId="{1AB56570-C4B8-4785-A2D7-480A1A5935AC}" type="parTrans" cxnId="{B3C42CF7-E308-42FE-AA77-4A717A17391D}">
      <dgm:prSet/>
      <dgm:spPr/>
      <dgm:t>
        <a:bodyPr/>
        <a:lstStyle/>
        <a:p>
          <a:endParaRPr lang="el-GR"/>
        </a:p>
      </dgm:t>
    </dgm:pt>
    <dgm:pt modelId="{4EE1C317-2DA6-4880-9F6C-9B39523B8560}" type="sibTrans" cxnId="{B3C42CF7-E308-42FE-AA77-4A717A17391D}">
      <dgm:prSet/>
      <dgm:spPr/>
      <dgm:t>
        <a:bodyPr/>
        <a:lstStyle/>
        <a:p>
          <a:endParaRPr lang="el-GR" dirty="0"/>
        </a:p>
      </dgm:t>
    </dgm:pt>
    <dgm:pt modelId="{76CEA6D7-2450-4D54-B852-82FA90B122FC}">
      <dgm:prSet phldrT="[Κείμενο]" custT="1"/>
      <dgm:spPr/>
      <dgm:t>
        <a:bodyPr/>
        <a:lstStyle/>
        <a:p>
          <a:r>
            <a:rPr lang="el-GR" sz="1200" b="0" dirty="0" smtClean="0">
              <a:solidFill>
                <a:schemeClr val="tx1"/>
              </a:solidFill>
            </a:rPr>
            <a:t>Σε περίπτωση που κάποιος </a:t>
          </a:r>
          <a:r>
            <a:rPr lang="el-GR" sz="1200" b="0" dirty="0" err="1" smtClean="0">
              <a:solidFill>
                <a:schemeClr val="tx1"/>
              </a:solidFill>
            </a:rPr>
            <a:t>συνοφειλέτης</a:t>
          </a:r>
          <a:r>
            <a:rPr lang="el-GR" sz="1200" b="0" dirty="0" smtClean="0">
              <a:solidFill>
                <a:schemeClr val="tx1"/>
              </a:solidFill>
            </a:rPr>
            <a:t> δεν συνυποβάλει αίτηση, ο συντονιστής ειδοποιεί τον πιστωτή, να δηλώσει εντός 5 ημερών αν συναινεί στην έναρξη της διαδικασίας.</a:t>
          </a:r>
        </a:p>
      </dgm:t>
    </dgm:pt>
    <dgm:pt modelId="{5C6D246E-B3F9-45C9-8ADA-C2B09AB5A1F9}" type="parTrans" cxnId="{2F8C352F-17FD-4B9D-B367-FFB9768EA37E}">
      <dgm:prSet/>
      <dgm:spPr/>
      <dgm:t>
        <a:bodyPr/>
        <a:lstStyle/>
        <a:p>
          <a:endParaRPr lang="el-GR"/>
        </a:p>
      </dgm:t>
    </dgm:pt>
    <dgm:pt modelId="{92CA2506-6E27-4781-83B1-7FF2D15F66B4}" type="sibTrans" cxnId="{2F8C352F-17FD-4B9D-B367-FFB9768EA37E}">
      <dgm:prSet/>
      <dgm:spPr/>
      <dgm:t>
        <a:bodyPr/>
        <a:lstStyle/>
        <a:p>
          <a:endParaRPr lang="el-GR"/>
        </a:p>
      </dgm:t>
    </dgm:pt>
    <dgm:pt modelId="{C9BFBA5B-0CBE-4E3E-A3F0-E5B8B8DB814F}" type="pres">
      <dgm:prSet presAssocID="{C3D8E358-9DF8-465B-B8AF-DA7A71C4F626}" presName="linearFlow" presStyleCnt="0">
        <dgm:presLayoutVars>
          <dgm:resizeHandles val="exact"/>
        </dgm:presLayoutVars>
      </dgm:prSet>
      <dgm:spPr/>
      <dgm:t>
        <a:bodyPr/>
        <a:lstStyle/>
        <a:p>
          <a:endParaRPr lang="el-GR"/>
        </a:p>
      </dgm:t>
    </dgm:pt>
    <dgm:pt modelId="{8B719F60-06EF-4374-84C9-B87623AB5160}" type="pres">
      <dgm:prSet presAssocID="{4499A457-FB33-4A05-BD82-1BBB4B310B94}" presName="node" presStyleLbl="node1" presStyleIdx="0" presStyleCnt="3" custScaleX="95995" custScaleY="74396" custLinFactNeighborY="33798">
        <dgm:presLayoutVars>
          <dgm:bulletEnabled val="1"/>
        </dgm:presLayoutVars>
      </dgm:prSet>
      <dgm:spPr/>
      <dgm:t>
        <a:bodyPr/>
        <a:lstStyle/>
        <a:p>
          <a:endParaRPr lang="el-GR"/>
        </a:p>
      </dgm:t>
    </dgm:pt>
    <dgm:pt modelId="{3955C588-C516-43EC-8835-C1F5BBFCEC63}" type="pres">
      <dgm:prSet presAssocID="{8265BD9F-55FC-4D2B-A298-363D99C43CF2}" presName="sibTrans" presStyleLbl="sibTrans2D1" presStyleIdx="0" presStyleCnt="2" custAng="0" custFlipVert="0" custScaleX="107481" custScaleY="86513" custLinFactNeighborX="23555" custLinFactNeighborY="-3616"/>
      <dgm:spPr/>
      <dgm:t>
        <a:bodyPr/>
        <a:lstStyle/>
        <a:p>
          <a:endParaRPr lang="el-GR"/>
        </a:p>
      </dgm:t>
    </dgm:pt>
    <dgm:pt modelId="{BBD93580-437F-44CE-BC8E-3F903AE84CA8}" type="pres">
      <dgm:prSet presAssocID="{8265BD9F-55FC-4D2B-A298-363D99C43CF2}" presName="connectorText" presStyleLbl="sibTrans2D1" presStyleIdx="0" presStyleCnt="2"/>
      <dgm:spPr/>
      <dgm:t>
        <a:bodyPr/>
        <a:lstStyle/>
        <a:p>
          <a:endParaRPr lang="el-GR"/>
        </a:p>
      </dgm:t>
    </dgm:pt>
    <dgm:pt modelId="{1B33EA11-A0C9-4164-839D-6D5D795CF0CA}" type="pres">
      <dgm:prSet presAssocID="{FBC70DC7-F2E0-4EF8-B590-1320968BBE38}" presName="node" presStyleLbl="node1" presStyleIdx="1" presStyleCnt="3" custScaleX="95995" custScaleY="72246" custLinFactNeighborX="3048" custLinFactNeighborY="14501">
        <dgm:presLayoutVars>
          <dgm:bulletEnabled val="1"/>
        </dgm:presLayoutVars>
      </dgm:prSet>
      <dgm:spPr/>
      <dgm:t>
        <a:bodyPr/>
        <a:lstStyle/>
        <a:p>
          <a:endParaRPr lang="el-GR"/>
        </a:p>
      </dgm:t>
    </dgm:pt>
    <dgm:pt modelId="{44EB07F7-32A4-49F4-BF34-D65966E64163}" type="pres">
      <dgm:prSet presAssocID="{4EE1C317-2DA6-4880-9F6C-9B39523B8560}" presName="sibTrans" presStyleLbl="sibTrans2D1" presStyleIdx="1" presStyleCnt="2" custFlipVert="0" custScaleY="86513"/>
      <dgm:spPr/>
      <dgm:t>
        <a:bodyPr/>
        <a:lstStyle/>
        <a:p>
          <a:endParaRPr lang="el-GR"/>
        </a:p>
      </dgm:t>
    </dgm:pt>
    <dgm:pt modelId="{90A77924-D330-4047-B443-F6EF509C969D}" type="pres">
      <dgm:prSet presAssocID="{4EE1C317-2DA6-4880-9F6C-9B39523B8560}" presName="connectorText" presStyleLbl="sibTrans2D1" presStyleIdx="1" presStyleCnt="2"/>
      <dgm:spPr/>
      <dgm:t>
        <a:bodyPr/>
        <a:lstStyle/>
        <a:p>
          <a:endParaRPr lang="el-GR"/>
        </a:p>
      </dgm:t>
    </dgm:pt>
    <dgm:pt modelId="{EA054DFB-20A1-4AC8-95B6-56341796900B}" type="pres">
      <dgm:prSet presAssocID="{76CEA6D7-2450-4D54-B852-82FA90B122FC}" presName="node" presStyleLbl="node1" presStyleIdx="2" presStyleCnt="3" custScaleY="87741" custLinFactNeighborX="-1046" custLinFactNeighborY="-9145">
        <dgm:presLayoutVars>
          <dgm:bulletEnabled val="1"/>
        </dgm:presLayoutVars>
      </dgm:prSet>
      <dgm:spPr/>
      <dgm:t>
        <a:bodyPr/>
        <a:lstStyle/>
        <a:p>
          <a:endParaRPr lang="el-GR"/>
        </a:p>
      </dgm:t>
    </dgm:pt>
  </dgm:ptLst>
  <dgm:cxnLst>
    <dgm:cxn modelId="{FC50C2C5-8C13-44FA-9D7B-9C0807159895}" srcId="{C3D8E358-9DF8-465B-B8AF-DA7A71C4F626}" destId="{4499A457-FB33-4A05-BD82-1BBB4B310B94}" srcOrd="0" destOrd="0" parTransId="{CC2EE06F-D50C-4805-A0A4-250BAF6AE8D3}" sibTransId="{8265BD9F-55FC-4D2B-A298-363D99C43CF2}"/>
    <dgm:cxn modelId="{B3C42CF7-E308-42FE-AA77-4A717A17391D}" srcId="{C3D8E358-9DF8-465B-B8AF-DA7A71C4F626}" destId="{FBC70DC7-F2E0-4EF8-B590-1320968BBE38}" srcOrd="1" destOrd="0" parTransId="{1AB56570-C4B8-4785-A2D7-480A1A5935AC}" sibTransId="{4EE1C317-2DA6-4880-9F6C-9B39523B8560}"/>
    <dgm:cxn modelId="{8D6BD811-CB41-4C4E-AEBD-B12D9B6E51C5}" type="presOf" srcId="{4499A457-FB33-4A05-BD82-1BBB4B310B94}" destId="{8B719F60-06EF-4374-84C9-B87623AB5160}" srcOrd="0" destOrd="0" presId="urn:microsoft.com/office/officeart/2005/8/layout/process2"/>
    <dgm:cxn modelId="{73711F1A-A33D-4745-BD93-0C82B38FD302}" type="presOf" srcId="{8265BD9F-55FC-4D2B-A298-363D99C43CF2}" destId="{BBD93580-437F-44CE-BC8E-3F903AE84CA8}" srcOrd="1" destOrd="0" presId="urn:microsoft.com/office/officeart/2005/8/layout/process2"/>
    <dgm:cxn modelId="{82104061-8CD2-41FE-9D72-9BC600C6CDB2}" type="presOf" srcId="{8265BD9F-55FC-4D2B-A298-363D99C43CF2}" destId="{3955C588-C516-43EC-8835-C1F5BBFCEC63}" srcOrd="0" destOrd="0" presId="urn:microsoft.com/office/officeart/2005/8/layout/process2"/>
    <dgm:cxn modelId="{05EC7645-6C10-413C-BA28-1A530E56342D}" type="presOf" srcId="{FBC70DC7-F2E0-4EF8-B590-1320968BBE38}" destId="{1B33EA11-A0C9-4164-839D-6D5D795CF0CA}" srcOrd="0" destOrd="0" presId="urn:microsoft.com/office/officeart/2005/8/layout/process2"/>
    <dgm:cxn modelId="{562581C1-A60C-42AE-BF63-C0F7C5630F15}" type="presOf" srcId="{76CEA6D7-2450-4D54-B852-82FA90B122FC}" destId="{EA054DFB-20A1-4AC8-95B6-56341796900B}" srcOrd="0" destOrd="0" presId="urn:microsoft.com/office/officeart/2005/8/layout/process2"/>
    <dgm:cxn modelId="{586F4899-7A35-42D0-ADD3-F68AA4CD849B}" type="presOf" srcId="{4EE1C317-2DA6-4880-9F6C-9B39523B8560}" destId="{44EB07F7-32A4-49F4-BF34-D65966E64163}" srcOrd="0" destOrd="0" presId="urn:microsoft.com/office/officeart/2005/8/layout/process2"/>
    <dgm:cxn modelId="{2F8C352F-17FD-4B9D-B367-FFB9768EA37E}" srcId="{C3D8E358-9DF8-465B-B8AF-DA7A71C4F626}" destId="{76CEA6D7-2450-4D54-B852-82FA90B122FC}" srcOrd="2" destOrd="0" parTransId="{5C6D246E-B3F9-45C9-8ADA-C2B09AB5A1F9}" sibTransId="{92CA2506-6E27-4781-83B1-7FF2D15F66B4}"/>
    <dgm:cxn modelId="{B29F8537-03B6-4268-BA30-F98E57A37BBE}" type="presOf" srcId="{4EE1C317-2DA6-4880-9F6C-9B39523B8560}" destId="{90A77924-D330-4047-B443-F6EF509C969D}" srcOrd="1" destOrd="0" presId="urn:microsoft.com/office/officeart/2005/8/layout/process2"/>
    <dgm:cxn modelId="{C799C81F-AC97-4566-A789-8A3770AE3A62}" type="presOf" srcId="{C3D8E358-9DF8-465B-B8AF-DA7A71C4F626}" destId="{C9BFBA5B-0CBE-4E3E-A3F0-E5B8B8DB814F}" srcOrd="0" destOrd="0" presId="urn:microsoft.com/office/officeart/2005/8/layout/process2"/>
    <dgm:cxn modelId="{BD8C0E26-90F4-4E1E-9E38-B0D6434F184A}" type="presParOf" srcId="{C9BFBA5B-0CBE-4E3E-A3F0-E5B8B8DB814F}" destId="{8B719F60-06EF-4374-84C9-B87623AB5160}" srcOrd="0" destOrd="0" presId="urn:microsoft.com/office/officeart/2005/8/layout/process2"/>
    <dgm:cxn modelId="{5A2467F8-EC27-43BA-AAD5-E450F3E72A37}" type="presParOf" srcId="{C9BFBA5B-0CBE-4E3E-A3F0-E5B8B8DB814F}" destId="{3955C588-C516-43EC-8835-C1F5BBFCEC63}" srcOrd="1" destOrd="0" presId="urn:microsoft.com/office/officeart/2005/8/layout/process2"/>
    <dgm:cxn modelId="{65773E1A-D697-4C22-BEB4-42B2156A0A13}" type="presParOf" srcId="{3955C588-C516-43EC-8835-C1F5BBFCEC63}" destId="{BBD93580-437F-44CE-BC8E-3F903AE84CA8}" srcOrd="0" destOrd="0" presId="urn:microsoft.com/office/officeart/2005/8/layout/process2"/>
    <dgm:cxn modelId="{F1AC467F-0037-4ED8-911D-66C3053E133A}" type="presParOf" srcId="{C9BFBA5B-0CBE-4E3E-A3F0-E5B8B8DB814F}" destId="{1B33EA11-A0C9-4164-839D-6D5D795CF0CA}" srcOrd="2" destOrd="0" presId="urn:microsoft.com/office/officeart/2005/8/layout/process2"/>
    <dgm:cxn modelId="{FD56BC30-A9CF-475D-8E79-ECC56C1CB816}" type="presParOf" srcId="{C9BFBA5B-0CBE-4E3E-A3F0-E5B8B8DB814F}" destId="{44EB07F7-32A4-49F4-BF34-D65966E64163}" srcOrd="3" destOrd="0" presId="urn:microsoft.com/office/officeart/2005/8/layout/process2"/>
    <dgm:cxn modelId="{1C82AEE9-3042-48D2-81D0-68918BC5B95A}" type="presParOf" srcId="{44EB07F7-32A4-49F4-BF34-D65966E64163}" destId="{90A77924-D330-4047-B443-F6EF509C969D}" srcOrd="0" destOrd="0" presId="urn:microsoft.com/office/officeart/2005/8/layout/process2"/>
    <dgm:cxn modelId="{42DAF12B-9A0F-4E36-AA59-03B45C0A978A}" type="presParOf" srcId="{C9BFBA5B-0CBE-4E3E-A3F0-E5B8B8DB814F}" destId="{EA054DFB-20A1-4AC8-95B6-56341796900B}" srcOrd="4" destOrd="0" presId="urn:microsoft.com/office/officeart/2005/8/layout/process2"/>
  </dgm:cxnLst>
  <dgm:bg>
    <a:solidFill>
      <a:schemeClr val="accent1">
        <a:lumMod val="60000"/>
        <a:lumOff val="40000"/>
      </a:schemeClr>
    </a:solidFill>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C3D8E358-9DF8-465B-B8AF-DA7A71C4F626}"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el-GR"/>
        </a:p>
      </dgm:t>
    </dgm:pt>
    <dgm:pt modelId="{C30021FA-6769-45C7-B66A-CDBE7E575DDD}">
      <dgm:prSet phldrT="[Κείμενο]" custT="1"/>
      <dgm:spPr/>
      <dgm:t>
        <a:bodyPr/>
        <a:lstStyle/>
        <a:p>
          <a:r>
            <a:rPr lang="el-GR" sz="1200" b="0" dirty="0" smtClean="0">
              <a:solidFill>
                <a:schemeClr val="tx1"/>
              </a:solidFill>
            </a:rPr>
            <a:t>Η διεύθυνση ηλεκτρονικού ταχυδρομείου των χρηματοδοτικών φορέων και των πιστωτών του δημοσίου, κοινοποιείται στην ΕΓΔΙΧ εντός 30 ημερών από τη δημοσίευση της αίτησης. </a:t>
          </a:r>
          <a:endParaRPr lang="el-GR" sz="1200" b="0" dirty="0">
            <a:solidFill>
              <a:schemeClr val="tx1"/>
            </a:solidFill>
          </a:endParaRPr>
        </a:p>
      </dgm:t>
    </dgm:pt>
    <dgm:pt modelId="{AE71E310-69FE-4E17-B17E-B05C07B55F4A}" type="parTrans" cxnId="{61BE19A6-177C-4FF9-8060-A624B89255DC}">
      <dgm:prSet/>
      <dgm:spPr/>
      <dgm:t>
        <a:bodyPr/>
        <a:lstStyle/>
        <a:p>
          <a:endParaRPr lang="el-GR">
            <a:solidFill>
              <a:schemeClr val="tx1"/>
            </a:solidFill>
          </a:endParaRPr>
        </a:p>
      </dgm:t>
    </dgm:pt>
    <dgm:pt modelId="{69275F33-3370-4405-8268-FC630BCB43B7}" type="sibTrans" cxnId="{61BE19A6-177C-4FF9-8060-A624B89255DC}">
      <dgm:prSet/>
      <dgm:spPr/>
      <dgm:t>
        <a:bodyPr/>
        <a:lstStyle/>
        <a:p>
          <a:endParaRPr lang="el-GR">
            <a:solidFill>
              <a:schemeClr val="tx1"/>
            </a:solidFill>
          </a:endParaRPr>
        </a:p>
      </dgm:t>
    </dgm:pt>
    <dgm:pt modelId="{C9BFBA5B-0CBE-4E3E-A3F0-E5B8B8DB814F}" type="pres">
      <dgm:prSet presAssocID="{C3D8E358-9DF8-465B-B8AF-DA7A71C4F626}" presName="linearFlow" presStyleCnt="0">
        <dgm:presLayoutVars>
          <dgm:resizeHandles val="exact"/>
        </dgm:presLayoutVars>
      </dgm:prSet>
      <dgm:spPr/>
      <dgm:t>
        <a:bodyPr/>
        <a:lstStyle/>
        <a:p>
          <a:endParaRPr lang="el-GR"/>
        </a:p>
      </dgm:t>
    </dgm:pt>
    <dgm:pt modelId="{E8D17E93-8F1D-4BB5-B2EE-9068E3120615}" type="pres">
      <dgm:prSet presAssocID="{C30021FA-6769-45C7-B66A-CDBE7E575DDD}" presName="node" presStyleLbl="node1" presStyleIdx="0" presStyleCnt="1" custScaleY="99445" custLinFactY="-75319" custLinFactNeighborY="-100000">
        <dgm:presLayoutVars>
          <dgm:bulletEnabled val="1"/>
        </dgm:presLayoutVars>
      </dgm:prSet>
      <dgm:spPr/>
      <dgm:t>
        <a:bodyPr/>
        <a:lstStyle/>
        <a:p>
          <a:endParaRPr lang="el-GR"/>
        </a:p>
      </dgm:t>
    </dgm:pt>
  </dgm:ptLst>
  <dgm:cxnLst>
    <dgm:cxn modelId="{61BE19A6-177C-4FF9-8060-A624B89255DC}" srcId="{C3D8E358-9DF8-465B-B8AF-DA7A71C4F626}" destId="{C30021FA-6769-45C7-B66A-CDBE7E575DDD}" srcOrd="0" destOrd="0" parTransId="{AE71E310-69FE-4E17-B17E-B05C07B55F4A}" sibTransId="{69275F33-3370-4405-8268-FC630BCB43B7}"/>
    <dgm:cxn modelId="{78EC5068-1DD2-4924-B902-CF586EFFE370}" type="presOf" srcId="{C30021FA-6769-45C7-B66A-CDBE7E575DDD}" destId="{E8D17E93-8F1D-4BB5-B2EE-9068E3120615}" srcOrd="0" destOrd="0" presId="urn:microsoft.com/office/officeart/2005/8/layout/process2"/>
    <dgm:cxn modelId="{DEDC43C7-E167-44ED-898F-E51D65F46796}" type="presOf" srcId="{C3D8E358-9DF8-465B-B8AF-DA7A71C4F626}" destId="{C9BFBA5B-0CBE-4E3E-A3F0-E5B8B8DB814F}" srcOrd="0" destOrd="0" presId="urn:microsoft.com/office/officeart/2005/8/layout/process2"/>
    <dgm:cxn modelId="{165CD44C-F23D-4C37-9962-83D3B4D679ED}" type="presParOf" srcId="{C9BFBA5B-0CBE-4E3E-A3F0-E5B8B8DB814F}" destId="{E8D17E93-8F1D-4BB5-B2EE-9068E3120615}" srcOrd="0" destOrd="0" presId="urn:microsoft.com/office/officeart/2005/8/layout/process2"/>
  </dgm:cxnLst>
  <dgm:bg>
    <a:solidFill>
      <a:schemeClr val="accent1">
        <a:lumMod val="60000"/>
        <a:lumOff val="40000"/>
      </a:schemeClr>
    </a:solidFill>
  </dgm:bg>
  <dgm:whole/>
  <dgm:extLst>
    <a:ext uri="http://schemas.microsoft.com/office/drawing/2008/diagram">
      <dsp:dataModelExt xmlns:dsp="http://schemas.microsoft.com/office/drawing/2008/diagram" xmlns="" relId="rId16" minVer="http://schemas.openxmlformats.org/drawingml/2006/diagram"/>
    </a:ext>
  </dgm:extLst>
</dgm:dataModel>
</file>

<file path=ppt/diagrams/data28.xml><?xml version="1.0" encoding="utf-8"?>
<dgm:dataModel xmlns:dgm="http://schemas.openxmlformats.org/drawingml/2006/diagram" xmlns:a="http://schemas.openxmlformats.org/drawingml/2006/main">
  <dgm:ptLst>
    <dgm:pt modelId="{C3D8E358-9DF8-465B-B8AF-DA7A71C4F626}"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el-GR"/>
        </a:p>
      </dgm:t>
    </dgm:pt>
    <dgm:pt modelId="{4499A457-FB33-4A05-BD82-1BBB4B310B94}">
      <dgm:prSet phldrT="[Κείμενο]" custT="1"/>
      <dgm:spPr/>
      <dgm:t>
        <a:bodyPr/>
        <a:lstStyle/>
        <a:p>
          <a:r>
            <a:rPr lang="el-GR" sz="1200" b="0" dirty="0" smtClean="0"/>
            <a:t>Ταυτοποίηση των συμμετεχόντων στη διαδικασία μέσω των μοναδικών κωδικών.</a:t>
          </a:r>
          <a:endParaRPr lang="el-GR" sz="1200" b="0" dirty="0">
            <a:latin typeface="Verdana" pitchFamily="34" charset="0"/>
            <a:ea typeface="Verdana" pitchFamily="34" charset="0"/>
            <a:cs typeface="Verdana" pitchFamily="34" charset="0"/>
          </a:endParaRPr>
        </a:p>
      </dgm:t>
    </dgm:pt>
    <dgm:pt modelId="{CC2EE06F-D50C-4805-A0A4-250BAF6AE8D3}" type="parTrans" cxnId="{FC50C2C5-8C13-44FA-9D7B-9C0807159895}">
      <dgm:prSet/>
      <dgm:spPr/>
      <dgm:t>
        <a:bodyPr/>
        <a:lstStyle/>
        <a:p>
          <a:endParaRPr lang="el-GR"/>
        </a:p>
      </dgm:t>
    </dgm:pt>
    <dgm:pt modelId="{8265BD9F-55FC-4D2B-A298-363D99C43CF2}" type="sibTrans" cxnId="{FC50C2C5-8C13-44FA-9D7B-9C0807159895}">
      <dgm:prSet/>
      <dgm:spPr/>
      <dgm:t>
        <a:bodyPr/>
        <a:lstStyle/>
        <a:p>
          <a:endParaRPr lang="el-GR"/>
        </a:p>
      </dgm:t>
    </dgm:pt>
    <dgm:pt modelId="{FBC70DC7-F2E0-4EF8-B590-1320968BBE38}">
      <dgm:prSet phldrT="[Κείμενο]" custT="1"/>
      <dgm:spPr/>
      <dgm:t>
        <a:bodyPr/>
        <a:lstStyle/>
        <a:p>
          <a:r>
            <a:rPr lang="el-GR" sz="1200" b="0" dirty="0" smtClean="0"/>
            <a:t>Υποβολή αίτησης υπαγωγής και συνοδευτικών εγγράφων.</a:t>
          </a:r>
          <a:endParaRPr lang="el-GR" sz="1200" b="0" dirty="0"/>
        </a:p>
      </dgm:t>
    </dgm:pt>
    <dgm:pt modelId="{1AB56570-C4B8-4785-A2D7-480A1A5935AC}" type="parTrans" cxnId="{B3C42CF7-E308-42FE-AA77-4A717A17391D}">
      <dgm:prSet/>
      <dgm:spPr/>
      <dgm:t>
        <a:bodyPr/>
        <a:lstStyle/>
        <a:p>
          <a:endParaRPr lang="el-GR"/>
        </a:p>
      </dgm:t>
    </dgm:pt>
    <dgm:pt modelId="{4EE1C317-2DA6-4880-9F6C-9B39523B8560}" type="sibTrans" cxnId="{B3C42CF7-E308-42FE-AA77-4A717A17391D}">
      <dgm:prSet/>
      <dgm:spPr/>
      <dgm:t>
        <a:bodyPr/>
        <a:lstStyle/>
        <a:p>
          <a:endParaRPr lang="el-GR" dirty="0"/>
        </a:p>
      </dgm:t>
    </dgm:pt>
    <dgm:pt modelId="{76CEA6D7-2450-4D54-B852-82FA90B122FC}">
      <dgm:prSet phldrT="[Κείμενο]" custT="1"/>
      <dgm:spPr/>
      <dgm:t>
        <a:bodyPr/>
        <a:lstStyle/>
        <a:p>
          <a:r>
            <a:rPr lang="el-GR" sz="1200" b="0" dirty="0" smtClean="0"/>
            <a:t> Ανάθεση υπόθεσης</a:t>
          </a:r>
        </a:p>
        <a:p>
          <a:r>
            <a:rPr lang="el-GR" sz="1200" b="0" dirty="0" smtClean="0"/>
            <a:t>σε συντονιστή αυτοματοποιημένα.</a:t>
          </a:r>
          <a:endParaRPr lang="el-GR" sz="1200" b="0" dirty="0"/>
        </a:p>
      </dgm:t>
    </dgm:pt>
    <dgm:pt modelId="{5C6D246E-B3F9-45C9-8ADA-C2B09AB5A1F9}" type="parTrans" cxnId="{2F8C352F-17FD-4B9D-B367-FFB9768EA37E}">
      <dgm:prSet/>
      <dgm:spPr/>
      <dgm:t>
        <a:bodyPr/>
        <a:lstStyle/>
        <a:p>
          <a:endParaRPr lang="el-GR"/>
        </a:p>
      </dgm:t>
    </dgm:pt>
    <dgm:pt modelId="{92CA2506-6E27-4781-83B1-7FF2D15F66B4}" type="sibTrans" cxnId="{2F8C352F-17FD-4B9D-B367-FFB9768EA37E}">
      <dgm:prSet/>
      <dgm:spPr/>
      <dgm:t>
        <a:bodyPr/>
        <a:lstStyle/>
        <a:p>
          <a:endParaRPr lang="el-GR"/>
        </a:p>
      </dgm:t>
    </dgm:pt>
    <dgm:pt modelId="{C9BFBA5B-0CBE-4E3E-A3F0-E5B8B8DB814F}" type="pres">
      <dgm:prSet presAssocID="{C3D8E358-9DF8-465B-B8AF-DA7A71C4F626}" presName="linearFlow" presStyleCnt="0">
        <dgm:presLayoutVars>
          <dgm:resizeHandles val="exact"/>
        </dgm:presLayoutVars>
      </dgm:prSet>
      <dgm:spPr/>
      <dgm:t>
        <a:bodyPr/>
        <a:lstStyle/>
        <a:p>
          <a:endParaRPr lang="el-GR"/>
        </a:p>
      </dgm:t>
    </dgm:pt>
    <dgm:pt modelId="{8B719F60-06EF-4374-84C9-B87623AB5160}" type="pres">
      <dgm:prSet presAssocID="{4499A457-FB33-4A05-BD82-1BBB4B310B94}" presName="node" presStyleLbl="node1" presStyleIdx="0" presStyleCnt="3" custScaleX="95995" custScaleY="77632" custLinFactNeighborY="35646">
        <dgm:presLayoutVars>
          <dgm:bulletEnabled val="1"/>
        </dgm:presLayoutVars>
      </dgm:prSet>
      <dgm:spPr/>
      <dgm:t>
        <a:bodyPr/>
        <a:lstStyle/>
        <a:p>
          <a:endParaRPr lang="el-GR"/>
        </a:p>
      </dgm:t>
    </dgm:pt>
    <dgm:pt modelId="{3955C588-C516-43EC-8835-C1F5BBFCEC63}" type="pres">
      <dgm:prSet presAssocID="{8265BD9F-55FC-4D2B-A298-363D99C43CF2}" presName="sibTrans" presStyleLbl="sibTrans2D1" presStyleIdx="0" presStyleCnt="2"/>
      <dgm:spPr/>
      <dgm:t>
        <a:bodyPr/>
        <a:lstStyle/>
        <a:p>
          <a:endParaRPr lang="el-GR"/>
        </a:p>
      </dgm:t>
    </dgm:pt>
    <dgm:pt modelId="{BBD93580-437F-44CE-BC8E-3F903AE84CA8}" type="pres">
      <dgm:prSet presAssocID="{8265BD9F-55FC-4D2B-A298-363D99C43CF2}" presName="connectorText" presStyleLbl="sibTrans2D1" presStyleIdx="0" presStyleCnt="2"/>
      <dgm:spPr/>
      <dgm:t>
        <a:bodyPr/>
        <a:lstStyle/>
        <a:p>
          <a:endParaRPr lang="el-GR"/>
        </a:p>
      </dgm:t>
    </dgm:pt>
    <dgm:pt modelId="{1B33EA11-A0C9-4164-839D-6D5D795CF0CA}" type="pres">
      <dgm:prSet presAssocID="{FBC70DC7-F2E0-4EF8-B590-1320968BBE38}" presName="node" presStyleLbl="node1" presStyleIdx="1" presStyleCnt="3" custScaleX="95995" custScaleY="62796">
        <dgm:presLayoutVars>
          <dgm:bulletEnabled val="1"/>
        </dgm:presLayoutVars>
      </dgm:prSet>
      <dgm:spPr/>
      <dgm:t>
        <a:bodyPr/>
        <a:lstStyle/>
        <a:p>
          <a:endParaRPr lang="el-GR"/>
        </a:p>
      </dgm:t>
    </dgm:pt>
    <dgm:pt modelId="{44EB07F7-32A4-49F4-BF34-D65966E64163}" type="pres">
      <dgm:prSet presAssocID="{4EE1C317-2DA6-4880-9F6C-9B39523B8560}" presName="sibTrans" presStyleLbl="sibTrans2D1" presStyleIdx="1" presStyleCnt="2" custFlipVert="0" custScaleY="86513"/>
      <dgm:spPr/>
      <dgm:t>
        <a:bodyPr/>
        <a:lstStyle/>
        <a:p>
          <a:endParaRPr lang="el-GR"/>
        </a:p>
      </dgm:t>
    </dgm:pt>
    <dgm:pt modelId="{90A77924-D330-4047-B443-F6EF509C969D}" type="pres">
      <dgm:prSet presAssocID="{4EE1C317-2DA6-4880-9F6C-9B39523B8560}" presName="connectorText" presStyleLbl="sibTrans2D1" presStyleIdx="1" presStyleCnt="2"/>
      <dgm:spPr/>
      <dgm:t>
        <a:bodyPr/>
        <a:lstStyle/>
        <a:p>
          <a:endParaRPr lang="el-GR"/>
        </a:p>
      </dgm:t>
    </dgm:pt>
    <dgm:pt modelId="{EA054DFB-20A1-4AC8-95B6-56341796900B}" type="pres">
      <dgm:prSet presAssocID="{76CEA6D7-2450-4D54-B852-82FA90B122FC}" presName="node" presStyleLbl="node1" presStyleIdx="2" presStyleCnt="3" custScaleX="95995" custScaleY="67523" custLinFactNeighborY="-1612">
        <dgm:presLayoutVars>
          <dgm:bulletEnabled val="1"/>
        </dgm:presLayoutVars>
      </dgm:prSet>
      <dgm:spPr/>
      <dgm:t>
        <a:bodyPr/>
        <a:lstStyle/>
        <a:p>
          <a:endParaRPr lang="el-GR"/>
        </a:p>
      </dgm:t>
    </dgm:pt>
  </dgm:ptLst>
  <dgm:cxnLst>
    <dgm:cxn modelId="{346AB6E0-BA81-4EC2-A04E-0365733A76ED}" type="presOf" srcId="{4EE1C317-2DA6-4880-9F6C-9B39523B8560}" destId="{44EB07F7-32A4-49F4-BF34-D65966E64163}" srcOrd="0" destOrd="0" presId="urn:microsoft.com/office/officeart/2005/8/layout/process2"/>
    <dgm:cxn modelId="{FC50C2C5-8C13-44FA-9D7B-9C0807159895}" srcId="{C3D8E358-9DF8-465B-B8AF-DA7A71C4F626}" destId="{4499A457-FB33-4A05-BD82-1BBB4B310B94}" srcOrd="0" destOrd="0" parTransId="{CC2EE06F-D50C-4805-A0A4-250BAF6AE8D3}" sibTransId="{8265BD9F-55FC-4D2B-A298-363D99C43CF2}"/>
    <dgm:cxn modelId="{E34409B8-067E-4D66-AFD4-331726EC88B7}" type="presOf" srcId="{FBC70DC7-F2E0-4EF8-B590-1320968BBE38}" destId="{1B33EA11-A0C9-4164-839D-6D5D795CF0CA}" srcOrd="0" destOrd="0" presId="urn:microsoft.com/office/officeart/2005/8/layout/process2"/>
    <dgm:cxn modelId="{B3C42CF7-E308-42FE-AA77-4A717A17391D}" srcId="{C3D8E358-9DF8-465B-B8AF-DA7A71C4F626}" destId="{FBC70DC7-F2E0-4EF8-B590-1320968BBE38}" srcOrd="1" destOrd="0" parTransId="{1AB56570-C4B8-4785-A2D7-480A1A5935AC}" sibTransId="{4EE1C317-2DA6-4880-9F6C-9B39523B8560}"/>
    <dgm:cxn modelId="{55B4C257-BD3B-4F97-AA9E-3D4F4DA9B362}" type="presOf" srcId="{C3D8E358-9DF8-465B-B8AF-DA7A71C4F626}" destId="{C9BFBA5B-0CBE-4E3E-A3F0-E5B8B8DB814F}" srcOrd="0" destOrd="0" presId="urn:microsoft.com/office/officeart/2005/8/layout/process2"/>
    <dgm:cxn modelId="{72832BF5-18DD-403F-B018-A97165070B24}" type="presOf" srcId="{8265BD9F-55FC-4D2B-A298-363D99C43CF2}" destId="{3955C588-C516-43EC-8835-C1F5BBFCEC63}" srcOrd="0" destOrd="0" presId="urn:microsoft.com/office/officeart/2005/8/layout/process2"/>
    <dgm:cxn modelId="{7E55F676-4678-40BF-B956-EE392802ECD8}" type="presOf" srcId="{8265BD9F-55FC-4D2B-A298-363D99C43CF2}" destId="{BBD93580-437F-44CE-BC8E-3F903AE84CA8}" srcOrd="1" destOrd="0" presId="urn:microsoft.com/office/officeart/2005/8/layout/process2"/>
    <dgm:cxn modelId="{DDA3D40D-CE45-45C0-A790-1F5A978C4454}" type="presOf" srcId="{76CEA6D7-2450-4D54-B852-82FA90B122FC}" destId="{EA054DFB-20A1-4AC8-95B6-56341796900B}" srcOrd="0" destOrd="0" presId="urn:microsoft.com/office/officeart/2005/8/layout/process2"/>
    <dgm:cxn modelId="{65B41331-615A-45F3-BCE9-968606071A46}" type="presOf" srcId="{4EE1C317-2DA6-4880-9F6C-9B39523B8560}" destId="{90A77924-D330-4047-B443-F6EF509C969D}" srcOrd="1" destOrd="0" presId="urn:microsoft.com/office/officeart/2005/8/layout/process2"/>
    <dgm:cxn modelId="{28EE95EF-49B2-4244-B58C-F58DCFC583D4}" type="presOf" srcId="{4499A457-FB33-4A05-BD82-1BBB4B310B94}" destId="{8B719F60-06EF-4374-84C9-B87623AB5160}" srcOrd="0" destOrd="0" presId="urn:microsoft.com/office/officeart/2005/8/layout/process2"/>
    <dgm:cxn modelId="{2F8C352F-17FD-4B9D-B367-FFB9768EA37E}" srcId="{C3D8E358-9DF8-465B-B8AF-DA7A71C4F626}" destId="{76CEA6D7-2450-4D54-B852-82FA90B122FC}" srcOrd="2" destOrd="0" parTransId="{5C6D246E-B3F9-45C9-8ADA-C2B09AB5A1F9}" sibTransId="{92CA2506-6E27-4781-83B1-7FF2D15F66B4}"/>
    <dgm:cxn modelId="{9EF02B16-C830-4201-BF52-119EB3098E75}" type="presParOf" srcId="{C9BFBA5B-0CBE-4E3E-A3F0-E5B8B8DB814F}" destId="{8B719F60-06EF-4374-84C9-B87623AB5160}" srcOrd="0" destOrd="0" presId="urn:microsoft.com/office/officeart/2005/8/layout/process2"/>
    <dgm:cxn modelId="{19BC1E21-6353-4668-8612-B803B7558A17}" type="presParOf" srcId="{C9BFBA5B-0CBE-4E3E-A3F0-E5B8B8DB814F}" destId="{3955C588-C516-43EC-8835-C1F5BBFCEC63}" srcOrd="1" destOrd="0" presId="urn:microsoft.com/office/officeart/2005/8/layout/process2"/>
    <dgm:cxn modelId="{EA8D446C-6E0A-4CBA-8A12-CF28A9FC48F9}" type="presParOf" srcId="{3955C588-C516-43EC-8835-C1F5BBFCEC63}" destId="{BBD93580-437F-44CE-BC8E-3F903AE84CA8}" srcOrd="0" destOrd="0" presId="urn:microsoft.com/office/officeart/2005/8/layout/process2"/>
    <dgm:cxn modelId="{5A346523-C7D9-4CDB-A9E7-E447E79E068E}" type="presParOf" srcId="{C9BFBA5B-0CBE-4E3E-A3F0-E5B8B8DB814F}" destId="{1B33EA11-A0C9-4164-839D-6D5D795CF0CA}" srcOrd="2" destOrd="0" presId="urn:microsoft.com/office/officeart/2005/8/layout/process2"/>
    <dgm:cxn modelId="{4BCD57C8-A019-4585-AA9C-C79799FCB517}" type="presParOf" srcId="{C9BFBA5B-0CBE-4E3E-A3F0-E5B8B8DB814F}" destId="{44EB07F7-32A4-49F4-BF34-D65966E64163}" srcOrd="3" destOrd="0" presId="urn:microsoft.com/office/officeart/2005/8/layout/process2"/>
    <dgm:cxn modelId="{25F946F6-AF06-4258-A8BB-D5C80BCD8EC1}" type="presParOf" srcId="{44EB07F7-32A4-49F4-BF34-D65966E64163}" destId="{90A77924-D330-4047-B443-F6EF509C969D}" srcOrd="0" destOrd="0" presId="urn:microsoft.com/office/officeart/2005/8/layout/process2"/>
    <dgm:cxn modelId="{F939BB25-2C84-4DA3-90FB-B996037E234D}" type="presParOf" srcId="{C9BFBA5B-0CBE-4E3E-A3F0-E5B8B8DB814F}" destId="{EA054DFB-20A1-4AC8-95B6-56341796900B}" srcOrd="4" destOrd="0" presId="urn:microsoft.com/office/officeart/2005/8/layout/process2"/>
  </dgm:cxnLst>
  <dgm:bg>
    <a:solidFill>
      <a:schemeClr val="accent1">
        <a:lumMod val="60000"/>
        <a:lumOff val="40000"/>
      </a:schemeClr>
    </a:solidFill>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9.xml><?xml version="1.0" encoding="utf-8"?>
<dgm:dataModel xmlns:dgm="http://schemas.openxmlformats.org/drawingml/2006/diagram" xmlns:a="http://schemas.openxmlformats.org/drawingml/2006/main">
  <dgm:ptLst>
    <dgm:pt modelId="{C3D8E358-9DF8-465B-B8AF-DA7A71C4F626}"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el-GR"/>
        </a:p>
      </dgm:t>
    </dgm:pt>
    <dgm:pt modelId="{4499A457-FB33-4A05-BD82-1BBB4B310B94}">
      <dgm:prSet phldrT="[Κείμενο]" custT="1"/>
      <dgm:spPr/>
      <dgm:t>
        <a:bodyPr/>
        <a:lstStyle/>
        <a:p>
          <a:r>
            <a:rPr lang="el-GR" sz="1200" b="0" dirty="0" smtClean="0"/>
            <a:t>Παροχή επικοινωνίας μεταξύ συντονιστών και</a:t>
          </a:r>
        </a:p>
        <a:p>
          <a:r>
            <a:rPr lang="el-GR" sz="1200" b="0" dirty="0" smtClean="0"/>
            <a:t>Ε.Γ.Δ.Ι.Χ.</a:t>
          </a:r>
          <a:endParaRPr lang="el-GR" sz="1200" b="0" dirty="0">
            <a:latin typeface="Verdana" pitchFamily="34" charset="0"/>
            <a:ea typeface="Verdana" pitchFamily="34" charset="0"/>
            <a:cs typeface="Verdana" pitchFamily="34" charset="0"/>
          </a:endParaRPr>
        </a:p>
      </dgm:t>
    </dgm:pt>
    <dgm:pt modelId="{CC2EE06F-D50C-4805-A0A4-250BAF6AE8D3}" type="parTrans" cxnId="{FC50C2C5-8C13-44FA-9D7B-9C0807159895}">
      <dgm:prSet/>
      <dgm:spPr/>
      <dgm:t>
        <a:bodyPr/>
        <a:lstStyle/>
        <a:p>
          <a:endParaRPr lang="el-GR"/>
        </a:p>
      </dgm:t>
    </dgm:pt>
    <dgm:pt modelId="{8265BD9F-55FC-4D2B-A298-363D99C43CF2}" type="sibTrans" cxnId="{FC50C2C5-8C13-44FA-9D7B-9C0807159895}">
      <dgm:prSet/>
      <dgm:spPr/>
      <dgm:t>
        <a:bodyPr/>
        <a:lstStyle/>
        <a:p>
          <a:endParaRPr lang="el-GR"/>
        </a:p>
      </dgm:t>
    </dgm:pt>
    <dgm:pt modelId="{FBC70DC7-F2E0-4EF8-B590-1320968BBE38}">
      <dgm:prSet phldrT="[Κείμενο]" custT="1"/>
      <dgm:spPr/>
      <dgm:t>
        <a:bodyPr/>
        <a:lstStyle/>
        <a:p>
          <a:r>
            <a:rPr lang="el-GR" sz="1200" b="0" dirty="0" smtClean="0"/>
            <a:t>Παροχή πρόσβασης στο περιεχόμενο της αίτησης υπαγωγής του οφειλέτη και στα συνοδευτικά έγγραφα.</a:t>
          </a:r>
          <a:endParaRPr lang="el-GR" sz="1200" b="0" dirty="0">
            <a:latin typeface="Verdana" pitchFamily="34" charset="0"/>
            <a:ea typeface="Verdana" pitchFamily="34" charset="0"/>
            <a:cs typeface="Verdana" pitchFamily="34" charset="0"/>
          </a:endParaRPr>
        </a:p>
      </dgm:t>
    </dgm:pt>
    <dgm:pt modelId="{1AB56570-C4B8-4785-A2D7-480A1A5935AC}" type="parTrans" cxnId="{B3C42CF7-E308-42FE-AA77-4A717A17391D}">
      <dgm:prSet/>
      <dgm:spPr/>
      <dgm:t>
        <a:bodyPr/>
        <a:lstStyle/>
        <a:p>
          <a:endParaRPr lang="el-GR"/>
        </a:p>
      </dgm:t>
    </dgm:pt>
    <dgm:pt modelId="{4EE1C317-2DA6-4880-9F6C-9B39523B8560}" type="sibTrans" cxnId="{B3C42CF7-E308-42FE-AA77-4A717A17391D}">
      <dgm:prSet/>
      <dgm:spPr/>
      <dgm:t>
        <a:bodyPr/>
        <a:lstStyle/>
        <a:p>
          <a:endParaRPr lang="el-GR" dirty="0"/>
        </a:p>
      </dgm:t>
    </dgm:pt>
    <dgm:pt modelId="{76CEA6D7-2450-4D54-B852-82FA90B122FC}">
      <dgm:prSet phldrT="[Κείμενο]" custT="1"/>
      <dgm:spPr/>
      <dgm:t>
        <a:bodyPr/>
        <a:lstStyle/>
        <a:p>
          <a:r>
            <a:rPr lang="el-GR" sz="1200" b="0" dirty="0" smtClean="0"/>
            <a:t>Παροχή επικοινωνίας και ανταλλαγής εγγράφων μεταξύ συντονιστή, οφειλέτη και πιστωτών.</a:t>
          </a:r>
        </a:p>
      </dgm:t>
    </dgm:pt>
    <dgm:pt modelId="{5C6D246E-B3F9-45C9-8ADA-C2B09AB5A1F9}" type="parTrans" cxnId="{2F8C352F-17FD-4B9D-B367-FFB9768EA37E}">
      <dgm:prSet/>
      <dgm:spPr/>
      <dgm:t>
        <a:bodyPr/>
        <a:lstStyle/>
        <a:p>
          <a:endParaRPr lang="el-GR"/>
        </a:p>
      </dgm:t>
    </dgm:pt>
    <dgm:pt modelId="{92CA2506-6E27-4781-83B1-7FF2D15F66B4}" type="sibTrans" cxnId="{2F8C352F-17FD-4B9D-B367-FFB9768EA37E}">
      <dgm:prSet/>
      <dgm:spPr/>
      <dgm:t>
        <a:bodyPr/>
        <a:lstStyle/>
        <a:p>
          <a:endParaRPr lang="el-GR"/>
        </a:p>
      </dgm:t>
    </dgm:pt>
    <dgm:pt modelId="{C9BFBA5B-0CBE-4E3E-A3F0-E5B8B8DB814F}" type="pres">
      <dgm:prSet presAssocID="{C3D8E358-9DF8-465B-B8AF-DA7A71C4F626}" presName="linearFlow" presStyleCnt="0">
        <dgm:presLayoutVars>
          <dgm:resizeHandles val="exact"/>
        </dgm:presLayoutVars>
      </dgm:prSet>
      <dgm:spPr/>
      <dgm:t>
        <a:bodyPr/>
        <a:lstStyle/>
        <a:p>
          <a:endParaRPr lang="el-GR"/>
        </a:p>
      </dgm:t>
    </dgm:pt>
    <dgm:pt modelId="{8B719F60-06EF-4374-84C9-B87623AB5160}" type="pres">
      <dgm:prSet presAssocID="{4499A457-FB33-4A05-BD82-1BBB4B310B94}" presName="node" presStyleLbl="node1" presStyleIdx="0" presStyleCnt="3" custScaleX="95995" custScaleY="74396" custLinFactNeighborY="33798">
        <dgm:presLayoutVars>
          <dgm:bulletEnabled val="1"/>
        </dgm:presLayoutVars>
      </dgm:prSet>
      <dgm:spPr/>
      <dgm:t>
        <a:bodyPr/>
        <a:lstStyle/>
        <a:p>
          <a:endParaRPr lang="el-GR"/>
        </a:p>
      </dgm:t>
    </dgm:pt>
    <dgm:pt modelId="{3955C588-C516-43EC-8835-C1F5BBFCEC63}" type="pres">
      <dgm:prSet presAssocID="{8265BD9F-55FC-4D2B-A298-363D99C43CF2}" presName="sibTrans" presStyleLbl="sibTrans2D1" presStyleIdx="0" presStyleCnt="2" custAng="0" custFlipVert="0" custScaleX="107481" custScaleY="86513" custLinFactNeighborX="23555" custLinFactNeighborY="-3616"/>
      <dgm:spPr/>
      <dgm:t>
        <a:bodyPr/>
        <a:lstStyle/>
        <a:p>
          <a:endParaRPr lang="el-GR"/>
        </a:p>
      </dgm:t>
    </dgm:pt>
    <dgm:pt modelId="{BBD93580-437F-44CE-BC8E-3F903AE84CA8}" type="pres">
      <dgm:prSet presAssocID="{8265BD9F-55FC-4D2B-A298-363D99C43CF2}" presName="connectorText" presStyleLbl="sibTrans2D1" presStyleIdx="0" presStyleCnt="2"/>
      <dgm:spPr/>
      <dgm:t>
        <a:bodyPr/>
        <a:lstStyle/>
        <a:p>
          <a:endParaRPr lang="el-GR"/>
        </a:p>
      </dgm:t>
    </dgm:pt>
    <dgm:pt modelId="{1B33EA11-A0C9-4164-839D-6D5D795CF0CA}" type="pres">
      <dgm:prSet presAssocID="{FBC70DC7-F2E0-4EF8-B590-1320968BBE38}" presName="node" presStyleLbl="node1" presStyleIdx="1" presStyleCnt="3" custScaleX="95995" custScaleY="72246" custLinFactNeighborX="3048" custLinFactNeighborY="14501">
        <dgm:presLayoutVars>
          <dgm:bulletEnabled val="1"/>
        </dgm:presLayoutVars>
      </dgm:prSet>
      <dgm:spPr/>
      <dgm:t>
        <a:bodyPr/>
        <a:lstStyle/>
        <a:p>
          <a:endParaRPr lang="el-GR"/>
        </a:p>
      </dgm:t>
    </dgm:pt>
    <dgm:pt modelId="{44EB07F7-32A4-49F4-BF34-D65966E64163}" type="pres">
      <dgm:prSet presAssocID="{4EE1C317-2DA6-4880-9F6C-9B39523B8560}" presName="sibTrans" presStyleLbl="sibTrans2D1" presStyleIdx="1" presStyleCnt="2" custFlipVert="0" custScaleY="86513"/>
      <dgm:spPr/>
      <dgm:t>
        <a:bodyPr/>
        <a:lstStyle/>
        <a:p>
          <a:endParaRPr lang="el-GR"/>
        </a:p>
      </dgm:t>
    </dgm:pt>
    <dgm:pt modelId="{90A77924-D330-4047-B443-F6EF509C969D}" type="pres">
      <dgm:prSet presAssocID="{4EE1C317-2DA6-4880-9F6C-9B39523B8560}" presName="connectorText" presStyleLbl="sibTrans2D1" presStyleIdx="1" presStyleCnt="2"/>
      <dgm:spPr/>
      <dgm:t>
        <a:bodyPr/>
        <a:lstStyle/>
        <a:p>
          <a:endParaRPr lang="el-GR"/>
        </a:p>
      </dgm:t>
    </dgm:pt>
    <dgm:pt modelId="{EA054DFB-20A1-4AC8-95B6-56341796900B}" type="pres">
      <dgm:prSet presAssocID="{76CEA6D7-2450-4D54-B852-82FA90B122FC}" presName="node" presStyleLbl="node1" presStyleIdx="2" presStyleCnt="3" custScaleY="87741" custLinFactNeighborX="-1046" custLinFactNeighborY="-9145">
        <dgm:presLayoutVars>
          <dgm:bulletEnabled val="1"/>
        </dgm:presLayoutVars>
      </dgm:prSet>
      <dgm:spPr/>
      <dgm:t>
        <a:bodyPr/>
        <a:lstStyle/>
        <a:p>
          <a:endParaRPr lang="el-GR"/>
        </a:p>
      </dgm:t>
    </dgm:pt>
  </dgm:ptLst>
  <dgm:cxnLst>
    <dgm:cxn modelId="{FC50C2C5-8C13-44FA-9D7B-9C0807159895}" srcId="{C3D8E358-9DF8-465B-B8AF-DA7A71C4F626}" destId="{4499A457-FB33-4A05-BD82-1BBB4B310B94}" srcOrd="0" destOrd="0" parTransId="{CC2EE06F-D50C-4805-A0A4-250BAF6AE8D3}" sibTransId="{8265BD9F-55FC-4D2B-A298-363D99C43CF2}"/>
    <dgm:cxn modelId="{B3C42CF7-E308-42FE-AA77-4A717A17391D}" srcId="{C3D8E358-9DF8-465B-B8AF-DA7A71C4F626}" destId="{FBC70DC7-F2E0-4EF8-B590-1320968BBE38}" srcOrd="1" destOrd="0" parTransId="{1AB56570-C4B8-4785-A2D7-480A1A5935AC}" sibTransId="{4EE1C317-2DA6-4880-9F6C-9B39523B8560}"/>
    <dgm:cxn modelId="{4855E793-9A94-4F76-9EA6-69AF0BEF5856}" type="presOf" srcId="{76CEA6D7-2450-4D54-B852-82FA90B122FC}" destId="{EA054DFB-20A1-4AC8-95B6-56341796900B}" srcOrd="0" destOrd="0" presId="urn:microsoft.com/office/officeart/2005/8/layout/process2"/>
    <dgm:cxn modelId="{6B21AD4F-1606-46A2-8BA7-6D594D282E19}" type="presOf" srcId="{FBC70DC7-F2E0-4EF8-B590-1320968BBE38}" destId="{1B33EA11-A0C9-4164-839D-6D5D795CF0CA}" srcOrd="0" destOrd="0" presId="urn:microsoft.com/office/officeart/2005/8/layout/process2"/>
    <dgm:cxn modelId="{4B9B9E91-8CD7-4383-88DD-02F2D64074DF}" type="presOf" srcId="{4EE1C317-2DA6-4880-9F6C-9B39523B8560}" destId="{90A77924-D330-4047-B443-F6EF509C969D}" srcOrd="1" destOrd="0" presId="urn:microsoft.com/office/officeart/2005/8/layout/process2"/>
    <dgm:cxn modelId="{EDF84522-6C18-44E5-8ED0-62E6155AE039}" type="presOf" srcId="{4EE1C317-2DA6-4880-9F6C-9B39523B8560}" destId="{44EB07F7-32A4-49F4-BF34-D65966E64163}" srcOrd="0" destOrd="0" presId="urn:microsoft.com/office/officeart/2005/8/layout/process2"/>
    <dgm:cxn modelId="{4D899AE0-F7F1-4167-873F-DEA29B5A599D}" type="presOf" srcId="{4499A457-FB33-4A05-BD82-1BBB4B310B94}" destId="{8B719F60-06EF-4374-84C9-B87623AB5160}" srcOrd="0" destOrd="0" presId="urn:microsoft.com/office/officeart/2005/8/layout/process2"/>
    <dgm:cxn modelId="{346616FD-1DA9-4246-87C8-C7A168CE7879}" type="presOf" srcId="{8265BD9F-55FC-4D2B-A298-363D99C43CF2}" destId="{3955C588-C516-43EC-8835-C1F5BBFCEC63}" srcOrd="0" destOrd="0" presId="urn:microsoft.com/office/officeart/2005/8/layout/process2"/>
    <dgm:cxn modelId="{0D1FF945-2DB1-498E-818C-2D00F21422E9}" type="presOf" srcId="{C3D8E358-9DF8-465B-B8AF-DA7A71C4F626}" destId="{C9BFBA5B-0CBE-4E3E-A3F0-E5B8B8DB814F}" srcOrd="0" destOrd="0" presId="urn:microsoft.com/office/officeart/2005/8/layout/process2"/>
    <dgm:cxn modelId="{2F8C352F-17FD-4B9D-B367-FFB9768EA37E}" srcId="{C3D8E358-9DF8-465B-B8AF-DA7A71C4F626}" destId="{76CEA6D7-2450-4D54-B852-82FA90B122FC}" srcOrd="2" destOrd="0" parTransId="{5C6D246E-B3F9-45C9-8ADA-C2B09AB5A1F9}" sibTransId="{92CA2506-6E27-4781-83B1-7FF2D15F66B4}"/>
    <dgm:cxn modelId="{F928C929-957B-455C-BE05-1CDC2082A0E9}" type="presOf" srcId="{8265BD9F-55FC-4D2B-A298-363D99C43CF2}" destId="{BBD93580-437F-44CE-BC8E-3F903AE84CA8}" srcOrd="1" destOrd="0" presId="urn:microsoft.com/office/officeart/2005/8/layout/process2"/>
    <dgm:cxn modelId="{1CC78D79-7C82-4C7B-8E84-94A1BEA8B394}" type="presParOf" srcId="{C9BFBA5B-0CBE-4E3E-A3F0-E5B8B8DB814F}" destId="{8B719F60-06EF-4374-84C9-B87623AB5160}" srcOrd="0" destOrd="0" presId="urn:microsoft.com/office/officeart/2005/8/layout/process2"/>
    <dgm:cxn modelId="{E8C9C854-77C4-4210-A649-3F79F769ACAE}" type="presParOf" srcId="{C9BFBA5B-0CBE-4E3E-A3F0-E5B8B8DB814F}" destId="{3955C588-C516-43EC-8835-C1F5BBFCEC63}" srcOrd="1" destOrd="0" presId="urn:microsoft.com/office/officeart/2005/8/layout/process2"/>
    <dgm:cxn modelId="{AD4514DC-EB9B-4317-938A-C347D9409BDA}" type="presParOf" srcId="{3955C588-C516-43EC-8835-C1F5BBFCEC63}" destId="{BBD93580-437F-44CE-BC8E-3F903AE84CA8}" srcOrd="0" destOrd="0" presId="urn:microsoft.com/office/officeart/2005/8/layout/process2"/>
    <dgm:cxn modelId="{2723E112-E6AE-4077-B71C-1790D504BA26}" type="presParOf" srcId="{C9BFBA5B-0CBE-4E3E-A3F0-E5B8B8DB814F}" destId="{1B33EA11-A0C9-4164-839D-6D5D795CF0CA}" srcOrd="2" destOrd="0" presId="urn:microsoft.com/office/officeart/2005/8/layout/process2"/>
    <dgm:cxn modelId="{8EE66BF0-341D-4F52-B06C-A06740DFB948}" type="presParOf" srcId="{C9BFBA5B-0CBE-4E3E-A3F0-E5B8B8DB814F}" destId="{44EB07F7-32A4-49F4-BF34-D65966E64163}" srcOrd="3" destOrd="0" presId="urn:microsoft.com/office/officeart/2005/8/layout/process2"/>
    <dgm:cxn modelId="{25F4891C-A603-4B4F-96C9-461F86816920}" type="presParOf" srcId="{44EB07F7-32A4-49F4-BF34-D65966E64163}" destId="{90A77924-D330-4047-B443-F6EF509C969D}" srcOrd="0" destOrd="0" presId="urn:microsoft.com/office/officeart/2005/8/layout/process2"/>
    <dgm:cxn modelId="{0F923B7A-E91B-4204-BFA0-809E6D64D295}" type="presParOf" srcId="{C9BFBA5B-0CBE-4E3E-A3F0-E5B8B8DB814F}" destId="{EA054DFB-20A1-4AC8-95B6-56341796900B}" srcOrd="4" destOrd="0" presId="urn:microsoft.com/office/officeart/2005/8/layout/process2"/>
  </dgm:cxnLst>
  <dgm:bg>
    <a:solidFill>
      <a:schemeClr val="accent1">
        <a:lumMod val="60000"/>
        <a:lumOff val="40000"/>
      </a:schemeClr>
    </a:solidFill>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3D8E358-9DF8-465B-B8AF-DA7A71C4F626}" type="doc">
      <dgm:prSet loTypeId="urn:microsoft.com/office/officeart/2005/8/layout/process2" loCatId="process" qsTypeId="urn:microsoft.com/office/officeart/2005/8/quickstyle/simple1" qsCatId="simple" csTypeId="urn:microsoft.com/office/officeart/2005/8/colors/accent1_2" csCatId="accent1" phldr="1"/>
      <dgm:spPr/>
    </dgm:pt>
    <dgm:pt modelId="{4499A457-FB33-4A05-BD82-1BBB4B310B94}">
      <dgm:prSet phldrT="[Κείμενο]" custT="1"/>
      <dgm:spPr/>
      <dgm:t>
        <a:bodyPr/>
        <a:lstStyle/>
        <a:p>
          <a:r>
            <a:rPr lang="el-GR" sz="1200" dirty="0" smtClean="0">
              <a:latin typeface="Verdana" pitchFamily="34" charset="0"/>
              <a:ea typeface="Verdana" pitchFamily="34" charset="0"/>
              <a:cs typeface="Verdana" pitchFamily="34" charset="0"/>
            </a:rPr>
            <a:t>Εισαγωγή Κωδικών </a:t>
          </a:r>
          <a:r>
            <a:rPr lang="en-US" sz="1200" dirty="0" err="1" smtClean="0">
              <a:latin typeface="Verdana" pitchFamily="34" charset="0"/>
              <a:ea typeface="Verdana" pitchFamily="34" charset="0"/>
              <a:cs typeface="Verdana" pitchFamily="34" charset="0"/>
            </a:rPr>
            <a:t>Taxisnet</a:t>
          </a:r>
          <a:endParaRPr lang="el-GR" sz="1200" dirty="0" smtClean="0">
            <a:latin typeface="Verdana" pitchFamily="34" charset="0"/>
            <a:ea typeface="Verdana" pitchFamily="34" charset="0"/>
            <a:cs typeface="Verdana" pitchFamily="34" charset="0"/>
          </a:endParaRPr>
        </a:p>
        <a:p>
          <a:r>
            <a:rPr lang="el-GR" sz="1200" dirty="0" smtClean="0">
              <a:latin typeface="Verdana" pitchFamily="34" charset="0"/>
              <a:ea typeface="Verdana" pitchFamily="34" charset="0"/>
              <a:cs typeface="Verdana" pitchFamily="34" charset="0"/>
            </a:rPr>
            <a:t>(</a:t>
          </a:r>
          <a:r>
            <a:rPr lang="en-US" sz="1200" dirty="0" smtClean="0">
              <a:latin typeface="Verdana" pitchFamily="34" charset="0"/>
              <a:ea typeface="Verdana" pitchFamily="34" charset="0"/>
              <a:cs typeface="Verdana" pitchFamily="34" charset="0"/>
            </a:rPr>
            <a:t>username + password </a:t>
          </a:r>
          <a:r>
            <a:rPr lang="en-US" sz="1800" dirty="0" smtClean="0"/>
            <a:t>)</a:t>
          </a:r>
          <a:endParaRPr lang="el-GR" sz="1800" dirty="0"/>
        </a:p>
      </dgm:t>
    </dgm:pt>
    <dgm:pt modelId="{CC2EE06F-D50C-4805-A0A4-250BAF6AE8D3}" type="parTrans" cxnId="{FC50C2C5-8C13-44FA-9D7B-9C0807159895}">
      <dgm:prSet/>
      <dgm:spPr/>
      <dgm:t>
        <a:bodyPr/>
        <a:lstStyle/>
        <a:p>
          <a:endParaRPr lang="el-GR"/>
        </a:p>
      </dgm:t>
    </dgm:pt>
    <dgm:pt modelId="{8265BD9F-55FC-4D2B-A298-363D99C43CF2}" type="sibTrans" cxnId="{FC50C2C5-8C13-44FA-9D7B-9C0807159895}">
      <dgm:prSet/>
      <dgm:spPr/>
      <dgm:t>
        <a:bodyPr/>
        <a:lstStyle/>
        <a:p>
          <a:endParaRPr lang="el-GR"/>
        </a:p>
      </dgm:t>
    </dgm:pt>
    <dgm:pt modelId="{FBC70DC7-F2E0-4EF8-B590-1320968BBE38}">
      <dgm:prSet phldrT="[Κείμενο]" custT="1"/>
      <dgm:spPr/>
      <dgm:t>
        <a:bodyPr/>
        <a:lstStyle/>
        <a:p>
          <a:r>
            <a:rPr lang="el-GR" sz="1200" dirty="0" smtClean="0">
              <a:latin typeface="Verdana" pitchFamily="34" charset="0"/>
              <a:ea typeface="Verdana" pitchFamily="34" charset="0"/>
              <a:cs typeface="Verdana" pitchFamily="34" charset="0"/>
            </a:rPr>
            <a:t>Υποβολή Νέας Αίτησης</a:t>
          </a:r>
          <a:endParaRPr lang="el-GR" sz="1200" dirty="0">
            <a:latin typeface="Verdana" pitchFamily="34" charset="0"/>
            <a:ea typeface="Verdana" pitchFamily="34" charset="0"/>
            <a:cs typeface="Verdana" pitchFamily="34" charset="0"/>
          </a:endParaRPr>
        </a:p>
      </dgm:t>
    </dgm:pt>
    <dgm:pt modelId="{1AB56570-C4B8-4785-A2D7-480A1A5935AC}" type="parTrans" cxnId="{B3C42CF7-E308-42FE-AA77-4A717A17391D}">
      <dgm:prSet/>
      <dgm:spPr/>
      <dgm:t>
        <a:bodyPr/>
        <a:lstStyle/>
        <a:p>
          <a:endParaRPr lang="el-GR"/>
        </a:p>
      </dgm:t>
    </dgm:pt>
    <dgm:pt modelId="{4EE1C317-2DA6-4880-9F6C-9B39523B8560}" type="sibTrans" cxnId="{B3C42CF7-E308-42FE-AA77-4A717A17391D}">
      <dgm:prSet/>
      <dgm:spPr/>
      <dgm:t>
        <a:bodyPr/>
        <a:lstStyle/>
        <a:p>
          <a:endParaRPr lang="el-GR" dirty="0"/>
        </a:p>
      </dgm:t>
    </dgm:pt>
    <dgm:pt modelId="{76CEA6D7-2450-4D54-B852-82FA90B122FC}">
      <dgm:prSet phldrT="[Κείμενο]" custT="1"/>
      <dgm:spPr/>
      <dgm:t>
        <a:bodyPr/>
        <a:lstStyle/>
        <a:p>
          <a:r>
            <a:rPr lang="el-GR" sz="1200" dirty="0" smtClean="0">
              <a:latin typeface="Verdana" pitchFamily="34" charset="0"/>
              <a:ea typeface="Verdana" pitchFamily="34" charset="0"/>
              <a:cs typeface="Verdana" pitchFamily="34" charset="0"/>
            </a:rPr>
            <a:t>Δήλωση συγκατάθεσης άρσης τραπεζικού απορρήτου</a:t>
          </a:r>
          <a:endParaRPr lang="el-GR" sz="1200" dirty="0">
            <a:latin typeface="Verdana" pitchFamily="34" charset="0"/>
            <a:ea typeface="Verdana" pitchFamily="34" charset="0"/>
            <a:cs typeface="Verdana" pitchFamily="34" charset="0"/>
          </a:endParaRPr>
        </a:p>
      </dgm:t>
    </dgm:pt>
    <dgm:pt modelId="{5C6D246E-B3F9-45C9-8ADA-C2B09AB5A1F9}" type="parTrans" cxnId="{2F8C352F-17FD-4B9D-B367-FFB9768EA37E}">
      <dgm:prSet/>
      <dgm:spPr/>
      <dgm:t>
        <a:bodyPr/>
        <a:lstStyle/>
        <a:p>
          <a:endParaRPr lang="el-GR"/>
        </a:p>
      </dgm:t>
    </dgm:pt>
    <dgm:pt modelId="{92CA2506-6E27-4781-83B1-7FF2D15F66B4}" type="sibTrans" cxnId="{2F8C352F-17FD-4B9D-B367-FFB9768EA37E}">
      <dgm:prSet/>
      <dgm:spPr/>
      <dgm:t>
        <a:bodyPr/>
        <a:lstStyle/>
        <a:p>
          <a:endParaRPr lang="el-GR"/>
        </a:p>
      </dgm:t>
    </dgm:pt>
    <dgm:pt modelId="{C9BFBA5B-0CBE-4E3E-A3F0-E5B8B8DB814F}" type="pres">
      <dgm:prSet presAssocID="{C3D8E358-9DF8-465B-B8AF-DA7A71C4F626}" presName="linearFlow" presStyleCnt="0">
        <dgm:presLayoutVars>
          <dgm:resizeHandles val="exact"/>
        </dgm:presLayoutVars>
      </dgm:prSet>
      <dgm:spPr/>
    </dgm:pt>
    <dgm:pt modelId="{8B719F60-06EF-4374-84C9-B87623AB5160}" type="pres">
      <dgm:prSet presAssocID="{4499A457-FB33-4A05-BD82-1BBB4B310B94}" presName="node" presStyleLbl="node1" presStyleIdx="0" presStyleCnt="3">
        <dgm:presLayoutVars>
          <dgm:bulletEnabled val="1"/>
        </dgm:presLayoutVars>
      </dgm:prSet>
      <dgm:spPr/>
      <dgm:t>
        <a:bodyPr/>
        <a:lstStyle/>
        <a:p>
          <a:endParaRPr lang="el-GR"/>
        </a:p>
      </dgm:t>
    </dgm:pt>
    <dgm:pt modelId="{3955C588-C516-43EC-8835-C1F5BBFCEC63}" type="pres">
      <dgm:prSet presAssocID="{8265BD9F-55FC-4D2B-A298-363D99C43CF2}" presName="sibTrans" presStyleLbl="sibTrans2D1" presStyleIdx="0" presStyleCnt="2" custFlipVert="0" custScaleY="86513" custLinFactNeighborX="-9583" custLinFactNeighborY="136"/>
      <dgm:spPr/>
      <dgm:t>
        <a:bodyPr/>
        <a:lstStyle/>
        <a:p>
          <a:endParaRPr lang="el-GR"/>
        </a:p>
      </dgm:t>
    </dgm:pt>
    <dgm:pt modelId="{BBD93580-437F-44CE-BC8E-3F903AE84CA8}" type="pres">
      <dgm:prSet presAssocID="{8265BD9F-55FC-4D2B-A298-363D99C43CF2}" presName="connectorText" presStyleLbl="sibTrans2D1" presStyleIdx="0" presStyleCnt="2"/>
      <dgm:spPr/>
      <dgm:t>
        <a:bodyPr/>
        <a:lstStyle/>
        <a:p>
          <a:endParaRPr lang="el-GR"/>
        </a:p>
      </dgm:t>
    </dgm:pt>
    <dgm:pt modelId="{1B33EA11-A0C9-4164-839D-6D5D795CF0CA}" type="pres">
      <dgm:prSet presAssocID="{FBC70DC7-F2E0-4EF8-B590-1320968BBE38}" presName="node" presStyleLbl="node1" presStyleIdx="1" presStyleCnt="3">
        <dgm:presLayoutVars>
          <dgm:bulletEnabled val="1"/>
        </dgm:presLayoutVars>
      </dgm:prSet>
      <dgm:spPr/>
      <dgm:t>
        <a:bodyPr/>
        <a:lstStyle/>
        <a:p>
          <a:endParaRPr lang="el-GR"/>
        </a:p>
      </dgm:t>
    </dgm:pt>
    <dgm:pt modelId="{44EB07F7-32A4-49F4-BF34-D65966E64163}" type="pres">
      <dgm:prSet presAssocID="{4EE1C317-2DA6-4880-9F6C-9B39523B8560}" presName="sibTrans" presStyleLbl="sibTrans2D1" presStyleIdx="1" presStyleCnt="2" custFlipVert="0" custScaleY="86513"/>
      <dgm:spPr/>
      <dgm:t>
        <a:bodyPr/>
        <a:lstStyle/>
        <a:p>
          <a:endParaRPr lang="el-GR"/>
        </a:p>
      </dgm:t>
    </dgm:pt>
    <dgm:pt modelId="{90A77924-D330-4047-B443-F6EF509C969D}" type="pres">
      <dgm:prSet presAssocID="{4EE1C317-2DA6-4880-9F6C-9B39523B8560}" presName="connectorText" presStyleLbl="sibTrans2D1" presStyleIdx="1" presStyleCnt="2"/>
      <dgm:spPr/>
      <dgm:t>
        <a:bodyPr/>
        <a:lstStyle/>
        <a:p>
          <a:endParaRPr lang="el-GR"/>
        </a:p>
      </dgm:t>
    </dgm:pt>
    <dgm:pt modelId="{EA054DFB-20A1-4AC8-95B6-56341796900B}" type="pres">
      <dgm:prSet presAssocID="{76CEA6D7-2450-4D54-B852-82FA90B122FC}" presName="node" presStyleLbl="node1" presStyleIdx="2" presStyleCnt="3" custScaleY="87741">
        <dgm:presLayoutVars>
          <dgm:bulletEnabled val="1"/>
        </dgm:presLayoutVars>
      </dgm:prSet>
      <dgm:spPr/>
      <dgm:t>
        <a:bodyPr/>
        <a:lstStyle/>
        <a:p>
          <a:endParaRPr lang="el-GR"/>
        </a:p>
      </dgm:t>
    </dgm:pt>
  </dgm:ptLst>
  <dgm:cxnLst>
    <dgm:cxn modelId="{1B02CEB0-653A-4A41-B1F8-B26E03863C72}" type="presOf" srcId="{C3D8E358-9DF8-465B-B8AF-DA7A71C4F626}" destId="{C9BFBA5B-0CBE-4E3E-A3F0-E5B8B8DB814F}" srcOrd="0" destOrd="0" presId="urn:microsoft.com/office/officeart/2005/8/layout/process2"/>
    <dgm:cxn modelId="{FC50C2C5-8C13-44FA-9D7B-9C0807159895}" srcId="{C3D8E358-9DF8-465B-B8AF-DA7A71C4F626}" destId="{4499A457-FB33-4A05-BD82-1BBB4B310B94}" srcOrd="0" destOrd="0" parTransId="{CC2EE06F-D50C-4805-A0A4-250BAF6AE8D3}" sibTransId="{8265BD9F-55FC-4D2B-A298-363D99C43CF2}"/>
    <dgm:cxn modelId="{B927EABB-51DD-4B33-A4C2-0900291E0A59}" type="presOf" srcId="{4EE1C317-2DA6-4880-9F6C-9B39523B8560}" destId="{90A77924-D330-4047-B443-F6EF509C969D}" srcOrd="1" destOrd="0" presId="urn:microsoft.com/office/officeart/2005/8/layout/process2"/>
    <dgm:cxn modelId="{31AB7763-8BFB-4975-BDE9-FDD6CFD74195}" type="presOf" srcId="{FBC70DC7-F2E0-4EF8-B590-1320968BBE38}" destId="{1B33EA11-A0C9-4164-839D-6D5D795CF0CA}" srcOrd="0" destOrd="0" presId="urn:microsoft.com/office/officeart/2005/8/layout/process2"/>
    <dgm:cxn modelId="{B3C42CF7-E308-42FE-AA77-4A717A17391D}" srcId="{C3D8E358-9DF8-465B-B8AF-DA7A71C4F626}" destId="{FBC70DC7-F2E0-4EF8-B590-1320968BBE38}" srcOrd="1" destOrd="0" parTransId="{1AB56570-C4B8-4785-A2D7-480A1A5935AC}" sibTransId="{4EE1C317-2DA6-4880-9F6C-9B39523B8560}"/>
    <dgm:cxn modelId="{3902AD01-A9DD-4927-8A0B-27B8B12A58D2}" type="presOf" srcId="{4499A457-FB33-4A05-BD82-1BBB4B310B94}" destId="{8B719F60-06EF-4374-84C9-B87623AB5160}" srcOrd="0" destOrd="0" presId="urn:microsoft.com/office/officeart/2005/8/layout/process2"/>
    <dgm:cxn modelId="{10084FD1-0B08-45B6-A74F-289093CB1A59}" type="presOf" srcId="{4EE1C317-2DA6-4880-9F6C-9B39523B8560}" destId="{44EB07F7-32A4-49F4-BF34-D65966E64163}" srcOrd="0" destOrd="0" presId="urn:microsoft.com/office/officeart/2005/8/layout/process2"/>
    <dgm:cxn modelId="{3FF0F95C-2C73-483C-B4A3-1E36F4CB268E}" type="presOf" srcId="{8265BD9F-55FC-4D2B-A298-363D99C43CF2}" destId="{BBD93580-437F-44CE-BC8E-3F903AE84CA8}" srcOrd="1" destOrd="0" presId="urn:microsoft.com/office/officeart/2005/8/layout/process2"/>
    <dgm:cxn modelId="{2C27191E-CD40-4DFC-83BA-D1FF67E405E3}" type="presOf" srcId="{8265BD9F-55FC-4D2B-A298-363D99C43CF2}" destId="{3955C588-C516-43EC-8835-C1F5BBFCEC63}" srcOrd="0" destOrd="0" presId="urn:microsoft.com/office/officeart/2005/8/layout/process2"/>
    <dgm:cxn modelId="{A1587DCC-2F21-4903-B533-9270AFACB3B0}" type="presOf" srcId="{76CEA6D7-2450-4D54-B852-82FA90B122FC}" destId="{EA054DFB-20A1-4AC8-95B6-56341796900B}" srcOrd="0" destOrd="0" presId="urn:microsoft.com/office/officeart/2005/8/layout/process2"/>
    <dgm:cxn modelId="{2F8C352F-17FD-4B9D-B367-FFB9768EA37E}" srcId="{C3D8E358-9DF8-465B-B8AF-DA7A71C4F626}" destId="{76CEA6D7-2450-4D54-B852-82FA90B122FC}" srcOrd="2" destOrd="0" parTransId="{5C6D246E-B3F9-45C9-8ADA-C2B09AB5A1F9}" sibTransId="{92CA2506-6E27-4781-83B1-7FF2D15F66B4}"/>
    <dgm:cxn modelId="{6EEB65CF-DB33-4257-806A-8D359F2C8B70}" type="presParOf" srcId="{C9BFBA5B-0CBE-4E3E-A3F0-E5B8B8DB814F}" destId="{8B719F60-06EF-4374-84C9-B87623AB5160}" srcOrd="0" destOrd="0" presId="urn:microsoft.com/office/officeart/2005/8/layout/process2"/>
    <dgm:cxn modelId="{03FE4136-4C91-4DEE-8891-EA877DA540B0}" type="presParOf" srcId="{C9BFBA5B-0CBE-4E3E-A3F0-E5B8B8DB814F}" destId="{3955C588-C516-43EC-8835-C1F5BBFCEC63}" srcOrd="1" destOrd="0" presId="urn:microsoft.com/office/officeart/2005/8/layout/process2"/>
    <dgm:cxn modelId="{4200131A-FEB5-4488-ADAF-0F7648D8C095}" type="presParOf" srcId="{3955C588-C516-43EC-8835-C1F5BBFCEC63}" destId="{BBD93580-437F-44CE-BC8E-3F903AE84CA8}" srcOrd="0" destOrd="0" presId="urn:microsoft.com/office/officeart/2005/8/layout/process2"/>
    <dgm:cxn modelId="{38745947-41BE-432A-B767-56280E7E873A}" type="presParOf" srcId="{C9BFBA5B-0CBE-4E3E-A3F0-E5B8B8DB814F}" destId="{1B33EA11-A0C9-4164-839D-6D5D795CF0CA}" srcOrd="2" destOrd="0" presId="urn:microsoft.com/office/officeart/2005/8/layout/process2"/>
    <dgm:cxn modelId="{08FA6618-7030-4581-9583-7AF7E97B257C}" type="presParOf" srcId="{C9BFBA5B-0CBE-4E3E-A3F0-E5B8B8DB814F}" destId="{44EB07F7-32A4-49F4-BF34-D65966E64163}" srcOrd="3" destOrd="0" presId="urn:microsoft.com/office/officeart/2005/8/layout/process2"/>
    <dgm:cxn modelId="{C270DDD2-B272-4F13-9878-9FF6F6125514}" type="presParOf" srcId="{44EB07F7-32A4-49F4-BF34-D65966E64163}" destId="{90A77924-D330-4047-B443-F6EF509C969D}" srcOrd="0" destOrd="0" presId="urn:microsoft.com/office/officeart/2005/8/layout/process2"/>
    <dgm:cxn modelId="{E0C7BDB2-1E2E-4B9E-960D-7EC0A0928032}" type="presParOf" srcId="{C9BFBA5B-0CBE-4E3E-A3F0-E5B8B8DB814F}" destId="{EA054DFB-20A1-4AC8-95B6-56341796900B}" srcOrd="4" destOrd="0" presId="urn:microsoft.com/office/officeart/2005/8/layout/process2"/>
  </dgm:cxnLst>
  <dgm:bg>
    <a:solidFill>
      <a:schemeClr val="accent1">
        <a:lumMod val="60000"/>
        <a:lumOff val="40000"/>
      </a:schemeClr>
    </a:solidFill>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0.xml><?xml version="1.0" encoding="utf-8"?>
<dgm:dataModel xmlns:dgm="http://schemas.openxmlformats.org/drawingml/2006/diagram" xmlns:a="http://schemas.openxmlformats.org/drawingml/2006/main">
  <dgm:ptLst>
    <dgm:pt modelId="{C3D8E358-9DF8-465B-B8AF-DA7A71C4F626}"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el-GR"/>
        </a:p>
      </dgm:t>
    </dgm:pt>
    <dgm:pt modelId="{FBC70DC7-F2E0-4EF8-B590-1320968BBE38}">
      <dgm:prSet phldrT="[Κείμενο]" custT="1"/>
      <dgm:spPr/>
      <dgm:t>
        <a:bodyPr/>
        <a:lstStyle/>
        <a:p>
          <a:r>
            <a:rPr lang="el-GR" sz="1200" b="0" dirty="0" smtClean="0"/>
            <a:t>Παραγωγή στατιστικών αναφορών και εκθέσεων για το σχεδιασμό της εθνικής στρατηγικής για τη διαχείριση του ιδιωτικού χρέους.</a:t>
          </a:r>
          <a:endParaRPr lang="el-GR" sz="1200" b="0" dirty="0">
            <a:latin typeface="Verdana" pitchFamily="34" charset="0"/>
            <a:ea typeface="Verdana" pitchFamily="34" charset="0"/>
            <a:cs typeface="Verdana" pitchFamily="34" charset="0"/>
          </a:endParaRPr>
        </a:p>
      </dgm:t>
    </dgm:pt>
    <dgm:pt modelId="{1AB56570-C4B8-4785-A2D7-480A1A5935AC}" type="parTrans" cxnId="{B3C42CF7-E308-42FE-AA77-4A717A17391D}">
      <dgm:prSet/>
      <dgm:spPr/>
      <dgm:t>
        <a:bodyPr/>
        <a:lstStyle/>
        <a:p>
          <a:endParaRPr lang="el-GR"/>
        </a:p>
      </dgm:t>
    </dgm:pt>
    <dgm:pt modelId="{4EE1C317-2DA6-4880-9F6C-9B39523B8560}" type="sibTrans" cxnId="{B3C42CF7-E308-42FE-AA77-4A717A17391D}">
      <dgm:prSet/>
      <dgm:spPr/>
      <dgm:t>
        <a:bodyPr/>
        <a:lstStyle/>
        <a:p>
          <a:endParaRPr lang="el-GR" dirty="0"/>
        </a:p>
      </dgm:t>
    </dgm:pt>
    <dgm:pt modelId="{C30021FA-6769-45C7-B66A-CDBE7E575DDD}">
      <dgm:prSet phldrT="[Κείμενο]" custT="1"/>
      <dgm:spPr/>
      <dgm:t>
        <a:bodyPr/>
        <a:lstStyle/>
        <a:p>
          <a:r>
            <a:rPr lang="el-GR" sz="1200" b="0" dirty="0" smtClean="0"/>
            <a:t>Έκδοση πιστοποιημένων εγγράφων και υπολογιστικές εφαρμογές.</a:t>
          </a:r>
          <a:endParaRPr lang="el-GR" sz="1200" b="0" dirty="0">
            <a:latin typeface="Verdana" pitchFamily="34" charset="0"/>
            <a:ea typeface="Verdana" pitchFamily="34" charset="0"/>
            <a:cs typeface="Verdana" pitchFamily="34" charset="0"/>
          </a:endParaRPr>
        </a:p>
      </dgm:t>
    </dgm:pt>
    <dgm:pt modelId="{AE71E310-69FE-4E17-B17E-B05C07B55F4A}" type="parTrans" cxnId="{61BE19A6-177C-4FF9-8060-A624B89255DC}">
      <dgm:prSet/>
      <dgm:spPr/>
      <dgm:t>
        <a:bodyPr/>
        <a:lstStyle/>
        <a:p>
          <a:endParaRPr lang="el-GR"/>
        </a:p>
      </dgm:t>
    </dgm:pt>
    <dgm:pt modelId="{69275F33-3370-4405-8268-FC630BCB43B7}" type="sibTrans" cxnId="{61BE19A6-177C-4FF9-8060-A624B89255DC}">
      <dgm:prSet/>
      <dgm:spPr/>
      <dgm:t>
        <a:bodyPr/>
        <a:lstStyle/>
        <a:p>
          <a:endParaRPr lang="el-GR"/>
        </a:p>
      </dgm:t>
    </dgm:pt>
    <dgm:pt modelId="{F4D61852-4996-4612-AF3F-6A1790D7AB23}">
      <dgm:prSet phldrT="[Κείμενο]" custT="1"/>
      <dgm:spPr/>
      <dgm:t>
        <a:bodyPr/>
        <a:lstStyle/>
        <a:p>
          <a:r>
            <a:rPr lang="el-GR" sz="1200" b="0" dirty="0" smtClean="0"/>
            <a:t>Διασύνδεση αρχείων</a:t>
          </a:r>
        </a:p>
        <a:p>
          <a:r>
            <a:rPr lang="el-GR" sz="1200" b="0" dirty="0" smtClean="0"/>
            <a:t>για τη διασταύρωση και την επαλήθευση των στοιχείων</a:t>
          </a:r>
        </a:p>
        <a:p>
          <a:r>
            <a:rPr lang="el-GR" sz="1200" b="0" dirty="0" smtClean="0"/>
            <a:t>που υποβάλλονται από τον οφειλέτη.</a:t>
          </a:r>
          <a:endParaRPr lang="el-GR" sz="1200" b="0" dirty="0">
            <a:latin typeface="Verdana" pitchFamily="34" charset="0"/>
            <a:ea typeface="Verdana" pitchFamily="34" charset="0"/>
            <a:cs typeface="Verdana" pitchFamily="34" charset="0"/>
          </a:endParaRPr>
        </a:p>
      </dgm:t>
    </dgm:pt>
    <dgm:pt modelId="{E22931D8-2791-415A-9970-994B913F6BDF}" type="parTrans" cxnId="{11EE05A7-CE24-4B60-90F3-3142347CE664}">
      <dgm:prSet/>
      <dgm:spPr/>
      <dgm:t>
        <a:bodyPr/>
        <a:lstStyle/>
        <a:p>
          <a:endParaRPr lang="el-GR"/>
        </a:p>
      </dgm:t>
    </dgm:pt>
    <dgm:pt modelId="{C8AF7C9E-EABF-4DEF-9550-E036D4A62674}" type="sibTrans" cxnId="{11EE05A7-CE24-4B60-90F3-3142347CE664}">
      <dgm:prSet/>
      <dgm:spPr/>
      <dgm:t>
        <a:bodyPr/>
        <a:lstStyle/>
        <a:p>
          <a:endParaRPr lang="el-GR"/>
        </a:p>
      </dgm:t>
    </dgm:pt>
    <dgm:pt modelId="{C9BFBA5B-0CBE-4E3E-A3F0-E5B8B8DB814F}" type="pres">
      <dgm:prSet presAssocID="{C3D8E358-9DF8-465B-B8AF-DA7A71C4F626}" presName="linearFlow" presStyleCnt="0">
        <dgm:presLayoutVars>
          <dgm:resizeHandles val="exact"/>
        </dgm:presLayoutVars>
      </dgm:prSet>
      <dgm:spPr/>
      <dgm:t>
        <a:bodyPr/>
        <a:lstStyle/>
        <a:p>
          <a:endParaRPr lang="el-GR"/>
        </a:p>
      </dgm:t>
    </dgm:pt>
    <dgm:pt modelId="{1B33EA11-A0C9-4164-839D-6D5D795CF0CA}" type="pres">
      <dgm:prSet presAssocID="{FBC70DC7-F2E0-4EF8-B590-1320968BBE38}" presName="node" presStyleLbl="node1" presStyleIdx="0" presStyleCnt="3" custScaleY="90089" custLinFactY="60879" custLinFactNeighborX="-3333" custLinFactNeighborY="100000">
        <dgm:presLayoutVars>
          <dgm:bulletEnabled val="1"/>
        </dgm:presLayoutVars>
      </dgm:prSet>
      <dgm:spPr/>
      <dgm:t>
        <a:bodyPr/>
        <a:lstStyle/>
        <a:p>
          <a:endParaRPr lang="el-GR"/>
        </a:p>
      </dgm:t>
    </dgm:pt>
    <dgm:pt modelId="{44EB07F7-32A4-49F4-BF34-D65966E64163}" type="pres">
      <dgm:prSet presAssocID="{4EE1C317-2DA6-4880-9F6C-9B39523B8560}" presName="sibTrans" presStyleLbl="sibTrans2D1" presStyleIdx="0" presStyleCnt="2" custAng="10800000" custFlipVert="0" custScaleY="86513" custLinFactNeighborX="12867" custLinFactNeighborY="-5136"/>
      <dgm:spPr/>
      <dgm:t>
        <a:bodyPr/>
        <a:lstStyle/>
        <a:p>
          <a:endParaRPr lang="el-GR"/>
        </a:p>
      </dgm:t>
    </dgm:pt>
    <dgm:pt modelId="{90A77924-D330-4047-B443-F6EF509C969D}" type="pres">
      <dgm:prSet presAssocID="{4EE1C317-2DA6-4880-9F6C-9B39523B8560}" presName="connectorText" presStyleLbl="sibTrans2D1" presStyleIdx="0" presStyleCnt="2"/>
      <dgm:spPr/>
      <dgm:t>
        <a:bodyPr/>
        <a:lstStyle/>
        <a:p>
          <a:endParaRPr lang="el-GR"/>
        </a:p>
      </dgm:t>
    </dgm:pt>
    <dgm:pt modelId="{E8D17E93-8F1D-4BB5-B2EE-9068E3120615}" type="pres">
      <dgm:prSet presAssocID="{C30021FA-6769-45C7-B66A-CDBE7E575DDD}" presName="node" presStyleLbl="node1" presStyleIdx="1" presStyleCnt="3" custScaleY="70380" custLinFactY="-75319" custLinFactNeighborY="-100000">
        <dgm:presLayoutVars>
          <dgm:bulletEnabled val="1"/>
        </dgm:presLayoutVars>
      </dgm:prSet>
      <dgm:spPr/>
      <dgm:t>
        <a:bodyPr/>
        <a:lstStyle/>
        <a:p>
          <a:endParaRPr lang="el-GR"/>
        </a:p>
      </dgm:t>
    </dgm:pt>
    <dgm:pt modelId="{ECADF696-C152-4783-9EBD-C1275D0C91A9}" type="pres">
      <dgm:prSet presAssocID="{69275F33-3370-4405-8268-FC630BCB43B7}" presName="sibTrans" presStyleLbl="sibTrans2D1" presStyleIdx="1" presStyleCnt="2" custAng="0" custScaleX="26230" custLinFactY="39503" custLinFactNeighborX="3391" custLinFactNeighborY="100000"/>
      <dgm:spPr/>
      <dgm:t>
        <a:bodyPr/>
        <a:lstStyle/>
        <a:p>
          <a:endParaRPr lang="el-GR"/>
        </a:p>
      </dgm:t>
    </dgm:pt>
    <dgm:pt modelId="{DF8EB24D-BE4D-4063-B187-E0F3D920EE1C}" type="pres">
      <dgm:prSet presAssocID="{69275F33-3370-4405-8268-FC630BCB43B7}" presName="connectorText" presStyleLbl="sibTrans2D1" presStyleIdx="1" presStyleCnt="2"/>
      <dgm:spPr/>
      <dgm:t>
        <a:bodyPr/>
        <a:lstStyle/>
        <a:p>
          <a:endParaRPr lang="el-GR"/>
        </a:p>
      </dgm:t>
    </dgm:pt>
    <dgm:pt modelId="{8658B622-5591-445B-B5AC-12825683E53F}" type="pres">
      <dgm:prSet presAssocID="{F4D61852-4996-4612-AF3F-6A1790D7AB23}" presName="node" presStyleLbl="node1" presStyleIdx="2" presStyleCnt="3" custScaleY="72832" custLinFactNeighborY="-18495">
        <dgm:presLayoutVars>
          <dgm:bulletEnabled val="1"/>
        </dgm:presLayoutVars>
      </dgm:prSet>
      <dgm:spPr/>
      <dgm:t>
        <a:bodyPr/>
        <a:lstStyle/>
        <a:p>
          <a:endParaRPr lang="el-GR"/>
        </a:p>
      </dgm:t>
    </dgm:pt>
  </dgm:ptLst>
  <dgm:cxnLst>
    <dgm:cxn modelId="{11EE05A7-CE24-4B60-90F3-3142347CE664}" srcId="{C3D8E358-9DF8-465B-B8AF-DA7A71C4F626}" destId="{F4D61852-4996-4612-AF3F-6A1790D7AB23}" srcOrd="2" destOrd="0" parTransId="{E22931D8-2791-415A-9970-994B913F6BDF}" sibTransId="{C8AF7C9E-EABF-4DEF-9550-E036D4A62674}"/>
    <dgm:cxn modelId="{CE8BAE48-2BB7-40E3-9D48-11ABE2DB54BF}" type="presOf" srcId="{69275F33-3370-4405-8268-FC630BCB43B7}" destId="{ECADF696-C152-4783-9EBD-C1275D0C91A9}" srcOrd="0" destOrd="0" presId="urn:microsoft.com/office/officeart/2005/8/layout/process2"/>
    <dgm:cxn modelId="{B3C42CF7-E308-42FE-AA77-4A717A17391D}" srcId="{C3D8E358-9DF8-465B-B8AF-DA7A71C4F626}" destId="{FBC70DC7-F2E0-4EF8-B590-1320968BBE38}" srcOrd="0" destOrd="0" parTransId="{1AB56570-C4B8-4785-A2D7-480A1A5935AC}" sibTransId="{4EE1C317-2DA6-4880-9F6C-9B39523B8560}"/>
    <dgm:cxn modelId="{5BE338F1-C6EE-4D22-AE7E-A2FBBAE6C5AE}" type="presOf" srcId="{FBC70DC7-F2E0-4EF8-B590-1320968BBE38}" destId="{1B33EA11-A0C9-4164-839D-6D5D795CF0CA}" srcOrd="0" destOrd="0" presId="urn:microsoft.com/office/officeart/2005/8/layout/process2"/>
    <dgm:cxn modelId="{D2AF58D0-7C4E-4B54-9359-07EA6421571B}" type="presOf" srcId="{C3D8E358-9DF8-465B-B8AF-DA7A71C4F626}" destId="{C9BFBA5B-0CBE-4E3E-A3F0-E5B8B8DB814F}" srcOrd="0" destOrd="0" presId="urn:microsoft.com/office/officeart/2005/8/layout/process2"/>
    <dgm:cxn modelId="{DC4C33B7-E75F-421C-B8CF-CA22BA88F219}" type="presOf" srcId="{C30021FA-6769-45C7-B66A-CDBE7E575DDD}" destId="{E8D17E93-8F1D-4BB5-B2EE-9068E3120615}" srcOrd="0" destOrd="0" presId="urn:microsoft.com/office/officeart/2005/8/layout/process2"/>
    <dgm:cxn modelId="{6E096346-C754-431A-B033-9C592A6DF101}" type="presOf" srcId="{4EE1C317-2DA6-4880-9F6C-9B39523B8560}" destId="{90A77924-D330-4047-B443-F6EF509C969D}" srcOrd="1" destOrd="0" presId="urn:microsoft.com/office/officeart/2005/8/layout/process2"/>
    <dgm:cxn modelId="{61BE19A6-177C-4FF9-8060-A624B89255DC}" srcId="{C3D8E358-9DF8-465B-B8AF-DA7A71C4F626}" destId="{C30021FA-6769-45C7-B66A-CDBE7E575DDD}" srcOrd="1" destOrd="0" parTransId="{AE71E310-69FE-4E17-B17E-B05C07B55F4A}" sibTransId="{69275F33-3370-4405-8268-FC630BCB43B7}"/>
    <dgm:cxn modelId="{82AB385A-E80D-4423-94FB-A114E59789ED}" type="presOf" srcId="{69275F33-3370-4405-8268-FC630BCB43B7}" destId="{DF8EB24D-BE4D-4063-B187-E0F3D920EE1C}" srcOrd="1" destOrd="0" presId="urn:microsoft.com/office/officeart/2005/8/layout/process2"/>
    <dgm:cxn modelId="{3661D009-7777-42A4-A38E-6D62051338B8}" type="presOf" srcId="{F4D61852-4996-4612-AF3F-6A1790D7AB23}" destId="{8658B622-5591-445B-B5AC-12825683E53F}" srcOrd="0" destOrd="0" presId="urn:microsoft.com/office/officeart/2005/8/layout/process2"/>
    <dgm:cxn modelId="{D09ED3AA-BDCA-4B3E-AEEF-4F3B70B2B2C0}" type="presOf" srcId="{4EE1C317-2DA6-4880-9F6C-9B39523B8560}" destId="{44EB07F7-32A4-49F4-BF34-D65966E64163}" srcOrd="0" destOrd="0" presId="urn:microsoft.com/office/officeart/2005/8/layout/process2"/>
    <dgm:cxn modelId="{B773B841-C81C-48AC-9DE2-AE4B70712442}" type="presParOf" srcId="{C9BFBA5B-0CBE-4E3E-A3F0-E5B8B8DB814F}" destId="{1B33EA11-A0C9-4164-839D-6D5D795CF0CA}" srcOrd="0" destOrd="0" presId="urn:microsoft.com/office/officeart/2005/8/layout/process2"/>
    <dgm:cxn modelId="{33A9D04A-7C87-4FAA-AC22-8D4B02C31938}" type="presParOf" srcId="{C9BFBA5B-0CBE-4E3E-A3F0-E5B8B8DB814F}" destId="{44EB07F7-32A4-49F4-BF34-D65966E64163}" srcOrd="1" destOrd="0" presId="urn:microsoft.com/office/officeart/2005/8/layout/process2"/>
    <dgm:cxn modelId="{13F7E2B9-4195-408F-A4B9-0DA55805A97E}" type="presParOf" srcId="{44EB07F7-32A4-49F4-BF34-D65966E64163}" destId="{90A77924-D330-4047-B443-F6EF509C969D}" srcOrd="0" destOrd="0" presId="urn:microsoft.com/office/officeart/2005/8/layout/process2"/>
    <dgm:cxn modelId="{FE33C8DD-5026-4E86-88F0-C7709CFC7318}" type="presParOf" srcId="{C9BFBA5B-0CBE-4E3E-A3F0-E5B8B8DB814F}" destId="{E8D17E93-8F1D-4BB5-B2EE-9068E3120615}" srcOrd="2" destOrd="0" presId="urn:microsoft.com/office/officeart/2005/8/layout/process2"/>
    <dgm:cxn modelId="{BB3BDE9F-6EF3-4449-A72C-DDF2822007D6}" type="presParOf" srcId="{C9BFBA5B-0CBE-4E3E-A3F0-E5B8B8DB814F}" destId="{ECADF696-C152-4783-9EBD-C1275D0C91A9}" srcOrd="3" destOrd="0" presId="urn:microsoft.com/office/officeart/2005/8/layout/process2"/>
    <dgm:cxn modelId="{D56C1230-E38D-4AB2-B8A1-216D4DA7A278}" type="presParOf" srcId="{ECADF696-C152-4783-9EBD-C1275D0C91A9}" destId="{DF8EB24D-BE4D-4063-B187-E0F3D920EE1C}" srcOrd="0" destOrd="0" presId="urn:microsoft.com/office/officeart/2005/8/layout/process2"/>
    <dgm:cxn modelId="{0778B1FA-0462-41E5-9B21-B88B6D95300E}" type="presParOf" srcId="{C9BFBA5B-0CBE-4E3E-A3F0-E5B8B8DB814F}" destId="{8658B622-5591-445B-B5AC-12825683E53F}" srcOrd="4" destOrd="0" presId="urn:microsoft.com/office/officeart/2005/8/layout/process2"/>
  </dgm:cxnLst>
  <dgm:bg>
    <a:solidFill>
      <a:schemeClr val="accent1">
        <a:lumMod val="60000"/>
        <a:lumOff val="40000"/>
      </a:schemeClr>
    </a:solidFill>
  </dgm:bg>
  <dgm:whole/>
  <dgm:extLst>
    <a:ext uri="http://schemas.microsoft.com/office/drawing/2008/diagram">
      <dsp:dataModelExt xmlns:dsp="http://schemas.microsoft.com/office/drawing/2008/diagram" xmlns="" relId="rId16" minVer="http://schemas.openxmlformats.org/drawingml/2006/diagram"/>
    </a:ext>
  </dgm:extLst>
</dgm:dataModel>
</file>

<file path=ppt/diagrams/data31.xml><?xml version="1.0" encoding="utf-8"?>
<dgm:dataModel xmlns:dgm="http://schemas.openxmlformats.org/drawingml/2006/diagram" xmlns:a="http://schemas.openxmlformats.org/drawingml/2006/main">
  <dgm:ptLst>
    <dgm:pt modelId="{37D99491-4538-4764-85BB-FCD87F24A2B9}"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el-GR"/>
        </a:p>
      </dgm:t>
    </dgm:pt>
    <dgm:pt modelId="{0BA33027-6EEC-4CA0-8C07-9AEE0B94B525}">
      <dgm:prSet phldrT="[Κείμενο]"/>
      <dgm:spPr/>
      <dgm:t>
        <a:bodyPr/>
        <a:lstStyle/>
        <a:p>
          <a:r>
            <a:rPr lang="el-GR"/>
            <a:t>ΠΡΟΒΛΗΜΑΤΙΚΗ ΠΕΡΙΠΤΩΣΗ </a:t>
          </a:r>
        </a:p>
      </dgm:t>
    </dgm:pt>
    <dgm:pt modelId="{F8E74509-FA09-4535-8C2E-DFB204E1B88F}" type="parTrans" cxnId="{B8935421-3CFD-4E81-AE8D-A6F1E6383DC7}">
      <dgm:prSet/>
      <dgm:spPr/>
      <dgm:t>
        <a:bodyPr/>
        <a:lstStyle/>
        <a:p>
          <a:endParaRPr lang="el-GR"/>
        </a:p>
      </dgm:t>
    </dgm:pt>
    <dgm:pt modelId="{64388E24-0036-487A-AC24-B971343C29D2}" type="sibTrans" cxnId="{B8935421-3CFD-4E81-AE8D-A6F1E6383DC7}">
      <dgm:prSet/>
      <dgm:spPr/>
      <dgm:t>
        <a:bodyPr/>
        <a:lstStyle/>
        <a:p>
          <a:endParaRPr lang="el-GR"/>
        </a:p>
      </dgm:t>
    </dgm:pt>
    <dgm:pt modelId="{5CADFC5B-F31E-4D8A-918E-43A1F75419CD}">
      <dgm:prSet phldrT="[Κείμενο]" custT="1"/>
      <dgm:spPr>
        <a:gradFill rotWithShape="0">
          <a:gsLst>
            <a:gs pos="0">
              <a:srgbClr val="002060"/>
            </a:gs>
            <a:gs pos="50000">
              <a:schemeClr val="accent1">
                <a:tint val="44500"/>
                <a:satMod val="160000"/>
              </a:schemeClr>
            </a:gs>
            <a:gs pos="100000">
              <a:schemeClr val="accent1">
                <a:tint val="23500"/>
                <a:satMod val="160000"/>
              </a:schemeClr>
            </a:gs>
          </a:gsLst>
          <a:lin ang="5400000" scaled="0"/>
        </a:gradFill>
      </dgm:spPr>
      <dgm:t>
        <a:bodyPr/>
        <a:lstStyle/>
        <a:p>
          <a:pPr algn="l"/>
          <a:r>
            <a:rPr lang="el-GR" sz="1400" dirty="0"/>
            <a:t>       </a:t>
          </a:r>
          <a:r>
            <a:rPr lang="el-GR" sz="1600" dirty="0">
              <a:solidFill>
                <a:srgbClr val="C00000"/>
              </a:solidFill>
            </a:rPr>
            <a:t>ΕΝΕΡΓΗΤΙΚΟ  </a:t>
          </a:r>
        </a:p>
        <a:p>
          <a:pPr algn="l"/>
          <a:r>
            <a:rPr lang="el-GR" sz="1600" dirty="0" smtClean="0">
              <a:solidFill>
                <a:srgbClr val="C00000"/>
              </a:solidFill>
            </a:rPr>
            <a:t>            ΠΑΓΙΑ</a:t>
          </a:r>
        </a:p>
        <a:p>
          <a:pPr algn="l"/>
          <a:r>
            <a:rPr lang="el-GR" sz="1600" dirty="0" smtClean="0">
              <a:solidFill>
                <a:srgbClr val="C00000"/>
              </a:solidFill>
            </a:rPr>
            <a:t>           800.000 </a:t>
          </a:r>
          <a:r>
            <a:rPr lang="el-GR" sz="1600" dirty="0">
              <a:solidFill>
                <a:srgbClr val="C00000"/>
              </a:solidFill>
            </a:rPr>
            <a:t>€</a:t>
          </a:r>
        </a:p>
      </dgm:t>
    </dgm:pt>
    <dgm:pt modelId="{5357F871-071F-4394-902B-F2846C4E0381}" type="parTrans" cxnId="{FB8C9211-AA21-40DA-B027-D916ABC25D11}">
      <dgm:prSet/>
      <dgm:spPr/>
      <dgm:t>
        <a:bodyPr/>
        <a:lstStyle/>
        <a:p>
          <a:endParaRPr lang="el-GR"/>
        </a:p>
      </dgm:t>
    </dgm:pt>
    <dgm:pt modelId="{215C0E8E-47A0-4C4A-867D-08774C9B21D4}" type="sibTrans" cxnId="{FB8C9211-AA21-40DA-B027-D916ABC25D11}">
      <dgm:prSet/>
      <dgm:spPr/>
      <dgm:t>
        <a:bodyPr/>
        <a:lstStyle/>
        <a:p>
          <a:endParaRPr lang="el-GR"/>
        </a:p>
      </dgm:t>
    </dgm:pt>
    <dgm:pt modelId="{ABB0DB18-E15F-4379-9794-DF01EFC588D0}">
      <dgm:prSet phldrT="[Κείμενο]" custT="1"/>
      <dgm:spPr/>
      <dgm:t>
        <a:bodyPr/>
        <a:lstStyle/>
        <a:p>
          <a:r>
            <a:rPr lang="el-GR" sz="1600" dirty="0"/>
            <a:t>ΠΑΘΗΤΙΚΟ  </a:t>
          </a:r>
        </a:p>
        <a:p>
          <a:r>
            <a:rPr lang="el-GR" sz="1600" dirty="0"/>
            <a:t>    ΙΔΙΑ ΚΕΦΑΛΑΙΑ</a:t>
          </a:r>
        </a:p>
        <a:p>
          <a:r>
            <a:rPr lang="el-GR" sz="1600" dirty="0"/>
            <a:t> </a:t>
          </a:r>
          <a:r>
            <a:rPr lang="el-GR" sz="1600" dirty="0" smtClean="0"/>
            <a:t>&amp; ΜΑΚΡΟΠΡΟΘΕΣΜΕΣ  </a:t>
          </a:r>
          <a:r>
            <a:rPr lang="el-GR" sz="1600" dirty="0"/>
            <a:t>ΥΠΟΧΡΕΩΣΕΙΣ</a:t>
          </a:r>
        </a:p>
        <a:p>
          <a:r>
            <a:rPr lang="el-GR" sz="1600" dirty="0"/>
            <a:t>              600.000 € </a:t>
          </a:r>
        </a:p>
      </dgm:t>
    </dgm:pt>
    <dgm:pt modelId="{D0577DAD-DB82-445D-8450-A2B3D55E0942}" type="parTrans" cxnId="{DEE47FD7-22BB-4DA6-A240-736D1D5BBE0C}">
      <dgm:prSet/>
      <dgm:spPr/>
      <dgm:t>
        <a:bodyPr/>
        <a:lstStyle/>
        <a:p>
          <a:endParaRPr lang="el-GR"/>
        </a:p>
      </dgm:t>
    </dgm:pt>
    <dgm:pt modelId="{10AF48E5-75E3-411B-A789-54549F57E92B}" type="sibTrans" cxnId="{DEE47FD7-22BB-4DA6-A240-736D1D5BBE0C}">
      <dgm:prSet/>
      <dgm:spPr/>
      <dgm:t>
        <a:bodyPr/>
        <a:lstStyle/>
        <a:p>
          <a:endParaRPr lang="el-GR"/>
        </a:p>
      </dgm:t>
    </dgm:pt>
    <dgm:pt modelId="{F4E79A54-9E2C-485B-9283-633860C4FA17}">
      <dgm:prSet phldrT="[Κείμενο]" custT="1"/>
      <dgm:spPr>
        <a:solidFill>
          <a:srgbClr val="92D050"/>
        </a:solidFill>
      </dgm:spPr>
      <dgm:t>
        <a:bodyPr/>
        <a:lstStyle/>
        <a:p>
          <a:r>
            <a:rPr lang="el-GR" sz="1600" dirty="0"/>
            <a:t>ΚΥΚΛΟΦΟΡΟΥΝ  ΕΝΕΡΓΗΤΙΚΟ</a:t>
          </a:r>
        </a:p>
        <a:p>
          <a:r>
            <a:rPr lang="el-GR" sz="1600" dirty="0"/>
            <a:t>200.000 €</a:t>
          </a:r>
        </a:p>
      </dgm:t>
    </dgm:pt>
    <dgm:pt modelId="{05C5BF52-80F1-4BD3-B956-7024C9B40BA6}" type="parTrans" cxnId="{CC993709-F918-44D0-800B-5041ED48E476}">
      <dgm:prSet/>
      <dgm:spPr/>
      <dgm:t>
        <a:bodyPr/>
        <a:lstStyle/>
        <a:p>
          <a:endParaRPr lang="el-GR"/>
        </a:p>
      </dgm:t>
    </dgm:pt>
    <dgm:pt modelId="{614DFF23-E747-4D52-A793-7E4A0C4F0387}" type="sibTrans" cxnId="{CC993709-F918-44D0-800B-5041ED48E476}">
      <dgm:prSet/>
      <dgm:spPr/>
      <dgm:t>
        <a:bodyPr/>
        <a:lstStyle/>
        <a:p>
          <a:endParaRPr lang="el-GR"/>
        </a:p>
      </dgm:t>
    </dgm:pt>
    <dgm:pt modelId="{F31CD4C6-2D0F-4F74-925A-F854943B0B81}">
      <dgm:prSet phldrT="[Κείμενο]" custT="1"/>
      <dgm:spPr>
        <a:solidFill>
          <a:srgbClr val="7030A0"/>
        </a:solidFill>
      </dgm:spPr>
      <dgm:t>
        <a:bodyPr/>
        <a:lstStyle/>
        <a:p>
          <a:r>
            <a:rPr lang="el-GR" sz="1600" dirty="0">
              <a:solidFill>
                <a:schemeClr val="bg1"/>
              </a:solidFill>
            </a:rPr>
            <a:t>ΒΡΑΧΥΠΡΟΘΕΣΜΕΣ  ΥΠΟΧΡΕΩΣΕΙΣ</a:t>
          </a:r>
        </a:p>
        <a:p>
          <a:r>
            <a:rPr lang="el-GR" sz="1600" dirty="0">
              <a:solidFill>
                <a:schemeClr val="bg1"/>
              </a:solidFill>
            </a:rPr>
            <a:t>400.000 € </a:t>
          </a:r>
        </a:p>
      </dgm:t>
    </dgm:pt>
    <dgm:pt modelId="{A46578E2-F101-4B04-9439-82E9AE7C1036}" type="parTrans" cxnId="{427828B9-9B3A-4D04-BFD6-960B1FD61BAD}">
      <dgm:prSet/>
      <dgm:spPr/>
      <dgm:t>
        <a:bodyPr/>
        <a:lstStyle/>
        <a:p>
          <a:endParaRPr lang="el-GR"/>
        </a:p>
      </dgm:t>
    </dgm:pt>
    <dgm:pt modelId="{0E30D327-8FCB-44A1-9A23-59DC84CC7317}" type="sibTrans" cxnId="{427828B9-9B3A-4D04-BFD6-960B1FD61BAD}">
      <dgm:prSet/>
      <dgm:spPr/>
      <dgm:t>
        <a:bodyPr/>
        <a:lstStyle/>
        <a:p>
          <a:endParaRPr lang="el-GR"/>
        </a:p>
      </dgm:t>
    </dgm:pt>
    <dgm:pt modelId="{0514B621-5EF3-4E11-B40A-6D0DF61CF2C1}">
      <dgm:prSet phldrT="[Κείμενο]" custT="1"/>
      <dgm:spPr/>
      <dgm:t>
        <a:bodyPr/>
        <a:lstStyle/>
        <a:p>
          <a:endParaRPr lang="el-GR" sz="1000"/>
        </a:p>
      </dgm:t>
    </dgm:pt>
    <dgm:pt modelId="{D991AF27-C644-4893-BC78-4C141F63BDA4}" type="parTrans" cxnId="{C6A7F063-C21E-4C5B-81ED-6338A59165E8}">
      <dgm:prSet/>
      <dgm:spPr/>
      <dgm:t>
        <a:bodyPr/>
        <a:lstStyle/>
        <a:p>
          <a:endParaRPr lang="el-GR"/>
        </a:p>
      </dgm:t>
    </dgm:pt>
    <dgm:pt modelId="{9116DDC5-7064-4E9E-9341-F2D711A9BF5B}" type="sibTrans" cxnId="{C6A7F063-C21E-4C5B-81ED-6338A59165E8}">
      <dgm:prSet/>
      <dgm:spPr/>
      <dgm:t>
        <a:bodyPr/>
        <a:lstStyle/>
        <a:p>
          <a:endParaRPr lang="el-GR"/>
        </a:p>
      </dgm:t>
    </dgm:pt>
    <dgm:pt modelId="{9BEBB544-DD16-4A6F-9CF8-9863E02CC29E}" type="pres">
      <dgm:prSet presAssocID="{37D99491-4538-4764-85BB-FCD87F24A2B9}" presName="diagram" presStyleCnt="0">
        <dgm:presLayoutVars>
          <dgm:chMax val="1"/>
          <dgm:dir/>
          <dgm:animLvl val="ctr"/>
          <dgm:resizeHandles val="exact"/>
        </dgm:presLayoutVars>
      </dgm:prSet>
      <dgm:spPr/>
      <dgm:t>
        <a:bodyPr/>
        <a:lstStyle/>
        <a:p>
          <a:endParaRPr lang="el-GR"/>
        </a:p>
      </dgm:t>
    </dgm:pt>
    <dgm:pt modelId="{E964FA1B-CEC8-475B-A863-6DD44D6FC44F}" type="pres">
      <dgm:prSet presAssocID="{37D99491-4538-4764-85BB-FCD87F24A2B9}" presName="matrix" presStyleCnt="0"/>
      <dgm:spPr/>
    </dgm:pt>
    <dgm:pt modelId="{6C6A379F-D29D-4888-B1B1-2F39AC13FF3F}" type="pres">
      <dgm:prSet presAssocID="{37D99491-4538-4764-85BB-FCD87F24A2B9}" presName="tile1" presStyleLbl="node1" presStyleIdx="0" presStyleCnt="4" custScaleX="115709" custScaleY="200000" custLinFactNeighborX="6196" custLinFactNeighborY="88305"/>
      <dgm:spPr/>
      <dgm:t>
        <a:bodyPr/>
        <a:lstStyle/>
        <a:p>
          <a:endParaRPr lang="el-GR"/>
        </a:p>
      </dgm:t>
    </dgm:pt>
    <dgm:pt modelId="{1DFAEC31-B529-4BDF-A554-D8100276CBC5}" type="pres">
      <dgm:prSet presAssocID="{37D99491-4538-4764-85BB-FCD87F24A2B9}" presName="tile1text" presStyleLbl="node1" presStyleIdx="0" presStyleCnt="4">
        <dgm:presLayoutVars>
          <dgm:chMax val="0"/>
          <dgm:chPref val="0"/>
          <dgm:bulletEnabled val="1"/>
        </dgm:presLayoutVars>
      </dgm:prSet>
      <dgm:spPr/>
      <dgm:t>
        <a:bodyPr/>
        <a:lstStyle/>
        <a:p>
          <a:endParaRPr lang="el-GR"/>
        </a:p>
      </dgm:t>
    </dgm:pt>
    <dgm:pt modelId="{51C58E80-DA0D-43AE-ACF0-7EF74D2B0481}" type="pres">
      <dgm:prSet presAssocID="{37D99491-4538-4764-85BB-FCD87F24A2B9}" presName="tile2" presStyleLbl="node1" presStyleIdx="1" presStyleCnt="4" custScaleX="102567" custScaleY="159346"/>
      <dgm:spPr/>
      <dgm:t>
        <a:bodyPr/>
        <a:lstStyle/>
        <a:p>
          <a:endParaRPr lang="el-GR"/>
        </a:p>
      </dgm:t>
    </dgm:pt>
    <dgm:pt modelId="{051E8419-381C-449A-8DFA-340D7F9E0D50}" type="pres">
      <dgm:prSet presAssocID="{37D99491-4538-4764-85BB-FCD87F24A2B9}" presName="tile2text" presStyleLbl="node1" presStyleIdx="1" presStyleCnt="4">
        <dgm:presLayoutVars>
          <dgm:chMax val="0"/>
          <dgm:chPref val="0"/>
          <dgm:bulletEnabled val="1"/>
        </dgm:presLayoutVars>
      </dgm:prSet>
      <dgm:spPr/>
      <dgm:t>
        <a:bodyPr/>
        <a:lstStyle/>
        <a:p>
          <a:endParaRPr lang="el-GR"/>
        </a:p>
      </dgm:t>
    </dgm:pt>
    <dgm:pt modelId="{D82C9905-1355-422B-8343-492664EBE645}" type="pres">
      <dgm:prSet presAssocID="{37D99491-4538-4764-85BB-FCD87F24A2B9}" presName="tile3" presStyleLbl="node1" presStyleIdx="2" presStyleCnt="4" custAng="0" custScaleX="100517" custScaleY="69737" custLinFactNeighborX="129" custLinFactNeighborY="26304"/>
      <dgm:spPr/>
      <dgm:t>
        <a:bodyPr/>
        <a:lstStyle/>
        <a:p>
          <a:endParaRPr lang="el-GR"/>
        </a:p>
      </dgm:t>
    </dgm:pt>
    <dgm:pt modelId="{C4F97CC9-4E2A-4C42-967D-55E23ED71FE2}" type="pres">
      <dgm:prSet presAssocID="{37D99491-4538-4764-85BB-FCD87F24A2B9}" presName="tile3text" presStyleLbl="node1" presStyleIdx="2" presStyleCnt="4">
        <dgm:presLayoutVars>
          <dgm:chMax val="0"/>
          <dgm:chPref val="0"/>
          <dgm:bulletEnabled val="1"/>
        </dgm:presLayoutVars>
      </dgm:prSet>
      <dgm:spPr/>
      <dgm:t>
        <a:bodyPr/>
        <a:lstStyle/>
        <a:p>
          <a:endParaRPr lang="el-GR"/>
        </a:p>
      </dgm:t>
    </dgm:pt>
    <dgm:pt modelId="{353ECD0D-AE94-47D7-8A0F-DB1788F96DF9}" type="pres">
      <dgm:prSet presAssocID="{37D99491-4538-4764-85BB-FCD87F24A2B9}" presName="tile4" presStyleLbl="node1" presStyleIdx="3" presStyleCnt="4" custScaleY="92959" custLinFactNeighborX="-121" custLinFactNeighborY="-21287"/>
      <dgm:spPr/>
      <dgm:t>
        <a:bodyPr/>
        <a:lstStyle/>
        <a:p>
          <a:endParaRPr lang="el-GR"/>
        </a:p>
      </dgm:t>
    </dgm:pt>
    <dgm:pt modelId="{04828ABF-C4BC-476F-81EE-5368580230CD}" type="pres">
      <dgm:prSet presAssocID="{37D99491-4538-4764-85BB-FCD87F24A2B9}" presName="tile4text" presStyleLbl="node1" presStyleIdx="3" presStyleCnt="4">
        <dgm:presLayoutVars>
          <dgm:chMax val="0"/>
          <dgm:chPref val="0"/>
          <dgm:bulletEnabled val="1"/>
        </dgm:presLayoutVars>
      </dgm:prSet>
      <dgm:spPr/>
      <dgm:t>
        <a:bodyPr/>
        <a:lstStyle/>
        <a:p>
          <a:endParaRPr lang="el-GR"/>
        </a:p>
      </dgm:t>
    </dgm:pt>
    <dgm:pt modelId="{606B3E6D-B343-4452-9E53-E44842DD4606}" type="pres">
      <dgm:prSet presAssocID="{37D99491-4538-4764-85BB-FCD87F24A2B9}" presName="centerTile" presStyleLbl="fgShp" presStyleIdx="0" presStyleCnt="1" custLinFactNeighborX="15255" custLinFactNeighborY="20270">
        <dgm:presLayoutVars>
          <dgm:chMax val="0"/>
          <dgm:chPref val="0"/>
        </dgm:presLayoutVars>
      </dgm:prSet>
      <dgm:spPr/>
      <dgm:t>
        <a:bodyPr/>
        <a:lstStyle/>
        <a:p>
          <a:endParaRPr lang="el-GR"/>
        </a:p>
      </dgm:t>
    </dgm:pt>
  </dgm:ptLst>
  <dgm:cxnLst>
    <dgm:cxn modelId="{EA7E46FA-7F5B-4619-ADCF-127966977419}" type="presOf" srcId="{F31CD4C6-2D0F-4F74-925A-F854943B0B81}" destId="{04828ABF-C4BC-476F-81EE-5368580230CD}" srcOrd="1" destOrd="0" presId="urn:microsoft.com/office/officeart/2005/8/layout/matrix1"/>
    <dgm:cxn modelId="{F181F04F-7DC1-42F1-A18A-2A90091D88A5}" type="presOf" srcId="{F4E79A54-9E2C-485B-9283-633860C4FA17}" destId="{C4F97CC9-4E2A-4C42-967D-55E23ED71FE2}" srcOrd="1" destOrd="0" presId="urn:microsoft.com/office/officeart/2005/8/layout/matrix1"/>
    <dgm:cxn modelId="{FB8C9211-AA21-40DA-B027-D916ABC25D11}" srcId="{0BA33027-6EEC-4CA0-8C07-9AEE0B94B525}" destId="{5CADFC5B-F31E-4D8A-918E-43A1F75419CD}" srcOrd="0" destOrd="0" parTransId="{5357F871-071F-4394-902B-F2846C4E0381}" sibTransId="{215C0E8E-47A0-4C4A-867D-08774C9B21D4}"/>
    <dgm:cxn modelId="{C6A7F063-C21E-4C5B-81ED-6338A59165E8}" srcId="{0BA33027-6EEC-4CA0-8C07-9AEE0B94B525}" destId="{0514B621-5EF3-4E11-B40A-6D0DF61CF2C1}" srcOrd="4" destOrd="0" parTransId="{D991AF27-C644-4893-BC78-4C141F63BDA4}" sibTransId="{9116DDC5-7064-4E9E-9341-F2D711A9BF5B}"/>
    <dgm:cxn modelId="{6AC2B356-1D67-4256-9170-E123A669DE6C}" type="presOf" srcId="{ABB0DB18-E15F-4379-9794-DF01EFC588D0}" destId="{51C58E80-DA0D-43AE-ACF0-7EF74D2B0481}" srcOrd="0" destOrd="0" presId="urn:microsoft.com/office/officeart/2005/8/layout/matrix1"/>
    <dgm:cxn modelId="{2E7E6CA6-2F21-4ACF-B3F8-A100285D7048}" type="presOf" srcId="{ABB0DB18-E15F-4379-9794-DF01EFC588D0}" destId="{051E8419-381C-449A-8DFA-340D7F9E0D50}" srcOrd="1" destOrd="0" presId="urn:microsoft.com/office/officeart/2005/8/layout/matrix1"/>
    <dgm:cxn modelId="{A92DCF3C-6AF7-4DE2-BF04-055D0687DEDE}" type="presOf" srcId="{0BA33027-6EEC-4CA0-8C07-9AEE0B94B525}" destId="{606B3E6D-B343-4452-9E53-E44842DD4606}" srcOrd="0" destOrd="0" presId="urn:microsoft.com/office/officeart/2005/8/layout/matrix1"/>
    <dgm:cxn modelId="{7227DF0B-50F3-4BE4-AA89-5345AA06C27E}" type="presOf" srcId="{F31CD4C6-2D0F-4F74-925A-F854943B0B81}" destId="{353ECD0D-AE94-47D7-8A0F-DB1788F96DF9}" srcOrd="0" destOrd="0" presId="urn:microsoft.com/office/officeart/2005/8/layout/matrix1"/>
    <dgm:cxn modelId="{427828B9-9B3A-4D04-BFD6-960B1FD61BAD}" srcId="{0BA33027-6EEC-4CA0-8C07-9AEE0B94B525}" destId="{F31CD4C6-2D0F-4F74-925A-F854943B0B81}" srcOrd="3" destOrd="0" parTransId="{A46578E2-F101-4B04-9439-82E9AE7C1036}" sibTransId="{0E30D327-8FCB-44A1-9A23-59DC84CC7317}"/>
    <dgm:cxn modelId="{6AC714E1-AD65-4C70-AF16-064FCB9E4229}" type="presOf" srcId="{F4E79A54-9E2C-485B-9283-633860C4FA17}" destId="{D82C9905-1355-422B-8343-492664EBE645}" srcOrd="0" destOrd="0" presId="urn:microsoft.com/office/officeart/2005/8/layout/matrix1"/>
    <dgm:cxn modelId="{DEE47FD7-22BB-4DA6-A240-736D1D5BBE0C}" srcId="{0BA33027-6EEC-4CA0-8C07-9AEE0B94B525}" destId="{ABB0DB18-E15F-4379-9794-DF01EFC588D0}" srcOrd="1" destOrd="0" parTransId="{D0577DAD-DB82-445D-8450-A2B3D55E0942}" sibTransId="{10AF48E5-75E3-411B-A789-54549F57E92B}"/>
    <dgm:cxn modelId="{6248872D-1190-454E-8BDD-968BAFD8C28E}" type="presOf" srcId="{5CADFC5B-F31E-4D8A-918E-43A1F75419CD}" destId="{6C6A379F-D29D-4888-B1B1-2F39AC13FF3F}" srcOrd="0" destOrd="0" presId="urn:microsoft.com/office/officeart/2005/8/layout/matrix1"/>
    <dgm:cxn modelId="{4DE9FB80-3978-4DEF-95CA-5013245CDDFC}" type="presOf" srcId="{37D99491-4538-4764-85BB-FCD87F24A2B9}" destId="{9BEBB544-DD16-4A6F-9CF8-9863E02CC29E}" srcOrd="0" destOrd="0" presId="urn:microsoft.com/office/officeart/2005/8/layout/matrix1"/>
    <dgm:cxn modelId="{B8935421-3CFD-4E81-AE8D-A6F1E6383DC7}" srcId="{37D99491-4538-4764-85BB-FCD87F24A2B9}" destId="{0BA33027-6EEC-4CA0-8C07-9AEE0B94B525}" srcOrd="0" destOrd="0" parTransId="{F8E74509-FA09-4535-8C2E-DFB204E1B88F}" sibTransId="{64388E24-0036-487A-AC24-B971343C29D2}"/>
    <dgm:cxn modelId="{CC993709-F918-44D0-800B-5041ED48E476}" srcId="{0BA33027-6EEC-4CA0-8C07-9AEE0B94B525}" destId="{F4E79A54-9E2C-485B-9283-633860C4FA17}" srcOrd="2" destOrd="0" parTransId="{05C5BF52-80F1-4BD3-B956-7024C9B40BA6}" sibTransId="{614DFF23-E747-4D52-A793-7E4A0C4F0387}"/>
    <dgm:cxn modelId="{2FBCDB82-3F6F-46D3-A8D4-C4426FEC564A}" type="presOf" srcId="{5CADFC5B-F31E-4D8A-918E-43A1F75419CD}" destId="{1DFAEC31-B529-4BDF-A554-D8100276CBC5}" srcOrd="1" destOrd="0" presId="urn:microsoft.com/office/officeart/2005/8/layout/matrix1"/>
    <dgm:cxn modelId="{BA9F7652-A3D5-4D4E-A4C6-D21E66E8EA52}" type="presParOf" srcId="{9BEBB544-DD16-4A6F-9CF8-9863E02CC29E}" destId="{E964FA1B-CEC8-475B-A863-6DD44D6FC44F}" srcOrd="0" destOrd="0" presId="urn:microsoft.com/office/officeart/2005/8/layout/matrix1"/>
    <dgm:cxn modelId="{AFB51252-64AD-4705-89B8-618461C3D4DF}" type="presParOf" srcId="{E964FA1B-CEC8-475B-A863-6DD44D6FC44F}" destId="{6C6A379F-D29D-4888-B1B1-2F39AC13FF3F}" srcOrd="0" destOrd="0" presId="urn:microsoft.com/office/officeart/2005/8/layout/matrix1"/>
    <dgm:cxn modelId="{D4B35E0D-F0E5-4D3D-A08D-83C2E2D5D783}" type="presParOf" srcId="{E964FA1B-CEC8-475B-A863-6DD44D6FC44F}" destId="{1DFAEC31-B529-4BDF-A554-D8100276CBC5}" srcOrd="1" destOrd="0" presId="urn:microsoft.com/office/officeart/2005/8/layout/matrix1"/>
    <dgm:cxn modelId="{252C32E5-594F-4ED3-8801-CD2EA884AF85}" type="presParOf" srcId="{E964FA1B-CEC8-475B-A863-6DD44D6FC44F}" destId="{51C58E80-DA0D-43AE-ACF0-7EF74D2B0481}" srcOrd="2" destOrd="0" presId="urn:microsoft.com/office/officeart/2005/8/layout/matrix1"/>
    <dgm:cxn modelId="{1D1F73B1-1B19-4A6B-8DF1-C5A4819F4AE5}" type="presParOf" srcId="{E964FA1B-CEC8-475B-A863-6DD44D6FC44F}" destId="{051E8419-381C-449A-8DFA-340D7F9E0D50}" srcOrd="3" destOrd="0" presId="urn:microsoft.com/office/officeart/2005/8/layout/matrix1"/>
    <dgm:cxn modelId="{988201CB-C536-4795-B375-5B2A8B7F38B2}" type="presParOf" srcId="{E964FA1B-CEC8-475B-A863-6DD44D6FC44F}" destId="{D82C9905-1355-422B-8343-492664EBE645}" srcOrd="4" destOrd="0" presId="urn:microsoft.com/office/officeart/2005/8/layout/matrix1"/>
    <dgm:cxn modelId="{AD6D77F2-8E92-427B-A206-CF1B9A21F2D0}" type="presParOf" srcId="{E964FA1B-CEC8-475B-A863-6DD44D6FC44F}" destId="{C4F97CC9-4E2A-4C42-967D-55E23ED71FE2}" srcOrd="5" destOrd="0" presId="urn:microsoft.com/office/officeart/2005/8/layout/matrix1"/>
    <dgm:cxn modelId="{B08FA210-6F2C-4F6F-8101-4DB5D6853630}" type="presParOf" srcId="{E964FA1B-CEC8-475B-A863-6DD44D6FC44F}" destId="{353ECD0D-AE94-47D7-8A0F-DB1788F96DF9}" srcOrd="6" destOrd="0" presId="urn:microsoft.com/office/officeart/2005/8/layout/matrix1"/>
    <dgm:cxn modelId="{A4F0563A-6FE1-42FB-8362-14D9524F3E30}" type="presParOf" srcId="{E964FA1B-CEC8-475B-A863-6DD44D6FC44F}" destId="{04828ABF-C4BC-476F-81EE-5368580230CD}" srcOrd="7" destOrd="0" presId="urn:microsoft.com/office/officeart/2005/8/layout/matrix1"/>
    <dgm:cxn modelId="{9D748210-7D23-4CE5-AD70-0165E22FEC87}" type="presParOf" srcId="{9BEBB544-DD16-4A6F-9CF8-9863E02CC29E}" destId="{606B3E6D-B343-4452-9E53-E44842DD4606}" srcOrd="1" destOrd="0" presId="urn:microsoft.com/office/officeart/2005/8/layout/matrix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AE7D812-F6B7-4434-B2DA-FDF9CE1AB00B}" type="doc">
      <dgm:prSet loTypeId="urn:microsoft.com/office/officeart/2005/8/layout/equation2" loCatId="process" qsTypeId="urn:microsoft.com/office/officeart/2005/8/quickstyle/simple1" qsCatId="simple" csTypeId="urn:microsoft.com/office/officeart/2005/8/colors/accent1_2" csCatId="accent1" phldr="1"/>
      <dgm:spPr/>
    </dgm:pt>
    <dgm:pt modelId="{34E7C8D8-3443-4319-9249-A84A16BF1883}">
      <dgm:prSet phldrT="[Κείμενο]" custT="1"/>
      <dgm:spPr/>
      <dgm:t>
        <a:bodyPr/>
        <a:lstStyle/>
        <a:p>
          <a:r>
            <a:rPr lang="el-GR" sz="1200" dirty="0" smtClean="0">
              <a:latin typeface="Verdana" pitchFamily="34" charset="0"/>
              <a:ea typeface="Verdana" pitchFamily="34" charset="0"/>
              <a:cs typeface="Verdana" pitchFamily="34" charset="0"/>
            </a:rPr>
            <a:t>Έλεγχος υποβολής άλλης αίτησης ή ύπαρξης αίτησης σε εκκρεμότητα</a:t>
          </a:r>
          <a:endParaRPr lang="el-GR" sz="1200" dirty="0">
            <a:latin typeface="Verdana" pitchFamily="34" charset="0"/>
            <a:ea typeface="Verdana" pitchFamily="34" charset="0"/>
            <a:cs typeface="Verdana" pitchFamily="34" charset="0"/>
          </a:endParaRPr>
        </a:p>
      </dgm:t>
    </dgm:pt>
    <dgm:pt modelId="{5DD6F4AB-30BB-4682-A6F9-009FAE6ABD97}" type="parTrans" cxnId="{FC2987D3-8993-490C-9FA0-4A36A792E604}">
      <dgm:prSet/>
      <dgm:spPr/>
      <dgm:t>
        <a:bodyPr/>
        <a:lstStyle/>
        <a:p>
          <a:endParaRPr lang="el-GR"/>
        </a:p>
      </dgm:t>
    </dgm:pt>
    <dgm:pt modelId="{D8DCF2FB-BBD2-4C60-B4C7-18D222BE0835}" type="sibTrans" cxnId="{FC2987D3-8993-490C-9FA0-4A36A792E604}">
      <dgm:prSet/>
      <dgm:spPr>
        <a:noFill/>
      </dgm:spPr>
      <dgm:t>
        <a:bodyPr/>
        <a:lstStyle/>
        <a:p>
          <a:endParaRPr lang="el-GR"/>
        </a:p>
      </dgm:t>
    </dgm:pt>
    <dgm:pt modelId="{6E8E7EE9-7AAA-4088-ADF4-2BCFA1B2B3E6}">
      <dgm:prSet phldrT="[Κείμενο]" custT="1"/>
      <dgm:spPr/>
      <dgm:t>
        <a:bodyPr/>
        <a:lstStyle/>
        <a:p>
          <a:r>
            <a:rPr lang="el-GR" sz="1200" dirty="0" smtClean="0">
              <a:latin typeface="Verdana" pitchFamily="34" charset="0"/>
              <a:ea typeface="Verdana" pitchFamily="34" charset="0"/>
              <a:cs typeface="Verdana" pitchFamily="34" charset="0"/>
            </a:rPr>
            <a:t>Έλεγχος πλήρωσης κριτηρίων</a:t>
          </a:r>
          <a:endParaRPr lang="el-GR" sz="1200" dirty="0">
            <a:latin typeface="Verdana" pitchFamily="34" charset="0"/>
            <a:ea typeface="Verdana" pitchFamily="34" charset="0"/>
            <a:cs typeface="Verdana" pitchFamily="34" charset="0"/>
          </a:endParaRPr>
        </a:p>
      </dgm:t>
    </dgm:pt>
    <dgm:pt modelId="{AD8F0C28-9C31-4F7E-988C-B319C6B05DD5}" type="parTrans" cxnId="{7D63E7C2-551A-46FD-92DC-B600FF540141}">
      <dgm:prSet/>
      <dgm:spPr/>
      <dgm:t>
        <a:bodyPr/>
        <a:lstStyle/>
        <a:p>
          <a:endParaRPr lang="el-GR"/>
        </a:p>
      </dgm:t>
    </dgm:pt>
    <dgm:pt modelId="{112DFE52-E3ED-46D0-8B41-2AB41C7B2EF2}" type="sibTrans" cxnId="{7D63E7C2-551A-46FD-92DC-B600FF540141}">
      <dgm:prSet/>
      <dgm:spPr/>
      <dgm:t>
        <a:bodyPr/>
        <a:lstStyle/>
        <a:p>
          <a:endParaRPr lang="el-GR" dirty="0"/>
        </a:p>
      </dgm:t>
    </dgm:pt>
    <dgm:pt modelId="{2DD3D497-8BDE-406A-8C3D-E31628C03EC5}">
      <dgm:prSet phldrT="[Κείμενο]" custT="1"/>
      <dgm:spPr/>
      <dgm:t>
        <a:bodyPr/>
        <a:lstStyle/>
        <a:p>
          <a:r>
            <a:rPr lang="el-GR" sz="1200" dirty="0" smtClean="0">
              <a:latin typeface="Verdana" pitchFamily="34" charset="0"/>
              <a:ea typeface="Verdana" pitchFamily="34" charset="0"/>
              <a:cs typeface="Verdana" pitchFamily="34" charset="0"/>
            </a:rPr>
            <a:t>Εισαγωγή περιουσιακών &amp; οικονομικών  στοιχεί</a:t>
          </a:r>
          <a:r>
            <a:rPr lang="el-GR" sz="1300" dirty="0" smtClean="0"/>
            <a:t>ων</a:t>
          </a:r>
          <a:endParaRPr lang="el-GR" sz="1300" dirty="0"/>
        </a:p>
      </dgm:t>
    </dgm:pt>
    <dgm:pt modelId="{EBB7EDD9-ACC7-464D-BD7D-A2E3F26BB8ED}" type="parTrans" cxnId="{B534912F-6D54-4A43-B088-1F0B13519596}">
      <dgm:prSet/>
      <dgm:spPr/>
      <dgm:t>
        <a:bodyPr/>
        <a:lstStyle/>
        <a:p>
          <a:endParaRPr lang="el-GR"/>
        </a:p>
      </dgm:t>
    </dgm:pt>
    <dgm:pt modelId="{9136429C-CE4E-4F27-87E0-3E502AD74983}" type="sibTrans" cxnId="{B534912F-6D54-4A43-B088-1F0B13519596}">
      <dgm:prSet/>
      <dgm:spPr/>
      <dgm:t>
        <a:bodyPr/>
        <a:lstStyle/>
        <a:p>
          <a:endParaRPr lang="el-GR"/>
        </a:p>
      </dgm:t>
    </dgm:pt>
    <dgm:pt modelId="{1651DBAD-9AB4-4944-8DF0-5FF35C377AF4}" type="pres">
      <dgm:prSet presAssocID="{3AE7D812-F6B7-4434-B2DA-FDF9CE1AB00B}" presName="Name0" presStyleCnt="0">
        <dgm:presLayoutVars>
          <dgm:dir/>
          <dgm:resizeHandles val="exact"/>
        </dgm:presLayoutVars>
      </dgm:prSet>
      <dgm:spPr/>
    </dgm:pt>
    <dgm:pt modelId="{69565BB0-11B5-4300-A44E-F4EA35C745A5}" type="pres">
      <dgm:prSet presAssocID="{3AE7D812-F6B7-4434-B2DA-FDF9CE1AB00B}" presName="vNodes" presStyleCnt="0"/>
      <dgm:spPr/>
    </dgm:pt>
    <dgm:pt modelId="{F1567FBE-54E9-475B-8FE0-A65D67A542CB}" type="pres">
      <dgm:prSet presAssocID="{34E7C8D8-3443-4319-9249-A84A16BF1883}" presName="node" presStyleLbl="node1" presStyleIdx="0" presStyleCnt="3" custScaleX="790897" custScaleY="562651" custLinFactY="-91951" custLinFactNeighborX="-202" custLinFactNeighborY="-100000">
        <dgm:presLayoutVars>
          <dgm:bulletEnabled val="1"/>
        </dgm:presLayoutVars>
      </dgm:prSet>
      <dgm:spPr/>
      <dgm:t>
        <a:bodyPr/>
        <a:lstStyle/>
        <a:p>
          <a:endParaRPr lang="el-GR"/>
        </a:p>
      </dgm:t>
    </dgm:pt>
    <dgm:pt modelId="{BC34672D-6C21-4659-A2C4-D89742E39E45}" type="pres">
      <dgm:prSet presAssocID="{D8DCF2FB-BBD2-4C60-B4C7-18D222BE0835}" presName="spacerT" presStyleCnt="0"/>
      <dgm:spPr/>
    </dgm:pt>
    <dgm:pt modelId="{4FD94049-A776-47DF-9052-5F4275040715}" type="pres">
      <dgm:prSet presAssocID="{D8DCF2FB-BBD2-4C60-B4C7-18D222BE0835}" presName="sibTrans" presStyleLbl="sibTrans2D1" presStyleIdx="0" presStyleCnt="2"/>
      <dgm:spPr/>
      <dgm:t>
        <a:bodyPr/>
        <a:lstStyle/>
        <a:p>
          <a:endParaRPr lang="el-GR"/>
        </a:p>
      </dgm:t>
    </dgm:pt>
    <dgm:pt modelId="{D1CBC88D-E6DA-45A5-A6AC-54ABE187479E}" type="pres">
      <dgm:prSet presAssocID="{D8DCF2FB-BBD2-4C60-B4C7-18D222BE0835}" presName="spacerB" presStyleCnt="0"/>
      <dgm:spPr/>
    </dgm:pt>
    <dgm:pt modelId="{CE7D5DB2-0DA3-4024-A075-430263621DDB}" type="pres">
      <dgm:prSet presAssocID="{6E8E7EE9-7AAA-4088-ADF4-2BCFA1B2B3E6}" presName="node" presStyleLbl="node1" presStyleIdx="1" presStyleCnt="3" custScaleX="859533" custScaleY="679430" custLinFactY="579298" custLinFactNeighborX="-22835" custLinFactNeighborY="600000">
        <dgm:presLayoutVars>
          <dgm:bulletEnabled val="1"/>
        </dgm:presLayoutVars>
      </dgm:prSet>
      <dgm:spPr/>
      <dgm:t>
        <a:bodyPr/>
        <a:lstStyle/>
        <a:p>
          <a:endParaRPr lang="el-GR"/>
        </a:p>
      </dgm:t>
    </dgm:pt>
    <dgm:pt modelId="{603C6A32-C24F-403E-9EDE-22B158F8563B}" type="pres">
      <dgm:prSet presAssocID="{3AE7D812-F6B7-4434-B2DA-FDF9CE1AB00B}" presName="sibTransLast" presStyleLbl="sibTrans2D1" presStyleIdx="1" presStyleCnt="2" custAng="704848" custScaleX="392784" custScaleY="172429" custLinFactX="-17921" custLinFactNeighborX="-100000" custLinFactNeighborY="48075"/>
      <dgm:spPr>
        <a:prstGeom prst="rightArrow">
          <a:avLst/>
        </a:prstGeom>
      </dgm:spPr>
      <dgm:t>
        <a:bodyPr/>
        <a:lstStyle/>
        <a:p>
          <a:endParaRPr lang="el-GR"/>
        </a:p>
      </dgm:t>
    </dgm:pt>
    <dgm:pt modelId="{A1D4C67A-DBC0-4AB8-B321-862553EB51A9}" type="pres">
      <dgm:prSet presAssocID="{3AE7D812-F6B7-4434-B2DA-FDF9CE1AB00B}" presName="connectorText" presStyleLbl="sibTrans2D1" presStyleIdx="1" presStyleCnt="2"/>
      <dgm:spPr/>
      <dgm:t>
        <a:bodyPr/>
        <a:lstStyle/>
        <a:p>
          <a:endParaRPr lang="el-GR"/>
        </a:p>
      </dgm:t>
    </dgm:pt>
    <dgm:pt modelId="{983A5319-DC28-4156-B6D7-97156C3465A5}" type="pres">
      <dgm:prSet presAssocID="{3AE7D812-F6B7-4434-B2DA-FDF9CE1AB00B}" presName="lastNode" presStyleLbl="node1" presStyleIdx="2" presStyleCnt="3" custScaleX="361501" custScaleY="325486" custLinFactX="22236" custLinFactNeighborX="100000" custLinFactNeighborY="45390">
        <dgm:presLayoutVars>
          <dgm:bulletEnabled val="1"/>
        </dgm:presLayoutVars>
      </dgm:prSet>
      <dgm:spPr/>
      <dgm:t>
        <a:bodyPr/>
        <a:lstStyle/>
        <a:p>
          <a:endParaRPr lang="el-GR"/>
        </a:p>
      </dgm:t>
    </dgm:pt>
  </dgm:ptLst>
  <dgm:cxnLst>
    <dgm:cxn modelId="{633D33D6-1056-4C3B-8207-44057151AAD4}" type="presOf" srcId="{3AE7D812-F6B7-4434-B2DA-FDF9CE1AB00B}" destId="{1651DBAD-9AB4-4944-8DF0-5FF35C377AF4}" srcOrd="0" destOrd="0" presId="urn:microsoft.com/office/officeart/2005/8/layout/equation2"/>
    <dgm:cxn modelId="{7D63E7C2-551A-46FD-92DC-B600FF540141}" srcId="{3AE7D812-F6B7-4434-B2DA-FDF9CE1AB00B}" destId="{6E8E7EE9-7AAA-4088-ADF4-2BCFA1B2B3E6}" srcOrd="1" destOrd="0" parTransId="{AD8F0C28-9C31-4F7E-988C-B319C6B05DD5}" sibTransId="{112DFE52-E3ED-46D0-8B41-2AB41C7B2EF2}"/>
    <dgm:cxn modelId="{6111AE1F-AE56-49A2-BB9B-64A797AC25FB}" type="presOf" srcId="{D8DCF2FB-BBD2-4C60-B4C7-18D222BE0835}" destId="{4FD94049-A776-47DF-9052-5F4275040715}" srcOrd="0" destOrd="0" presId="urn:microsoft.com/office/officeart/2005/8/layout/equation2"/>
    <dgm:cxn modelId="{5B880C8A-A446-491B-9562-94DD9B75831C}" type="presOf" srcId="{34E7C8D8-3443-4319-9249-A84A16BF1883}" destId="{F1567FBE-54E9-475B-8FE0-A65D67A542CB}" srcOrd="0" destOrd="0" presId="urn:microsoft.com/office/officeart/2005/8/layout/equation2"/>
    <dgm:cxn modelId="{8542730F-51DC-47F4-A6C7-2551028BC190}" type="presOf" srcId="{112DFE52-E3ED-46D0-8B41-2AB41C7B2EF2}" destId="{A1D4C67A-DBC0-4AB8-B321-862553EB51A9}" srcOrd="1" destOrd="0" presId="urn:microsoft.com/office/officeart/2005/8/layout/equation2"/>
    <dgm:cxn modelId="{FC2987D3-8993-490C-9FA0-4A36A792E604}" srcId="{3AE7D812-F6B7-4434-B2DA-FDF9CE1AB00B}" destId="{34E7C8D8-3443-4319-9249-A84A16BF1883}" srcOrd="0" destOrd="0" parTransId="{5DD6F4AB-30BB-4682-A6F9-009FAE6ABD97}" sibTransId="{D8DCF2FB-BBD2-4C60-B4C7-18D222BE0835}"/>
    <dgm:cxn modelId="{403FF4FF-9CA6-47D3-968D-6C870AF47BDF}" type="presOf" srcId="{2DD3D497-8BDE-406A-8C3D-E31628C03EC5}" destId="{983A5319-DC28-4156-B6D7-97156C3465A5}" srcOrd="0" destOrd="0" presId="urn:microsoft.com/office/officeart/2005/8/layout/equation2"/>
    <dgm:cxn modelId="{B534912F-6D54-4A43-B088-1F0B13519596}" srcId="{3AE7D812-F6B7-4434-B2DA-FDF9CE1AB00B}" destId="{2DD3D497-8BDE-406A-8C3D-E31628C03EC5}" srcOrd="2" destOrd="0" parTransId="{EBB7EDD9-ACC7-464D-BD7D-A2E3F26BB8ED}" sibTransId="{9136429C-CE4E-4F27-87E0-3E502AD74983}"/>
    <dgm:cxn modelId="{51C046AC-4298-4A21-916C-48CDED5FB79A}" type="presOf" srcId="{6E8E7EE9-7AAA-4088-ADF4-2BCFA1B2B3E6}" destId="{CE7D5DB2-0DA3-4024-A075-430263621DDB}" srcOrd="0" destOrd="0" presId="urn:microsoft.com/office/officeart/2005/8/layout/equation2"/>
    <dgm:cxn modelId="{CB1A927A-1CB4-4BD9-A5E7-5C72C298F5E3}" type="presOf" srcId="{112DFE52-E3ED-46D0-8B41-2AB41C7B2EF2}" destId="{603C6A32-C24F-403E-9EDE-22B158F8563B}" srcOrd="0" destOrd="0" presId="urn:microsoft.com/office/officeart/2005/8/layout/equation2"/>
    <dgm:cxn modelId="{C26B7140-8B54-4E90-AF79-005D1F99CDE6}" type="presParOf" srcId="{1651DBAD-9AB4-4944-8DF0-5FF35C377AF4}" destId="{69565BB0-11B5-4300-A44E-F4EA35C745A5}" srcOrd="0" destOrd="0" presId="urn:microsoft.com/office/officeart/2005/8/layout/equation2"/>
    <dgm:cxn modelId="{D29DF5C0-C9DD-4CC2-A2B4-F2CB6949E201}" type="presParOf" srcId="{69565BB0-11B5-4300-A44E-F4EA35C745A5}" destId="{F1567FBE-54E9-475B-8FE0-A65D67A542CB}" srcOrd="0" destOrd="0" presId="urn:microsoft.com/office/officeart/2005/8/layout/equation2"/>
    <dgm:cxn modelId="{0FD7309C-9C52-4F1D-AF56-D196B344CDB9}" type="presParOf" srcId="{69565BB0-11B5-4300-A44E-F4EA35C745A5}" destId="{BC34672D-6C21-4659-A2C4-D89742E39E45}" srcOrd="1" destOrd="0" presId="urn:microsoft.com/office/officeart/2005/8/layout/equation2"/>
    <dgm:cxn modelId="{4B32BBA1-4676-48E3-A4F7-05B6EB5E2CEC}" type="presParOf" srcId="{69565BB0-11B5-4300-A44E-F4EA35C745A5}" destId="{4FD94049-A776-47DF-9052-5F4275040715}" srcOrd="2" destOrd="0" presId="urn:microsoft.com/office/officeart/2005/8/layout/equation2"/>
    <dgm:cxn modelId="{0D87F886-D0E5-4363-9880-F01CCDAB7CC3}" type="presParOf" srcId="{69565BB0-11B5-4300-A44E-F4EA35C745A5}" destId="{D1CBC88D-E6DA-45A5-A6AC-54ABE187479E}" srcOrd="3" destOrd="0" presId="urn:microsoft.com/office/officeart/2005/8/layout/equation2"/>
    <dgm:cxn modelId="{6908C09C-E943-48EC-8FB2-96AC07FF87F8}" type="presParOf" srcId="{69565BB0-11B5-4300-A44E-F4EA35C745A5}" destId="{CE7D5DB2-0DA3-4024-A075-430263621DDB}" srcOrd="4" destOrd="0" presId="urn:microsoft.com/office/officeart/2005/8/layout/equation2"/>
    <dgm:cxn modelId="{A02DF2A9-9DD3-4307-865F-CD8645E14710}" type="presParOf" srcId="{1651DBAD-9AB4-4944-8DF0-5FF35C377AF4}" destId="{603C6A32-C24F-403E-9EDE-22B158F8563B}" srcOrd="1" destOrd="0" presId="urn:microsoft.com/office/officeart/2005/8/layout/equation2"/>
    <dgm:cxn modelId="{D43DCF64-973F-4E23-B119-E998AB9B7310}" type="presParOf" srcId="{603C6A32-C24F-403E-9EDE-22B158F8563B}" destId="{A1D4C67A-DBC0-4AB8-B321-862553EB51A9}" srcOrd="0" destOrd="0" presId="urn:microsoft.com/office/officeart/2005/8/layout/equation2"/>
    <dgm:cxn modelId="{CDFF8B5F-36EC-4AD3-97DF-24056EBEF4C7}" type="presParOf" srcId="{1651DBAD-9AB4-4944-8DF0-5FF35C377AF4}" destId="{983A5319-DC28-4156-B6D7-97156C3465A5}" srcOrd="2" destOrd="0" presId="urn:microsoft.com/office/officeart/2005/8/layout/equation2"/>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670BFE2-10DF-4ED9-AA33-0031F02A2785}" type="doc">
      <dgm:prSet loTypeId="urn:microsoft.com/office/officeart/2005/8/layout/process2" loCatId="process" qsTypeId="urn:microsoft.com/office/officeart/2005/8/quickstyle/simple1" qsCatId="simple" csTypeId="urn:microsoft.com/office/officeart/2005/8/colors/accent1_2" csCatId="accent1" phldr="1"/>
      <dgm:spPr/>
    </dgm:pt>
    <dgm:pt modelId="{C5E52E6E-C434-466E-9191-94BB1EB4767A}">
      <dgm:prSet phldrT="[Κείμενο]" custT="1"/>
      <dgm:spPr/>
      <dgm:t>
        <a:bodyPr/>
        <a:lstStyle/>
        <a:p>
          <a:r>
            <a:rPr lang="el-GR" sz="1200" dirty="0" smtClean="0">
              <a:latin typeface="Verdana" pitchFamily="34" charset="0"/>
              <a:ea typeface="Verdana" pitchFamily="34" charset="0"/>
              <a:cs typeface="Verdana" pitchFamily="34" charset="0"/>
            </a:rPr>
            <a:t>Υπεύθυνη Δήλωση για την ακρίβεια και πληρότητα του περιεχομένου της αίτησης</a:t>
          </a:r>
          <a:endParaRPr lang="el-GR" sz="1200" dirty="0">
            <a:latin typeface="Verdana" pitchFamily="34" charset="0"/>
            <a:ea typeface="Verdana" pitchFamily="34" charset="0"/>
            <a:cs typeface="Verdana" pitchFamily="34" charset="0"/>
          </a:endParaRPr>
        </a:p>
      </dgm:t>
    </dgm:pt>
    <dgm:pt modelId="{F7058E60-EDF0-4DCA-A9FC-4DCD9BCB11C2}" type="parTrans" cxnId="{11DEF3CB-EAE5-4E89-8935-DF7B0BE7B024}">
      <dgm:prSet/>
      <dgm:spPr/>
      <dgm:t>
        <a:bodyPr/>
        <a:lstStyle/>
        <a:p>
          <a:endParaRPr lang="el-GR"/>
        </a:p>
      </dgm:t>
    </dgm:pt>
    <dgm:pt modelId="{03DD3C74-2D24-4952-AE82-7A049FBC886D}" type="sibTrans" cxnId="{11DEF3CB-EAE5-4E89-8935-DF7B0BE7B024}">
      <dgm:prSet/>
      <dgm:spPr>
        <a:solidFill>
          <a:schemeClr val="bg1">
            <a:lumMod val="95000"/>
          </a:schemeClr>
        </a:solidFill>
        <a:ln>
          <a:solidFill>
            <a:schemeClr val="accent1"/>
          </a:solidFill>
        </a:ln>
      </dgm:spPr>
      <dgm:t>
        <a:bodyPr/>
        <a:lstStyle/>
        <a:p>
          <a:endParaRPr lang="el-GR"/>
        </a:p>
      </dgm:t>
    </dgm:pt>
    <dgm:pt modelId="{BAD7434B-8141-438B-9AA3-405F609C2C88}">
      <dgm:prSet phldrT="[Κείμενο]" custT="1"/>
      <dgm:spPr/>
      <dgm:t>
        <a:bodyPr/>
        <a:lstStyle/>
        <a:p>
          <a:r>
            <a:rPr lang="el-GR" sz="1200" dirty="0" smtClean="0">
              <a:latin typeface="Verdana" pitchFamily="34" charset="0"/>
              <a:ea typeface="Verdana" pitchFamily="34" charset="0"/>
              <a:cs typeface="Verdana" pitchFamily="34" charset="0"/>
            </a:rPr>
            <a:t>Επισύναψη δικαιολογητικών που δεν μπορούν να ανακτηθούν αυτόματα</a:t>
          </a:r>
          <a:endParaRPr lang="el-GR" sz="1200" dirty="0">
            <a:latin typeface="Verdana" pitchFamily="34" charset="0"/>
            <a:ea typeface="Verdana" pitchFamily="34" charset="0"/>
            <a:cs typeface="Verdana" pitchFamily="34" charset="0"/>
          </a:endParaRPr>
        </a:p>
      </dgm:t>
    </dgm:pt>
    <dgm:pt modelId="{7E871B83-7451-4CFA-972C-7828E5DE2520}" type="parTrans" cxnId="{3A20F3AD-37B2-40F3-86F8-E7361C30579B}">
      <dgm:prSet/>
      <dgm:spPr/>
      <dgm:t>
        <a:bodyPr/>
        <a:lstStyle/>
        <a:p>
          <a:endParaRPr lang="el-GR"/>
        </a:p>
      </dgm:t>
    </dgm:pt>
    <dgm:pt modelId="{4931E05B-9B5C-46F8-811A-A36B33C93138}" type="sibTrans" cxnId="{3A20F3AD-37B2-40F3-86F8-E7361C30579B}">
      <dgm:prSet/>
      <dgm:spPr/>
      <dgm:t>
        <a:bodyPr/>
        <a:lstStyle/>
        <a:p>
          <a:endParaRPr lang="el-GR"/>
        </a:p>
      </dgm:t>
    </dgm:pt>
    <dgm:pt modelId="{BA5DF9A5-4F45-4447-823D-78000CF97036}" type="pres">
      <dgm:prSet presAssocID="{1670BFE2-10DF-4ED9-AA33-0031F02A2785}" presName="linearFlow" presStyleCnt="0">
        <dgm:presLayoutVars>
          <dgm:resizeHandles val="exact"/>
        </dgm:presLayoutVars>
      </dgm:prSet>
      <dgm:spPr/>
    </dgm:pt>
    <dgm:pt modelId="{DB448D0F-11A4-4C02-9721-32B664F42CD5}" type="pres">
      <dgm:prSet presAssocID="{C5E52E6E-C434-466E-9191-94BB1EB4767A}" presName="node" presStyleLbl="node1" presStyleIdx="0" presStyleCnt="2" custScaleX="56805" custScaleY="17782" custLinFactNeighborY="1382">
        <dgm:presLayoutVars>
          <dgm:bulletEnabled val="1"/>
        </dgm:presLayoutVars>
      </dgm:prSet>
      <dgm:spPr/>
      <dgm:t>
        <a:bodyPr/>
        <a:lstStyle/>
        <a:p>
          <a:endParaRPr lang="el-GR"/>
        </a:p>
      </dgm:t>
    </dgm:pt>
    <dgm:pt modelId="{DE9F5AD8-80EA-4EE5-86D8-2DE6DBE916E7}" type="pres">
      <dgm:prSet presAssocID="{03DD3C74-2D24-4952-AE82-7A049FBC886D}" presName="sibTrans" presStyleLbl="sibTrans2D1" presStyleIdx="0" presStyleCnt="1" custScaleX="87522" custScaleY="21866"/>
      <dgm:spPr/>
      <dgm:t>
        <a:bodyPr/>
        <a:lstStyle/>
        <a:p>
          <a:endParaRPr lang="el-GR"/>
        </a:p>
      </dgm:t>
    </dgm:pt>
    <dgm:pt modelId="{E018A5BA-DA7A-40EF-A58A-38724BB2625B}" type="pres">
      <dgm:prSet presAssocID="{03DD3C74-2D24-4952-AE82-7A049FBC886D}" presName="connectorText" presStyleLbl="sibTrans2D1" presStyleIdx="0" presStyleCnt="1"/>
      <dgm:spPr/>
      <dgm:t>
        <a:bodyPr/>
        <a:lstStyle/>
        <a:p>
          <a:endParaRPr lang="el-GR"/>
        </a:p>
      </dgm:t>
    </dgm:pt>
    <dgm:pt modelId="{480DABD4-900B-4106-8604-A2E569E5BB4A}" type="pres">
      <dgm:prSet presAssocID="{BAD7434B-8141-438B-9AA3-405F609C2C88}" presName="node" presStyleLbl="node1" presStyleIdx="1" presStyleCnt="2" custScaleX="54223" custScaleY="18029" custLinFactNeighborX="770" custLinFactNeighborY="91783">
        <dgm:presLayoutVars>
          <dgm:bulletEnabled val="1"/>
        </dgm:presLayoutVars>
      </dgm:prSet>
      <dgm:spPr/>
      <dgm:t>
        <a:bodyPr/>
        <a:lstStyle/>
        <a:p>
          <a:endParaRPr lang="el-GR"/>
        </a:p>
      </dgm:t>
    </dgm:pt>
  </dgm:ptLst>
  <dgm:cxnLst>
    <dgm:cxn modelId="{04E8DA07-CA42-457E-8D0C-83B62C555459}" type="presOf" srcId="{BAD7434B-8141-438B-9AA3-405F609C2C88}" destId="{480DABD4-900B-4106-8604-A2E569E5BB4A}" srcOrd="0" destOrd="0" presId="urn:microsoft.com/office/officeart/2005/8/layout/process2"/>
    <dgm:cxn modelId="{18E54D37-5054-413A-831A-64FBEAB3DF23}" type="presOf" srcId="{03DD3C74-2D24-4952-AE82-7A049FBC886D}" destId="{DE9F5AD8-80EA-4EE5-86D8-2DE6DBE916E7}" srcOrd="0" destOrd="0" presId="urn:microsoft.com/office/officeart/2005/8/layout/process2"/>
    <dgm:cxn modelId="{11DEF3CB-EAE5-4E89-8935-DF7B0BE7B024}" srcId="{1670BFE2-10DF-4ED9-AA33-0031F02A2785}" destId="{C5E52E6E-C434-466E-9191-94BB1EB4767A}" srcOrd="0" destOrd="0" parTransId="{F7058E60-EDF0-4DCA-A9FC-4DCD9BCB11C2}" sibTransId="{03DD3C74-2D24-4952-AE82-7A049FBC886D}"/>
    <dgm:cxn modelId="{B8AE5FD2-118A-4906-AF8F-ADEBF32F4120}" type="presOf" srcId="{1670BFE2-10DF-4ED9-AA33-0031F02A2785}" destId="{BA5DF9A5-4F45-4447-823D-78000CF97036}" srcOrd="0" destOrd="0" presId="urn:microsoft.com/office/officeart/2005/8/layout/process2"/>
    <dgm:cxn modelId="{3A20F3AD-37B2-40F3-86F8-E7361C30579B}" srcId="{1670BFE2-10DF-4ED9-AA33-0031F02A2785}" destId="{BAD7434B-8141-438B-9AA3-405F609C2C88}" srcOrd="1" destOrd="0" parTransId="{7E871B83-7451-4CFA-972C-7828E5DE2520}" sibTransId="{4931E05B-9B5C-46F8-811A-A36B33C93138}"/>
    <dgm:cxn modelId="{5BECEEAF-7F04-4405-AA1B-A9D38CA600EC}" type="presOf" srcId="{C5E52E6E-C434-466E-9191-94BB1EB4767A}" destId="{DB448D0F-11A4-4C02-9721-32B664F42CD5}" srcOrd="0" destOrd="0" presId="urn:microsoft.com/office/officeart/2005/8/layout/process2"/>
    <dgm:cxn modelId="{B454DD42-E449-4AB7-A10B-FF6646BFE824}" type="presOf" srcId="{03DD3C74-2D24-4952-AE82-7A049FBC886D}" destId="{E018A5BA-DA7A-40EF-A58A-38724BB2625B}" srcOrd="1" destOrd="0" presId="urn:microsoft.com/office/officeart/2005/8/layout/process2"/>
    <dgm:cxn modelId="{57490B62-DE1B-487E-A466-AB6AF9631B4D}" type="presParOf" srcId="{BA5DF9A5-4F45-4447-823D-78000CF97036}" destId="{DB448D0F-11A4-4C02-9721-32B664F42CD5}" srcOrd="0" destOrd="0" presId="urn:microsoft.com/office/officeart/2005/8/layout/process2"/>
    <dgm:cxn modelId="{B2D117D5-4094-4EAC-8E34-4F29091B898E}" type="presParOf" srcId="{BA5DF9A5-4F45-4447-823D-78000CF97036}" destId="{DE9F5AD8-80EA-4EE5-86D8-2DE6DBE916E7}" srcOrd="1" destOrd="0" presId="urn:microsoft.com/office/officeart/2005/8/layout/process2"/>
    <dgm:cxn modelId="{DDF67A1A-4F4B-4997-ACE8-5C90B789D8AE}" type="presParOf" srcId="{DE9F5AD8-80EA-4EE5-86D8-2DE6DBE916E7}" destId="{E018A5BA-DA7A-40EF-A58A-38724BB2625B}" srcOrd="0" destOrd="0" presId="urn:microsoft.com/office/officeart/2005/8/layout/process2"/>
    <dgm:cxn modelId="{9AF03E81-95D7-4C38-9B4E-260636BA2C39}" type="presParOf" srcId="{BA5DF9A5-4F45-4447-823D-78000CF97036}" destId="{480DABD4-900B-4106-8604-A2E569E5BB4A}" srcOrd="2" destOrd="0" presId="urn:microsoft.com/office/officeart/2005/8/layout/process2"/>
  </dgm:cxnLst>
  <dgm:bg/>
  <dgm:whole/>
  <dgm:extLst>
    <a:ext uri="http://schemas.microsoft.com/office/drawing/2008/diagram">
      <dsp:dataModelExt xmlns:dsp="http://schemas.microsoft.com/office/drawing/2008/diagram" xmlns="" relId="rId1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6663387-5B74-4241-97EC-0C9E20D8B95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l-GR"/>
        </a:p>
      </dgm:t>
    </dgm:pt>
    <dgm:pt modelId="{530C3699-AEAC-4426-A5B4-BF4CE975902E}">
      <dgm:prSet phldrT="[Κείμενο]"/>
      <dgm:spPr/>
      <dgm:t>
        <a:bodyPr/>
        <a:lstStyle/>
        <a:p>
          <a:r>
            <a:rPr lang="el-GR" dirty="0" smtClean="0"/>
            <a:t>Βήμα 1</a:t>
          </a:r>
          <a:endParaRPr lang="el-GR" dirty="0"/>
        </a:p>
      </dgm:t>
    </dgm:pt>
    <dgm:pt modelId="{272FD939-1ADD-48C7-8F4B-6EB1C4646C11}" type="parTrans" cxnId="{271C0E6C-781B-466A-BD45-E1195A0497A6}">
      <dgm:prSet/>
      <dgm:spPr/>
      <dgm:t>
        <a:bodyPr/>
        <a:lstStyle/>
        <a:p>
          <a:endParaRPr lang="el-GR"/>
        </a:p>
      </dgm:t>
    </dgm:pt>
    <dgm:pt modelId="{C0731306-3310-4DFF-ACF2-DF003826E4F2}" type="sibTrans" cxnId="{271C0E6C-781B-466A-BD45-E1195A0497A6}">
      <dgm:prSet/>
      <dgm:spPr/>
      <dgm:t>
        <a:bodyPr/>
        <a:lstStyle/>
        <a:p>
          <a:endParaRPr lang="el-GR"/>
        </a:p>
      </dgm:t>
    </dgm:pt>
    <dgm:pt modelId="{A08BA715-511E-47B0-80FD-B77905C41C00}">
      <dgm:prSet phldrT="[Κείμενο]" custT="1"/>
      <dgm:spPr/>
      <dgm:t>
        <a:bodyPr/>
        <a:lstStyle/>
        <a:p>
          <a:r>
            <a:rPr lang="el-GR" sz="1400" dirty="0" smtClean="0">
              <a:latin typeface="Verdana" pitchFamily="34" charset="0"/>
              <a:ea typeface="Verdana" pitchFamily="34" charset="0"/>
              <a:cs typeface="Verdana" pitchFamily="34" charset="0"/>
            </a:rPr>
            <a:t>Ο οφειλέτης  εισέρχεται στην ιστοσελίδα</a:t>
          </a:r>
          <a:r>
            <a:rPr lang="el-GR" sz="1400" dirty="0" smtClean="0">
              <a:solidFill>
                <a:srgbClr val="FF0000"/>
              </a:solidFill>
              <a:latin typeface="Verdana" pitchFamily="34" charset="0"/>
              <a:ea typeface="Verdana" pitchFamily="34" charset="0"/>
              <a:cs typeface="Verdana" pitchFamily="34" charset="0"/>
            </a:rPr>
            <a:t>  </a:t>
          </a:r>
          <a:r>
            <a:rPr lang="el-GR" sz="1400" dirty="0" smtClean="0">
              <a:solidFill>
                <a:schemeClr val="tx1">
                  <a:lumMod val="95000"/>
                  <a:lumOff val="5000"/>
                </a:schemeClr>
              </a:solidFill>
              <a:latin typeface="Verdana" pitchFamily="34" charset="0"/>
              <a:ea typeface="Verdana" pitchFamily="34" charset="0"/>
              <a:cs typeface="Verdana" pitchFamily="34" charset="0"/>
            </a:rPr>
            <a:t>της Ε.Γ.Δ.Ι.Χ.</a:t>
          </a:r>
          <a:r>
            <a:rPr lang="el-GR" sz="1400" dirty="0" smtClean="0">
              <a:latin typeface="Verdana" pitchFamily="34" charset="0"/>
              <a:ea typeface="Verdana" pitchFamily="34" charset="0"/>
              <a:cs typeface="Verdana" pitchFamily="34" charset="0"/>
            </a:rPr>
            <a:t>, επιλέγει την πλατφόρμα </a:t>
          </a:r>
          <a:r>
            <a:rPr lang="en-US" sz="1400" dirty="0" smtClean="0">
              <a:latin typeface="Verdana" pitchFamily="34" charset="0"/>
              <a:ea typeface="Verdana" pitchFamily="34" charset="0"/>
              <a:cs typeface="Verdana" pitchFamily="34" charset="0"/>
            </a:rPr>
            <a:t>OCW</a:t>
          </a:r>
          <a:r>
            <a:rPr lang="el-GR" sz="1400" dirty="0" smtClean="0">
              <a:latin typeface="Verdana" pitchFamily="34" charset="0"/>
              <a:ea typeface="Verdana" pitchFamily="34" charset="0"/>
              <a:cs typeface="Verdana" pitchFamily="34" charset="0"/>
            </a:rPr>
            <a:t> και εισάγει τους προσωπικούς κωδικούς του </a:t>
          </a:r>
          <a:r>
            <a:rPr lang="en-US" sz="1400" dirty="0" err="1" smtClean="0">
              <a:latin typeface="Verdana" pitchFamily="34" charset="0"/>
              <a:ea typeface="Verdana" pitchFamily="34" charset="0"/>
              <a:cs typeface="Verdana" pitchFamily="34" charset="0"/>
            </a:rPr>
            <a:t>Taxisnet</a:t>
          </a:r>
          <a:r>
            <a:rPr lang="el-GR" sz="1400" dirty="0" smtClean="0">
              <a:latin typeface="Verdana" pitchFamily="34" charset="0"/>
              <a:ea typeface="Verdana" pitchFamily="34" charset="0"/>
              <a:cs typeface="Verdana" pitchFamily="34" charset="0"/>
            </a:rPr>
            <a:t> .</a:t>
          </a:r>
          <a:endParaRPr lang="el-GR" sz="1400" dirty="0"/>
        </a:p>
      </dgm:t>
    </dgm:pt>
    <dgm:pt modelId="{F7E12377-52BD-4624-9F8B-7D2489F5326C}" type="parTrans" cxnId="{B95A25EE-79C6-4430-9263-C85F51D10526}">
      <dgm:prSet/>
      <dgm:spPr/>
      <dgm:t>
        <a:bodyPr/>
        <a:lstStyle/>
        <a:p>
          <a:endParaRPr lang="el-GR"/>
        </a:p>
      </dgm:t>
    </dgm:pt>
    <dgm:pt modelId="{67F4ADF8-3CFC-4CF0-8DE9-F67D82B07894}" type="sibTrans" cxnId="{B95A25EE-79C6-4430-9263-C85F51D10526}">
      <dgm:prSet/>
      <dgm:spPr/>
      <dgm:t>
        <a:bodyPr/>
        <a:lstStyle/>
        <a:p>
          <a:endParaRPr lang="el-GR"/>
        </a:p>
      </dgm:t>
    </dgm:pt>
    <dgm:pt modelId="{EE688DE6-DF5D-4527-BC08-1A5F15DCDF79}">
      <dgm:prSet phldrT="[Κείμενο]"/>
      <dgm:spPr/>
      <dgm:t>
        <a:bodyPr/>
        <a:lstStyle/>
        <a:p>
          <a:r>
            <a:rPr lang="el-GR" dirty="0" smtClean="0"/>
            <a:t>Βήμα 2</a:t>
          </a:r>
          <a:endParaRPr lang="el-GR" dirty="0"/>
        </a:p>
      </dgm:t>
    </dgm:pt>
    <dgm:pt modelId="{148EAFDC-8F00-419F-9F73-1EE7B70E6BCF}" type="parTrans" cxnId="{53BB5018-7CEC-4947-9232-CE474CC215E3}">
      <dgm:prSet/>
      <dgm:spPr/>
      <dgm:t>
        <a:bodyPr/>
        <a:lstStyle/>
        <a:p>
          <a:endParaRPr lang="el-GR"/>
        </a:p>
      </dgm:t>
    </dgm:pt>
    <dgm:pt modelId="{9FFE5E01-CDCA-42D4-B105-3D000703716A}" type="sibTrans" cxnId="{53BB5018-7CEC-4947-9232-CE474CC215E3}">
      <dgm:prSet/>
      <dgm:spPr/>
      <dgm:t>
        <a:bodyPr/>
        <a:lstStyle/>
        <a:p>
          <a:endParaRPr lang="el-GR"/>
        </a:p>
      </dgm:t>
    </dgm:pt>
    <dgm:pt modelId="{74F404CA-26D2-4491-8D88-FE0E7B9D6864}">
      <dgm:prSet phldrT="[Κείμενο]" custT="1"/>
      <dgm:spPr/>
      <dgm:t>
        <a:bodyPr/>
        <a:lstStyle/>
        <a:p>
          <a:r>
            <a:rPr lang="el-GR" sz="1400" dirty="0" smtClean="0">
              <a:latin typeface="Verdana" pitchFamily="34" charset="0"/>
              <a:ea typeface="Verdana" pitchFamily="34" charset="0"/>
              <a:cs typeface="Verdana" pitchFamily="34" charset="0"/>
            </a:rPr>
            <a:t>Προχωρά στην υποβολή  νέας αίτησης</a:t>
          </a:r>
          <a:endParaRPr lang="el-GR" sz="1400" dirty="0"/>
        </a:p>
      </dgm:t>
    </dgm:pt>
    <dgm:pt modelId="{D3C8D64E-2594-478F-A50E-46F4BAD06FD4}" type="parTrans" cxnId="{2CC60A58-F18E-4306-9032-36D7EAFA03D0}">
      <dgm:prSet/>
      <dgm:spPr/>
      <dgm:t>
        <a:bodyPr/>
        <a:lstStyle/>
        <a:p>
          <a:endParaRPr lang="el-GR"/>
        </a:p>
      </dgm:t>
    </dgm:pt>
    <dgm:pt modelId="{5D35085D-F430-40AD-9D2A-2695321D718F}" type="sibTrans" cxnId="{2CC60A58-F18E-4306-9032-36D7EAFA03D0}">
      <dgm:prSet/>
      <dgm:spPr/>
      <dgm:t>
        <a:bodyPr/>
        <a:lstStyle/>
        <a:p>
          <a:endParaRPr lang="el-GR"/>
        </a:p>
      </dgm:t>
    </dgm:pt>
    <dgm:pt modelId="{36418DBC-97B7-4506-A900-4141982049B8}">
      <dgm:prSet phldrT="[Κείμενο]"/>
      <dgm:spPr/>
      <dgm:t>
        <a:bodyPr/>
        <a:lstStyle/>
        <a:p>
          <a:r>
            <a:rPr lang="el-GR" b="0" dirty="0" smtClean="0"/>
            <a:t>Βήμα 3</a:t>
          </a:r>
          <a:endParaRPr lang="el-GR" b="0" dirty="0"/>
        </a:p>
      </dgm:t>
    </dgm:pt>
    <dgm:pt modelId="{09DE37D7-7F32-4F4D-B8B2-8544271E98D8}" type="parTrans" cxnId="{BB539ACB-798E-4F75-AFF8-C676D7D7D666}">
      <dgm:prSet/>
      <dgm:spPr/>
      <dgm:t>
        <a:bodyPr/>
        <a:lstStyle/>
        <a:p>
          <a:endParaRPr lang="el-GR"/>
        </a:p>
      </dgm:t>
    </dgm:pt>
    <dgm:pt modelId="{98E77034-1B92-4A50-A1C2-90860BDEFAB1}" type="sibTrans" cxnId="{BB539ACB-798E-4F75-AFF8-C676D7D7D666}">
      <dgm:prSet/>
      <dgm:spPr/>
      <dgm:t>
        <a:bodyPr/>
        <a:lstStyle/>
        <a:p>
          <a:endParaRPr lang="el-GR"/>
        </a:p>
      </dgm:t>
    </dgm:pt>
    <dgm:pt modelId="{8B09C270-8EFF-413C-A44D-48CDDA6B28DF}">
      <dgm:prSet phldrT="[Κείμενο]" custT="1"/>
      <dgm:spPr/>
      <dgm:t>
        <a:bodyPr/>
        <a:lstStyle/>
        <a:p>
          <a:r>
            <a:rPr lang="el-GR" sz="1400" dirty="0" smtClean="0">
              <a:latin typeface="Verdana" pitchFamily="34" charset="0"/>
              <a:ea typeface="Verdana" pitchFamily="34" charset="0"/>
              <a:cs typeface="Verdana" pitchFamily="34" charset="0"/>
            </a:rPr>
            <a:t>Ο οφειλέτης δηλώνει τη συγκατάθεσή του για</a:t>
          </a:r>
          <a:r>
            <a:rPr lang="en-US" sz="1400" dirty="0" smtClean="0">
              <a:latin typeface="Verdana" pitchFamily="34" charset="0"/>
              <a:ea typeface="Verdana" pitchFamily="34" charset="0"/>
              <a:cs typeface="Verdana" pitchFamily="34" charset="0"/>
            </a:rPr>
            <a:t>:</a:t>
          </a:r>
          <a:r>
            <a:rPr lang="el-GR" sz="1400" dirty="0" smtClean="0">
              <a:latin typeface="Verdana" pitchFamily="34" charset="0"/>
              <a:ea typeface="Verdana" pitchFamily="34" charset="0"/>
              <a:cs typeface="Verdana" pitchFamily="34" charset="0"/>
            </a:rPr>
            <a:t>				</a:t>
          </a:r>
          <a:endParaRPr lang="el-GR" sz="1400" dirty="0">
            <a:latin typeface="Verdana" pitchFamily="34" charset="0"/>
            <a:ea typeface="Verdana" pitchFamily="34" charset="0"/>
            <a:cs typeface="Verdana" pitchFamily="34" charset="0"/>
          </a:endParaRPr>
        </a:p>
      </dgm:t>
    </dgm:pt>
    <dgm:pt modelId="{7EEC502C-C5A3-473B-AB78-03C80631F329}" type="parTrans" cxnId="{553A2BE3-9E97-469A-B9A6-065DF6525D0B}">
      <dgm:prSet/>
      <dgm:spPr/>
      <dgm:t>
        <a:bodyPr/>
        <a:lstStyle/>
        <a:p>
          <a:endParaRPr lang="el-GR"/>
        </a:p>
      </dgm:t>
    </dgm:pt>
    <dgm:pt modelId="{288352D1-BAA6-43D1-A25B-45E310ACB497}" type="sibTrans" cxnId="{553A2BE3-9E97-469A-B9A6-065DF6525D0B}">
      <dgm:prSet/>
      <dgm:spPr/>
      <dgm:t>
        <a:bodyPr/>
        <a:lstStyle/>
        <a:p>
          <a:endParaRPr lang="el-GR"/>
        </a:p>
      </dgm:t>
    </dgm:pt>
    <dgm:pt modelId="{9B18371C-B0AB-4A76-A0BA-7CE2240B8707}">
      <dgm:prSet phldrT="[Κείμενο]" custT="1"/>
      <dgm:spPr/>
      <dgm:t>
        <a:bodyPr/>
        <a:lstStyle/>
        <a:p>
          <a:r>
            <a:rPr lang="el-GR" sz="1400" dirty="0" smtClean="0">
              <a:latin typeface="Verdana" pitchFamily="34" charset="0"/>
              <a:ea typeface="Verdana" pitchFamily="34" charset="0"/>
              <a:cs typeface="Verdana" pitchFamily="34" charset="0"/>
            </a:rPr>
            <a:t>Κοινοποίηση των δεδομένων του στο συντονιστή, τον εμπειρογνώμονα και στους συμμετέχοντες πιστωτές</a:t>
          </a:r>
          <a:endParaRPr lang="el-GR" sz="1400" dirty="0">
            <a:latin typeface="Verdana" pitchFamily="34" charset="0"/>
            <a:ea typeface="Verdana" pitchFamily="34" charset="0"/>
            <a:cs typeface="Verdana" pitchFamily="34" charset="0"/>
          </a:endParaRPr>
        </a:p>
      </dgm:t>
    </dgm:pt>
    <dgm:pt modelId="{AF475C16-0FE4-4158-B766-E21F7F0B0001}" type="parTrans" cxnId="{6325CE0C-B0BF-4830-AA6B-25E387A708B5}">
      <dgm:prSet/>
      <dgm:spPr/>
      <dgm:t>
        <a:bodyPr/>
        <a:lstStyle/>
        <a:p>
          <a:endParaRPr lang="el-GR"/>
        </a:p>
      </dgm:t>
    </dgm:pt>
    <dgm:pt modelId="{C5FC2DB7-476F-4D3A-A139-53DEC8834C30}" type="sibTrans" cxnId="{6325CE0C-B0BF-4830-AA6B-25E387A708B5}">
      <dgm:prSet/>
      <dgm:spPr/>
      <dgm:t>
        <a:bodyPr/>
        <a:lstStyle/>
        <a:p>
          <a:endParaRPr lang="el-GR"/>
        </a:p>
      </dgm:t>
    </dgm:pt>
    <dgm:pt modelId="{BBC0AA7B-4AF1-4F7B-9AC6-CC0E494E5932}">
      <dgm:prSet phldrT="[Κείμενο]"/>
      <dgm:spPr/>
      <dgm:t>
        <a:bodyPr/>
        <a:lstStyle/>
        <a:p>
          <a:endParaRPr lang="el-GR" sz="1200" dirty="0"/>
        </a:p>
      </dgm:t>
    </dgm:pt>
    <dgm:pt modelId="{70A4388C-6AF9-4CAA-B9EB-AF899242D936}" type="parTrans" cxnId="{E895AF8F-1AC3-4097-B089-A0DACB461BA8}">
      <dgm:prSet/>
      <dgm:spPr/>
      <dgm:t>
        <a:bodyPr/>
        <a:lstStyle/>
        <a:p>
          <a:endParaRPr lang="el-GR"/>
        </a:p>
      </dgm:t>
    </dgm:pt>
    <dgm:pt modelId="{5348C5A5-8F48-43F3-862B-E2914DBE7E79}" type="sibTrans" cxnId="{E895AF8F-1AC3-4097-B089-A0DACB461BA8}">
      <dgm:prSet/>
      <dgm:spPr/>
      <dgm:t>
        <a:bodyPr/>
        <a:lstStyle/>
        <a:p>
          <a:endParaRPr lang="el-GR"/>
        </a:p>
      </dgm:t>
    </dgm:pt>
    <dgm:pt modelId="{42455601-12D2-4CA2-9BA5-68B3B1B46FE2}">
      <dgm:prSet phldrT="[Κείμενο]" custT="1"/>
      <dgm:spPr/>
      <dgm:t>
        <a:bodyPr/>
        <a:lstStyle/>
        <a:p>
          <a:r>
            <a:rPr lang="el-GR" sz="1400" dirty="0" smtClean="0">
              <a:latin typeface="Verdana" pitchFamily="34" charset="0"/>
              <a:ea typeface="Verdana" pitchFamily="34" charset="0"/>
              <a:cs typeface="Verdana" pitchFamily="34" charset="0"/>
            </a:rPr>
            <a:t>Διασταύρωση των στοιχείων από τους προαναφερθέντες</a:t>
          </a:r>
          <a:endParaRPr lang="el-GR" sz="1400" dirty="0">
            <a:latin typeface="Verdana" pitchFamily="34" charset="0"/>
            <a:ea typeface="Verdana" pitchFamily="34" charset="0"/>
            <a:cs typeface="Verdana" pitchFamily="34" charset="0"/>
          </a:endParaRPr>
        </a:p>
      </dgm:t>
    </dgm:pt>
    <dgm:pt modelId="{3D700641-9705-41C2-9563-7BFF4BD7CBC8}" type="parTrans" cxnId="{3C12F58A-2562-4182-BA29-9C46A3CC8625}">
      <dgm:prSet/>
      <dgm:spPr/>
      <dgm:t>
        <a:bodyPr/>
        <a:lstStyle/>
        <a:p>
          <a:endParaRPr lang="el-GR"/>
        </a:p>
      </dgm:t>
    </dgm:pt>
    <dgm:pt modelId="{92ACC8F9-9CE9-4466-9520-549303416FD4}" type="sibTrans" cxnId="{3C12F58A-2562-4182-BA29-9C46A3CC8625}">
      <dgm:prSet/>
      <dgm:spPr/>
      <dgm:t>
        <a:bodyPr/>
        <a:lstStyle/>
        <a:p>
          <a:endParaRPr lang="el-GR"/>
        </a:p>
      </dgm:t>
    </dgm:pt>
    <dgm:pt modelId="{268293EE-09AB-4BB2-A66F-E265EB64CF6E}">
      <dgm:prSet phldrT="[Κείμενο]" custT="1"/>
      <dgm:spPr/>
      <dgm:t>
        <a:bodyPr/>
        <a:lstStyle/>
        <a:p>
          <a:r>
            <a:rPr lang="el-GR" sz="1400" dirty="0" smtClean="0">
              <a:latin typeface="Verdana" pitchFamily="34" charset="0"/>
              <a:ea typeface="Verdana" pitchFamily="34" charset="0"/>
              <a:cs typeface="Verdana" pitchFamily="34" charset="0"/>
            </a:rPr>
            <a:t>Άρση </a:t>
          </a:r>
          <a:r>
            <a:rPr lang="en-US" sz="1400" dirty="0" smtClean="0">
              <a:latin typeface="Verdana" pitchFamily="34" charset="0"/>
              <a:ea typeface="Verdana" pitchFamily="34" charset="0"/>
              <a:cs typeface="Verdana" pitchFamily="34" charset="0"/>
            </a:rPr>
            <a:t> </a:t>
          </a:r>
          <a:r>
            <a:rPr lang="el-GR" sz="1400" dirty="0" smtClean="0">
              <a:latin typeface="Verdana" pitchFamily="34" charset="0"/>
              <a:ea typeface="Verdana" pitchFamily="34" charset="0"/>
              <a:cs typeface="Verdana" pitchFamily="34" charset="0"/>
            </a:rPr>
            <a:t>τραπεζικού και φορολογικού απορρήτου</a:t>
          </a:r>
          <a:endParaRPr lang="el-GR" sz="1400" dirty="0">
            <a:latin typeface="Verdana" pitchFamily="34" charset="0"/>
            <a:ea typeface="Verdana" pitchFamily="34" charset="0"/>
            <a:cs typeface="Verdana" pitchFamily="34" charset="0"/>
          </a:endParaRPr>
        </a:p>
      </dgm:t>
    </dgm:pt>
    <dgm:pt modelId="{0AACC390-B6F4-46E0-92BA-2AD84463F71E}" type="parTrans" cxnId="{FAA4396A-0CFA-411B-8476-35FBB03AAA36}">
      <dgm:prSet/>
      <dgm:spPr/>
    </dgm:pt>
    <dgm:pt modelId="{F48ADF29-E0A2-4154-BE22-6D612A21E2A7}" type="sibTrans" cxnId="{FAA4396A-0CFA-411B-8476-35FBB03AAA36}">
      <dgm:prSet/>
      <dgm:spPr/>
    </dgm:pt>
    <dgm:pt modelId="{8E7D570D-BB82-46F7-A184-2D0D46FF1FAE}" type="pres">
      <dgm:prSet presAssocID="{16663387-5B74-4241-97EC-0C9E20D8B959}" presName="Name0" presStyleCnt="0">
        <dgm:presLayoutVars>
          <dgm:dir/>
          <dgm:animLvl val="lvl"/>
          <dgm:resizeHandles val="exact"/>
        </dgm:presLayoutVars>
      </dgm:prSet>
      <dgm:spPr/>
      <dgm:t>
        <a:bodyPr/>
        <a:lstStyle/>
        <a:p>
          <a:endParaRPr lang="el-GR"/>
        </a:p>
      </dgm:t>
    </dgm:pt>
    <dgm:pt modelId="{8AAD2F1C-541C-47A5-B23B-7DEA2CF2BEFE}" type="pres">
      <dgm:prSet presAssocID="{530C3699-AEAC-4426-A5B4-BF4CE975902E}" presName="linNode" presStyleCnt="0"/>
      <dgm:spPr/>
    </dgm:pt>
    <dgm:pt modelId="{DC2F06C6-8B2E-4E1E-8E91-DA20C188A1B9}" type="pres">
      <dgm:prSet presAssocID="{530C3699-AEAC-4426-A5B4-BF4CE975902E}" presName="parentText" presStyleLbl="node1" presStyleIdx="0" presStyleCnt="3">
        <dgm:presLayoutVars>
          <dgm:chMax val="1"/>
          <dgm:bulletEnabled val="1"/>
        </dgm:presLayoutVars>
      </dgm:prSet>
      <dgm:spPr/>
      <dgm:t>
        <a:bodyPr/>
        <a:lstStyle/>
        <a:p>
          <a:endParaRPr lang="el-GR"/>
        </a:p>
      </dgm:t>
    </dgm:pt>
    <dgm:pt modelId="{A91B0C25-13D1-4756-B0AB-B9EEFC0589D5}" type="pres">
      <dgm:prSet presAssocID="{530C3699-AEAC-4426-A5B4-BF4CE975902E}" presName="descendantText" presStyleLbl="alignAccFollowNode1" presStyleIdx="0" presStyleCnt="3" custScaleY="125047">
        <dgm:presLayoutVars>
          <dgm:bulletEnabled val="1"/>
        </dgm:presLayoutVars>
      </dgm:prSet>
      <dgm:spPr/>
      <dgm:t>
        <a:bodyPr/>
        <a:lstStyle/>
        <a:p>
          <a:endParaRPr lang="el-GR"/>
        </a:p>
      </dgm:t>
    </dgm:pt>
    <dgm:pt modelId="{F0D5BFE4-D8D5-486E-B8FF-5B5429AC3FEF}" type="pres">
      <dgm:prSet presAssocID="{C0731306-3310-4DFF-ACF2-DF003826E4F2}" presName="sp" presStyleCnt="0"/>
      <dgm:spPr/>
    </dgm:pt>
    <dgm:pt modelId="{828225B9-4B98-4D66-9468-CA522F18D24A}" type="pres">
      <dgm:prSet presAssocID="{EE688DE6-DF5D-4527-BC08-1A5F15DCDF79}" presName="linNode" presStyleCnt="0"/>
      <dgm:spPr/>
    </dgm:pt>
    <dgm:pt modelId="{E88CB417-8C8C-4612-A644-373227837BAC}" type="pres">
      <dgm:prSet presAssocID="{EE688DE6-DF5D-4527-BC08-1A5F15DCDF79}" presName="parentText" presStyleLbl="node1" presStyleIdx="1" presStyleCnt="3">
        <dgm:presLayoutVars>
          <dgm:chMax val="1"/>
          <dgm:bulletEnabled val="1"/>
        </dgm:presLayoutVars>
      </dgm:prSet>
      <dgm:spPr/>
      <dgm:t>
        <a:bodyPr/>
        <a:lstStyle/>
        <a:p>
          <a:endParaRPr lang="el-GR"/>
        </a:p>
      </dgm:t>
    </dgm:pt>
    <dgm:pt modelId="{C44F49AF-5777-4247-B5F6-E70D9A71DCB0}" type="pres">
      <dgm:prSet presAssocID="{EE688DE6-DF5D-4527-BC08-1A5F15DCDF79}" presName="descendantText" presStyleLbl="alignAccFollowNode1" presStyleIdx="1" presStyleCnt="3" custLinFactNeighborX="2796" custLinFactNeighborY="1868">
        <dgm:presLayoutVars>
          <dgm:bulletEnabled val="1"/>
        </dgm:presLayoutVars>
      </dgm:prSet>
      <dgm:spPr/>
      <dgm:t>
        <a:bodyPr/>
        <a:lstStyle/>
        <a:p>
          <a:endParaRPr lang="el-GR"/>
        </a:p>
      </dgm:t>
    </dgm:pt>
    <dgm:pt modelId="{9E2E0B27-0194-433F-B9E2-43A24C08B398}" type="pres">
      <dgm:prSet presAssocID="{9FFE5E01-CDCA-42D4-B105-3D000703716A}" presName="sp" presStyleCnt="0"/>
      <dgm:spPr/>
    </dgm:pt>
    <dgm:pt modelId="{7E43BF5D-23B9-45F1-A43D-FF8A2EA56691}" type="pres">
      <dgm:prSet presAssocID="{36418DBC-97B7-4506-A900-4141982049B8}" presName="linNode" presStyleCnt="0"/>
      <dgm:spPr/>
    </dgm:pt>
    <dgm:pt modelId="{DD643790-F949-4BC0-8BF7-CCA78C5F528B}" type="pres">
      <dgm:prSet presAssocID="{36418DBC-97B7-4506-A900-4141982049B8}" presName="parentText" presStyleLbl="node1" presStyleIdx="2" presStyleCnt="3">
        <dgm:presLayoutVars>
          <dgm:chMax val="1"/>
          <dgm:bulletEnabled val="1"/>
        </dgm:presLayoutVars>
      </dgm:prSet>
      <dgm:spPr/>
      <dgm:t>
        <a:bodyPr/>
        <a:lstStyle/>
        <a:p>
          <a:endParaRPr lang="el-GR"/>
        </a:p>
      </dgm:t>
    </dgm:pt>
    <dgm:pt modelId="{2A600254-99FA-48B6-8832-8B6E795E4844}" type="pres">
      <dgm:prSet presAssocID="{36418DBC-97B7-4506-A900-4141982049B8}" presName="descendantText" presStyleLbl="alignAccFollowNode1" presStyleIdx="2" presStyleCnt="3" custScaleY="191736">
        <dgm:presLayoutVars>
          <dgm:bulletEnabled val="1"/>
        </dgm:presLayoutVars>
      </dgm:prSet>
      <dgm:spPr/>
      <dgm:t>
        <a:bodyPr/>
        <a:lstStyle/>
        <a:p>
          <a:endParaRPr lang="el-GR"/>
        </a:p>
      </dgm:t>
    </dgm:pt>
  </dgm:ptLst>
  <dgm:cxnLst>
    <dgm:cxn modelId="{E7E9645A-F9E2-4AF0-ABFA-AEA5B2FC10F2}" type="presOf" srcId="{74F404CA-26D2-4491-8D88-FE0E7B9D6864}" destId="{C44F49AF-5777-4247-B5F6-E70D9A71DCB0}" srcOrd="0" destOrd="0" presId="urn:microsoft.com/office/officeart/2005/8/layout/vList5"/>
    <dgm:cxn modelId="{3CDC1926-EF86-43BD-A8DE-9D0EC1E4A23B}" type="presOf" srcId="{EE688DE6-DF5D-4527-BC08-1A5F15DCDF79}" destId="{E88CB417-8C8C-4612-A644-373227837BAC}" srcOrd="0" destOrd="0" presId="urn:microsoft.com/office/officeart/2005/8/layout/vList5"/>
    <dgm:cxn modelId="{04F1A98E-FB78-443F-AF87-B5FC109F8EF3}" type="presOf" srcId="{8B09C270-8EFF-413C-A44D-48CDDA6B28DF}" destId="{2A600254-99FA-48B6-8832-8B6E795E4844}" srcOrd="0" destOrd="0" presId="urn:microsoft.com/office/officeart/2005/8/layout/vList5"/>
    <dgm:cxn modelId="{FAA4396A-0CFA-411B-8476-35FBB03AAA36}" srcId="{36418DBC-97B7-4506-A900-4141982049B8}" destId="{268293EE-09AB-4BB2-A66F-E265EB64CF6E}" srcOrd="1" destOrd="0" parTransId="{0AACC390-B6F4-46E0-92BA-2AD84463F71E}" sibTransId="{F48ADF29-E0A2-4154-BE22-6D612A21E2A7}"/>
    <dgm:cxn modelId="{E895AF8F-1AC3-4097-B089-A0DACB461BA8}" srcId="{36418DBC-97B7-4506-A900-4141982049B8}" destId="{BBC0AA7B-4AF1-4F7B-9AC6-CC0E494E5932}" srcOrd="4" destOrd="0" parTransId="{70A4388C-6AF9-4CAA-B9EB-AF899242D936}" sibTransId="{5348C5A5-8F48-43F3-862B-E2914DBE7E79}"/>
    <dgm:cxn modelId="{00FF5728-1D63-4A33-B1B4-129CB6CB0263}" type="presOf" srcId="{42455601-12D2-4CA2-9BA5-68B3B1B46FE2}" destId="{2A600254-99FA-48B6-8832-8B6E795E4844}" srcOrd="0" destOrd="3" presId="urn:microsoft.com/office/officeart/2005/8/layout/vList5"/>
    <dgm:cxn modelId="{529E0358-5C4F-4EC9-990D-20B285E0E412}" type="presOf" srcId="{16663387-5B74-4241-97EC-0C9E20D8B959}" destId="{8E7D570D-BB82-46F7-A184-2D0D46FF1FAE}" srcOrd="0" destOrd="0" presId="urn:microsoft.com/office/officeart/2005/8/layout/vList5"/>
    <dgm:cxn modelId="{6325CE0C-B0BF-4830-AA6B-25E387A708B5}" srcId="{36418DBC-97B7-4506-A900-4141982049B8}" destId="{9B18371C-B0AB-4A76-A0BA-7CE2240B8707}" srcOrd="2" destOrd="0" parTransId="{AF475C16-0FE4-4158-B766-E21F7F0B0001}" sibTransId="{C5FC2DB7-476F-4D3A-A139-53DEC8834C30}"/>
    <dgm:cxn modelId="{3C12F58A-2562-4182-BA29-9C46A3CC8625}" srcId="{36418DBC-97B7-4506-A900-4141982049B8}" destId="{42455601-12D2-4CA2-9BA5-68B3B1B46FE2}" srcOrd="3" destOrd="0" parTransId="{3D700641-9705-41C2-9563-7BFF4BD7CBC8}" sibTransId="{92ACC8F9-9CE9-4466-9520-549303416FD4}"/>
    <dgm:cxn modelId="{A46B293D-79E8-4813-A225-6F6AA3F8A36A}" type="presOf" srcId="{36418DBC-97B7-4506-A900-4141982049B8}" destId="{DD643790-F949-4BC0-8BF7-CCA78C5F528B}" srcOrd="0" destOrd="0" presId="urn:microsoft.com/office/officeart/2005/8/layout/vList5"/>
    <dgm:cxn modelId="{B95A25EE-79C6-4430-9263-C85F51D10526}" srcId="{530C3699-AEAC-4426-A5B4-BF4CE975902E}" destId="{A08BA715-511E-47B0-80FD-B77905C41C00}" srcOrd="0" destOrd="0" parTransId="{F7E12377-52BD-4624-9F8B-7D2489F5326C}" sibTransId="{67F4ADF8-3CFC-4CF0-8DE9-F67D82B07894}"/>
    <dgm:cxn modelId="{D1D27E2B-BF9B-459B-BD5E-4533F06FBCE1}" type="presOf" srcId="{268293EE-09AB-4BB2-A66F-E265EB64CF6E}" destId="{2A600254-99FA-48B6-8832-8B6E795E4844}" srcOrd="0" destOrd="1" presId="urn:microsoft.com/office/officeart/2005/8/layout/vList5"/>
    <dgm:cxn modelId="{271C0E6C-781B-466A-BD45-E1195A0497A6}" srcId="{16663387-5B74-4241-97EC-0C9E20D8B959}" destId="{530C3699-AEAC-4426-A5B4-BF4CE975902E}" srcOrd="0" destOrd="0" parTransId="{272FD939-1ADD-48C7-8F4B-6EB1C4646C11}" sibTransId="{C0731306-3310-4DFF-ACF2-DF003826E4F2}"/>
    <dgm:cxn modelId="{53BB5018-7CEC-4947-9232-CE474CC215E3}" srcId="{16663387-5B74-4241-97EC-0C9E20D8B959}" destId="{EE688DE6-DF5D-4527-BC08-1A5F15DCDF79}" srcOrd="1" destOrd="0" parTransId="{148EAFDC-8F00-419F-9F73-1EE7B70E6BCF}" sibTransId="{9FFE5E01-CDCA-42D4-B105-3D000703716A}"/>
    <dgm:cxn modelId="{553A2BE3-9E97-469A-B9A6-065DF6525D0B}" srcId="{36418DBC-97B7-4506-A900-4141982049B8}" destId="{8B09C270-8EFF-413C-A44D-48CDDA6B28DF}" srcOrd="0" destOrd="0" parTransId="{7EEC502C-C5A3-473B-AB78-03C80631F329}" sibTransId="{288352D1-BAA6-43D1-A25B-45E310ACB497}"/>
    <dgm:cxn modelId="{2CC60A58-F18E-4306-9032-36D7EAFA03D0}" srcId="{EE688DE6-DF5D-4527-BC08-1A5F15DCDF79}" destId="{74F404CA-26D2-4491-8D88-FE0E7B9D6864}" srcOrd="0" destOrd="0" parTransId="{D3C8D64E-2594-478F-A50E-46F4BAD06FD4}" sibTransId="{5D35085D-F430-40AD-9D2A-2695321D718F}"/>
    <dgm:cxn modelId="{09F91079-CC2E-4A35-A072-1C06FEAB4AC2}" type="presOf" srcId="{9B18371C-B0AB-4A76-A0BA-7CE2240B8707}" destId="{2A600254-99FA-48B6-8832-8B6E795E4844}" srcOrd="0" destOrd="2" presId="urn:microsoft.com/office/officeart/2005/8/layout/vList5"/>
    <dgm:cxn modelId="{053BE92C-FDD0-4EA9-916C-E6A31147B79E}" type="presOf" srcId="{A08BA715-511E-47B0-80FD-B77905C41C00}" destId="{A91B0C25-13D1-4756-B0AB-B9EEFC0589D5}" srcOrd="0" destOrd="0" presId="urn:microsoft.com/office/officeart/2005/8/layout/vList5"/>
    <dgm:cxn modelId="{E87946F9-0FC5-4D36-A7BE-455BE894ED9D}" type="presOf" srcId="{BBC0AA7B-4AF1-4F7B-9AC6-CC0E494E5932}" destId="{2A600254-99FA-48B6-8832-8B6E795E4844}" srcOrd="0" destOrd="4" presId="urn:microsoft.com/office/officeart/2005/8/layout/vList5"/>
    <dgm:cxn modelId="{BB539ACB-798E-4F75-AFF8-C676D7D7D666}" srcId="{16663387-5B74-4241-97EC-0C9E20D8B959}" destId="{36418DBC-97B7-4506-A900-4141982049B8}" srcOrd="2" destOrd="0" parTransId="{09DE37D7-7F32-4F4D-B8B2-8544271E98D8}" sibTransId="{98E77034-1B92-4A50-A1C2-90860BDEFAB1}"/>
    <dgm:cxn modelId="{C12940F7-4039-41C7-B660-80703442A2C8}" type="presOf" srcId="{530C3699-AEAC-4426-A5B4-BF4CE975902E}" destId="{DC2F06C6-8B2E-4E1E-8E91-DA20C188A1B9}" srcOrd="0" destOrd="0" presId="urn:microsoft.com/office/officeart/2005/8/layout/vList5"/>
    <dgm:cxn modelId="{5CEA2021-A298-41F0-A93B-40B370B0B584}" type="presParOf" srcId="{8E7D570D-BB82-46F7-A184-2D0D46FF1FAE}" destId="{8AAD2F1C-541C-47A5-B23B-7DEA2CF2BEFE}" srcOrd="0" destOrd="0" presId="urn:microsoft.com/office/officeart/2005/8/layout/vList5"/>
    <dgm:cxn modelId="{9599D43F-618F-4F3B-AAEF-780CFDBA7BA6}" type="presParOf" srcId="{8AAD2F1C-541C-47A5-B23B-7DEA2CF2BEFE}" destId="{DC2F06C6-8B2E-4E1E-8E91-DA20C188A1B9}" srcOrd="0" destOrd="0" presId="urn:microsoft.com/office/officeart/2005/8/layout/vList5"/>
    <dgm:cxn modelId="{AEB5A30A-F602-47A7-B5B4-A7F0D649E581}" type="presParOf" srcId="{8AAD2F1C-541C-47A5-B23B-7DEA2CF2BEFE}" destId="{A91B0C25-13D1-4756-B0AB-B9EEFC0589D5}" srcOrd="1" destOrd="0" presId="urn:microsoft.com/office/officeart/2005/8/layout/vList5"/>
    <dgm:cxn modelId="{31231D33-25B3-4A1D-AE50-4822F0C08D3A}" type="presParOf" srcId="{8E7D570D-BB82-46F7-A184-2D0D46FF1FAE}" destId="{F0D5BFE4-D8D5-486E-B8FF-5B5429AC3FEF}" srcOrd="1" destOrd="0" presId="urn:microsoft.com/office/officeart/2005/8/layout/vList5"/>
    <dgm:cxn modelId="{8497C355-4A8D-4F7B-860E-7EB3D982E603}" type="presParOf" srcId="{8E7D570D-BB82-46F7-A184-2D0D46FF1FAE}" destId="{828225B9-4B98-4D66-9468-CA522F18D24A}" srcOrd="2" destOrd="0" presId="urn:microsoft.com/office/officeart/2005/8/layout/vList5"/>
    <dgm:cxn modelId="{CDFFF45A-033D-4818-80D8-9CF35C1EEBED}" type="presParOf" srcId="{828225B9-4B98-4D66-9468-CA522F18D24A}" destId="{E88CB417-8C8C-4612-A644-373227837BAC}" srcOrd="0" destOrd="0" presId="urn:microsoft.com/office/officeart/2005/8/layout/vList5"/>
    <dgm:cxn modelId="{85F31F2E-6E17-4F62-B49C-9D6134586524}" type="presParOf" srcId="{828225B9-4B98-4D66-9468-CA522F18D24A}" destId="{C44F49AF-5777-4247-B5F6-E70D9A71DCB0}" srcOrd="1" destOrd="0" presId="urn:microsoft.com/office/officeart/2005/8/layout/vList5"/>
    <dgm:cxn modelId="{CAE99CC5-2B21-4E7D-9761-35D23B94D99C}" type="presParOf" srcId="{8E7D570D-BB82-46F7-A184-2D0D46FF1FAE}" destId="{9E2E0B27-0194-433F-B9E2-43A24C08B398}" srcOrd="3" destOrd="0" presId="urn:microsoft.com/office/officeart/2005/8/layout/vList5"/>
    <dgm:cxn modelId="{4B221914-57AA-44D8-8C22-2D5AEC9DD083}" type="presParOf" srcId="{8E7D570D-BB82-46F7-A184-2D0D46FF1FAE}" destId="{7E43BF5D-23B9-45F1-A43D-FF8A2EA56691}" srcOrd="4" destOrd="0" presId="urn:microsoft.com/office/officeart/2005/8/layout/vList5"/>
    <dgm:cxn modelId="{3E41CCE4-8629-420C-999E-3BE5C3520A1C}" type="presParOf" srcId="{7E43BF5D-23B9-45F1-A43D-FF8A2EA56691}" destId="{DD643790-F949-4BC0-8BF7-CCA78C5F528B}" srcOrd="0" destOrd="0" presId="urn:microsoft.com/office/officeart/2005/8/layout/vList5"/>
    <dgm:cxn modelId="{33C925DC-5812-40A1-BC47-3B9BD87BB604}" type="presParOf" srcId="{7E43BF5D-23B9-45F1-A43D-FF8A2EA56691}" destId="{2A600254-99FA-48B6-8832-8B6E795E4844}" srcOrd="1" destOrd="0" presId="urn:microsoft.com/office/officeart/2005/8/layout/vList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83BFF01-5299-49A6-A8A3-6C41944C4BA1}"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l-GR"/>
        </a:p>
      </dgm:t>
    </dgm:pt>
    <dgm:pt modelId="{99BD1A25-4459-497D-A506-8FF04892BE90}">
      <dgm:prSet phldrT="[Κείμενο]" custT="1"/>
      <dgm:spPr/>
      <dgm:t>
        <a:bodyPr/>
        <a:lstStyle/>
        <a:p>
          <a:r>
            <a:rPr lang="el-GR" sz="4400" dirty="0" smtClean="0">
              <a:latin typeface="Verdana" pitchFamily="34" charset="0"/>
              <a:ea typeface="Verdana" pitchFamily="34" charset="0"/>
              <a:cs typeface="Verdana" pitchFamily="34" charset="0"/>
            </a:rPr>
            <a:t>Βήμα 4</a:t>
          </a:r>
          <a:endParaRPr lang="el-GR" sz="4400" dirty="0">
            <a:latin typeface="Verdana" pitchFamily="34" charset="0"/>
            <a:ea typeface="Verdana" pitchFamily="34" charset="0"/>
            <a:cs typeface="Verdana" pitchFamily="34" charset="0"/>
          </a:endParaRPr>
        </a:p>
      </dgm:t>
    </dgm:pt>
    <dgm:pt modelId="{AF558A75-1CFA-4162-BB40-F8AF3453F056}" type="parTrans" cxnId="{01CAA630-3E7E-4F55-84F6-8651CD84BFB5}">
      <dgm:prSet/>
      <dgm:spPr/>
      <dgm:t>
        <a:bodyPr/>
        <a:lstStyle/>
        <a:p>
          <a:endParaRPr lang="el-GR"/>
        </a:p>
      </dgm:t>
    </dgm:pt>
    <dgm:pt modelId="{82476AFC-89C6-4B49-B607-075233CB509C}" type="sibTrans" cxnId="{01CAA630-3E7E-4F55-84F6-8651CD84BFB5}">
      <dgm:prSet/>
      <dgm:spPr/>
      <dgm:t>
        <a:bodyPr/>
        <a:lstStyle/>
        <a:p>
          <a:endParaRPr lang="el-GR"/>
        </a:p>
      </dgm:t>
    </dgm:pt>
    <dgm:pt modelId="{91D151C7-DEAC-4580-B7AE-C6ACEF4AFDDA}">
      <dgm:prSet phldrT="[Κείμενο]" custT="1"/>
      <dgm:spPr/>
      <dgm:t>
        <a:bodyPr/>
        <a:lstStyle/>
        <a:p>
          <a:r>
            <a:rPr lang="el-GR" sz="1400" dirty="0" smtClean="0">
              <a:latin typeface="Verdana" pitchFamily="34" charset="0"/>
              <a:ea typeface="Verdana" pitchFamily="34" charset="0"/>
              <a:cs typeface="Verdana" pitchFamily="34" charset="0"/>
            </a:rPr>
            <a:t>Η πλατφόρμα </a:t>
          </a:r>
          <a:r>
            <a:rPr lang="en-US" sz="1400" dirty="0" smtClean="0">
              <a:latin typeface="Verdana" pitchFamily="34" charset="0"/>
              <a:ea typeface="Verdana" pitchFamily="34" charset="0"/>
              <a:cs typeface="Verdana" pitchFamily="34" charset="0"/>
            </a:rPr>
            <a:t>OCW</a:t>
          </a:r>
          <a:r>
            <a:rPr lang="el-GR" sz="1400" dirty="0" smtClean="0">
              <a:latin typeface="Verdana" pitchFamily="34" charset="0"/>
              <a:ea typeface="Verdana" pitchFamily="34" charset="0"/>
              <a:cs typeface="Verdana" pitchFamily="34" charset="0"/>
            </a:rPr>
            <a:t> ελέγχει αν ο οφειλέτης έχει υποβάλλει πάλι αίτηση ή υπάρχει άλλη αίτησή του σε εκκρεμότητα, οπότε δεν δικαιούται να προβεί σε υποβολή νέας. Επιπλέον ελέγχει αν δικαιούται να εκκινήσει τη διαδικασία ο ίδιος οφειλέτης εφόσον έχει ανταποκριθεί εντός 2 μηνών  σε σχετική πρόσκληση πιστωτή.</a:t>
          </a:r>
          <a:endParaRPr lang="el-GR" sz="1400" dirty="0">
            <a:latin typeface="Verdana" pitchFamily="34" charset="0"/>
            <a:ea typeface="Verdana" pitchFamily="34" charset="0"/>
            <a:cs typeface="Verdana" pitchFamily="34" charset="0"/>
          </a:endParaRPr>
        </a:p>
      </dgm:t>
    </dgm:pt>
    <dgm:pt modelId="{D2E013EA-2EAC-4516-BEDC-F27A489B0E1C}" type="parTrans" cxnId="{FB096608-97FB-410A-BF96-3574B6D2BFB7}">
      <dgm:prSet/>
      <dgm:spPr/>
      <dgm:t>
        <a:bodyPr/>
        <a:lstStyle/>
        <a:p>
          <a:endParaRPr lang="el-GR"/>
        </a:p>
      </dgm:t>
    </dgm:pt>
    <dgm:pt modelId="{B35AA780-FC1B-4939-A05C-4D6F64322FFE}" type="sibTrans" cxnId="{FB096608-97FB-410A-BF96-3574B6D2BFB7}">
      <dgm:prSet/>
      <dgm:spPr/>
      <dgm:t>
        <a:bodyPr/>
        <a:lstStyle/>
        <a:p>
          <a:endParaRPr lang="el-GR"/>
        </a:p>
      </dgm:t>
    </dgm:pt>
    <dgm:pt modelId="{E927B3BD-E433-49E7-A6EB-34231596DA33}">
      <dgm:prSet phldrT="[Κείμενο]" custT="1"/>
      <dgm:spPr/>
      <dgm:t>
        <a:bodyPr/>
        <a:lstStyle/>
        <a:p>
          <a:r>
            <a:rPr lang="el-GR" sz="4400" b="0" dirty="0" smtClean="0">
              <a:latin typeface="Verdana" pitchFamily="34" charset="0"/>
              <a:ea typeface="Verdana" pitchFamily="34" charset="0"/>
              <a:cs typeface="Verdana" pitchFamily="34" charset="0"/>
            </a:rPr>
            <a:t>Βήμα 5</a:t>
          </a:r>
          <a:endParaRPr lang="el-GR" sz="4400" b="0" dirty="0">
            <a:latin typeface="Verdana" pitchFamily="34" charset="0"/>
            <a:ea typeface="Verdana" pitchFamily="34" charset="0"/>
            <a:cs typeface="Verdana" pitchFamily="34" charset="0"/>
          </a:endParaRPr>
        </a:p>
      </dgm:t>
    </dgm:pt>
    <dgm:pt modelId="{4A152412-AF8A-4B25-8FE6-3E4EABCEF265}" type="parTrans" cxnId="{463DBB51-31F3-4BE3-B397-EF358196CAC8}">
      <dgm:prSet/>
      <dgm:spPr/>
      <dgm:t>
        <a:bodyPr/>
        <a:lstStyle/>
        <a:p>
          <a:endParaRPr lang="el-GR"/>
        </a:p>
      </dgm:t>
    </dgm:pt>
    <dgm:pt modelId="{B78A0138-5416-41C6-BE43-E42791A5F365}" type="sibTrans" cxnId="{463DBB51-31F3-4BE3-B397-EF358196CAC8}">
      <dgm:prSet/>
      <dgm:spPr/>
      <dgm:t>
        <a:bodyPr/>
        <a:lstStyle/>
        <a:p>
          <a:endParaRPr lang="el-GR"/>
        </a:p>
      </dgm:t>
    </dgm:pt>
    <dgm:pt modelId="{4A0C66E8-C280-44D7-B991-6B4365E11609}">
      <dgm:prSet phldrT="[Κείμενο]" custT="1"/>
      <dgm:spPr/>
      <dgm:t>
        <a:bodyPr/>
        <a:lstStyle/>
        <a:p>
          <a:r>
            <a:rPr lang="el-GR" sz="1400" dirty="0" smtClean="0">
              <a:latin typeface="Verdana" pitchFamily="34" charset="0"/>
              <a:ea typeface="Verdana" pitchFamily="34" charset="0"/>
              <a:cs typeface="Verdana" pitchFamily="34" charset="0"/>
            </a:rPr>
            <a:t>Διενεργείται έλεγχος πλήρωσης κριτηρίων υπαγωγής στο  νόμο, εφόσον πληρούνται  η διαδικασία συνεχίζεται με την υποβολή της αίτησης.</a:t>
          </a:r>
          <a:endParaRPr lang="el-GR" sz="1400" dirty="0">
            <a:latin typeface="Verdana" pitchFamily="34" charset="0"/>
            <a:ea typeface="Verdana" pitchFamily="34" charset="0"/>
            <a:cs typeface="Verdana" pitchFamily="34" charset="0"/>
          </a:endParaRPr>
        </a:p>
      </dgm:t>
    </dgm:pt>
    <dgm:pt modelId="{5BA8D561-F74B-44CC-86F5-DD89E78450F7}" type="parTrans" cxnId="{3921D128-E29C-4305-A353-5CDC785149E9}">
      <dgm:prSet/>
      <dgm:spPr/>
      <dgm:t>
        <a:bodyPr/>
        <a:lstStyle/>
        <a:p>
          <a:endParaRPr lang="el-GR"/>
        </a:p>
      </dgm:t>
    </dgm:pt>
    <dgm:pt modelId="{6736F80A-E5CA-43A9-92C6-7E6B02388DC0}" type="sibTrans" cxnId="{3921D128-E29C-4305-A353-5CDC785149E9}">
      <dgm:prSet/>
      <dgm:spPr/>
      <dgm:t>
        <a:bodyPr/>
        <a:lstStyle/>
        <a:p>
          <a:endParaRPr lang="el-GR"/>
        </a:p>
      </dgm:t>
    </dgm:pt>
    <dgm:pt modelId="{C6FA7089-C3F6-4A9D-B7C8-172738D9823B}">
      <dgm:prSet phldrT="[Κείμενο]" custT="1"/>
      <dgm:spPr/>
      <dgm:t>
        <a:bodyPr/>
        <a:lstStyle/>
        <a:p>
          <a:r>
            <a:rPr lang="el-GR" sz="1400" dirty="0" smtClean="0">
              <a:latin typeface="Verdana" pitchFamily="34" charset="0"/>
              <a:ea typeface="Verdana" pitchFamily="34" charset="0"/>
              <a:cs typeface="Verdana" pitchFamily="34" charset="0"/>
            </a:rPr>
            <a:t>Σε περίπτωση που δεν πληρούνται η διαδικασία διακόπτεται.</a:t>
          </a:r>
          <a:endParaRPr lang="el-GR" sz="1400" dirty="0">
            <a:latin typeface="Verdana" pitchFamily="34" charset="0"/>
            <a:ea typeface="Verdana" pitchFamily="34" charset="0"/>
            <a:cs typeface="Verdana" pitchFamily="34" charset="0"/>
          </a:endParaRPr>
        </a:p>
      </dgm:t>
    </dgm:pt>
    <dgm:pt modelId="{4E405596-7D09-40CB-859B-D1CE6E0ECFF0}" type="parTrans" cxnId="{F75AC356-EB25-4B63-A000-103D5EF43423}">
      <dgm:prSet/>
      <dgm:spPr/>
      <dgm:t>
        <a:bodyPr/>
        <a:lstStyle/>
        <a:p>
          <a:endParaRPr lang="el-GR"/>
        </a:p>
      </dgm:t>
    </dgm:pt>
    <dgm:pt modelId="{80C0C941-D0B8-4BBC-BEB6-B806C8FFCF3E}" type="sibTrans" cxnId="{F75AC356-EB25-4B63-A000-103D5EF43423}">
      <dgm:prSet/>
      <dgm:spPr/>
      <dgm:t>
        <a:bodyPr/>
        <a:lstStyle/>
        <a:p>
          <a:endParaRPr lang="el-GR"/>
        </a:p>
      </dgm:t>
    </dgm:pt>
    <dgm:pt modelId="{BE6A6780-3CB2-4230-A8C7-45B44EB3E5F1}">
      <dgm:prSet phldrT="[Κείμενο]" custT="1"/>
      <dgm:spPr/>
      <dgm:t>
        <a:bodyPr/>
        <a:lstStyle/>
        <a:p>
          <a:r>
            <a:rPr lang="el-GR" sz="4400" b="0" dirty="0" smtClean="0">
              <a:latin typeface="Verdana" pitchFamily="34" charset="0"/>
              <a:ea typeface="Verdana" pitchFamily="34" charset="0"/>
              <a:cs typeface="Verdana" pitchFamily="34" charset="0"/>
            </a:rPr>
            <a:t>Βήμα 6</a:t>
          </a:r>
          <a:endParaRPr lang="el-GR" sz="4400" b="0" dirty="0">
            <a:latin typeface="Verdana" pitchFamily="34" charset="0"/>
            <a:ea typeface="Verdana" pitchFamily="34" charset="0"/>
            <a:cs typeface="Verdana" pitchFamily="34" charset="0"/>
          </a:endParaRPr>
        </a:p>
      </dgm:t>
    </dgm:pt>
    <dgm:pt modelId="{5B765216-9426-4333-92FC-4E74391F6718}" type="parTrans" cxnId="{E795EB57-D61F-4446-9424-F206AB15611C}">
      <dgm:prSet/>
      <dgm:spPr/>
      <dgm:t>
        <a:bodyPr/>
        <a:lstStyle/>
        <a:p>
          <a:endParaRPr lang="el-GR"/>
        </a:p>
      </dgm:t>
    </dgm:pt>
    <dgm:pt modelId="{E28EDB47-E0FF-4035-BF41-98CC77BDF262}" type="sibTrans" cxnId="{E795EB57-D61F-4446-9424-F206AB15611C}">
      <dgm:prSet/>
      <dgm:spPr/>
      <dgm:t>
        <a:bodyPr/>
        <a:lstStyle/>
        <a:p>
          <a:endParaRPr lang="el-GR"/>
        </a:p>
      </dgm:t>
    </dgm:pt>
    <dgm:pt modelId="{CE5F3135-B400-4726-B31A-CD7C4CA6380A}">
      <dgm:prSet phldrT="[Κείμενο]" custT="1"/>
      <dgm:spPr/>
      <dgm:t>
        <a:bodyPr/>
        <a:lstStyle/>
        <a:p>
          <a:pPr algn="l"/>
          <a:r>
            <a:rPr lang="el-GR" sz="1400" b="0" dirty="0" err="1" smtClean="0">
              <a:latin typeface="Verdana" pitchFamily="34" charset="0"/>
              <a:ea typeface="Verdana" pitchFamily="34" charset="0"/>
              <a:cs typeface="Verdana" pitchFamily="34" charset="0"/>
            </a:rPr>
            <a:t>Συνοφειλετών</a:t>
          </a:r>
          <a:endParaRPr lang="el-GR" sz="1400" b="0" dirty="0">
            <a:latin typeface="Verdana" pitchFamily="34" charset="0"/>
            <a:ea typeface="Verdana" pitchFamily="34" charset="0"/>
            <a:cs typeface="Verdana" pitchFamily="34" charset="0"/>
          </a:endParaRPr>
        </a:p>
      </dgm:t>
    </dgm:pt>
    <dgm:pt modelId="{CFE4DB5C-D571-4DF6-A673-C3339F700F65}">
      <dgm:prSet phldrT="[Κείμενο]" custT="1"/>
      <dgm:spPr/>
      <dgm:t>
        <a:bodyPr/>
        <a:lstStyle/>
        <a:p>
          <a:pPr algn="l"/>
          <a:r>
            <a:rPr lang="el-GR" sz="1400" b="0" dirty="0" smtClean="0">
              <a:latin typeface="Verdana" pitchFamily="34" charset="0"/>
              <a:ea typeface="Verdana" pitchFamily="34" charset="0"/>
              <a:cs typeface="Verdana" pitchFamily="34" charset="0"/>
            </a:rPr>
            <a:t>Συνδεδεμένων προσώπων</a:t>
          </a:r>
          <a:endParaRPr lang="el-GR" sz="1400" b="0" dirty="0">
            <a:latin typeface="Verdana" pitchFamily="34" charset="0"/>
            <a:ea typeface="Verdana" pitchFamily="34" charset="0"/>
            <a:cs typeface="Verdana" pitchFamily="34" charset="0"/>
          </a:endParaRPr>
        </a:p>
      </dgm:t>
    </dgm:pt>
    <dgm:pt modelId="{DBFE4EB7-A725-4A15-BA32-55F111631F0B}" type="sibTrans" cxnId="{7FC672BF-34A6-47F2-A2EA-3CA980AFB151}">
      <dgm:prSet/>
      <dgm:spPr/>
      <dgm:t>
        <a:bodyPr/>
        <a:lstStyle/>
        <a:p>
          <a:endParaRPr lang="el-GR"/>
        </a:p>
      </dgm:t>
    </dgm:pt>
    <dgm:pt modelId="{C9AAB294-3757-4905-949B-9AC5656661C0}" type="parTrans" cxnId="{7FC672BF-34A6-47F2-A2EA-3CA980AFB151}">
      <dgm:prSet/>
      <dgm:spPr/>
      <dgm:t>
        <a:bodyPr/>
        <a:lstStyle/>
        <a:p>
          <a:endParaRPr lang="el-GR"/>
        </a:p>
      </dgm:t>
    </dgm:pt>
    <dgm:pt modelId="{E2EA9A55-5017-4262-9FC4-A6A8B762C07F}">
      <dgm:prSet phldrT="[Κείμενο]" custT="1"/>
      <dgm:spPr/>
      <dgm:t>
        <a:bodyPr/>
        <a:lstStyle/>
        <a:p>
          <a:pPr algn="l"/>
          <a:r>
            <a:rPr lang="el-GR" sz="1400" b="0" dirty="0" smtClean="0">
              <a:latin typeface="Verdana" pitchFamily="34" charset="0"/>
              <a:ea typeface="Verdana" pitchFamily="34" charset="0"/>
              <a:cs typeface="Verdana" pitchFamily="34" charset="0"/>
            </a:rPr>
            <a:t>Εργαζομένων</a:t>
          </a:r>
          <a:endParaRPr lang="el-GR" sz="1400" b="0" dirty="0">
            <a:latin typeface="Verdana" pitchFamily="34" charset="0"/>
            <a:ea typeface="Verdana" pitchFamily="34" charset="0"/>
            <a:cs typeface="Verdana" pitchFamily="34" charset="0"/>
          </a:endParaRPr>
        </a:p>
      </dgm:t>
    </dgm:pt>
    <dgm:pt modelId="{FAED6AF4-FE5C-4FE5-9164-B472E3AD628B}" type="sibTrans" cxnId="{1659D578-2272-40A3-AE17-60076F2BEC2B}">
      <dgm:prSet/>
      <dgm:spPr/>
      <dgm:t>
        <a:bodyPr/>
        <a:lstStyle/>
        <a:p>
          <a:endParaRPr lang="el-GR"/>
        </a:p>
      </dgm:t>
    </dgm:pt>
    <dgm:pt modelId="{E5AF0887-3C60-46A0-8668-C2FCA4F87D48}" type="parTrans" cxnId="{1659D578-2272-40A3-AE17-60076F2BEC2B}">
      <dgm:prSet/>
      <dgm:spPr/>
      <dgm:t>
        <a:bodyPr/>
        <a:lstStyle/>
        <a:p>
          <a:endParaRPr lang="el-GR"/>
        </a:p>
      </dgm:t>
    </dgm:pt>
    <dgm:pt modelId="{B50FB1CB-17F3-4D79-BDFB-961D34088837}">
      <dgm:prSet phldrT="[Κείμενο]" custT="1"/>
      <dgm:spPr/>
      <dgm:t>
        <a:bodyPr/>
        <a:lstStyle/>
        <a:p>
          <a:pPr algn="l"/>
          <a:r>
            <a:rPr lang="el-GR" sz="1400" b="0" dirty="0" smtClean="0">
              <a:latin typeface="Verdana" pitchFamily="34" charset="0"/>
              <a:ea typeface="Verdana" pitchFamily="34" charset="0"/>
              <a:cs typeface="Verdana" pitchFamily="34" charset="0"/>
            </a:rPr>
            <a:t>Συναλλαγών</a:t>
          </a:r>
          <a:endParaRPr lang="el-GR" sz="1400" b="0" dirty="0">
            <a:latin typeface="Verdana" pitchFamily="34" charset="0"/>
            <a:ea typeface="Verdana" pitchFamily="34" charset="0"/>
            <a:cs typeface="Verdana" pitchFamily="34" charset="0"/>
          </a:endParaRPr>
        </a:p>
      </dgm:t>
    </dgm:pt>
    <dgm:pt modelId="{F58BCFD6-0F6C-4394-9AC5-4B799B832FA4}" type="sibTrans" cxnId="{6FA52699-79BB-4784-8EA8-4D18D68C0CAF}">
      <dgm:prSet/>
      <dgm:spPr/>
      <dgm:t>
        <a:bodyPr/>
        <a:lstStyle/>
        <a:p>
          <a:endParaRPr lang="el-GR"/>
        </a:p>
      </dgm:t>
    </dgm:pt>
    <dgm:pt modelId="{EB60EC13-F72D-480C-8603-A270715DF0A5}" type="parTrans" cxnId="{6FA52699-79BB-4784-8EA8-4D18D68C0CAF}">
      <dgm:prSet/>
      <dgm:spPr/>
      <dgm:t>
        <a:bodyPr/>
        <a:lstStyle/>
        <a:p>
          <a:endParaRPr lang="el-GR"/>
        </a:p>
      </dgm:t>
    </dgm:pt>
    <dgm:pt modelId="{D4AA7B7E-4475-4AEC-90B5-B27CA889D0F7}" type="sibTrans" cxnId="{4BDB8115-D77C-4436-90DB-184E91F12B45}">
      <dgm:prSet/>
      <dgm:spPr/>
      <dgm:t>
        <a:bodyPr/>
        <a:lstStyle/>
        <a:p>
          <a:endParaRPr lang="el-GR"/>
        </a:p>
      </dgm:t>
    </dgm:pt>
    <dgm:pt modelId="{243B9664-B2CB-4EC7-B01F-39647AAF7021}" type="parTrans" cxnId="{4BDB8115-D77C-4436-90DB-184E91F12B45}">
      <dgm:prSet/>
      <dgm:spPr/>
      <dgm:t>
        <a:bodyPr/>
        <a:lstStyle/>
        <a:p>
          <a:endParaRPr lang="el-GR"/>
        </a:p>
      </dgm:t>
    </dgm:pt>
    <dgm:pt modelId="{2B732ABD-F57C-426E-AABE-83F5C8433D19}">
      <dgm:prSet phldrT="[Κείμενο]" custT="1"/>
      <dgm:spPr/>
      <dgm:t>
        <a:bodyPr/>
        <a:lstStyle/>
        <a:p>
          <a:pPr algn="ctr"/>
          <a:r>
            <a:rPr lang="el-GR" sz="1400" b="0" u="sng" dirty="0" smtClean="0">
              <a:latin typeface="Verdana" pitchFamily="34" charset="0"/>
              <a:ea typeface="Verdana" pitchFamily="34" charset="0"/>
              <a:cs typeface="Verdana" pitchFamily="34" charset="0"/>
            </a:rPr>
            <a:t>Εισαγωγή δεδομένων</a:t>
          </a:r>
          <a:endParaRPr lang="el-GR" sz="1400" b="0" u="sng" dirty="0">
            <a:latin typeface="Verdana" pitchFamily="34" charset="0"/>
            <a:ea typeface="Verdana" pitchFamily="34" charset="0"/>
            <a:cs typeface="Verdana" pitchFamily="34" charset="0"/>
          </a:endParaRPr>
        </a:p>
      </dgm:t>
    </dgm:pt>
    <dgm:pt modelId="{DAAD4812-A5D0-4AD3-AE1E-465BFE3E5025}" type="sibTrans" cxnId="{AA69A465-CD14-4D2A-BC92-6D1901AAEB17}">
      <dgm:prSet/>
      <dgm:spPr/>
      <dgm:t>
        <a:bodyPr/>
        <a:lstStyle/>
        <a:p>
          <a:endParaRPr lang="el-GR"/>
        </a:p>
      </dgm:t>
    </dgm:pt>
    <dgm:pt modelId="{F4172E2E-6277-4335-B552-F63382FDDA67}" type="parTrans" cxnId="{AA69A465-CD14-4D2A-BC92-6D1901AAEB17}">
      <dgm:prSet/>
      <dgm:spPr/>
      <dgm:t>
        <a:bodyPr/>
        <a:lstStyle/>
        <a:p>
          <a:endParaRPr lang="el-GR"/>
        </a:p>
      </dgm:t>
    </dgm:pt>
    <dgm:pt modelId="{52EE067C-7EEC-4A4C-990D-1E4423DC9EE0}">
      <dgm:prSet phldrT="[Κείμενο]" custT="1"/>
      <dgm:spPr/>
      <dgm:t>
        <a:bodyPr/>
        <a:lstStyle/>
        <a:p>
          <a:pPr algn="l"/>
          <a:r>
            <a:rPr lang="el-GR" sz="1400" b="0" dirty="0" smtClean="0">
              <a:latin typeface="Verdana" pitchFamily="34" charset="0"/>
              <a:ea typeface="Verdana" pitchFamily="34" charset="0"/>
              <a:cs typeface="Verdana" pitchFamily="34" charset="0"/>
            </a:rPr>
            <a:t>Περιουσιακών στοιχείων</a:t>
          </a:r>
          <a:endParaRPr lang="el-GR" sz="1400" b="0" dirty="0">
            <a:latin typeface="Verdana" pitchFamily="34" charset="0"/>
            <a:ea typeface="Verdana" pitchFamily="34" charset="0"/>
            <a:cs typeface="Verdana" pitchFamily="34" charset="0"/>
          </a:endParaRPr>
        </a:p>
      </dgm:t>
    </dgm:pt>
    <dgm:pt modelId="{0DE2ED28-070C-40DB-A34E-CA916E2F49C8}" type="sibTrans" cxnId="{A47CDC88-57F4-481F-AFB6-4397BDB4E6EE}">
      <dgm:prSet/>
      <dgm:spPr/>
      <dgm:t>
        <a:bodyPr/>
        <a:lstStyle/>
        <a:p>
          <a:endParaRPr lang="el-GR"/>
        </a:p>
      </dgm:t>
    </dgm:pt>
    <dgm:pt modelId="{1DAD6462-B6AB-42C2-AC74-3133AB222E7B}" type="parTrans" cxnId="{A47CDC88-57F4-481F-AFB6-4397BDB4E6EE}">
      <dgm:prSet/>
      <dgm:spPr/>
      <dgm:t>
        <a:bodyPr/>
        <a:lstStyle/>
        <a:p>
          <a:endParaRPr lang="el-GR"/>
        </a:p>
      </dgm:t>
    </dgm:pt>
    <dgm:pt modelId="{46A8A3B4-CC4E-43D8-AB52-58E9C3972159}" type="pres">
      <dgm:prSet presAssocID="{783BFF01-5299-49A6-A8A3-6C41944C4BA1}" presName="Name0" presStyleCnt="0">
        <dgm:presLayoutVars>
          <dgm:dir/>
          <dgm:animLvl val="lvl"/>
          <dgm:resizeHandles val="exact"/>
        </dgm:presLayoutVars>
      </dgm:prSet>
      <dgm:spPr/>
      <dgm:t>
        <a:bodyPr/>
        <a:lstStyle/>
        <a:p>
          <a:endParaRPr lang="el-GR"/>
        </a:p>
      </dgm:t>
    </dgm:pt>
    <dgm:pt modelId="{FA116E1F-F315-4796-9C4D-E3DA6B5A8CF8}" type="pres">
      <dgm:prSet presAssocID="{99BD1A25-4459-497D-A506-8FF04892BE90}" presName="linNode" presStyleCnt="0"/>
      <dgm:spPr/>
    </dgm:pt>
    <dgm:pt modelId="{4C0C8C9F-BC70-4EBC-AAB4-7EBB93BD677E}" type="pres">
      <dgm:prSet presAssocID="{99BD1A25-4459-497D-A506-8FF04892BE90}" presName="parentText" presStyleLbl="node1" presStyleIdx="0" presStyleCnt="3" custLinFactNeighborX="1504" custLinFactNeighborY="-4437">
        <dgm:presLayoutVars>
          <dgm:chMax val="1"/>
          <dgm:bulletEnabled val="1"/>
        </dgm:presLayoutVars>
      </dgm:prSet>
      <dgm:spPr/>
      <dgm:t>
        <a:bodyPr/>
        <a:lstStyle/>
        <a:p>
          <a:endParaRPr lang="el-GR"/>
        </a:p>
      </dgm:t>
    </dgm:pt>
    <dgm:pt modelId="{3CC75BD6-5901-4113-83D9-36518E6F9446}" type="pres">
      <dgm:prSet presAssocID="{99BD1A25-4459-497D-A506-8FF04892BE90}" presName="descendantText" presStyleLbl="alignAccFollowNode1" presStyleIdx="0" presStyleCnt="3" custScaleY="146331">
        <dgm:presLayoutVars>
          <dgm:bulletEnabled val="1"/>
        </dgm:presLayoutVars>
      </dgm:prSet>
      <dgm:spPr/>
      <dgm:t>
        <a:bodyPr/>
        <a:lstStyle/>
        <a:p>
          <a:endParaRPr lang="el-GR"/>
        </a:p>
      </dgm:t>
    </dgm:pt>
    <dgm:pt modelId="{91AF9D1F-4FCF-4056-927D-1FD8F398964D}" type="pres">
      <dgm:prSet presAssocID="{82476AFC-89C6-4B49-B607-075233CB509C}" presName="sp" presStyleCnt="0"/>
      <dgm:spPr/>
    </dgm:pt>
    <dgm:pt modelId="{4A33B356-D388-45C2-A977-CA1B8A164B99}" type="pres">
      <dgm:prSet presAssocID="{E927B3BD-E433-49E7-A6EB-34231596DA33}" presName="linNode" presStyleCnt="0"/>
      <dgm:spPr/>
    </dgm:pt>
    <dgm:pt modelId="{C2D06A4C-491B-406D-9293-ABD2A0CB7984}" type="pres">
      <dgm:prSet presAssocID="{E927B3BD-E433-49E7-A6EB-34231596DA33}" presName="parentText" presStyleLbl="node1" presStyleIdx="1" presStyleCnt="3">
        <dgm:presLayoutVars>
          <dgm:chMax val="1"/>
          <dgm:bulletEnabled val="1"/>
        </dgm:presLayoutVars>
      </dgm:prSet>
      <dgm:spPr/>
      <dgm:t>
        <a:bodyPr/>
        <a:lstStyle/>
        <a:p>
          <a:endParaRPr lang="el-GR"/>
        </a:p>
      </dgm:t>
    </dgm:pt>
    <dgm:pt modelId="{0C1EF6A8-CA59-4DFA-8A78-34A85EC1727F}" type="pres">
      <dgm:prSet presAssocID="{E927B3BD-E433-49E7-A6EB-34231596DA33}" presName="descendantText" presStyleLbl="alignAccFollowNode1" presStyleIdx="1" presStyleCnt="3" custScaleY="163608">
        <dgm:presLayoutVars>
          <dgm:bulletEnabled val="1"/>
        </dgm:presLayoutVars>
      </dgm:prSet>
      <dgm:spPr/>
      <dgm:t>
        <a:bodyPr/>
        <a:lstStyle/>
        <a:p>
          <a:endParaRPr lang="el-GR"/>
        </a:p>
      </dgm:t>
    </dgm:pt>
    <dgm:pt modelId="{15971E87-06D2-4837-AD29-6B37C10B14FD}" type="pres">
      <dgm:prSet presAssocID="{B78A0138-5416-41C6-BE43-E42791A5F365}" presName="sp" presStyleCnt="0"/>
      <dgm:spPr/>
    </dgm:pt>
    <dgm:pt modelId="{A67BED62-4C0F-4160-95C5-AE673126DBB8}" type="pres">
      <dgm:prSet presAssocID="{BE6A6780-3CB2-4230-A8C7-45B44EB3E5F1}" presName="linNode" presStyleCnt="0"/>
      <dgm:spPr/>
    </dgm:pt>
    <dgm:pt modelId="{DB20513D-C957-4E3F-90DE-0BB468F226EA}" type="pres">
      <dgm:prSet presAssocID="{BE6A6780-3CB2-4230-A8C7-45B44EB3E5F1}" presName="parentText" presStyleLbl="node1" presStyleIdx="2" presStyleCnt="3">
        <dgm:presLayoutVars>
          <dgm:chMax val="1"/>
          <dgm:bulletEnabled val="1"/>
        </dgm:presLayoutVars>
      </dgm:prSet>
      <dgm:spPr/>
      <dgm:t>
        <a:bodyPr/>
        <a:lstStyle/>
        <a:p>
          <a:endParaRPr lang="el-GR"/>
        </a:p>
      </dgm:t>
    </dgm:pt>
    <dgm:pt modelId="{22F00887-9C6F-4818-B7E8-C657702AE10C}" type="pres">
      <dgm:prSet presAssocID="{BE6A6780-3CB2-4230-A8C7-45B44EB3E5F1}" presName="descendantText" presStyleLbl="alignAccFollowNode1" presStyleIdx="2" presStyleCnt="3" custScaleY="177924" custLinFactNeighborX="4133" custLinFactNeighborY="599">
        <dgm:presLayoutVars>
          <dgm:bulletEnabled val="1"/>
        </dgm:presLayoutVars>
      </dgm:prSet>
      <dgm:spPr/>
      <dgm:t>
        <a:bodyPr/>
        <a:lstStyle/>
        <a:p>
          <a:endParaRPr lang="el-GR"/>
        </a:p>
      </dgm:t>
    </dgm:pt>
  </dgm:ptLst>
  <dgm:cxnLst>
    <dgm:cxn modelId="{E795EB57-D61F-4446-9424-F206AB15611C}" srcId="{783BFF01-5299-49A6-A8A3-6C41944C4BA1}" destId="{BE6A6780-3CB2-4230-A8C7-45B44EB3E5F1}" srcOrd="2" destOrd="0" parTransId="{5B765216-9426-4333-92FC-4E74391F6718}" sibTransId="{E28EDB47-E0FF-4035-BF41-98CC77BDF262}"/>
    <dgm:cxn modelId="{BEDDE0AD-E4CC-44F6-BEF5-D915260F85B9}" type="presOf" srcId="{BE6A6780-3CB2-4230-A8C7-45B44EB3E5F1}" destId="{DB20513D-C957-4E3F-90DE-0BB468F226EA}" srcOrd="0" destOrd="0" presId="urn:microsoft.com/office/officeart/2005/8/layout/vList5"/>
    <dgm:cxn modelId="{0BB224C8-344B-4C46-A0DC-EB980766B6ED}" type="presOf" srcId="{52EE067C-7EEC-4A4C-990D-1E4423DC9EE0}" destId="{22F00887-9C6F-4818-B7E8-C657702AE10C}" srcOrd="0" destOrd="1" presId="urn:microsoft.com/office/officeart/2005/8/layout/vList5"/>
    <dgm:cxn modelId="{B8E545D1-A64F-4B6E-A7B7-40238221CF26}" type="presOf" srcId="{CE5F3135-B400-4726-B31A-CD7C4CA6380A}" destId="{22F00887-9C6F-4818-B7E8-C657702AE10C}" srcOrd="0" destOrd="5" presId="urn:microsoft.com/office/officeart/2005/8/layout/vList5"/>
    <dgm:cxn modelId="{F4F6FE07-6DBE-407E-B845-AF22FA2E50AA}" type="presOf" srcId="{91D151C7-DEAC-4580-B7AE-C6ACEF4AFDDA}" destId="{3CC75BD6-5901-4113-83D9-36518E6F9446}" srcOrd="0" destOrd="0" presId="urn:microsoft.com/office/officeart/2005/8/layout/vList5"/>
    <dgm:cxn modelId="{4BDB8115-D77C-4436-90DB-184E91F12B45}" srcId="{BE6A6780-3CB2-4230-A8C7-45B44EB3E5F1}" destId="{B50FB1CB-17F3-4D79-BDFB-961D34088837}" srcOrd="2" destOrd="0" parTransId="{243B9664-B2CB-4EC7-B01F-39647AAF7021}" sibTransId="{D4AA7B7E-4475-4AEC-90B5-B27CA889D0F7}"/>
    <dgm:cxn modelId="{A47CDC88-57F4-481F-AFB6-4397BDB4E6EE}" srcId="{BE6A6780-3CB2-4230-A8C7-45B44EB3E5F1}" destId="{52EE067C-7EEC-4A4C-990D-1E4423DC9EE0}" srcOrd="1" destOrd="0" parTransId="{1DAD6462-B6AB-42C2-AC74-3133AB222E7B}" sibTransId="{0DE2ED28-070C-40DB-A34E-CA916E2F49C8}"/>
    <dgm:cxn modelId="{38027864-FD92-4452-BACE-A645FF87F9D7}" type="presOf" srcId="{2B732ABD-F57C-426E-AABE-83F5C8433D19}" destId="{22F00887-9C6F-4818-B7E8-C657702AE10C}" srcOrd="0" destOrd="0" presId="urn:microsoft.com/office/officeart/2005/8/layout/vList5"/>
    <dgm:cxn modelId="{1289C90B-DB2D-4885-A0C3-CE96CA35470B}" type="presOf" srcId="{4A0C66E8-C280-44D7-B991-6B4365E11609}" destId="{0C1EF6A8-CA59-4DFA-8A78-34A85EC1727F}" srcOrd="0" destOrd="0" presId="urn:microsoft.com/office/officeart/2005/8/layout/vList5"/>
    <dgm:cxn modelId="{DE9DD05C-3B68-4D35-BC90-0E7AEB30242A}" type="presOf" srcId="{E927B3BD-E433-49E7-A6EB-34231596DA33}" destId="{C2D06A4C-491B-406D-9293-ABD2A0CB7984}" srcOrd="0" destOrd="0" presId="urn:microsoft.com/office/officeart/2005/8/layout/vList5"/>
    <dgm:cxn modelId="{1659D578-2272-40A3-AE17-60076F2BEC2B}" srcId="{BE6A6780-3CB2-4230-A8C7-45B44EB3E5F1}" destId="{CFE4DB5C-D571-4DF6-A673-C3339F700F65}" srcOrd="4" destOrd="0" parTransId="{E5AF0887-3C60-46A0-8668-C2FCA4F87D48}" sibTransId="{FAED6AF4-FE5C-4FE5-9164-B472E3AD628B}"/>
    <dgm:cxn modelId="{B8D33EF6-A891-4128-800F-9CFE8F8E3476}" type="presOf" srcId="{E2EA9A55-5017-4262-9FC4-A6A8B762C07F}" destId="{22F00887-9C6F-4818-B7E8-C657702AE10C}" srcOrd="0" destOrd="3" presId="urn:microsoft.com/office/officeart/2005/8/layout/vList5"/>
    <dgm:cxn modelId="{F75AC356-EB25-4B63-A000-103D5EF43423}" srcId="{E927B3BD-E433-49E7-A6EB-34231596DA33}" destId="{C6FA7089-C3F6-4A9D-B7C8-172738D9823B}" srcOrd="1" destOrd="0" parTransId="{4E405596-7D09-40CB-859B-D1CE6E0ECFF0}" sibTransId="{80C0C941-D0B8-4BBC-BEB6-B806C8FFCF3E}"/>
    <dgm:cxn modelId="{2EAEE161-C6C3-409A-9808-F77AA1F50353}" type="presOf" srcId="{CFE4DB5C-D571-4DF6-A673-C3339F700F65}" destId="{22F00887-9C6F-4818-B7E8-C657702AE10C}" srcOrd="0" destOrd="4" presId="urn:microsoft.com/office/officeart/2005/8/layout/vList5"/>
    <dgm:cxn modelId="{63B5CF29-F3D1-4CCC-B6DC-CDB95A09BF84}" type="presOf" srcId="{99BD1A25-4459-497D-A506-8FF04892BE90}" destId="{4C0C8C9F-BC70-4EBC-AAB4-7EBB93BD677E}" srcOrd="0" destOrd="0" presId="urn:microsoft.com/office/officeart/2005/8/layout/vList5"/>
    <dgm:cxn modelId="{1B663B50-BFD3-4398-8430-7F9E5F13BA51}" type="presOf" srcId="{783BFF01-5299-49A6-A8A3-6C41944C4BA1}" destId="{46A8A3B4-CC4E-43D8-AB52-58E9C3972159}" srcOrd="0" destOrd="0" presId="urn:microsoft.com/office/officeart/2005/8/layout/vList5"/>
    <dgm:cxn modelId="{3921D128-E29C-4305-A353-5CDC785149E9}" srcId="{E927B3BD-E433-49E7-A6EB-34231596DA33}" destId="{4A0C66E8-C280-44D7-B991-6B4365E11609}" srcOrd="0" destOrd="0" parTransId="{5BA8D561-F74B-44CC-86F5-DD89E78450F7}" sibTransId="{6736F80A-E5CA-43A9-92C6-7E6B02388DC0}"/>
    <dgm:cxn modelId="{463DBB51-31F3-4BE3-B397-EF358196CAC8}" srcId="{783BFF01-5299-49A6-A8A3-6C41944C4BA1}" destId="{E927B3BD-E433-49E7-A6EB-34231596DA33}" srcOrd="1" destOrd="0" parTransId="{4A152412-AF8A-4B25-8FE6-3E4EABCEF265}" sibTransId="{B78A0138-5416-41C6-BE43-E42791A5F365}"/>
    <dgm:cxn modelId="{3C23A8A3-6BC1-4465-801B-E546C4075923}" type="presOf" srcId="{B50FB1CB-17F3-4D79-BDFB-961D34088837}" destId="{22F00887-9C6F-4818-B7E8-C657702AE10C}" srcOrd="0" destOrd="2" presId="urn:microsoft.com/office/officeart/2005/8/layout/vList5"/>
    <dgm:cxn modelId="{01CAA630-3E7E-4F55-84F6-8651CD84BFB5}" srcId="{783BFF01-5299-49A6-A8A3-6C41944C4BA1}" destId="{99BD1A25-4459-497D-A506-8FF04892BE90}" srcOrd="0" destOrd="0" parTransId="{AF558A75-1CFA-4162-BB40-F8AF3453F056}" sibTransId="{82476AFC-89C6-4B49-B607-075233CB509C}"/>
    <dgm:cxn modelId="{6FA52699-79BB-4784-8EA8-4D18D68C0CAF}" srcId="{BE6A6780-3CB2-4230-A8C7-45B44EB3E5F1}" destId="{E2EA9A55-5017-4262-9FC4-A6A8B762C07F}" srcOrd="3" destOrd="0" parTransId="{EB60EC13-F72D-480C-8603-A270715DF0A5}" sibTransId="{F58BCFD6-0F6C-4394-9AC5-4B799B832FA4}"/>
    <dgm:cxn modelId="{AA69A465-CD14-4D2A-BC92-6D1901AAEB17}" srcId="{BE6A6780-3CB2-4230-A8C7-45B44EB3E5F1}" destId="{2B732ABD-F57C-426E-AABE-83F5C8433D19}" srcOrd="0" destOrd="0" parTransId="{F4172E2E-6277-4335-B552-F63382FDDA67}" sibTransId="{DAAD4812-A5D0-4AD3-AE1E-465BFE3E5025}"/>
    <dgm:cxn modelId="{721DA41D-E3FB-4574-B46E-6005719134F9}" type="presOf" srcId="{C6FA7089-C3F6-4A9D-B7C8-172738D9823B}" destId="{0C1EF6A8-CA59-4DFA-8A78-34A85EC1727F}" srcOrd="0" destOrd="1" presId="urn:microsoft.com/office/officeart/2005/8/layout/vList5"/>
    <dgm:cxn modelId="{7FC672BF-34A6-47F2-A2EA-3CA980AFB151}" srcId="{BE6A6780-3CB2-4230-A8C7-45B44EB3E5F1}" destId="{CE5F3135-B400-4726-B31A-CD7C4CA6380A}" srcOrd="5" destOrd="0" parTransId="{C9AAB294-3757-4905-949B-9AC5656661C0}" sibTransId="{DBFE4EB7-A725-4A15-BA32-55F111631F0B}"/>
    <dgm:cxn modelId="{FB096608-97FB-410A-BF96-3574B6D2BFB7}" srcId="{99BD1A25-4459-497D-A506-8FF04892BE90}" destId="{91D151C7-DEAC-4580-B7AE-C6ACEF4AFDDA}" srcOrd="0" destOrd="0" parTransId="{D2E013EA-2EAC-4516-BEDC-F27A489B0E1C}" sibTransId="{B35AA780-FC1B-4939-A05C-4D6F64322FFE}"/>
    <dgm:cxn modelId="{D1F884A7-2DB2-4D36-B000-F113E0A460CD}" type="presParOf" srcId="{46A8A3B4-CC4E-43D8-AB52-58E9C3972159}" destId="{FA116E1F-F315-4796-9C4D-E3DA6B5A8CF8}" srcOrd="0" destOrd="0" presId="urn:microsoft.com/office/officeart/2005/8/layout/vList5"/>
    <dgm:cxn modelId="{D4226FEB-ABEC-43D4-9E55-FC7B7C5839AD}" type="presParOf" srcId="{FA116E1F-F315-4796-9C4D-E3DA6B5A8CF8}" destId="{4C0C8C9F-BC70-4EBC-AAB4-7EBB93BD677E}" srcOrd="0" destOrd="0" presId="urn:microsoft.com/office/officeart/2005/8/layout/vList5"/>
    <dgm:cxn modelId="{B98F2EE5-8081-43C1-915C-FF5EFB07F535}" type="presParOf" srcId="{FA116E1F-F315-4796-9C4D-E3DA6B5A8CF8}" destId="{3CC75BD6-5901-4113-83D9-36518E6F9446}" srcOrd="1" destOrd="0" presId="urn:microsoft.com/office/officeart/2005/8/layout/vList5"/>
    <dgm:cxn modelId="{56FE71FF-717B-43E4-B722-526B87693982}" type="presParOf" srcId="{46A8A3B4-CC4E-43D8-AB52-58E9C3972159}" destId="{91AF9D1F-4FCF-4056-927D-1FD8F398964D}" srcOrd="1" destOrd="0" presId="urn:microsoft.com/office/officeart/2005/8/layout/vList5"/>
    <dgm:cxn modelId="{B89D4E7B-36BF-421F-B46C-55F2B7FF006F}" type="presParOf" srcId="{46A8A3B4-CC4E-43D8-AB52-58E9C3972159}" destId="{4A33B356-D388-45C2-A977-CA1B8A164B99}" srcOrd="2" destOrd="0" presId="urn:microsoft.com/office/officeart/2005/8/layout/vList5"/>
    <dgm:cxn modelId="{7DC499D1-07F5-4928-811E-8D77F9E83A9D}" type="presParOf" srcId="{4A33B356-D388-45C2-A977-CA1B8A164B99}" destId="{C2D06A4C-491B-406D-9293-ABD2A0CB7984}" srcOrd="0" destOrd="0" presId="urn:microsoft.com/office/officeart/2005/8/layout/vList5"/>
    <dgm:cxn modelId="{E4D0B0FE-5BCF-49D2-833E-3DA7F5AE0061}" type="presParOf" srcId="{4A33B356-D388-45C2-A977-CA1B8A164B99}" destId="{0C1EF6A8-CA59-4DFA-8A78-34A85EC1727F}" srcOrd="1" destOrd="0" presId="urn:microsoft.com/office/officeart/2005/8/layout/vList5"/>
    <dgm:cxn modelId="{F2C233E3-3F51-4AF1-B763-06C6F5C37C9D}" type="presParOf" srcId="{46A8A3B4-CC4E-43D8-AB52-58E9C3972159}" destId="{15971E87-06D2-4837-AD29-6B37C10B14FD}" srcOrd="3" destOrd="0" presId="urn:microsoft.com/office/officeart/2005/8/layout/vList5"/>
    <dgm:cxn modelId="{AC88FD16-0426-40A1-B85D-4588B9C0F186}" type="presParOf" srcId="{46A8A3B4-CC4E-43D8-AB52-58E9C3972159}" destId="{A67BED62-4C0F-4160-95C5-AE673126DBB8}" srcOrd="4" destOrd="0" presId="urn:microsoft.com/office/officeart/2005/8/layout/vList5"/>
    <dgm:cxn modelId="{3B178623-38F8-4F61-8D9C-D56A7DA8080B}" type="presParOf" srcId="{A67BED62-4C0F-4160-95C5-AE673126DBB8}" destId="{DB20513D-C957-4E3F-90DE-0BB468F226EA}" srcOrd="0" destOrd="0" presId="urn:microsoft.com/office/officeart/2005/8/layout/vList5"/>
    <dgm:cxn modelId="{0BE5A974-50B2-4D22-96B7-B4C93A6E0FBB}" type="presParOf" srcId="{A67BED62-4C0F-4160-95C5-AE673126DBB8}" destId="{22F00887-9C6F-4818-B7E8-C657702AE10C}" srcOrd="1" destOrd="0" presId="urn:microsoft.com/office/officeart/2005/8/layout/vList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0493F87-7D79-4255-AEA4-898479949B18}"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l-GR"/>
        </a:p>
      </dgm:t>
    </dgm:pt>
    <dgm:pt modelId="{F2609230-9770-4BB9-9C1F-30F4B37A5F29}">
      <dgm:prSet phldrT="[Κείμενο]" custT="1"/>
      <dgm:spPr/>
      <dgm:t>
        <a:bodyPr/>
        <a:lstStyle/>
        <a:p>
          <a:r>
            <a:rPr lang="el-GR" sz="4400" b="0" dirty="0" smtClean="0">
              <a:latin typeface="Verdana" pitchFamily="34" charset="0"/>
              <a:ea typeface="Verdana" pitchFamily="34" charset="0"/>
              <a:cs typeface="Verdana" pitchFamily="34" charset="0"/>
            </a:rPr>
            <a:t>Βήμα 7</a:t>
          </a:r>
          <a:endParaRPr lang="el-GR" sz="4400" b="0" dirty="0">
            <a:latin typeface="Verdana" pitchFamily="34" charset="0"/>
            <a:ea typeface="Verdana" pitchFamily="34" charset="0"/>
            <a:cs typeface="Verdana" pitchFamily="34" charset="0"/>
          </a:endParaRPr>
        </a:p>
      </dgm:t>
    </dgm:pt>
    <dgm:pt modelId="{43547EB3-77A6-4E39-830A-27370F66702B}" type="parTrans" cxnId="{AF2B55DB-DFAE-4734-AE6B-A35F8FCFD771}">
      <dgm:prSet/>
      <dgm:spPr/>
      <dgm:t>
        <a:bodyPr/>
        <a:lstStyle/>
        <a:p>
          <a:endParaRPr lang="el-GR"/>
        </a:p>
      </dgm:t>
    </dgm:pt>
    <dgm:pt modelId="{25B98566-FAD5-4F1F-8816-A185E6E30A9B}" type="sibTrans" cxnId="{AF2B55DB-DFAE-4734-AE6B-A35F8FCFD771}">
      <dgm:prSet/>
      <dgm:spPr/>
      <dgm:t>
        <a:bodyPr/>
        <a:lstStyle/>
        <a:p>
          <a:endParaRPr lang="el-GR"/>
        </a:p>
      </dgm:t>
    </dgm:pt>
    <dgm:pt modelId="{B87ABD1E-82C6-4AE2-BBEB-BBF395F91A01}">
      <dgm:prSet phldrT="[Κείμενο]" custT="1"/>
      <dgm:spPr/>
      <dgm:t>
        <a:bodyPr/>
        <a:lstStyle/>
        <a:p>
          <a:r>
            <a:rPr lang="el-GR" sz="4400" dirty="0" smtClean="0">
              <a:latin typeface="Verdana" pitchFamily="34" charset="0"/>
              <a:ea typeface="Verdana" pitchFamily="34" charset="0"/>
              <a:cs typeface="Verdana" pitchFamily="34" charset="0"/>
            </a:rPr>
            <a:t>Βήμα 8</a:t>
          </a:r>
          <a:endParaRPr lang="el-GR" sz="4400" dirty="0">
            <a:latin typeface="Verdana" pitchFamily="34" charset="0"/>
            <a:ea typeface="Verdana" pitchFamily="34" charset="0"/>
            <a:cs typeface="Verdana" pitchFamily="34" charset="0"/>
          </a:endParaRPr>
        </a:p>
      </dgm:t>
    </dgm:pt>
    <dgm:pt modelId="{650BB110-015E-4FDA-B8F9-B0BC0EC76C7E}" type="parTrans" cxnId="{11E7F95E-63A9-448C-95BE-551560345643}">
      <dgm:prSet/>
      <dgm:spPr/>
      <dgm:t>
        <a:bodyPr/>
        <a:lstStyle/>
        <a:p>
          <a:endParaRPr lang="el-GR"/>
        </a:p>
      </dgm:t>
    </dgm:pt>
    <dgm:pt modelId="{E262912C-B1E2-4DFE-BDB8-399BDBD7C197}" type="sibTrans" cxnId="{11E7F95E-63A9-448C-95BE-551560345643}">
      <dgm:prSet/>
      <dgm:spPr/>
      <dgm:t>
        <a:bodyPr/>
        <a:lstStyle/>
        <a:p>
          <a:endParaRPr lang="el-GR"/>
        </a:p>
      </dgm:t>
    </dgm:pt>
    <dgm:pt modelId="{0E4E9DD8-DFBE-44D5-BAF8-8A64ECBF0B08}">
      <dgm:prSet phldrT="[Κείμενο]" custT="1"/>
      <dgm:spPr/>
      <dgm:t>
        <a:bodyPr/>
        <a:lstStyle/>
        <a:p>
          <a:r>
            <a:rPr lang="el-GR" sz="1600" dirty="0" smtClean="0">
              <a:latin typeface="Verdana" pitchFamily="34" charset="0"/>
              <a:ea typeface="Verdana" pitchFamily="34" charset="0"/>
              <a:cs typeface="Verdana" pitchFamily="34" charset="0"/>
            </a:rPr>
            <a:t>Επισύναψη δικαιολογητικών που δεν μπορούν να ανακτηθούν αυτόματα</a:t>
          </a:r>
          <a:endParaRPr lang="el-GR" sz="1600" dirty="0">
            <a:latin typeface="Verdana" pitchFamily="34" charset="0"/>
            <a:ea typeface="Verdana" pitchFamily="34" charset="0"/>
            <a:cs typeface="Verdana" pitchFamily="34" charset="0"/>
          </a:endParaRPr>
        </a:p>
      </dgm:t>
    </dgm:pt>
    <dgm:pt modelId="{945E89BC-35DD-427D-BC42-99E1D65475BA}" type="parTrans" cxnId="{C1363A90-64D2-4987-87EA-D0999231E5CC}">
      <dgm:prSet/>
      <dgm:spPr/>
      <dgm:t>
        <a:bodyPr/>
        <a:lstStyle/>
        <a:p>
          <a:endParaRPr lang="el-GR"/>
        </a:p>
      </dgm:t>
    </dgm:pt>
    <dgm:pt modelId="{54FB161A-1A2E-45CA-A16C-4CA9C425680D}" type="sibTrans" cxnId="{C1363A90-64D2-4987-87EA-D0999231E5CC}">
      <dgm:prSet/>
      <dgm:spPr/>
      <dgm:t>
        <a:bodyPr/>
        <a:lstStyle/>
        <a:p>
          <a:endParaRPr lang="el-GR"/>
        </a:p>
      </dgm:t>
    </dgm:pt>
    <dgm:pt modelId="{4796239F-FE8D-4281-A999-CCAF69D114BF}">
      <dgm:prSet phldrT="[Κείμενο]"/>
      <dgm:spPr/>
      <dgm:t>
        <a:bodyPr/>
        <a:lstStyle/>
        <a:p>
          <a:endParaRPr lang="el-GR" sz="1900" dirty="0"/>
        </a:p>
      </dgm:t>
    </dgm:pt>
    <dgm:pt modelId="{74860701-B7D6-434D-A8B9-12D8F09AC20A}" type="parTrans" cxnId="{6A2571D6-F474-4DD4-A883-2CB50D19E3D6}">
      <dgm:prSet/>
      <dgm:spPr/>
    </dgm:pt>
    <dgm:pt modelId="{3C489EA2-3634-4525-99F9-81C30CAAC5AB}" type="sibTrans" cxnId="{6A2571D6-F474-4DD4-A883-2CB50D19E3D6}">
      <dgm:prSet/>
      <dgm:spPr/>
    </dgm:pt>
    <dgm:pt modelId="{5A224DF2-2F52-4994-87B7-1AD4DE7A2529}">
      <dgm:prSet phldrT="[Κείμενο]" custT="1"/>
      <dgm:spPr/>
      <dgm:t>
        <a:bodyPr/>
        <a:lstStyle/>
        <a:p>
          <a:r>
            <a:rPr lang="el-GR" sz="1600" dirty="0" smtClean="0">
              <a:latin typeface="Verdana" pitchFamily="34" charset="0"/>
              <a:ea typeface="Verdana" pitchFamily="34" charset="0"/>
              <a:cs typeface="Verdana" pitchFamily="34" charset="0"/>
            </a:rPr>
            <a:t>Υπεύθυνη Δήλωση για την ακρίβεια και πληρότητα του περιεχομένου της αίτησης</a:t>
          </a:r>
          <a:endParaRPr lang="el-GR" sz="1600" dirty="0">
            <a:latin typeface="Verdana" pitchFamily="34" charset="0"/>
            <a:ea typeface="Verdana" pitchFamily="34" charset="0"/>
            <a:cs typeface="Verdana" pitchFamily="34" charset="0"/>
          </a:endParaRPr>
        </a:p>
      </dgm:t>
    </dgm:pt>
    <dgm:pt modelId="{ED564301-D526-4732-80A0-232E2D4A01BC}" type="parTrans" cxnId="{E1EC9103-5428-4356-BDE4-8A5856D02933}">
      <dgm:prSet/>
      <dgm:spPr/>
    </dgm:pt>
    <dgm:pt modelId="{BA1AFDDF-5C73-45E7-9E2A-65C95C43156A}" type="sibTrans" cxnId="{E1EC9103-5428-4356-BDE4-8A5856D02933}">
      <dgm:prSet/>
      <dgm:spPr/>
    </dgm:pt>
    <dgm:pt modelId="{4019A1AB-20AB-4219-93A6-96E3F7929C85}">
      <dgm:prSet phldrT="[Κείμενο]" custT="1"/>
      <dgm:spPr/>
      <dgm:t>
        <a:bodyPr/>
        <a:lstStyle/>
        <a:p>
          <a:endParaRPr lang="el-GR" sz="1600" dirty="0">
            <a:latin typeface="Verdana" pitchFamily="34" charset="0"/>
            <a:ea typeface="Verdana" pitchFamily="34" charset="0"/>
            <a:cs typeface="Verdana" pitchFamily="34" charset="0"/>
          </a:endParaRPr>
        </a:p>
      </dgm:t>
    </dgm:pt>
    <dgm:pt modelId="{5AEDEC1D-A45A-4D98-9086-BBFBBA749C0D}" type="parTrans" cxnId="{4B420E56-82CE-4D00-93F3-5DD58C0B10D7}">
      <dgm:prSet/>
      <dgm:spPr/>
    </dgm:pt>
    <dgm:pt modelId="{288720B0-5299-4DED-AF32-112BEF0B6E23}" type="sibTrans" cxnId="{4B420E56-82CE-4D00-93F3-5DD58C0B10D7}">
      <dgm:prSet/>
      <dgm:spPr/>
    </dgm:pt>
    <dgm:pt modelId="{5CC552BE-69B3-4C50-AAD9-4BB574277BBD}" type="pres">
      <dgm:prSet presAssocID="{10493F87-7D79-4255-AEA4-898479949B18}" presName="Name0" presStyleCnt="0">
        <dgm:presLayoutVars>
          <dgm:dir/>
          <dgm:animLvl val="lvl"/>
          <dgm:resizeHandles/>
        </dgm:presLayoutVars>
      </dgm:prSet>
      <dgm:spPr/>
      <dgm:t>
        <a:bodyPr/>
        <a:lstStyle/>
        <a:p>
          <a:endParaRPr lang="el-GR"/>
        </a:p>
      </dgm:t>
    </dgm:pt>
    <dgm:pt modelId="{FC0F7195-51CC-4E49-82BE-63BE80A74D4D}" type="pres">
      <dgm:prSet presAssocID="{F2609230-9770-4BB9-9C1F-30F4B37A5F29}" presName="linNode" presStyleCnt="0"/>
      <dgm:spPr/>
    </dgm:pt>
    <dgm:pt modelId="{AF56825A-F99C-4C47-A6B8-981730930424}" type="pres">
      <dgm:prSet presAssocID="{F2609230-9770-4BB9-9C1F-30F4B37A5F29}" presName="parentShp" presStyleLbl="node1" presStyleIdx="0" presStyleCnt="2">
        <dgm:presLayoutVars>
          <dgm:bulletEnabled val="1"/>
        </dgm:presLayoutVars>
      </dgm:prSet>
      <dgm:spPr/>
      <dgm:t>
        <a:bodyPr/>
        <a:lstStyle/>
        <a:p>
          <a:endParaRPr lang="el-GR"/>
        </a:p>
      </dgm:t>
    </dgm:pt>
    <dgm:pt modelId="{45D681B5-8A83-4F6C-9589-1F37225FF64D}" type="pres">
      <dgm:prSet presAssocID="{F2609230-9770-4BB9-9C1F-30F4B37A5F29}" presName="childShp" presStyleLbl="bgAccFollowNode1" presStyleIdx="0" presStyleCnt="2">
        <dgm:presLayoutVars>
          <dgm:bulletEnabled val="1"/>
        </dgm:presLayoutVars>
      </dgm:prSet>
      <dgm:spPr/>
      <dgm:t>
        <a:bodyPr/>
        <a:lstStyle/>
        <a:p>
          <a:endParaRPr lang="el-GR"/>
        </a:p>
      </dgm:t>
    </dgm:pt>
    <dgm:pt modelId="{49901904-BF39-4A2B-89A1-9371F3494AC2}" type="pres">
      <dgm:prSet presAssocID="{25B98566-FAD5-4F1F-8816-A185E6E30A9B}" presName="spacing" presStyleCnt="0"/>
      <dgm:spPr/>
    </dgm:pt>
    <dgm:pt modelId="{C118D251-5956-462C-B7DF-7D9F540AB05B}" type="pres">
      <dgm:prSet presAssocID="{B87ABD1E-82C6-4AE2-BBEB-BBF395F91A01}" presName="linNode" presStyleCnt="0"/>
      <dgm:spPr/>
    </dgm:pt>
    <dgm:pt modelId="{1C20AE2A-B633-48E4-89FA-978D26409B80}" type="pres">
      <dgm:prSet presAssocID="{B87ABD1E-82C6-4AE2-BBEB-BBF395F91A01}" presName="parentShp" presStyleLbl="node1" presStyleIdx="1" presStyleCnt="2">
        <dgm:presLayoutVars>
          <dgm:bulletEnabled val="1"/>
        </dgm:presLayoutVars>
      </dgm:prSet>
      <dgm:spPr/>
      <dgm:t>
        <a:bodyPr/>
        <a:lstStyle/>
        <a:p>
          <a:endParaRPr lang="el-GR"/>
        </a:p>
      </dgm:t>
    </dgm:pt>
    <dgm:pt modelId="{12232FE8-BBCF-44C9-9E5A-3099E8DE7D79}" type="pres">
      <dgm:prSet presAssocID="{B87ABD1E-82C6-4AE2-BBEB-BBF395F91A01}" presName="childShp" presStyleLbl="bgAccFollowNode1" presStyleIdx="1" presStyleCnt="2">
        <dgm:presLayoutVars>
          <dgm:bulletEnabled val="1"/>
        </dgm:presLayoutVars>
      </dgm:prSet>
      <dgm:spPr/>
      <dgm:t>
        <a:bodyPr/>
        <a:lstStyle/>
        <a:p>
          <a:endParaRPr lang="el-GR"/>
        </a:p>
      </dgm:t>
    </dgm:pt>
  </dgm:ptLst>
  <dgm:cxnLst>
    <dgm:cxn modelId="{51975A06-936B-4920-B3DB-5DD2432805EC}" type="presOf" srcId="{5A224DF2-2F52-4994-87B7-1AD4DE7A2529}" destId="{45D681B5-8A83-4F6C-9589-1F37225FF64D}" srcOrd="0" destOrd="1" presId="urn:microsoft.com/office/officeart/2005/8/layout/vList6"/>
    <dgm:cxn modelId="{C09E047D-C1E6-4A8E-A68A-EDFE35FE450E}" type="presOf" srcId="{10493F87-7D79-4255-AEA4-898479949B18}" destId="{5CC552BE-69B3-4C50-AAD9-4BB574277BBD}" srcOrd="0" destOrd="0" presId="urn:microsoft.com/office/officeart/2005/8/layout/vList6"/>
    <dgm:cxn modelId="{1C5651BA-92FE-4651-9844-2E831A2E5A39}" type="presOf" srcId="{B87ABD1E-82C6-4AE2-BBEB-BBF395F91A01}" destId="{1C20AE2A-B633-48E4-89FA-978D26409B80}" srcOrd="0" destOrd="0" presId="urn:microsoft.com/office/officeart/2005/8/layout/vList6"/>
    <dgm:cxn modelId="{C942C921-B1B7-44A0-A689-04AE557EFE1F}" type="presOf" srcId="{4019A1AB-20AB-4219-93A6-96E3F7929C85}" destId="{45D681B5-8A83-4F6C-9589-1F37225FF64D}" srcOrd="0" destOrd="0" presId="urn:microsoft.com/office/officeart/2005/8/layout/vList6"/>
    <dgm:cxn modelId="{4B420E56-82CE-4D00-93F3-5DD58C0B10D7}" srcId="{F2609230-9770-4BB9-9C1F-30F4B37A5F29}" destId="{4019A1AB-20AB-4219-93A6-96E3F7929C85}" srcOrd="0" destOrd="0" parTransId="{5AEDEC1D-A45A-4D98-9086-BBFBBA749C0D}" sibTransId="{288720B0-5299-4DED-AF32-112BEF0B6E23}"/>
    <dgm:cxn modelId="{C1363A90-64D2-4987-87EA-D0999231E5CC}" srcId="{B87ABD1E-82C6-4AE2-BBEB-BBF395F91A01}" destId="{0E4E9DD8-DFBE-44D5-BAF8-8A64ECBF0B08}" srcOrd="1" destOrd="0" parTransId="{945E89BC-35DD-427D-BC42-99E1D65475BA}" sibTransId="{54FB161A-1A2E-45CA-A16C-4CA9C425680D}"/>
    <dgm:cxn modelId="{E1EC9103-5428-4356-BDE4-8A5856D02933}" srcId="{F2609230-9770-4BB9-9C1F-30F4B37A5F29}" destId="{5A224DF2-2F52-4994-87B7-1AD4DE7A2529}" srcOrd="1" destOrd="0" parTransId="{ED564301-D526-4732-80A0-232E2D4A01BC}" sibTransId="{BA1AFDDF-5C73-45E7-9E2A-65C95C43156A}"/>
    <dgm:cxn modelId="{1993332F-448F-4389-BC93-22DC51BF899E}" type="presOf" srcId="{4796239F-FE8D-4281-A999-CCAF69D114BF}" destId="{12232FE8-BBCF-44C9-9E5A-3099E8DE7D79}" srcOrd="0" destOrd="0" presId="urn:microsoft.com/office/officeart/2005/8/layout/vList6"/>
    <dgm:cxn modelId="{AF2B55DB-DFAE-4734-AE6B-A35F8FCFD771}" srcId="{10493F87-7D79-4255-AEA4-898479949B18}" destId="{F2609230-9770-4BB9-9C1F-30F4B37A5F29}" srcOrd="0" destOrd="0" parTransId="{43547EB3-77A6-4E39-830A-27370F66702B}" sibTransId="{25B98566-FAD5-4F1F-8816-A185E6E30A9B}"/>
    <dgm:cxn modelId="{B0A46D70-8DE3-4753-86B3-6EA7CB26CBA6}" type="presOf" srcId="{0E4E9DD8-DFBE-44D5-BAF8-8A64ECBF0B08}" destId="{12232FE8-BBCF-44C9-9E5A-3099E8DE7D79}" srcOrd="0" destOrd="1" presId="urn:microsoft.com/office/officeart/2005/8/layout/vList6"/>
    <dgm:cxn modelId="{11E7F95E-63A9-448C-95BE-551560345643}" srcId="{10493F87-7D79-4255-AEA4-898479949B18}" destId="{B87ABD1E-82C6-4AE2-BBEB-BBF395F91A01}" srcOrd="1" destOrd="0" parTransId="{650BB110-015E-4FDA-B8F9-B0BC0EC76C7E}" sibTransId="{E262912C-B1E2-4DFE-BDB8-399BDBD7C197}"/>
    <dgm:cxn modelId="{6A2571D6-F474-4DD4-A883-2CB50D19E3D6}" srcId="{B87ABD1E-82C6-4AE2-BBEB-BBF395F91A01}" destId="{4796239F-FE8D-4281-A999-CCAF69D114BF}" srcOrd="0" destOrd="0" parTransId="{74860701-B7D6-434D-A8B9-12D8F09AC20A}" sibTransId="{3C489EA2-3634-4525-99F9-81C30CAAC5AB}"/>
    <dgm:cxn modelId="{40AF7B35-55DA-49F9-A8A0-DC827727E44A}" type="presOf" srcId="{F2609230-9770-4BB9-9C1F-30F4B37A5F29}" destId="{AF56825A-F99C-4C47-A6B8-981730930424}" srcOrd="0" destOrd="0" presId="urn:microsoft.com/office/officeart/2005/8/layout/vList6"/>
    <dgm:cxn modelId="{9CA65DE3-0D95-4F70-B0EC-CFEA613A1D46}" type="presParOf" srcId="{5CC552BE-69B3-4C50-AAD9-4BB574277BBD}" destId="{FC0F7195-51CC-4E49-82BE-63BE80A74D4D}" srcOrd="0" destOrd="0" presId="urn:microsoft.com/office/officeart/2005/8/layout/vList6"/>
    <dgm:cxn modelId="{F8D80CA6-7DF1-47A3-9323-1965AFFF0056}" type="presParOf" srcId="{FC0F7195-51CC-4E49-82BE-63BE80A74D4D}" destId="{AF56825A-F99C-4C47-A6B8-981730930424}" srcOrd="0" destOrd="0" presId="urn:microsoft.com/office/officeart/2005/8/layout/vList6"/>
    <dgm:cxn modelId="{0D2B3AB9-EE94-4D86-83F3-4FA9D5E73331}" type="presParOf" srcId="{FC0F7195-51CC-4E49-82BE-63BE80A74D4D}" destId="{45D681B5-8A83-4F6C-9589-1F37225FF64D}" srcOrd="1" destOrd="0" presId="urn:microsoft.com/office/officeart/2005/8/layout/vList6"/>
    <dgm:cxn modelId="{50567CF7-C19D-4A2F-93D8-EA446668CAF3}" type="presParOf" srcId="{5CC552BE-69B3-4C50-AAD9-4BB574277BBD}" destId="{49901904-BF39-4A2B-89A1-9371F3494AC2}" srcOrd="1" destOrd="0" presId="urn:microsoft.com/office/officeart/2005/8/layout/vList6"/>
    <dgm:cxn modelId="{30D2B280-35F3-40F7-BBB7-5C0F66EB6AD0}" type="presParOf" srcId="{5CC552BE-69B3-4C50-AAD9-4BB574277BBD}" destId="{C118D251-5956-462C-B7DF-7D9F540AB05B}" srcOrd="2" destOrd="0" presId="urn:microsoft.com/office/officeart/2005/8/layout/vList6"/>
    <dgm:cxn modelId="{5F3DE80D-0A17-4E2B-AEE9-70C2275DA7A6}" type="presParOf" srcId="{C118D251-5956-462C-B7DF-7D9F540AB05B}" destId="{1C20AE2A-B633-48E4-89FA-978D26409B80}" srcOrd="0" destOrd="0" presId="urn:microsoft.com/office/officeart/2005/8/layout/vList6"/>
    <dgm:cxn modelId="{F1A6E4E0-ED38-437B-974D-F421289C9B74}" type="presParOf" srcId="{C118D251-5956-462C-B7DF-7D9F540AB05B}" destId="{12232FE8-BBCF-44C9-9E5A-3099E8DE7D79}" srcOrd="1" destOrd="0" presId="urn:microsoft.com/office/officeart/2005/8/layout/vList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C3D8E358-9DF8-465B-B8AF-DA7A71C4F626}"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el-GR"/>
        </a:p>
      </dgm:t>
    </dgm:pt>
    <dgm:pt modelId="{4499A457-FB33-4A05-BD82-1BBB4B310B94}">
      <dgm:prSet phldrT="[Κείμενο]" custT="1"/>
      <dgm:spPr/>
      <dgm:t>
        <a:bodyPr/>
        <a:lstStyle/>
        <a:p>
          <a:r>
            <a:rPr lang="el-GR" sz="1200" dirty="0" smtClean="0">
              <a:latin typeface="Verdana" pitchFamily="34" charset="0"/>
              <a:ea typeface="Verdana" pitchFamily="34" charset="0"/>
              <a:cs typeface="Verdana" pitchFamily="34" charset="0"/>
            </a:rPr>
            <a:t>Εισαγωγή των στοιχείων της επιχείρησης</a:t>
          </a:r>
          <a:endParaRPr lang="el-GR" sz="1200" dirty="0">
            <a:latin typeface="Verdana" pitchFamily="34" charset="0"/>
            <a:ea typeface="Verdana" pitchFamily="34" charset="0"/>
            <a:cs typeface="Verdana" pitchFamily="34" charset="0"/>
          </a:endParaRPr>
        </a:p>
      </dgm:t>
    </dgm:pt>
    <dgm:pt modelId="{CC2EE06F-D50C-4805-A0A4-250BAF6AE8D3}" type="parTrans" cxnId="{FC50C2C5-8C13-44FA-9D7B-9C0807159895}">
      <dgm:prSet/>
      <dgm:spPr/>
      <dgm:t>
        <a:bodyPr/>
        <a:lstStyle/>
        <a:p>
          <a:endParaRPr lang="el-GR"/>
        </a:p>
      </dgm:t>
    </dgm:pt>
    <dgm:pt modelId="{8265BD9F-55FC-4D2B-A298-363D99C43CF2}" type="sibTrans" cxnId="{FC50C2C5-8C13-44FA-9D7B-9C0807159895}">
      <dgm:prSet/>
      <dgm:spPr/>
      <dgm:t>
        <a:bodyPr/>
        <a:lstStyle/>
        <a:p>
          <a:endParaRPr lang="el-GR"/>
        </a:p>
      </dgm:t>
    </dgm:pt>
    <dgm:pt modelId="{FBC70DC7-F2E0-4EF8-B590-1320968BBE38}">
      <dgm:prSet phldrT="[Κείμενο]" custT="1"/>
      <dgm:spPr/>
      <dgm:t>
        <a:bodyPr/>
        <a:lstStyle/>
        <a:p>
          <a:r>
            <a:rPr lang="el-GR" sz="1200" dirty="0" smtClean="0">
              <a:latin typeface="Verdana" pitchFamily="34" charset="0"/>
              <a:ea typeface="Verdana" pitchFamily="34" charset="0"/>
              <a:cs typeface="Verdana" pitchFamily="34" charset="0"/>
            </a:rPr>
            <a:t>Εισαγωγή του καταλόγου όλων των πιστωτών της επιχείρησης με πλήρη στοιχεία </a:t>
          </a:r>
          <a:endParaRPr lang="el-GR" sz="1200" dirty="0">
            <a:latin typeface="Verdana" pitchFamily="34" charset="0"/>
            <a:ea typeface="Verdana" pitchFamily="34" charset="0"/>
            <a:cs typeface="Verdana" pitchFamily="34" charset="0"/>
          </a:endParaRPr>
        </a:p>
      </dgm:t>
    </dgm:pt>
    <dgm:pt modelId="{1AB56570-C4B8-4785-A2D7-480A1A5935AC}" type="parTrans" cxnId="{B3C42CF7-E308-42FE-AA77-4A717A17391D}">
      <dgm:prSet/>
      <dgm:spPr/>
      <dgm:t>
        <a:bodyPr/>
        <a:lstStyle/>
        <a:p>
          <a:endParaRPr lang="el-GR"/>
        </a:p>
      </dgm:t>
    </dgm:pt>
    <dgm:pt modelId="{4EE1C317-2DA6-4880-9F6C-9B39523B8560}" type="sibTrans" cxnId="{B3C42CF7-E308-42FE-AA77-4A717A17391D}">
      <dgm:prSet/>
      <dgm:spPr/>
      <dgm:t>
        <a:bodyPr/>
        <a:lstStyle/>
        <a:p>
          <a:endParaRPr lang="el-GR" dirty="0"/>
        </a:p>
      </dgm:t>
    </dgm:pt>
    <dgm:pt modelId="{76CEA6D7-2450-4D54-B852-82FA90B122FC}">
      <dgm:prSet phldrT="[Κείμενο]" custT="1"/>
      <dgm:spPr/>
      <dgm:t>
        <a:bodyPr/>
        <a:lstStyle/>
        <a:p>
          <a:r>
            <a:rPr lang="el-GR" sz="1200" dirty="0" smtClean="0">
              <a:latin typeface="Verdana" pitchFamily="34" charset="0"/>
              <a:ea typeface="Verdana" pitchFamily="34" charset="0"/>
              <a:cs typeface="Verdana" pitchFamily="34" charset="0"/>
            </a:rPr>
            <a:t>Εισαγωγή της πρότασης της επιχείρησης για τον τρόπο ρύθμισης των οφειλών της βάσει προβλεπόμενων οικονομικών στοιχείων </a:t>
          </a:r>
          <a:endParaRPr lang="el-GR" sz="1200" dirty="0">
            <a:latin typeface="Verdana" pitchFamily="34" charset="0"/>
            <a:ea typeface="Verdana" pitchFamily="34" charset="0"/>
            <a:cs typeface="Verdana" pitchFamily="34" charset="0"/>
          </a:endParaRPr>
        </a:p>
      </dgm:t>
    </dgm:pt>
    <dgm:pt modelId="{5C6D246E-B3F9-45C9-8ADA-C2B09AB5A1F9}" type="parTrans" cxnId="{2F8C352F-17FD-4B9D-B367-FFB9768EA37E}">
      <dgm:prSet/>
      <dgm:spPr/>
      <dgm:t>
        <a:bodyPr/>
        <a:lstStyle/>
        <a:p>
          <a:endParaRPr lang="el-GR"/>
        </a:p>
      </dgm:t>
    </dgm:pt>
    <dgm:pt modelId="{92CA2506-6E27-4781-83B1-7FF2D15F66B4}" type="sibTrans" cxnId="{2F8C352F-17FD-4B9D-B367-FFB9768EA37E}">
      <dgm:prSet/>
      <dgm:spPr/>
      <dgm:t>
        <a:bodyPr/>
        <a:lstStyle/>
        <a:p>
          <a:endParaRPr lang="el-GR"/>
        </a:p>
      </dgm:t>
    </dgm:pt>
    <dgm:pt modelId="{D1163614-8CE3-484B-87AF-05B7E893D907}">
      <dgm:prSet phldrT="[Κείμενο]" custT="1"/>
      <dgm:spPr/>
      <dgm:t>
        <a:bodyPr/>
        <a:lstStyle/>
        <a:p>
          <a:r>
            <a:rPr lang="el-GR" sz="1200" dirty="0" smtClean="0">
              <a:latin typeface="Verdana" pitchFamily="34" charset="0"/>
              <a:ea typeface="Verdana" pitchFamily="34" charset="0"/>
              <a:cs typeface="Verdana" pitchFamily="34" charset="0"/>
            </a:rPr>
            <a:t>Εισαγωγή στοιχείων που απαιτούνται για την αξιολόγηση της </a:t>
          </a:r>
          <a:r>
            <a:rPr lang="el-GR" sz="1200" dirty="0" err="1" smtClean="0">
              <a:latin typeface="Verdana" pitchFamily="34" charset="0"/>
              <a:ea typeface="Verdana" pitchFamily="34" charset="0"/>
              <a:cs typeface="Verdana" pitchFamily="34" charset="0"/>
            </a:rPr>
            <a:t>επιλεξιμότητας</a:t>
          </a:r>
          <a:r>
            <a:rPr lang="el-GR" sz="1200" dirty="0" smtClean="0">
              <a:latin typeface="Verdana" pitchFamily="34" charset="0"/>
              <a:ea typeface="Verdana" pitchFamily="34" charset="0"/>
              <a:cs typeface="Verdana" pitchFamily="34" charset="0"/>
            </a:rPr>
            <a:t>  της επιχείρησης</a:t>
          </a:r>
          <a:endParaRPr lang="el-GR" sz="1200" dirty="0">
            <a:latin typeface="Verdana" pitchFamily="34" charset="0"/>
            <a:ea typeface="Verdana" pitchFamily="34" charset="0"/>
            <a:cs typeface="Verdana" pitchFamily="34" charset="0"/>
          </a:endParaRPr>
        </a:p>
      </dgm:t>
    </dgm:pt>
    <dgm:pt modelId="{153F9214-F2E9-4C73-92B6-3BCE572437E3}" type="parTrans" cxnId="{690C57B7-C4A6-4FD5-826E-6205C6BF44EC}">
      <dgm:prSet/>
      <dgm:spPr/>
      <dgm:t>
        <a:bodyPr/>
        <a:lstStyle/>
        <a:p>
          <a:endParaRPr lang="el-GR"/>
        </a:p>
      </dgm:t>
    </dgm:pt>
    <dgm:pt modelId="{A1F2D50D-4FAC-40A9-BA56-4D48A9FB7321}" type="sibTrans" cxnId="{690C57B7-C4A6-4FD5-826E-6205C6BF44EC}">
      <dgm:prSet custFlipVert="0" custScaleY="86513"/>
      <dgm:spPr/>
      <dgm:t>
        <a:bodyPr/>
        <a:lstStyle/>
        <a:p>
          <a:endParaRPr lang="el-GR"/>
        </a:p>
      </dgm:t>
    </dgm:pt>
    <dgm:pt modelId="{C9BFBA5B-0CBE-4E3E-A3F0-E5B8B8DB814F}" type="pres">
      <dgm:prSet presAssocID="{C3D8E358-9DF8-465B-B8AF-DA7A71C4F626}" presName="linearFlow" presStyleCnt="0">
        <dgm:presLayoutVars>
          <dgm:resizeHandles val="exact"/>
        </dgm:presLayoutVars>
      </dgm:prSet>
      <dgm:spPr/>
      <dgm:t>
        <a:bodyPr/>
        <a:lstStyle/>
        <a:p>
          <a:endParaRPr lang="el-GR"/>
        </a:p>
      </dgm:t>
    </dgm:pt>
    <dgm:pt modelId="{8B719F60-06EF-4374-84C9-B87623AB5160}" type="pres">
      <dgm:prSet presAssocID="{4499A457-FB33-4A05-BD82-1BBB4B310B94}" presName="node" presStyleLbl="node1" presStyleIdx="0" presStyleCnt="4" custScaleX="95995" custScaleY="90017" custLinFactNeighborX="5853" custLinFactNeighborY="25084">
        <dgm:presLayoutVars>
          <dgm:bulletEnabled val="1"/>
        </dgm:presLayoutVars>
      </dgm:prSet>
      <dgm:spPr/>
      <dgm:t>
        <a:bodyPr/>
        <a:lstStyle/>
        <a:p>
          <a:endParaRPr lang="el-GR"/>
        </a:p>
      </dgm:t>
    </dgm:pt>
    <dgm:pt modelId="{3955C588-C516-43EC-8835-C1F5BBFCEC63}" type="pres">
      <dgm:prSet presAssocID="{8265BD9F-55FC-4D2B-A298-363D99C43CF2}" presName="sibTrans" presStyleLbl="sibTrans2D1" presStyleIdx="0" presStyleCnt="3"/>
      <dgm:spPr/>
      <dgm:t>
        <a:bodyPr/>
        <a:lstStyle/>
        <a:p>
          <a:endParaRPr lang="el-GR"/>
        </a:p>
      </dgm:t>
    </dgm:pt>
    <dgm:pt modelId="{BBD93580-437F-44CE-BC8E-3F903AE84CA8}" type="pres">
      <dgm:prSet presAssocID="{8265BD9F-55FC-4D2B-A298-363D99C43CF2}" presName="connectorText" presStyleLbl="sibTrans2D1" presStyleIdx="0" presStyleCnt="3"/>
      <dgm:spPr/>
      <dgm:t>
        <a:bodyPr/>
        <a:lstStyle/>
        <a:p>
          <a:endParaRPr lang="el-GR"/>
        </a:p>
      </dgm:t>
    </dgm:pt>
    <dgm:pt modelId="{1B33EA11-A0C9-4164-839D-6D5D795CF0CA}" type="pres">
      <dgm:prSet presAssocID="{FBC70DC7-F2E0-4EF8-B590-1320968BBE38}" presName="node" presStyleLbl="node1" presStyleIdx="1" presStyleCnt="4">
        <dgm:presLayoutVars>
          <dgm:bulletEnabled val="1"/>
        </dgm:presLayoutVars>
      </dgm:prSet>
      <dgm:spPr/>
      <dgm:t>
        <a:bodyPr/>
        <a:lstStyle/>
        <a:p>
          <a:endParaRPr lang="el-GR"/>
        </a:p>
      </dgm:t>
    </dgm:pt>
    <dgm:pt modelId="{44EB07F7-32A4-49F4-BF34-D65966E64163}" type="pres">
      <dgm:prSet presAssocID="{4EE1C317-2DA6-4880-9F6C-9B39523B8560}" presName="sibTrans" presStyleLbl="sibTrans2D1" presStyleIdx="1" presStyleCnt="3" custFlipVert="0" custScaleY="86513"/>
      <dgm:spPr/>
      <dgm:t>
        <a:bodyPr/>
        <a:lstStyle/>
        <a:p>
          <a:endParaRPr lang="el-GR"/>
        </a:p>
      </dgm:t>
    </dgm:pt>
    <dgm:pt modelId="{90A77924-D330-4047-B443-F6EF509C969D}" type="pres">
      <dgm:prSet presAssocID="{4EE1C317-2DA6-4880-9F6C-9B39523B8560}" presName="connectorText" presStyleLbl="sibTrans2D1" presStyleIdx="1" presStyleCnt="3"/>
      <dgm:spPr/>
      <dgm:t>
        <a:bodyPr/>
        <a:lstStyle/>
        <a:p>
          <a:endParaRPr lang="el-GR"/>
        </a:p>
      </dgm:t>
    </dgm:pt>
    <dgm:pt modelId="{EA054DFB-20A1-4AC8-95B6-56341796900B}" type="pres">
      <dgm:prSet presAssocID="{76CEA6D7-2450-4D54-B852-82FA90B122FC}" presName="node" presStyleLbl="node1" presStyleIdx="2" presStyleCnt="4" custScaleY="87741">
        <dgm:presLayoutVars>
          <dgm:bulletEnabled val="1"/>
        </dgm:presLayoutVars>
      </dgm:prSet>
      <dgm:spPr/>
      <dgm:t>
        <a:bodyPr/>
        <a:lstStyle/>
        <a:p>
          <a:endParaRPr lang="el-GR"/>
        </a:p>
      </dgm:t>
    </dgm:pt>
    <dgm:pt modelId="{BD196EA1-74CE-4D7E-A8C6-3B265AAC79C2}" type="pres">
      <dgm:prSet presAssocID="{92CA2506-6E27-4781-83B1-7FF2D15F66B4}" presName="sibTrans" presStyleLbl="sibTrans2D1" presStyleIdx="2" presStyleCnt="3"/>
      <dgm:spPr/>
      <dgm:t>
        <a:bodyPr/>
        <a:lstStyle/>
        <a:p>
          <a:endParaRPr lang="el-GR"/>
        </a:p>
      </dgm:t>
    </dgm:pt>
    <dgm:pt modelId="{3C29FB43-A129-4811-8661-581AF97E9BB9}" type="pres">
      <dgm:prSet presAssocID="{92CA2506-6E27-4781-83B1-7FF2D15F66B4}" presName="connectorText" presStyleLbl="sibTrans2D1" presStyleIdx="2" presStyleCnt="3"/>
      <dgm:spPr/>
      <dgm:t>
        <a:bodyPr/>
        <a:lstStyle/>
        <a:p>
          <a:endParaRPr lang="el-GR"/>
        </a:p>
      </dgm:t>
    </dgm:pt>
    <dgm:pt modelId="{ECDA1D2F-EFD7-47C0-845E-CDA6A4CC7CCB}" type="pres">
      <dgm:prSet presAssocID="{D1163614-8CE3-484B-87AF-05B7E893D907}" presName="node" presStyleLbl="node1" presStyleIdx="3" presStyleCnt="4" custLinFactNeighborX="-474" custLinFactNeighborY="-16537">
        <dgm:presLayoutVars>
          <dgm:bulletEnabled val="1"/>
        </dgm:presLayoutVars>
      </dgm:prSet>
      <dgm:spPr/>
      <dgm:t>
        <a:bodyPr/>
        <a:lstStyle/>
        <a:p>
          <a:endParaRPr lang="el-GR"/>
        </a:p>
      </dgm:t>
    </dgm:pt>
  </dgm:ptLst>
  <dgm:cxnLst>
    <dgm:cxn modelId="{EE960B9E-AF9B-44A7-A665-81043B66FF0E}" type="presOf" srcId="{C3D8E358-9DF8-465B-B8AF-DA7A71C4F626}" destId="{C9BFBA5B-0CBE-4E3E-A3F0-E5B8B8DB814F}" srcOrd="0" destOrd="0" presId="urn:microsoft.com/office/officeart/2005/8/layout/process2"/>
    <dgm:cxn modelId="{EC8FA531-CC40-47DD-A685-9D1F1615E423}" type="presOf" srcId="{D1163614-8CE3-484B-87AF-05B7E893D907}" destId="{ECDA1D2F-EFD7-47C0-845E-CDA6A4CC7CCB}" srcOrd="0" destOrd="0" presId="urn:microsoft.com/office/officeart/2005/8/layout/process2"/>
    <dgm:cxn modelId="{EA271364-A60C-4925-B3F2-30422BC35B85}" type="presOf" srcId="{4EE1C317-2DA6-4880-9F6C-9B39523B8560}" destId="{90A77924-D330-4047-B443-F6EF509C969D}" srcOrd="1" destOrd="0" presId="urn:microsoft.com/office/officeart/2005/8/layout/process2"/>
    <dgm:cxn modelId="{FC50C2C5-8C13-44FA-9D7B-9C0807159895}" srcId="{C3D8E358-9DF8-465B-B8AF-DA7A71C4F626}" destId="{4499A457-FB33-4A05-BD82-1BBB4B310B94}" srcOrd="0" destOrd="0" parTransId="{CC2EE06F-D50C-4805-A0A4-250BAF6AE8D3}" sibTransId="{8265BD9F-55FC-4D2B-A298-363D99C43CF2}"/>
    <dgm:cxn modelId="{997EE970-C0E5-4541-8882-7256C72ACEA4}" type="presOf" srcId="{76CEA6D7-2450-4D54-B852-82FA90B122FC}" destId="{EA054DFB-20A1-4AC8-95B6-56341796900B}" srcOrd="0" destOrd="0" presId="urn:microsoft.com/office/officeart/2005/8/layout/process2"/>
    <dgm:cxn modelId="{AB9ED0C4-BCBA-4518-95CF-44195CC7BFB4}" type="presOf" srcId="{4499A457-FB33-4A05-BD82-1BBB4B310B94}" destId="{8B719F60-06EF-4374-84C9-B87623AB5160}" srcOrd="0" destOrd="0" presId="urn:microsoft.com/office/officeart/2005/8/layout/process2"/>
    <dgm:cxn modelId="{282A3D1C-ACB2-4AFA-9FBB-29A6584CA2B3}" type="presOf" srcId="{4EE1C317-2DA6-4880-9F6C-9B39523B8560}" destId="{44EB07F7-32A4-49F4-BF34-D65966E64163}" srcOrd="0" destOrd="0" presId="urn:microsoft.com/office/officeart/2005/8/layout/process2"/>
    <dgm:cxn modelId="{0D086E09-6754-439D-9F45-6A1AEA24548F}" type="presOf" srcId="{92CA2506-6E27-4781-83B1-7FF2D15F66B4}" destId="{BD196EA1-74CE-4D7E-A8C6-3B265AAC79C2}" srcOrd="0" destOrd="0" presId="urn:microsoft.com/office/officeart/2005/8/layout/process2"/>
    <dgm:cxn modelId="{7B6686D5-5515-4E62-9771-246814EAE904}" type="presOf" srcId="{FBC70DC7-F2E0-4EF8-B590-1320968BBE38}" destId="{1B33EA11-A0C9-4164-839D-6D5D795CF0CA}" srcOrd="0" destOrd="0" presId="urn:microsoft.com/office/officeart/2005/8/layout/process2"/>
    <dgm:cxn modelId="{A72A3743-32AB-48A5-A1AC-CBDB30FC56B8}" type="presOf" srcId="{92CA2506-6E27-4781-83B1-7FF2D15F66B4}" destId="{3C29FB43-A129-4811-8661-581AF97E9BB9}" srcOrd="1" destOrd="0" presId="urn:microsoft.com/office/officeart/2005/8/layout/process2"/>
    <dgm:cxn modelId="{B3C42CF7-E308-42FE-AA77-4A717A17391D}" srcId="{C3D8E358-9DF8-465B-B8AF-DA7A71C4F626}" destId="{FBC70DC7-F2E0-4EF8-B590-1320968BBE38}" srcOrd="1" destOrd="0" parTransId="{1AB56570-C4B8-4785-A2D7-480A1A5935AC}" sibTransId="{4EE1C317-2DA6-4880-9F6C-9B39523B8560}"/>
    <dgm:cxn modelId="{3D575501-2038-4D78-9CE7-F11D28E1F610}" type="presOf" srcId="{8265BD9F-55FC-4D2B-A298-363D99C43CF2}" destId="{3955C588-C516-43EC-8835-C1F5BBFCEC63}" srcOrd="0" destOrd="0" presId="urn:microsoft.com/office/officeart/2005/8/layout/process2"/>
    <dgm:cxn modelId="{6801AFD2-E2A7-461E-A53C-724B0BA00C3C}" type="presOf" srcId="{8265BD9F-55FC-4D2B-A298-363D99C43CF2}" destId="{BBD93580-437F-44CE-BC8E-3F903AE84CA8}" srcOrd="1" destOrd="0" presId="urn:microsoft.com/office/officeart/2005/8/layout/process2"/>
    <dgm:cxn modelId="{2F8C352F-17FD-4B9D-B367-FFB9768EA37E}" srcId="{C3D8E358-9DF8-465B-B8AF-DA7A71C4F626}" destId="{76CEA6D7-2450-4D54-B852-82FA90B122FC}" srcOrd="2" destOrd="0" parTransId="{5C6D246E-B3F9-45C9-8ADA-C2B09AB5A1F9}" sibTransId="{92CA2506-6E27-4781-83B1-7FF2D15F66B4}"/>
    <dgm:cxn modelId="{690C57B7-C4A6-4FD5-826E-6205C6BF44EC}" srcId="{C3D8E358-9DF8-465B-B8AF-DA7A71C4F626}" destId="{D1163614-8CE3-484B-87AF-05B7E893D907}" srcOrd="3" destOrd="0" parTransId="{153F9214-F2E9-4C73-92B6-3BCE572437E3}" sibTransId="{A1F2D50D-4FAC-40A9-BA56-4D48A9FB7321}"/>
    <dgm:cxn modelId="{B4113FCE-2F40-4105-BC83-DB9FD2ACB528}" type="presParOf" srcId="{C9BFBA5B-0CBE-4E3E-A3F0-E5B8B8DB814F}" destId="{8B719F60-06EF-4374-84C9-B87623AB5160}" srcOrd="0" destOrd="0" presId="urn:microsoft.com/office/officeart/2005/8/layout/process2"/>
    <dgm:cxn modelId="{03D69E6E-0920-4066-8136-63BD526BCBCB}" type="presParOf" srcId="{C9BFBA5B-0CBE-4E3E-A3F0-E5B8B8DB814F}" destId="{3955C588-C516-43EC-8835-C1F5BBFCEC63}" srcOrd="1" destOrd="0" presId="urn:microsoft.com/office/officeart/2005/8/layout/process2"/>
    <dgm:cxn modelId="{2EACF058-0989-4417-B7E1-D1F08E1E2006}" type="presParOf" srcId="{3955C588-C516-43EC-8835-C1F5BBFCEC63}" destId="{BBD93580-437F-44CE-BC8E-3F903AE84CA8}" srcOrd="0" destOrd="0" presId="urn:microsoft.com/office/officeart/2005/8/layout/process2"/>
    <dgm:cxn modelId="{DBA63355-0343-4186-903F-E09A2D1182A1}" type="presParOf" srcId="{C9BFBA5B-0CBE-4E3E-A3F0-E5B8B8DB814F}" destId="{1B33EA11-A0C9-4164-839D-6D5D795CF0CA}" srcOrd="2" destOrd="0" presId="urn:microsoft.com/office/officeart/2005/8/layout/process2"/>
    <dgm:cxn modelId="{0F0853FA-CA9C-4061-B7AE-2211929982F0}" type="presParOf" srcId="{C9BFBA5B-0CBE-4E3E-A3F0-E5B8B8DB814F}" destId="{44EB07F7-32A4-49F4-BF34-D65966E64163}" srcOrd="3" destOrd="0" presId="urn:microsoft.com/office/officeart/2005/8/layout/process2"/>
    <dgm:cxn modelId="{9951E3D8-9338-41A6-B0D9-12C631317B86}" type="presParOf" srcId="{44EB07F7-32A4-49F4-BF34-D65966E64163}" destId="{90A77924-D330-4047-B443-F6EF509C969D}" srcOrd="0" destOrd="0" presId="urn:microsoft.com/office/officeart/2005/8/layout/process2"/>
    <dgm:cxn modelId="{D836D7EA-19EF-4E63-B4BB-825C1A1DE9B5}" type="presParOf" srcId="{C9BFBA5B-0CBE-4E3E-A3F0-E5B8B8DB814F}" destId="{EA054DFB-20A1-4AC8-95B6-56341796900B}" srcOrd="4" destOrd="0" presId="urn:microsoft.com/office/officeart/2005/8/layout/process2"/>
    <dgm:cxn modelId="{1AA00C4A-7A4C-4649-BA7F-BCDA54699AFE}" type="presParOf" srcId="{C9BFBA5B-0CBE-4E3E-A3F0-E5B8B8DB814F}" destId="{BD196EA1-74CE-4D7E-A8C6-3B265AAC79C2}" srcOrd="5" destOrd="0" presId="urn:microsoft.com/office/officeart/2005/8/layout/process2"/>
    <dgm:cxn modelId="{1916FE87-C58D-40B4-98DE-4CC6019F8ADF}" type="presParOf" srcId="{BD196EA1-74CE-4D7E-A8C6-3B265AAC79C2}" destId="{3C29FB43-A129-4811-8661-581AF97E9BB9}" srcOrd="0" destOrd="0" presId="urn:microsoft.com/office/officeart/2005/8/layout/process2"/>
    <dgm:cxn modelId="{C22C870A-EC31-47CF-807C-AE46BC2BF02F}" type="presParOf" srcId="{C9BFBA5B-0CBE-4E3E-A3F0-E5B8B8DB814F}" destId="{ECDA1D2F-EFD7-47C0-845E-CDA6A4CC7CCB}" srcOrd="6" destOrd="0" presId="urn:microsoft.com/office/officeart/2005/8/layout/process2"/>
  </dgm:cxnLst>
  <dgm:bg>
    <a:solidFill>
      <a:schemeClr val="accent1">
        <a:lumMod val="60000"/>
        <a:lumOff val="40000"/>
      </a:schemeClr>
    </a:solidFill>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177EC50-5F69-4E07-878F-E57934B4EDA4}">
      <dsp:nvSpPr>
        <dsp:cNvPr id="0" name=""/>
        <dsp:cNvSpPr/>
      </dsp:nvSpPr>
      <dsp:spPr>
        <a:xfrm>
          <a:off x="4957011" y="3066201"/>
          <a:ext cx="3439735" cy="144291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t" anchorCtr="0">
          <a:noAutofit/>
        </a:bodyPr>
        <a:lstStyle/>
        <a:p>
          <a:pPr marL="171450" lvl="1" indent="-171450" algn="l" defTabSz="755650">
            <a:lnSpc>
              <a:spcPct val="90000"/>
            </a:lnSpc>
            <a:spcBef>
              <a:spcPct val="0"/>
            </a:spcBef>
            <a:spcAft>
              <a:spcPct val="15000"/>
            </a:spcAft>
            <a:buChar char="••"/>
          </a:pPr>
          <a:r>
            <a:rPr lang="el-GR" sz="1700" kern="1200" dirty="0" smtClean="0"/>
            <a:t> Μεγάλοι προμηθευτές</a:t>
          </a:r>
          <a:endParaRPr lang="en-US" sz="1700" kern="1200" dirty="0"/>
        </a:p>
        <a:p>
          <a:pPr marL="171450" lvl="1" indent="-171450" algn="l" defTabSz="755650">
            <a:lnSpc>
              <a:spcPct val="90000"/>
            </a:lnSpc>
            <a:spcBef>
              <a:spcPct val="0"/>
            </a:spcBef>
            <a:spcAft>
              <a:spcPct val="15000"/>
            </a:spcAft>
            <a:buChar char="••"/>
          </a:pPr>
          <a:r>
            <a:rPr lang="el-GR" sz="1700" kern="1200" dirty="0" err="1" smtClean="0"/>
            <a:t>Μικρο</a:t>
          </a:r>
          <a:r>
            <a:rPr lang="el-GR" sz="1700" kern="1200" dirty="0" smtClean="0"/>
            <a:t>-προμηθευτές</a:t>
          </a:r>
          <a:endParaRPr lang="en-US" sz="1700" kern="1200" dirty="0"/>
        </a:p>
        <a:p>
          <a:pPr marL="171450" lvl="1" indent="-171450" algn="l" defTabSz="755650">
            <a:lnSpc>
              <a:spcPct val="90000"/>
            </a:lnSpc>
            <a:spcBef>
              <a:spcPct val="0"/>
            </a:spcBef>
            <a:spcAft>
              <a:spcPct val="15000"/>
            </a:spcAft>
            <a:buChar char="••"/>
          </a:pPr>
          <a:r>
            <a:rPr lang="el-GR" sz="1700" kern="1200" dirty="0" smtClean="0"/>
            <a:t>Εργαζόμενοι</a:t>
          </a:r>
          <a:endParaRPr lang="en-US" sz="1700" kern="1200" dirty="0"/>
        </a:p>
      </dsp:txBody>
      <dsp:txXfrm>
        <a:off x="5988932" y="3426931"/>
        <a:ext cx="2407815" cy="1082188"/>
      </dsp:txXfrm>
    </dsp:sp>
    <dsp:sp modelId="{AD1C6209-DBCD-4CC1-B144-0FA502708719}">
      <dsp:nvSpPr>
        <dsp:cNvPr id="0" name=""/>
        <dsp:cNvSpPr/>
      </dsp:nvSpPr>
      <dsp:spPr>
        <a:xfrm>
          <a:off x="1219305" y="3066201"/>
          <a:ext cx="2702342" cy="144291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t" anchorCtr="0">
          <a:noAutofit/>
        </a:bodyPr>
        <a:lstStyle/>
        <a:p>
          <a:pPr marL="171450" lvl="1" indent="-171450" algn="l" defTabSz="755650">
            <a:lnSpc>
              <a:spcPct val="90000"/>
            </a:lnSpc>
            <a:spcBef>
              <a:spcPct val="0"/>
            </a:spcBef>
            <a:spcAft>
              <a:spcPct val="15000"/>
            </a:spcAft>
            <a:buChar char="••"/>
          </a:pPr>
          <a:r>
            <a:rPr lang="el-GR" sz="1700" kern="1200" dirty="0" smtClean="0"/>
            <a:t> Συστημικές</a:t>
          </a:r>
          <a:endParaRPr lang="en-US" sz="1700" kern="1200" dirty="0"/>
        </a:p>
        <a:p>
          <a:pPr marL="171450" lvl="1" indent="-171450" algn="l" defTabSz="755650">
            <a:lnSpc>
              <a:spcPct val="90000"/>
            </a:lnSpc>
            <a:spcBef>
              <a:spcPct val="0"/>
            </a:spcBef>
            <a:spcAft>
              <a:spcPct val="15000"/>
            </a:spcAft>
            <a:buChar char="••"/>
          </a:pPr>
          <a:r>
            <a:rPr lang="el-GR" sz="1700" kern="1200" dirty="0" smtClean="0"/>
            <a:t>Συνεταιριστικές</a:t>
          </a:r>
          <a:endParaRPr lang="en-US" sz="1700" kern="1200" dirty="0"/>
        </a:p>
        <a:p>
          <a:pPr marL="171450" lvl="1" indent="-171450" algn="l" defTabSz="755650">
            <a:lnSpc>
              <a:spcPct val="90000"/>
            </a:lnSpc>
            <a:spcBef>
              <a:spcPct val="0"/>
            </a:spcBef>
            <a:spcAft>
              <a:spcPct val="15000"/>
            </a:spcAft>
            <a:buChar char="••"/>
          </a:pPr>
          <a:r>
            <a:rPr lang="el-GR" sz="1700" kern="1200" dirty="0" smtClean="0"/>
            <a:t>Υπό εκκαθάριση</a:t>
          </a:r>
          <a:endParaRPr lang="en-US" sz="1700" kern="1200" dirty="0"/>
        </a:p>
      </dsp:txBody>
      <dsp:txXfrm>
        <a:off x="1219305" y="3426931"/>
        <a:ext cx="1891639" cy="1082188"/>
      </dsp:txXfrm>
    </dsp:sp>
    <dsp:sp modelId="{B17F3FDF-CA0A-4B91-BAB9-A6DDF7A23DF1}">
      <dsp:nvSpPr>
        <dsp:cNvPr id="0" name=""/>
        <dsp:cNvSpPr/>
      </dsp:nvSpPr>
      <dsp:spPr>
        <a:xfrm>
          <a:off x="5076060" y="0"/>
          <a:ext cx="3359077" cy="144291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t" anchorCtr="0">
          <a:noAutofit/>
        </a:bodyPr>
        <a:lstStyle/>
        <a:p>
          <a:pPr marL="171450" lvl="1" indent="-171450" algn="l" defTabSz="844550">
            <a:lnSpc>
              <a:spcPct val="90000"/>
            </a:lnSpc>
            <a:spcBef>
              <a:spcPct val="0"/>
            </a:spcBef>
            <a:spcAft>
              <a:spcPct val="15000"/>
            </a:spcAft>
            <a:buChar char="••"/>
          </a:pPr>
          <a:r>
            <a:rPr lang="el-GR" sz="1900" kern="1200" dirty="0" smtClean="0"/>
            <a:t>ΙΚΑ</a:t>
          </a:r>
          <a:endParaRPr lang="en-US" sz="1900" kern="1200" dirty="0"/>
        </a:p>
        <a:p>
          <a:pPr marL="171450" lvl="1" indent="-171450" algn="l" defTabSz="844550">
            <a:lnSpc>
              <a:spcPct val="90000"/>
            </a:lnSpc>
            <a:spcBef>
              <a:spcPct val="0"/>
            </a:spcBef>
            <a:spcAft>
              <a:spcPct val="15000"/>
            </a:spcAft>
            <a:buChar char="••"/>
          </a:pPr>
          <a:r>
            <a:rPr lang="el-GR" sz="1900" kern="1200" dirty="0" smtClean="0"/>
            <a:t>ΟΑΕΕ</a:t>
          </a:r>
          <a:endParaRPr lang="en-US" sz="1900" kern="1200" dirty="0"/>
        </a:p>
      </dsp:txBody>
      <dsp:txXfrm>
        <a:off x="6083784" y="0"/>
        <a:ext cx="2351354" cy="1082188"/>
      </dsp:txXfrm>
    </dsp:sp>
    <dsp:sp modelId="{F00818CA-D185-45AC-BF1E-E2886EF8187F}">
      <dsp:nvSpPr>
        <dsp:cNvPr id="0" name=""/>
        <dsp:cNvSpPr/>
      </dsp:nvSpPr>
      <dsp:spPr>
        <a:xfrm>
          <a:off x="1187618" y="0"/>
          <a:ext cx="2621684" cy="144291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t" anchorCtr="0">
          <a:noAutofit/>
        </a:bodyPr>
        <a:lstStyle/>
        <a:p>
          <a:pPr marL="171450" lvl="1" indent="-171450" algn="l" defTabSz="844550">
            <a:lnSpc>
              <a:spcPct val="90000"/>
            </a:lnSpc>
            <a:spcBef>
              <a:spcPct val="0"/>
            </a:spcBef>
            <a:spcAft>
              <a:spcPct val="15000"/>
            </a:spcAft>
            <a:buChar char="••"/>
          </a:pPr>
          <a:r>
            <a:rPr lang="el-GR" sz="1900" kern="1200" dirty="0" smtClean="0"/>
            <a:t>ΑΑΔΕ (ΔΟΥ, Τελωνεία)</a:t>
          </a:r>
          <a:endParaRPr lang="en-US" sz="1900" kern="1200" dirty="0"/>
        </a:p>
        <a:p>
          <a:pPr marL="171450" lvl="1" indent="-171450" algn="l" defTabSz="844550">
            <a:lnSpc>
              <a:spcPct val="90000"/>
            </a:lnSpc>
            <a:spcBef>
              <a:spcPct val="0"/>
            </a:spcBef>
            <a:spcAft>
              <a:spcPct val="15000"/>
            </a:spcAft>
            <a:buChar char="••"/>
          </a:pPr>
          <a:r>
            <a:rPr lang="el-GR" sz="1900" kern="1200" dirty="0" smtClean="0"/>
            <a:t>ΟΤΑ</a:t>
          </a:r>
          <a:endParaRPr lang="en-US" sz="1900" kern="1200" dirty="0"/>
        </a:p>
      </dsp:txBody>
      <dsp:txXfrm>
        <a:off x="1187618" y="0"/>
        <a:ext cx="1835179" cy="1082188"/>
      </dsp:txXfrm>
    </dsp:sp>
    <dsp:sp modelId="{BC890F05-863E-4E34-91FE-E6D44C581A40}">
      <dsp:nvSpPr>
        <dsp:cNvPr id="0" name=""/>
        <dsp:cNvSpPr/>
      </dsp:nvSpPr>
      <dsp:spPr>
        <a:xfrm>
          <a:off x="2574459" y="257019"/>
          <a:ext cx="1952448" cy="1952448"/>
        </a:xfrm>
        <a:prstGeom prst="pieWedg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l-GR" sz="2000" kern="1200" dirty="0" smtClean="0">
              <a:solidFill>
                <a:schemeClr val="tx1"/>
              </a:solidFill>
            </a:rPr>
            <a:t>Δημόσιο</a:t>
          </a:r>
          <a:endParaRPr lang="en-US" sz="2000" kern="1200" dirty="0">
            <a:solidFill>
              <a:schemeClr val="tx1"/>
            </a:solidFill>
          </a:endParaRPr>
        </a:p>
      </dsp:txBody>
      <dsp:txXfrm>
        <a:off x="2574459" y="257019"/>
        <a:ext cx="1952448" cy="1952448"/>
      </dsp:txXfrm>
    </dsp:sp>
    <dsp:sp modelId="{6A0CA2BA-DEC1-40FC-9559-47BF79748AE9}">
      <dsp:nvSpPr>
        <dsp:cNvPr id="0" name=""/>
        <dsp:cNvSpPr/>
      </dsp:nvSpPr>
      <dsp:spPr>
        <a:xfrm rot="5400000">
          <a:off x="4617091" y="257019"/>
          <a:ext cx="1952448" cy="1952448"/>
        </a:xfrm>
        <a:prstGeom prst="pieWedg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l-GR" sz="2000" kern="1200" dirty="0" smtClean="0">
              <a:solidFill>
                <a:schemeClr val="tx1"/>
              </a:solidFill>
            </a:rPr>
            <a:t>ΕΦΚΑ</a:t>
          </a:r>
          <a:endParaRPr lang="en-US" sz="2000" kern="1200" dirty="0">
            <a:solidFill>
              <a:schemeClr val="tx1"/>
            </a:solidFill>
          </a:endParaRPr>
        </a:p>
      </dsp:txBody>
      <dsp:txXfrm rot="5400000">
        <a:off x="4617091" y="257019"/>
        <a:ext cx="1952448" cy="1952448"/>
      </dsp:txXfrm>
    </dsp:sp>
    <dsp:sp modelId="{A7EB1658-30DC-4E97-A496-1314C25E875D}">
      <dsp:nvSpPr>
        <dsp:cNvPr id="0" name=""/>
        <dsp:cNvSpPr/>
      </dsp:nvSpPr>
      <dsp:spPr>
        <a:xfrm rot="10800000">
          <a:off x="4617091" y="2299651"/>
          <a:ext cx="1952448" cy="1952448"/>
        </a:xfrm>
        <a:prstGeom prst="pieWedg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l-GR" sz="2000" kern="1200" dirty="0" smtClean="0">
              <a:solidFill>
                <a:schemeClr val="tx1"/>
              </a:solidFill>
            </a:rPr>
            <a:t>Λοιποί ιδιώτες</a:t>
          </a:r>
          <a:endParaRPr lang="en-US" sz="2000" kern="1200" dirty="0">
            <a:solidFill>
              <a:schemeClr val="tx1"/>
            </a:solidFill>
          </a:endParaRPr>
        </a:p>
      </dsp:txBody>
      <dsp:txXfrm rot="10800000">
        <a:off x="4617091" y="2299651"/>
        <a:ext cx="1952448" cy="1952448"/>
      </dsp:txXfrm>
    </dsp:sp>
    <dsp:sp modelId="{EA702BBB-A718-4B12-B28C-80894A581D94}">
      <dsp:nvSpPr>
        <dsp:cNvPr id="0" name=""/>
        <dsp:cNvSpPr/>
      </dsp:nvSpPr>
      <dsp:spPr>
        <a:xfrm rot="16200000">
          <a:off x="2574459" y="2299651"/>
          <a:ext cx="1952448" cy="1952448"/>
        </a:xfrm>
        <a:prstGeom prst="pieWedg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l-GR" sz="2000" kern="1200" dirty="0" smtClean="0">
              <a:solidFill>
                <a:schemeClr val="tx1"/>
              </a:solidFill>
            </a:rPr>
            <a:t>Τράπεζες</a:t>
          </a:r>
          <a:endParaRPr lang="en-US" sz="2000" kern="1200" dirty="0">
            <a:solidFill>
              <a:schemeClr val="tx1"/>
            </a:solidFill>
          </a:endParaRPr>
        </a:p>
      </dsp:txBody>
      <dsp:txXfrm rot="16200000">
        <a:off x="2574459" y="2299651"/>
        <a:ext cx="1952448" cy="1952448"/>
      </dsp:txXfrm>
    </dsp:sp>
    <dsp:sp modelId="{077422CE-A3F6-4795-AE14-C186DDC9566B}">
      <dsp:nvSpPr>
        <dsp:cNvPr id="0" name=""/>
        <dsp:cNvSpPr/>
      </dsp:nvSpPr>
      <dsp:spPr>
        <a:xfrm>
          <a:off x="4234943" y="1848739"/>
          <a:ext cx="674113" cy="586185"/>
        </a:xfrm>
        <a:prstGeom prst="circularArrow">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6AB11C0-02E2-4E3F-ADD5-C29E51228FBE}">
      <dsp:nvSpPr>
        <dsp:cNvPr id="0" name=""/>
        <dsp:cNvSpPr/>
      </dsp:nvSpPr>
      <dsp:spPr>
        <a:xfrm rot="10800000">
          <a:off x="4234943" y="2074195"/>
          <a:ext cx="674113" cy="586185"/>
        </a:xfrm>
        <a:prstGeom prst="circularArrow">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1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4#1">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10.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9.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1">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5.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6.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7.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8.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9.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0.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4.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layout5.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8056"/>
          </a:xfrm>
          <a:prstGeom prst="rect">
            <a:avLst/>
          </a:prstGeom>
        </p:spPr>
        <p:txBody>
          <a:bodyPr vert="horz" lIns="91440" tIns="45720" rIns="91440" bIns="45720" rtlCol="0"/>
          <a:lstStyle>
            <a:lvl1pPr algn="l" eaLnBrk="1" hangingPunct="1">
              <a:defRPr sz="1200">
                <a:latin typeface="Arial" panose="020B0604020202020204" pitchFamily="34" charset="0"/>
              </a:defRPr>
            </a:lvl1pPr>
          </a:lstStyle>
          <a:p>
            <a:pPr>
              <a:defRPr/>
            </a:pPr>
            <a:endParaRPr lang="en-US"/>
          </a:p>
        </p:txBody>
      </p:sp>
      <p:sp>
        <p:nvSpPr>
          <p:cNvPr id="3" name="Date Placeholder 2"/>
          <p:cNvSpPr>
            <a:spLocks noGrp="1"/>
          </p:cNvSpPr>
          <p:nvPr>
            <p:ph type="dt" idx="1"/>
          </p:nvPr>
        </p:nvSpPr>
        <p:spPr>
          <a:xfrm>
            <a:off x="3884613" y="0"/>
            <a:ext cx="2971800" cy="498056"/>
          </a:xfrm>
          <a:prstGeom prst="rect">
            <a:avLst/>
          </a:prstGeom>
        </p:spPr>
        <p:txBody>
          <a:bodyPr vert="horz" lIns="91440" tIns="45720" rIns="91440" bIns="45720" rtlCol="0"/>
          <a:lstStyle>
            <a:lvl1pPr algn="r" eaLnBrk="1" hangingPunct="1">
              <a:defRPr sz="1200">
                <a:latin typeface="Arial" panose="020B0604020202020204" pitchFamily="34" charset="0"/>
              </a:defRPr>
            </a:lvl1pPr>
          </a:lstStyle>
          <a:p>
            <a:pPr>
              <a:defRPr/>
            </a:pPr>
            <a:fld id="{75ED1203-1599-49F9-A9F5-DAC11323F06F}" type="datetimeFigureOut">
              <a:rPr lang="en-US"/>
              <a:pPr>
                <a:defRPr/>
              </a:pPr>
              <a:t>7/28/2017</a:t>
            </a:fld>
            <a:endParaRPr lang="en-US"/>
          </a:p>
        </p:txBody>
      </p:sp>
      <p:sp>
        <p:nvSpPr>
          <p:cNvPr id="4" name="Slide Image Placeholder 3"/>
          <p:cNvSpPr>
            <a:spLocks noGrp="1" noRot="1" noChangeAspect="1"/>
          </p:cNvSpPr>
          <p:nvPr>
            <p:ph type="sldImg" idx="2"/>
          </p:nvPr>
        </p:nvSpPr>
        <p:spPr>
          <a:xfrm>
            <a:off x="1196975" y="1241425"/>
            <a:ext cx="4464050" cy="3349625"/>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777194"/>
            <a:ext cx="5486400" cy="3908614"/>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9428584"/>
            <a:ext cx="2971800" cy="498055"/>
          </a:xfrm>
          <a:prstGeom prst="rect">
            <a:avLst/>
          </a:prstGeom>
        </p:spPr>
        <p:txBody>
          <a:bodyPr vert="horz" lIns="91440" tIns="45720" rIns="91440" bIns="45720" rtlCol="0" anchor="b"/>
          <a:lstStyle>
            <a:lvl1pPr algn="l" eaLnBrk="1" hangingPunct="1">
              <a:defRPr sz="1200">
                <a:latin typeface="Arial" panose="020B0604020202020204" pitchFamily="34" charset="0"/>
              </a:defRPr>
            </a:lvl1pPr>
          </a:lstStyle>
          <a:p>
            <a:pPr>
              <a:defRPr/>
            </a:pPr>
            <a:endParaRPr lang="en-US"/>
          </a:p>
        </p:txBody>
      </p:sp>
      <p:sp>
        <p:nvSpPr>
          <p:cNvPr id="7" name="Slide Number Placeholder 6"/>
          <p:cNvSpPr>
            <a:spLocks noGrp="1"/>
          </p:cNvSpPr>
          <p:nvPr>
            <p:ph type="sldNum" sz="quarter" idx="5"/>
          </p:nvPr>
        </p:nvSpPr>
        <p:spPr>
          <a:xfrm>
            <a:off x="3884613" y="9428584"/>
            <a:ext cx="2971800" cy="498055"/>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A5ABFFA4-0BD6-4FD7-8E6C-1F1D55C731A2}" type="slidenum">
              <a:rPr lang="en-US"/>
              <a:pPr/>
              <a:t>‹#›</a:t>
            </a:fld>
            <a:endParaRPr lang="en-US"/>
          </a:p>
        </p:txBody>
      </p:sp>
    </p:spTree>
    <p:extLst>
      <p:ext uri="{BB962C8B-B14F-4D97-AF65-F5344CB8AC3E}">
        <p14:creationId xmlns="" xmlns:p14="http://schemas.microsoft.com/office/powerpoint/2010/main" val="272624900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409E08B5-6A26-431C-94C9-8152A1C3FC5B}" type="slidenum">
              <a:rPr lang="el-GR" smtClean="0"/>
              <a:pPr/>
              <a:t>2</a:t>
            </a:fld>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5AB315F-4FEF-41FA-A2D5-5C7CF2A8BE95}" type="slidenum">
              <a:rPr lang="en-GB"/>
              <a:pPr/>
              <a:t>3</a:t>
            </a:fld>
            <a:endParaRPr lang="en-GB"/>
          </a:p>
        </p:txBody>
      </p:sp>
      <p:sp>
        <p:nvSpPr>
          <p:cNvPr id="256002" name="Rectangle 2"/>
          <p:cNvSpPr>
            <a:spLocks noGrp="1" noRot="1" noChangeAspect="1" noChangeArrowheads="1" noTextEdit="1"/>
          </p:cNvSpPr>
          <p:nvPr>
            <p:ph type="sldImg"/>
          </p:nvPr>
        </p:nvSpPr>
        <p:spPr bwMode="auto">
          <a:xfrm>
            <a:off x="947738" y="742950"/>
            <a:ext cx="4962525" cy="3722688"/>
          </a:xfrm>
          <a:prstGeom prst="rect">
            <a:avLst/>
          </a:prstGeom>
          <a:solidFill>
            <a:srgbClr val="FFFFFF"/>
          </a:solidFill>
          <a:ln>
            <a:solidFill>
              <a:srgbClr val="000000"/>
            </a:solidFill>
            <a:miter lim="800000"/>
            <a:headEnd/>
            <a:tailEnd/>
          </a:ln>
        </p:spPr>
      </p:sp>
      <p:sp>
        <p:nvSpPr>
          <p:cNvPr id="256003" name="Rectangle 3"/>
          <p:cNvSpPr>
            <a:spLocks noGrp="1" noChangeArrowheads="1"/>
          </p:cNvSpPr>
          <p:nvPr>
            <p:ph type="body" idx="1"/>
          </p:nvPr>
        </p:nvSpPr>
        <p:spPr bwMode="auto">
          <a:xfrm>
            <a:off x="915819" y="4714875"/>
            <a:ext cx="5026369" cy="4468813"/>
          </a:xfrm>
          <a:prstGeom prst="rect">
            <a:avLst/>
          </a:prstGeom>
          <a:solidFill>
            <a:srgbClr val="FFFFFF"/>
          </a:solidFill>
          <a:ln>
            <a:solidFill>
              <a:srgbClr val="000000"/>
            </a:solidFill>
            <a:miter lim="800000"/>
            <a:headEnd/>
            <a:tailEnd/>
          </a:ln>
        </p:spPr>
        <p:txBody>
          <a:bodyPr/>
          <a:lstStyle/>
          <a:p>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5772D00-E0C9-407B-9AC0-23573F2E8FD4}" type="slidenum">
              <a:rPr lang="el-GR" smtClean="0"/>
              <a:pPr/>
              <a:t>33</a:t>
            </a:fld>
            <a:endParaRPr lang="el-G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409E08B5-6A26-431C-94C9-8152A1C3FC5B}" type="slidenum">
              <a:rPr lang="el-GR" smtClean="0"/>
              <a:pPr/>
              <a:t>67</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58674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kumimoji="1" lang="en-US" altLang="en-US" sz="2400" smtClean="0">
                <a:latin typeface="Times New Roman" panose="02020603050405020304" pitchFamily="18" charset="0"/>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kumimoji="1" lang="en-US" altLang="en-US" sz="2400" smtClean="0">
                <a:latin typeface="Times New Roman" panose="02020603050405020304" pitchFamily="18" charset="0"/>
              </a:endParaRPr>
            </a:p>
          </p:txBody>
        </p:sp>
      </p:grpSp>
      <p:grpSp>
        <p:nvGrpSpPr>
          <p:cNvPr id="7" name="Group 5"/>
          <p:cNvGrpSpPr>
            <a:grpSpLocks/>
          </p:cNvGrpSpPr>
          <p:nvPr/>
        </p:nvGrpSpPr>
        <p:grpSpPr bwMode="auto">
          <a:xfrm>
            <a:off x="3632200" y="4889500"/>
            <a:ext cx="48768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chemeClr val="hlink"/>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altLang="en-US" smtClean="0"/>
            </a:p>
          </p:txBody>
        </p:sp>
        <p:sp>
          <p:nvSpPr>
            <p:cNvPr id="9" name="AutoShape 7"/>
            <p:cNvSpPr>
              <a:spLocks noChangeArrowheads="1"/>
            </p:cNvSpPr>
            <p:nvPr/>
          </p:nvSpPr>
          <p:spPr bwMode="auto">
            <a:xfrm>
              <a:off x="5196" y="3080"/>
              <a:ext cx="164" cy="201"/>
            </a:xfrm>
            <a:prstGeom prst="flowChartDelay">
              <a:avLst/>
            </a:prstGeom>
            <a:solidFill>
              <a:schemeClr val="hlink"/>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altLang="en-US" smtClean="0"/>
            </a:p>
          </p:txBody>
        </p:sp>
      </p:grpSp>
      <p:sp>
        <p:nvSpPr>
          <p:cNvPr id="14344" name="Rectangle 8"/>
          <p:cNvSpPr>
            <a:spLocks noGrp="1" noChangeArrowheads="1"/>
          </p:cNvSpPr>
          <p:nvPr>
            <p:ph type="subTitle" idx="1"/>
          </p:nvPr>
        </p:nvSpPr>
        <p:spPr>
          <a:xfrm>
            <a:off x="4673600" y="2927350"/>
            <a:ext cx="4013200" cy="1822450"/>
          </a:xfrm>
        </p:spPr>
        <p:txBody>
          <a:bodyPr anchor="b"/>
          <a:lstStyle>
            <a:lvl1pPr marL="0" indent="0">
              <a:buFont typeface="Wingdings" panose="05000000000000000000" pitchFamily="2" charset="2"/>
              <a:buNone/>
              <a:defRPr>
                <a:solidFill>
                  <a:schemeClr val="tx2"/>
                </a:solidFill>
              </a:defRPr>
            </a:lvl1pPr>
          </a:lstStyle>
          <a:p>
            <a:pPr lvl="0"/>
            <a:r>
              <a:rPr lang="el-GR" altLang="en-US" noProof="0" smtClean="0"/>
              <a:t>Κάντε κλικ για να επεξεργαστείτε τον υπότιτλο του υποδείγματος</a:t>
            </a:r>
          </a:p>
        </p:txBody>
      </p:sp>
      <p:sp>
        <p:nvSpPr>
          <p:cNvPr id="14348"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pPr lvl="0"/>
            <a:r>
              <a:rPr lang="el-GR" altLang="en-US" noProof="0" smtClean="0"/>
              <a:t>Κάντε κλικ για επεξεργασία του τίτλου</a:t>
            </a:r>
          </a:p>
        </p:txBody>
      </p:sp>
      <p:sp>
        <p:nvSpPr>
          <p:cNvPr id="10" name="Rectangle 19"/>
          <p:cNvSpPr>
            <a:spLocks noGrp="1" noChangeArrowheads="1"/>
          </p:cNvSpPr>
          <p:nvPr>
            <p:ph type="dt" sz="quarter" idx="10"/>
          </p:nvPr>
        </p:nvSpPr>
        <p:spPr>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a:defRPr>
                <a:solidFill>
                  <a:schemeClr val="bg1"/>
                </a:solidFill>
              </a:defRPr>
            </a:lvl1pPr>
          </a:lstStyle>
          <a:p>
            <a:pPr>
              <a:defRPr/>
            </a:pPr>
            <a:endParaRPr lang="el-GR" altLang="en-US"/>
          </a:p>
        </p:txBody>
      </p:sp>
      <p:sp>
        <p:nvSpPr>
          <p:cNvPr id="11" name="Rectangle 20"/>
          <p:cNvSpPr>
            <a:spLocks noGrp="1" noChangeArrowheads="1"/>
          </p:cNvSpPr>
          <p:nvPr>
            <p:ph type="ftr" sz="quarter" idx="11"/>
          </p:nvPr>
        </p:nvSpPr>
        <p:spPr>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algn="r">
              <a:defRPr/>
            </a:lvl1pPr>
          </a:lstStyle>
          <a:p>
            <a:pPr>
              <a:defRPr/>
            </a:pPr>
            <a:endParaRPr lang="el-GR" altLang="en-US"/>
          </a:p>
        </p:txBody>
      </p:sp>
      <p:sp>
        <p:nvSpPr>
          <p:cNvPr id="12" name="Rectangle 21"/>
          <p:cNvSpPr>
            <a:spLocks noGrp="1" noChangeArrowheads="1"/>
          </p:cNvSpPr>
          <p:nvPr>
            <p:ph type="sldNum" sz="quarter" idx="12"/>
          </p:nvPr>
        </p:nvSpPr>
        <p:spPr>
          <a:xfrm>
            <a:off x="76200" y="6248400"/>
            <a:ext cx="587375" cy="488950"/>
          </a:xfrm>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0"/>
          <a:lstStyle>
            <a:lvl1pPr>
              <a:defRPr/>
            </a:lvl1pPr>
          </a:lstStyle>
          <a:p>
            <a:fld id="{76EB55F3-49D4-4D72-AEB5-F48551390443}" type="slidenum">
              <a:rPr lang="el-GR" altLang="en-US"/>
              <a:pPr/>
              <a:t>‹#›</a:t>
            </a:fld>
            <a:endParaRPr lang="el-GR"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l-GR" alt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l-GR" altLang="en-US"/>
          </a:p>
        </p:txBody>
      </p:sp>
      <p:sp>
        <p:nvSpPr>
          <p:cNvPr id="6" name="Rectangle 13"/>
          <p:cNvSpPr>
            <a:spLocks noGrp="1" noChangeArrowheads="1"/>
          </p:cNvSpPr>
          <p:nvPr>
            <p:ph type="sldNum" sz="quarter" idx="12"/>
          </p:nvPr>
        </p:nvSpPr>
        <p:spPr>
          <a:ln/>
        </p:spPr>
        <p:txBody>
          <a:bodyPr/>
          <a:lstStyle>
            <a:lvl1pPr>
              <a:defRPr/>
            </a:lvl1pPr>
          </a:lstStyle>
          <a:p>
            <a:fld id="{888AA556-EB4C-4BCB-8FDA-97B705A98BDD}" type="slidenum">
              <a:rPr lang="el-GR" altLang="en-US"/>
              <a:pPr/>
              <a:t>‹#›</a:t>
            </a:fld>
            <a:endParaRPr lang="el-G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762000"/>
            <a:ext cx="1981200" cy="53244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762000"/>
            <a:ext cx="5791200" cy="53244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l-GR" alt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l-GR" altLang="en-US"/>
          </a:p>
        </p:txBody>
      </p:sp>
      <p:sp>
        <p:nvSpPr>
          <p:cNvPr id="6" name="Rectangle 13"/>
          <p:cNvSpPr>
            <a:spLocks noGrp="1" noChangeArrowheads="1"/>
          </p:cNvSpPr>
          <p:nvPr>
            <p:ph type="sldNum" sz="quarter" idx="12"/>
          </p:nvPr>
        </p:nvSpPr>
        <p:spPr>
          <a:ln/>
        </p:spPr>
        <p:txBody>
          <a:bodyPr/>
          <a:lstStyle>
            <a:lvl1pPr>
              <a:defRPr/>
            </a:lvl1pPr>
          </a:lstStyle>
          <a:p>
            <a:fld id="{010B398F-9F02-407C-8A23-51FDA071C0CB}" type="slidenum">
              <a:rPr lang="el-GR" altLang="en-US"/>
              <a:pPr/>
              <a:t>‹#›</a:t>
            </a:fld>
            <a:endParaRPr lang="el-G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l-GR" alt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l-GR" altLang="en-US"/>
          </a:p>
        </p:txBody>
      </p:sp>
      <p:sp>
        <p:nvSpPr>
          <p:cNvPr id="6" name="Rectangle 13"/>
          <p:cNvSpPr>
            <a:spLocks noGrp="1" noChangeArrowheads="1"/>
          </p:cNvSpPr>
          <p:nvPr>
            <p:ph type="sldNum" sz="quarter" idx="12"/>
          </p:nvPr>
        </p:nvSpPr>
        <p:spPr>
          <a:ln/>
        </p:spPr>
        <p:txBody>
          <a:bodyPr/>
          <a:lstStyle>
            <a:lvl1pPr>
              <a:defRPr/>
            </a:lvl1pPr>
          </a:lstStyle>
          <a:p>
            <a:fld id="{00CEF731-078A-477C-8A5A-F80673311B9D}" type="slidenum">
              <a:rPr lang="el-GR" altLang="en-US"/>
              <a:pPr/>
              <a:t>‹#›</a:t>
            </a:fld>
            <a:endParaRPr lang="el-GR"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l-GR" alt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l-GR" altLang="en-US"/>
          </a:p>
        </p:txBody>
      </p:sp>
      <p:sp>
        <p:nvSpPr>
          <p:cNvPr id="6" name="Rectangle 13"/>
          <p:cNvSpPr>
            <a:spLocks noGrp="1" noChangeArrowheads="1"/>
          </p:cNvSpPr>
          <p:nvPr>
            <p:ph type="sldNum" sz="quarter" idx="12"/>
          </p:nvPr>
        </p:nvSpPr>
        <p:spPr>
          <a:ln/>
        </p:spPr>
        <p:txBody>
          <a:bodyPr/>
          <a:lstStyle>
            <a:lvl1pPr>
              <a:defRPr/>
            </a:lvl1pPr>
          </a:lstStyle>
          <a:p>
            <a:fld id="{A191E9B5-3D64-4B3D-B110-9D92E2D89C67}" type="slidenum">
              <a:rPr lang="el-GR" altLang="en-US"/>
              <a:pPr/>
              <a:t>‹#›</a:t>
            </a:fld>
            <a:endParaRPr lang="el-GR"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2362200"/>
            <a:ext cx="3770313" cy="37242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0913" y="2362200"/>
            <a:ext cx="3770312" cy="37242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endParaRPr lang="el-GR" alt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l-GR" altLang="en-US"/>
          </a:p>
        </p:txBody>
      </p:sp>
      <p:sp>
        <p:nvSpPr>
          <p:cNvPr id="7" name="Rectangle 13"/>
          <p:cNvSpPr>
            <a:spLocks noGrp="1" noChangeArrowheads="1"/>
          </p:cNvSpPr>
          <p:nvPr>
            <p:ph type="sldNum" sz="quarter" idx="12"/>
          </p:nvPr>
        </p:nvSpPr>
        <p:spPr>
          <a:ln/>
        </p:spPr>
        <p:txBody>
          <a:bodyPr/>
          <a:lstStyle>
            <a:lvl1pPr>
              <a:defRPr/>
            </a:lvl1pPr>
          </a:lstStyle>
          <a:p>
            <a:fld id="{C7A1D53C-AAE4-4402-88CC-8FCDBF071863}" type="slidenum">
              <a:rPr lang="el-GR" altLang="en-US"/>
              <a:pPr/>
              <a:t>‹#›</a:t>
            </a:fld>
            <a:endParaRPr lang="el-GR"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endParaRPr lang="el-GR" alt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l-GR" altLang="en-US"/>
          </a:p>
        </p:txBody>
      </p:sp>
      <p:sp>
        <p:nvSpPr>
          <p:cNvPr id="9" name="Rectangle 13"/>
          <p:cNvSpPr>
            <a:spLocks noGrp="1" noChangeArrowheads="1"/>
          </p:cNvSpPr>
          <p:nvPr>
            <p:ph type="sldNum" sz="quarter" idx="12"/>
          </p:nvPr>
        </p:nvSpPr>
        <p:spPr>
          <a:ln/>
        </p:spPr>
        <p:txBody>
          <a:bodyPr/>
          <a:lstStyle>
            <a:lvl1pPr>
              <a:defRPr/>
            </a:lvl1pPr>
          </a:lstStyle>
          <a:p>
            <a:fld id="{4453332B-1144-4F55-A880-46F5FAF62586}" type="slidenum">
              <a:rPr lang="el-GR" altLang="en-US"/>
              <a:pPr/>
              <a:t>‹#›</a:t>
            </a:fld>
            <a:endParaRPr lang="el-G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endParaRPr lang="el-GR" alt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l-GR" altLang="en-US"/>
          </a:p>
        </p:txBody>
      </p:sp>
      <p:sp>
        <p:nvSpPr>
          <p:cNvPr id="5" name="Rectangle 13"/>
          <p:cNvSpPr>
            <a:spLocks noGrp="1" noChangeArrowheads="1"/>
          </p:cNvSpPr>
          <p:nvPr>
            <p:ph type="sldNum" sz="quarter" idx="12"/>
          </p:nvPr>
        </p:nvSpPr>
        <p:spPr>
          <a:ln/>
        </p:spPr>
        <p:txBody>
          <a:bodyPr/>
          <a:lstStyle>
            <a:lvl1pPr>
              <a:defRPr/>
            </a:lvl1pPr>
          </a:lstStyle>
          <a:p>
            <a:fld id="{60D1D2FD-17E4-4AEB-B1A5-0134E89B7A50}" type="slidenum">
              <a:rPr lang="el-GR" altLang="en-US"/>
              <a:pPr/>
              <a:t>‹#›</a:t>
            </a:fld>
            <a:endParaRPr lang="el-G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l-GR" alt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l-GR" altLang="en-US"/>
          </a:p>
        </p:txBody>
      </p:sp>
      <p:sp>
        <p:nvSpPr>
          <p:cNvPr id="4" name="Rectangle 13"/>
          <p:cNvSpPr>
            <a:spLocks noGrp="1" noChangeArrowheads="1"/>
          </p:cNvSpPr>
          <p:nvPr>
            <p:ph type="sldNum" sz="quarter" idx="12"/>
          </p:nvPr>
        </p:nvSpPr>
        <p:spPr>
          <a:ln/>
        </p:spPr>
        <p:txBody>
          <a:bodyPr/>
          <a:lstStyle>
            <a:lvl1pPr>
              <a:defRPr/>
            </a:lvl1pPr>
          </a:lstStyle>
          <a:p>
            <a:fld id="{5B50DFA2-CC09-4634-851B-A244C035EF66}" type="slidenum">
              <a:rPr lang="el-GR" altLang="en-US"/>
              <a:pPr/>
              <a:t>‹#›</a:t>
            </a:fld>
            <a:endParaRPr lang="el-G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l-GR" alt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l-GR" altLang="en-US"/>
          </a:p>
        </p:txBody>
      </p:sp>
      <p:sp>
        <p:nvSpPr>
          <p:cNvPr id="7" name="Rectangle 13"/>
          <p:cNvSpPr>
            <a:spLocks noGrp="1" noChangeArrowheads="1"/>
          </p:cNvSpPr>
          <p:nvPr>
            <p:ph type="sldNum" sz="quarter" idx="12"/>
          </p:nvPr>
        </p:nvSpPr>
        <p:spPr>
          <a:ln/>
        </p:spPr>
        <p:txBody>
          <a:bodyPr/>
          <a:lstStyle>
            <a:lvl1pPr>
              <a:defRPr/>
            </a:lvl1pPr>
          </a:lstStyle>
          <a:p>
            <a:fld id="{1E85623F-7659-4D0C-9096-52EC3DD455EE}" type="slidenum">
              <a:rPr lang="el-GR" altLang="en-US"/>
              <a:pPr/>
              <a:t>‹#›</a:t>
            </a:fld>
            <a:endParaRPr lang="el-GR"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l-GR" alt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l-GR" altLang="en-US"/>
          </a:p>
        </p:txBody>
      </p:sp>
      <p:sp>
        <p:nvSpPr>
          <p:cNvPr id="7" name="Rectangle 13"/>
          <p:cNvSpPr>
            <a:spLocks noGrp="1" noChangeArrowheads="1"/>
          </p:cNvSpPr>
          <p:nvPr>
            <p:ph type="sldNum" sz="quarter" idx="12"/>
          </p:nvPr>
        </p:nvSpPr>
        <p:spPr>
          <a:ln/>
        </p:spPr>
        <p:txBody>
          <a:bodyPr/>
          <a:lstStyle>
            <a:lvl1pPr>
              <a:defRPr/>
            </a:lvl1pPr>
          </a:lstStyle>
          <a:p>
            <a:fld id="{E1968D73-0194-4CA4-BDC9-E84CEACEC325}" type="slidenum">
              <a:rPr lang="el-GR" altLang="en-US"/>
              <a:pPr/>
              <a:t>‹#›</a:t>
            </a:fld>
            <a:endParaRPr lang="el-GR"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7620000" cy="6858000"/>
            <a:chOff x="0" y="0"/>
            <a:chExt cx="4800" cy="4320"/>
          </a:xfrm>
        </p:grpSpPr>
        <p:grpSp>
          <p:nvGrpSpPr>
            <p:cNvPr id="1032" name="Group 3"/>
            <p:cNvGrpSpPr>
              <a:grpSpLocks/>
            </p:cNvGrpSpPr>
            <p:nvPr userDrawn="1"/>
          </p:nvGrpSpPr>
          <p:grpSpPr bwMode="auto">
            <a:xfrm>
              <a:off x="0" y="0"/>
              <a:ext cx="2016" cy="4320"/>
              <a:chOff x="0" y="0"/>
              <a:chExt cx="2016" cy="4320"/>
            </a:xfrm>
          </p:grpSpPr>
          <p:sp>
            <p:nvSpPr>
              <p:cNvPr id="1036" name="Rectangle 4"/>
              <p:cNvSpPr>
                <a:spLocks noChangeArrowheads="1"/>
              </p:cNvSpPr>
              <p:nvPr userDrawn="1"/>
            </p:nvSpPr>
            <p:spPr bwMode="auto">
              <a:xfrm>
                <a:off x="0" y="0"/>
                <a:ext cx="480" cy="4320"/>
              </a:xfrm>
              <a:prstGeom prst="rect">
                <a:avLst/>
              </a:prstGeom>
              <a:solidFill>
                <a:schemeClr val="accent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altLang="en-US" smtClean="0"/>
              </a:p>
            </p:txBody>
          </p:sp>
          <p:sp>
            <p:nvSpPr>
              <p:cNvPr id="1037"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a:effectLst/>
            </p:spPr>
            <p:txBody>
              <a:bodyPr wrap="none"/>
              <a:lstStyle/>
              <a:p>
                <a:endParaRPr lang="el-GR"/>
              </a:p>
            </p:txBody>
          </p:sp>
        </p:grpSp>
        <p:grpSp>
          <p:nvGrpSpPr>
            <p:cNvPr id="1033" name="Group 6"/>
            <p:cNvGrpSpPr>
              <a:grpSpLocks/>
            </p:cNvGrpSpPr>
            <p:nvPr/>
          </p:nvGrpSpPr>
          <p:grpSpPr bwMode="auto">
            <a:xfrm>
              <a:off x="144" y="1248"/>
              <a:ext cx="4656" cy="201"/>
              <a:chOff x="144" y="1248"/>
              <a:chExt cx="4656" cy="201"/>
            </a:xfrm>
          </p:grpSpPr>
          <p:sp>
            <p:nvSpPr>
              <p:cNvPr id="1034" name="AutoShape 7"/>
              <p:cNvSpPr>
                <a:spLocks noChangeArrowheads="1"/>
              </p:cNvSpPr>
              <p:nvPr/>
            </p:nvSpPr>
            <p:spPr bwMode="auto">
              <a:xfrm>
                <a:off x="384" y="1248"/>
                <a:ext cx="4416" cy="200"/>
              </a:xfrm>
              <a:prstGeom prst="roundRect">
                <a:avLst>
                  <a:gd name="adj" fmla="val 0"/>
                </a:avLst>
              </a:prstGeom>
              <a:solidFill>
                <a:schemeClr val="hlink"/>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altLang="en-US" smtClean="0"/>
              </a:p>
            </p:txBody>
          </p:sp>
          <p:sp>
            <p:nvSpPr>
              <p:cNvPr id="1035" name="AutoShape 8"/>
              <p:cNvSpPr>
                <a:spLocks noChangeArrowheads="1"/>
              </p:cNvSpPr>
              <p:nvPr/>
            </p:nvSpPr>
            <p:spPr bwMode="auto">
              <a:xfrm flipH="1">
                <a:off x="144" y="1248"/>
                <a:ext cx="248" cy="201"/>
              </a:xfrm>
              <a:prstGeom prst="flowChartDelay">
                <a:avLst/>
              </a:prstGeom>
              <a:solidFill>
                <a:schemeClr val="hlink"/>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altLang="en-US" smtClean="0"/>
              </a:p>
            </p:txBody>
          </p:sp>
        </p:grpSp>
      </p:grpSp>
      <p:sp>
        <p:nvSpPr>
          <p:cNvPr id="1027" name="AutoShape 9"/>
          <p:cNvSpPr>
            <a:spLocks noGrp="1" noChangeArrowheads="1"/>
          </p:cNvSpPr>
          <p:nvPr>
            <p:ph type="title"/>
          </p:nvPr>
        </p:nvSpPr>
        <p:spPr bwMode="auto">
          <a:xfrm>
            <a:off x="762000" y="762000"/>
            <a:ext cx="7924800" cy="1143000"/>
          </a:xfrm>
          <a:prstGeom prst="roundRect">
            <a:avLst>
              <a:gd name="adj" fmla="val 21667"/>
            </a:avLst>
          </a:prstGeom>
          <a:noFill/>
          <a:ln w="9525">
            <a:noFill/>
            <a:round/>
            <a:headEnd/>
            <a:tailEnd/>
          </a:ln>
          <a:effectLst/>
        </p:spPr>
        <p:txBody>
          <a:bodyPr vert="horz" wrap="square" lIns="91440" tIns="45720" rIns="91440" bIns="45720" numCol="1" anchor="b" anchorCtr="0" compatLnSpc="1">
            <a:prstTxWarp prst="textNoShape">
              <a:avLst/>
            </a:prstTxWarp>
          </a:bodyPr>
          <a:lstStyle/>
          <a:p>
            <a:pPr lvl="0"/>
            <a:r>
              <a:rPr lang="el-GR" altLang="en-US" smtClean="0"/>
              <a:t>Κάντε κλικ για επεξεργασία του τίτλου</a:t>
            </a:r>
          </a:p>
        </p:txBody>
      </p:sp>
      <p:sp>
        <p:nvSpPr>
          <p:cNvPr id="1028" name="Rectangle 10"/>
          <p:cNvSpPr>
            <a:spLocks noGrp="1" noChangeArrowheads="1"/>
          </p:cNvSpPr>
          <p:nvPr>
            <p:ph type="body" idx="1"/>
          </p:nvPr>
        </p:nvSpPr>
        <p:spPr bwMode="auto">
          <a:xfrm>
            <a:off x="838200" y="2362200"/>
            <a:ext cx="7693025" cy="37242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altLang="en-US" smtClean="0"/>
              <a:t>Κάντε κλικ για να επεξεργαστείτε τα στυλ κειμένου του υποδείγματος</a:t>
            </a:r>
          </a:p>
          <a:p>
            <a:pPr lvl="1"/>
            <a:r>
              <a:rPr lang="el-GR" altLang="en-US" smtClean="0"/>
              <a:t>Δεύτερου επιπέδου</a:t>
            </a:r>
          </a:p>
          <a:p>
            <a:pPr lvl="2"/>
            <a:r>
              <a:rPr lang="el-GR" altLang="en-US" smtClean="0"/>
              <a:t>Τρίτου επιπέδου</a:t>
            </a:r>
          </a:p>
          <a:p>
            <a:pPr lvl="3"/>
            <a:r>
              <a:rPr lang="el-GR" altLang="en-US" smtClean="0"/>
              <a:t>Τέταρτου επιπέδου</a:t>
            </a:r>
          </a:p>
          <a:p>
            <a:pPr lvl="4"/>
            <a:r>
              <a:rPr lang="el-GR" altLang="en-US" smtClean="0"/>
              <a:t>Πέμπτου επιπέδου</a:t>
            </a:r>
          </a:p>
        </p:txBody>
      </p:sp>
      <p:sp>
        <p:nvSpPr>
          <p:cNvPr id="13323" name="Rectangle 11"/>
          <p:cNvSpPr>
            <a:spLocks noGrp="1" noChangeArrowheads="1"/>
          </p:cNvSpPr>
          <p:nvPr>
            <p:ph type="dt" sz="half" idx="2"/>
          </p:nvPr>
        </p:nvSpPr>
        <p:spPr bwMode="auto">
          <a:xfrm>
            <a:off x="2438400" y="6248400"/>
            <a:ext cx="2130425" cy="4746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a:latin typeface="Arial" panose="020B0604020202020204" pitchFamily="34" charset="0"/>
              </a:defRPr>
            </a:lvl1pPr>
          </a:lstStyle>
          <a:p>
            <a:pPr>
              <a:defRPr/>
            </a:pPr>
            <a:endParaRPr lang="el-GR" altLang="en-US"/>
          </a:p>
        </p:txBody>
      </p:sp>
      <p:sp>
        <p:nvSpPr>
          <p:cNvPr id="13324" name="Rectangle 12"/>
          <p:cNvSpPr>
            <a:spLocks noGrp="1" noChangeArrowheads="1"/>
          </p:cNvSpPr>
          <p:nvPr>
            <p:ph type="ftr" sz="quarter" idx="3"/>
          </p:nvPr>
        </p:nvSpPr>
        <p:spPr bwMode="auto">
          <a:xfrm>
            <a:off x="5791200" y="6248400"/>
            <a:ext cx="2897188" cy="4746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a:latin typeface="Arial" panose="020B0604020202020204" pitchFamily="34" charset="0"/>
              </a:defRPr>
            </a:lvl1pPr>
          </a:lstStyle>
          <a:p>
            <a:pPr>
              <a:defRPr/>
            </a:pPr>
            <a:endParaRPr lang="el-GR" altLang="en-US"/>
          </a:p>
        </p:txBody>
      </p:sp>
      <p:sp>
        <p:nvSpPr>
          <p:cNvPr id="13325" name="Rectangle 13"/>
          <p:cNvSpPr>
            <a:spLocks noGrp="1" noChangeArrowheads="1"/>
          </p:cNvSpPr>
          <p:nvPr>
            <p:ph type="sldNum" sz="quarter" idx="4"/>
          </p:nvPr>
        </p:nvSpPr>
        <p:spPr bwMode="auto">
          <a:xfrm>
            <a:off x="84138" y="6242050"/>
            <a:ext cx="587375" cy="4889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prstTxWarp prst="textNoShape">
              <a:avLst/>
            </a:prstTxWarp>
          </a:bodyPr>
          <a:lstStyle>
            <a:lvl1pPr eaLnBrk="1" hangingPunct="1">
              <a:defRPr sz="2600" b="1">
                <a:solidFill>
                  <a:schemeClr val="bg1"/>
                </a:solidFill>
              </a:defRPr>
            </a:lvl1pPr>
          </a:lstStyle>
          <a:p>
            <a:fld id="{2945ACA9-33C9-4D6E-A278-0610DFA52517}" type="slidenum">
              <a:rPr lang="el-GR" altLang="en-US"/>
              <a:pPr/>
              <a:t>‹#›</a:t>
            </a:fld>
            <a:endParaRPr lang="el-GR" altLang="en-US"/>
          </a:p>
        </p:txBody>
      </p:sp>
    </p:spTree>
  </p:cSld>
  <p:clrMap bg1="lt1" tx1="dk1" bg2="lt2" tx2="dk2" accent1="accent1" accent2="accent2" accent3="accent3" accent4="accent4" accent5="accent5" accent6="accent6" hlink="hlink" folHlink="folHlink"/>
  <p:sldLayoutIdLst>
    <p:sldLayoutId id="2147483836" r:id="rId1"/>
    <p:sldLayoutId id="2147483826" r:id="rId2"/>
    <p:sldLayoutId id="2147483827" r:id="rId3"/>
    <p:sldLayoutId id="2147483828" r:id="rId4"/>
    <p:sldLayoutId id="2147483829" r:id="rId5"/>
    <p:sldLayoutId id="2147483830" r:id="rId6"/>
    <p:sldLayoutId id="2147483831" r:id="rId7"/>
    <p:sldLayoutId id="2147483832" r:id="rId8"/>
    <p:sldLayoutId id="2147483833" r:id="rId9"/>
    <p:sldLayoutId id="2147483834" r:id="rId10"/>
    <p:sldLayoutId id="2147483835" r:id="rId11"/>
  </p:sldLayoutIdLst>
  <p:txStyles>
    <p:titleStyle>
      <a:lvl1pPr algn="l" rtl="0" eaLnBrk="0" fontAlgn="base" hangingPunct="0">
        <a:lnSpc>
          <a:spcPct val="90000"/>
        </a:lnSpc>
        <a:spcBef>
          <a:spcPct val="0"/>
        </a:spcBef>
        <a:spcAft>
          <a:spcPct val="0"/>
        </a:spcAft>
        <a:defRPr sz="3600" b="1" kern="1200">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panose="020B0604020202020204" pitchFamily="34" charset="0"/>
        </a:defRPr>
      </a:lvl2pPr>
      <a:lvl3pPr algn="l" rtl="0" eaLnBrk="0" fontAlgn="base" hangingPunct="0">
        <a:lnSpc>
          <a:spcPct val="90000"/>
        </a:lnSpc>
        <a:spcBef>
          <a:spcPct val="0"/>
        </a:spcBef>
        <a:spcAft>
          <a:spcPct val="0"/>
        </a:spcAft>
        <a:defRPr sz="3600" b="1">
          <a:solidFill>
            <a:schemeClr val="tx2"/>
          </a:solidFill>
          <a:latin typeface="Arial" panose="020B0604020202020204" pitchFamily="34" charset="0"/>
        </a:defRPr>
      </a:lvl3pPr>
      <a:lvl4pPr algn="l" rtl="0" eaLnBrk="0" fontAlgn="base" hangingPunct="0">
        <a:lnSpc>
          <a:spcPct val="90000"/>
        </a:lnSpc>
        <a:spcBef>
          <a:spcPct val="0"/>
        </a:spcBef>
        <a:spcAft>
          <a:spcPct val="0"/>
        </a:spcAft>
        <a:defRPr sz="3600" b="1">
          <a:solidFill>
            <a:schemeClr val="tx2"/>
          </a:solidFill>
          <a:latin typeface="Arial" panose="020B0604020202020204" pitchFamily="34" charset="0"/>
        </a:defRPr>
      </a:lvl4pPr>
      <a:lvl5pPr algn="l" rtl="0" eaLnBrk="0" fontAlgn="base" hangingPunct="0">
        <a:lnSpc>
          <a:spcPct val="90000"/>
        </a:lnSpc>
        <a:spcBef>
          <a:spcPct val="0"/>
        </a:spcBef>
        <a:spcAft>
          <a:spcPct val="0"/>
        </a:spcAft>
        <a:defRPr sz="3600" b="1">
          <a:solidFill>
            <a:schemeClr val="tx2"/>
          </a:solidFill>
          <a:latin typeface="Arial" panose="020B0604020202020204" pitchFamily="34" charset="0"/>
        </a:defRPr>
      </a:lvl5pPr>
      <a:lvl6pPr marL="457200" algn="l" rtl="0" fontAlgn="base">
        <a:lnSpc>
          <a:spcPct val="90000"/>
        </a:lnSpc>
        <a:spcBef>
          <a:spcPct val="0"/>
        </a:spcBef>
        <a:spcAft>
          <a:spcPct val="0"/>
        </a:spcAft>
        <a:defRPr sz="3600" b="1">
          <a:solidFill>
            <a:schemeClr val="tx2"/>
          </a:solidFill>
          <a:latin typeface="Arial" panose="020B0604020202020204" pitchFamily="34" charset="0"/>
        </a:defRPr>
      </a:lvl6pPr>
      <a:lvl7pPr marL="914400" algn="l" rtl="0" fontAlgn="base">
        <a:lnSpc>
          <a:spcPct val="90000"/>
        </a:lnSpc>
        <a:spcBef>
          <a:spcPct val="0"/>
        </a:spcBef>
        <a:spcAft>
          <a:spcPct val="0"/>
        </a:spcAft>
        <a:defRPr sz="3600" b="1">
          <a:solidFill>
            <a:schemeClr val="tx2"/>
          </a:solidFill>
          <a:latin typeface="Arial" panose="020B0604020202020204" pitchFamily="34" charset="0"/>
        </a:defRPr>
      </a:lvl7pPr>
      <a:lvl8pPr marL="1371600" algn="l" rtl="0" fontAlgn="base">
        <a:lnSpc>
          <a:spcPct val="90000"/>
        </a:lnSpc>
        <a:spcBef>
          <a:spcPct val="0"/>
        </a:spcBef>
        <a:spcAft>
          <a:spcPct val="0"/>
        </a:spcAft>
        <a:defRPr sz="3600" b="1">
          <a:solidFill>
            <a:schemeClr val="tx2"/>
          </a:solidFill>
          <a:latin typeface="Arial" panose="020B0604020202020204" pitchFamily="34" charset="0"/>
        </a:defRPr>
      </a:lvl8pPr>
      <a:lvl9pPr marL="1828800" algn="l" rtl="0" fontAlgn="base">
        <a:lnSpc>
          <a:spcPct val="90000"/>
        </a:lnSpc>
        <a:spcBef>
          <a:spcPct val="0"/>
        </a:spcBef>
        <a:spcAft>
          <a:spcPct val="0"/>
        </a:spcAft>
        <a:defRPr sz="3600" b="1">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l"/>
        <a:defRPr sz="28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tx1"/>
        </a:buClr>
        <a:buSzPct val="75000"/>
        <a:buFont typeface="Wingdings" pitchFamily="2" charset="2"/>
        <a:buChar char="l"/>
        <a:defRPr sz="2000"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tx1"/>
        </a:buClr>
        <a:buSzPct val="80000"/>
        <a:buChar char="–"/>
        <a:defRPr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tx1"/>
        </a:buClr>
        <a:buSzPct val="65000"/>
        <a:buFont typeface="Wingdings" pitchFamily="2" charset="2"/>
        <a:buChar char="l"/>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diagramLayout" Target="../diagrams/layout4.xml"/><Relationship Id="rId13" Type="http://schemas.openxmlformats.org/officeDocument/2006/relationships/diagramLayout" Target="../diagrams/layout5.xml"/><Relationship Id="rId3" Type="http://schemas.openxmlformats.org/officeDocument/2006/relationships/diagramLayout" Target="../diagrams/layout3.xml"/><Relationship Id="rId7" Type="http://schemas.openxmlformats.org/officeDocument/2006/relationships/diagramData" Target="../diagrams/data4.xml"/><Relationship Id="rId12" Type="http://schemas.openxmlformats.org/officeDocument/2006/relationships/diagramData" Target="../diagrams/data5.xml"/><Relationship Id="rId2" Type="http://schemas.openxmlformats.org/officeDocument/2006/relationships/diagramData" Target="../diagrams/data3.xml"/><Relationship Id="rId16" Type="http://schemas.microsoft.com/office/2007/relationships/diagramDrawing" Target="../diagrams/drawing5.xml"/><Relationship Id="rId1" Type="http://schemas.openxmlformats.org/officeDocument/2006/relationships/slideLayout" Target="../slideLayouts/slideLayout4.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5" Type="http://schemas.openxmlformats.org/officeDocument/2006/relationships/diagramColors" Target="../diagrams/colors5.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 Id="rId14" Type="http://schemas.openxmlformats.org/officeDocument/2006/relationships/diagramQuickStyle" Target="../diagrams/quickStyle5.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7.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7.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7.xml.rels><?xml version="1.0" encoding="UTF-8" standalone="yes"?>
<Relationships xmlns="http://schemas.openxmlformats.org/package/2006/relationships"><Relationship Id="rId8" Type="http://schemas.openxmlformats.org/officeDocument/2006/relationships/diagramLayout" Target="../diagrams/layout10.xml"/><Relationship Id="rId13" Type="http://schemas.openxmlformats.org/officeDocument/2006/relationships/diagramLayout" Target="../diagrams/layout11.xml"/><Relationship Id="rId3" Type="http://schemas.openxmlformats.org/officeDocument/2006/relationships/diagramLayout" Target="../diagrams/layout9.xml"/><Relationship Id="rId7" Type="http://schemas.openxmlformats.org/officeDocument/2006/relationships/diagramData" Target="../diagrams/data10.xml"/><Relationship Id="rId12" Type="http://schemas.openxmlformats.org/officeDocument/2006/relationships/diagramData" Target="../diagrams/data11.xml"/><Relationship Id="rId2" Type="http://schemas.openxmlformats.org/officeDocument/2006/relationships/diagramData" Target="../diagrams/data9.xml"/><Relationship Id="rId16" Type="http://schemas.microsoft.com/office/2007/relationships/diagramDrawing" Target="../diagrams/drawing11.xml"/><Relationship Id="rId1" Type="http://schemas.openxmlformats.org/officeDocument/2006/relationships/slideLayout" Target="../slideLayouts/slideLayout4.xml"/><Relationship Id="rId6" Type="http://schemas.microsoft.com/office/2007/relationships/diagramDrawing" Target="../diagrams/drawing9.xml"/><Relationship Id="rId11" Type="http://schemas.microsoft.com/office/2007/relationships/diagramDrawing" Target="../diagrams/drawing10.xml"/><Relationship Id="rId5" Type="http://schemas.openxmlformats.org/officeDocument/2006/relationships/diagramColors" Target="../diagrams/colors9.xml"/><Relationship Id="rId15" Type="http://schemas.openxmlformats.org/officeDocument/2006/relationships/diagramColors" Target="../diagrams/colors11.xml"/><Relationship Id="rId10" Type="http://schemas.openxmlformats.org/officeDocument/2006/relationships/diagramColors" Target="../diagrams/colors10.xml"/><Relationship Id="rId4" Type="http://schemas.openxmlformats.org/officeDocument/2006/relationships/diagramQuickStyle" Target="../diagrams/quickStyle9.xml"/><Relationship Id="rId9" Type="http://schemas.openxmlformats.org/officeDocument/2006/relationships/diagramQuickStyle" Target="../diagrams/quickStyle10.xml"/><Relationship Id="rId14" Type="http://schemas.openxmlformats.org/officeDocument/2006/relationships/diagramQuickStyle" Target="../diagrams/quickStyle11.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7.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7.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7.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7.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8" Type="http://schemas.openxmlformats.org/officeDocument/2006/relationships/diagramLayout" Target="../diagrams/layout17.xml"/><Relationship Id="rId13" Type="http://schemas.openxmlformats.org/officeDocument/2006/relationships/diagramLayout" Target="../diagrams/layout18.xml"/><Relationship Id="rId3" Type="http://schemas.openxmlformats.org/officeDocument/2006/relationships/diagramLayout" Target="../diagrams/layout16.xml"/><Relationship Id="rId7" Type="http://schemas.openxmlformats.org/officeDocument/2006/relationships/diagramData" Target="../diagrams/data17.xml"/><Relationship Id="rId12" Type="http://schemas.openxmlformats.org/officeDocument/2006/relationships/diagramData" Target="../diagrams/data18.xml"/><Relationship Id="rId2" Type="http://schemas.openxmlformats.org/officeDocument/2006/relationships/diagramData" Target="../diagrams/data16.xml"/><Relationship Id="rId16" Type="http://schemas.microsoft.com/office/2007/relationships/diagramDrawing" Target="../diagrams/drawing18.xml"/><Relationship Id="rId1" Type="http://schemas.openxmlformats.org/officeDocument/2006/relationships/slideLayout" Target="../slideLayouts/slideLayout4.xml"/><Relationship Id="rId6" Type="http://schemas.microsoft.com/office/2007/relationships/diagramDrawing" Target="../diagrams/drawing16.xml"/><Relationship Id="rId11" Type="http://schemas.microsoft.com/office/2007/relationships/diagramDrawing" Target="../diagrams/drawing17.xml"/><Relationship Id="rId5" Type="http://schemas.openxmlformats.org/officeDocument/2006/relationships/diagramColors" Target="../diagrams/colors16.xml"/><Relationship Id="rId15" Type="http://schemas.openxmlformats.org/officeDocument/2006/relationships/diagramColors" Target="../diagrams/colors18.xml"/><Relationship Id="rId10" Type="http://schemas.openxmlformats.org/officeDocument/2006/relationships/diagramColors" Target="../diagrams/colors17.xml"/><Relationship Id="rId4" Type="http://schemas.openxmlformats.org/officeDocument/2006/relationships/diagramQuickStyle" Target="../diagrams/quickStyle16.xml"/><Relationship Id="rId9" Type="http://schemas.openxmlformats.org/officeDocument/2006/relationships/diagramQuickStyle" Target="../diagrams/quickStyle17.xml"/><Relationship Id="rId14" Type="http://schemas.openxmlformats.org/officeDocument/2006/relationships/diagramQuickStyle" Target="../diagrams/quickStyle18.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7.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7.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7.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22.xml"/><Relationship Id="rId2" Type="http://schemas.openxmlformats.org/officeDocument/2006/relationships/diagramData" Target="../diagrams/data22.xml"/><Relationship Id="rId1" Type="http://schemas.openxmlformats.org/officeDocument/2006/relationships/slideLayout" Target="../slideLayouts/slideLayout7.xml"/><Relationship Id="rId6" Type="http://schemas.microsoft.com/office/2007/relationships/diagramDrawing" Target="../diagrams/drawing2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23.xml"/><Relationship Id="rId2" Type="http://schemas.openxmlformats.org/officeDocument/2006/relationships/diagramData" Target="../diagrams/data23.xml"/><Relationship Id="rId1" Type="http://schemas.openxmlformats.org/officeDocument/2006/relationships/slideLayout" Target="../slideLayouts/slideLayout7.xml"/><Relationship Id="rId6" Type="http://schemas.microsoft.com/office/2007/relationships/diagramDrawing" Target="../diagrams/drawing23.xml"/><Relationship Id="rId5" Type="http://schemas.openxmlformats.org/officeDocument/2006/relationships/diagramColors" Target="../diagrams/colors23.xml"/><Relationship Id="rId4" Type="http://schemas.openxmlformats.org/officeDocument/2006/relationships/diagramQuickStyle" Target="../diagrams/quickStyle2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24.xml"/><Relationship Id="rId2" Type="http://schemas.openxmlformats.org/officeDocument/2006/relationships/diagramData" Target="../diagrams/data24.xml"/><Relationship Id="rId1" Type="http://schemas.openxmlformats.org/officeDocument/2006/relationships/slideLayout" Target="../slideLayouts/slideLayout7.xml"/><Relationship Id="rId6" Type="http://schemas.microsoft.com/office/2007/relationships/diagramDrawing" Target="../diagrams/drawing24.xml"/><Relationship Id="rId5" Type="http://schemas.openxmlformats.org/officeDocument/2006/relationships/diagramColors" Target="../diagrams/colors24.xml"/><Relationship Id="rId4" Type="http://schemas.openxmlformats.org/officeDocument/2006/relationships/diagramQuickStyle" Target="../diagrams/quickStyle24.xml"/></Relationships>
</file>

<file path=ppt/slides/_rels/slide31.xml.rels><?xml version="1.0" encoding="UTF-8" standalone="yes"?>
<Relationships xmlns="http://schemas.openxmlformats.org/package/2006/relationships"><Relationship Id="rId8" Type="http://schemas.openxmlformats.org/officeDocument/2006/relationships/diagramLayout" Target="../diagrams/layout26.xml"/><Relationship Id="rId13" Type="http://schemas.openxmlformats.org/officeDocument/2006/relationships/diagramLayout" Target="../diagrams/layout27.xml"/><Relationship Id="rId3" Type="http://schemas.openxmlformats.org/officeDocument/2006/relationships/diagramLayout" Target="../diagrams/layout25.xml"/><Relationship Id="rId7" Type="http://schemas.openxmlformats.org/officeDocument/2006/relationships/diagramData" Target="../diagrams/data26.xml"/><Relationship Id="rId12" Type="http://schemas.openxmlformats.org/officeDocument/2006/relationships/diagramData" Target="../diagrams/data27.xml"/><Relationship Id="rId2" Type="http://schemas.openxmlformats.org/officeDocument/2006/relationships/diagramData" Target="../diagrams/data25.xml"/><Relationship Id="rId16" Type="http://schemas.microsoft.com/office/2007/relationships/diagramDrawing" Target="../diagrams/drawing27.xml"/><Relationship Id="rId1" Type="http://schemas.openxmlformats.org/officeDocument/2006/relationships/slideLayout" Target="../slideLayouts/slideLayout4.xml"/><Relationship Id="rId6" Type="http://schemas.microsoft.com/office/2007/relationships/diagramDrawing" Target="../diagrams/drawing25.xml"/><Relationship Id="rId11" Type="http://schemas.microsoft.com/office/2007/relationships/diagramDrawing" Target="../diagrams/drawing26.xml"/><Relationship Id="rId5" Type="http://schemas.openxmlformats.org/officeDocument/2006/relationships/diagramColors" Target="../diagrams/colors25.xml"/><Relationship Id="rId15" Type="http://schemas.openxmlformats.org/officeDocument/2006/relationships/diagramColors" Target="../diagrams/colors27.xml"/><Relationship Id="rId10" Type="http://schemas.openxmlformats.org/officeDocument/2006/relationships/diagramColors" Target="../diagrams/colors26.xml"/><Relationship Id="rId4" Type="http://schemas.openxmlformats.org/officeDocument/2006/relationships/diagramQuickStyle" Target="../diagrams/quickStyle25.xml"/><Relationship Id="rId9" Type="http://schemas.openxmlformats.org/officeDocument/2006/relationships/diagramQuickStyle" Target="../diagrams/quickStyle26.xml"/><Relationship Id="rId14" Type="http://schemas.openxmlformats.org/officeDocument/2006/relationships/diagramQuickStyle" Target="../diagrams/quickStyle2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54.xml.rels><?xml version="1.0" encoding="UTF-8" standalone="yes"?>
<Relationships xmlns="http://schemas.openxmlformats.org/package/2006/relationships"><Relationship Id="rId8" Type="http://schemas.openxmlformats.org/officeDocument/2006/relationships/diagramLayout" Target="../diagrams/layout29.xml"/><Relationship Id="rId13" Type="http://schemas.openxmlformats.org/officeDocument/2006/relationships/diagramLayout" Target="../diagrams/layout30.xml"/><Relationship Id="rId3" Type="http://schemas.openxmlformats.org/officeDocument/2006/relationships/diagramLayout" Target="../diagrams/layout28.xml"/><Relationship Id="rId7" Type="http://schemas.openxmlformats.org/officeDocument/2006/relationships/diagramData" Target="../diagrams/data29.xml"/><Relationship Id="rId12" Type="http://schemas.openxmlformats.org/officeDocument/2006/relationships/diagramData" Target="../diagrams/data30.xml"/><Relationship Id="rId2" Type="http://schemas.openxmlformats.org/officeDocument/2006/relationships/diagramData" Target="../diagrams/data28.xml"/><Relationship Id="rId16" Type="http://schemas.microsoft.com/office/2007/relationships/diagramDrawing" Target="../diagrams/drawing30.xml"/><Relationship Id="rId1" Type="http://schemas.openxmlformats.org/officeDocument/2006/relationships/slideLayout" Target="../slideLayouts/slideLayout4.xml"/><Relationship Id="rId6" Type="http://schemas.microsoft.com/office/2007/relationships/diagramDrawing" Target="../diagrams/drawing28.xml"/><Relationship Id="rId11" Type="http://schemas.microsoft.com/office/2007/relationships/diagramDrawing" Target="../diagrams/drawing29.xml"/><Relationship Id="rId5" Type="http://schemas.openxmlformats.org/officeDocument/2006/relationships/diagramColors" Target="../diagrams/colors28.xml"/><Relationship Id="rId15" Type="http://schemas.openxmlformats.org/officeDocument/2006/relationships/diagramColors" Target="../diagrams/colors30.xml"/><Relationship Id="rId10" Type="http://schemas.openxmlformats.org/officeDocument/2006/relationships/diagramColors" Target="../diagrams/colors29.xml"/><Relationship Id="rId4" Type="http://schemas.openxmlformats.org/officeDocument/2006/relationships/diagramQuickStyle" Target="../diagrams/quickStyle28.xml"/><Relationship Id="rId9" Type="http://schemas.openxmlformats.org/officeDocument/2006/relationships/diagramQuickStyle" Target="../diagrams/quickStyle29.xml"/><Relationship Id="rId14" Type="http://schemas.openxmlformats.org/officeDocument/2006/relationships/diagramQuickStyle" Target="../diagrams/quickStyle30.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3" Type="http://schemas.openxmlformats.org/officeDocument/2006/relationships/diagramLayout" Target="../diagrams/layout31.xml"/><Relationship Id="rId2" Type="http://schemas.openxmlformats.org/officeDocument/2006/relationships/diagramData" Target="../diagrams/data31.xml"/><Relationship Id="rId1" Type="http://schemas.openxmlformats.org/officeDocument/2006/relationships/slideLayout" Target="../slideLayouts/slideLayout2.xml"/><Relationship Id="rId6" Type="http://schemas.microsoft.com/office/2007/relationships/diagramDrawing" Target="../diagrams/drawing31.xml"/><Relationship Id="rId5" Type="http://schemas.openxmlformats.org/officeDocument/2006/relationships/diagramColors" Target="../diagrams/colors31.xml"/><Relationship Id="rId4" Type="http://schemas.openxmlformats.org/officeDocument/2006/relationships/diagramQuickStyle" Target="../diagrams/quickStyle3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3" Type="http://schemas.openxmlformats.org/officeDocument/2006/relationships/package" Target="../embeddings/____________Microsoft_Office_Word1.docx"/><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86.xml.rels><?xml version="1.0" encoding="UTF-8" standalone="yes"?>
<Relationships xmlns="http://schemas.openxmlformats.org/package/2006/relationships"><Relationship Id="rId3" Type="http://schemas.openxmlformats.org/officeDocument/2006/relationships/package" Target="../embeddings/____________Microsoft_Office_Word2.docx"/><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87.xml.rels><?xml version="1.0" encoding="UTF-8" standalone="yes"?>
<Relationships xmlns="http://schemas.openxmlformats.org/package/2006/relationships"><Relationship Id="rId3" Type="http://schemas.openxmlformats.org/officeDocument/2006/relationships/package" Target="../embeddings/____________Microsoft_Office_Word3.docx"/><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88.xml.rels><?xml version="1.0" encoding="UTF-8" standalone="yes"?>
<Relationships xmlns="http://schemas.openxmlformats.org/package/2006/relationships"><Relationship Id="rId3" Type="http://schemas.openxmlformats.org/officeDocument/2006/relationships/package" Target="../embeddings/____________Microsoft_Office_Word4.docx"/><Relationship Id="rId2" Type="http://schemas.openxmlformats.org/officeDocument/2006/relationships/slideLayout" Target="../slideLayouts/slideLayout2.xml"/><Relationship Id="rId1" Type="http://schemas.openxmlformats.org/officeDocument/2006/relationships/vmlDrawing" Target="../drawings/vmlDrawing4.vml"/></Relationships>
</file>

<file path=ppt/slides/_rels/slide89.xml.rels><?xml version="1.0" encoding="UTF-8" standalone="yes"?>
<Relationships xmlns="http://schemas.openxmlformats.org/package/2006/relationships"><Relationship Id="rId3" Type="http://schemas.openxmlformats.org/officeDocument/2006/relationships/package" Target="../embeddings/____________Microsoft_Office_Word5.docx"/><Relationship Id="rId2" Type="http://schemas.openxmlformats.org/officeDocument/2006/relationships/slideLayout" Target="../slideLayouts/slideLayout2.xml"/><Relationship Id="rId1" Type="http://schemas.openxmlformats.org/officeDocument/2006/relationships/vmlDrawing" Target="../drawings/vmlDrawing5.v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subTitle" idx="1"/>
          </p:nvPr>
        </p:nvSpPr>
        <p:spPr>
          <a:xfrm>
            <a:off x="4572000" y="4868863"/>
            <a:ext cx="4572000" cy="2376487"/>
          </a:xfrm>
        </p:spPr>
        <p:txBody>
          <a:bodyPr/>
          <a:lstStyle/>
          <a:p>
            <a:pPr algn="ctr" eaLnBrk="1" hangingPunct="1">
              <a:lnSpc>
                <a:spcPct val="90000"/>
              </a:lnSpc>
            </a:pPr>
            <a:r>
              <a:rPr lang="el-GR" altLang="en-US" sz="2400" b="1" dirty="0" smtClean="0"/>
              <a:t>Ειδική Γραμματεία Διαχείρισης Ιδιωτικού Χρέους</a:t>
            </a:r>
          </a:p>
          <a:p>
            <a:pPr algn="ctr" eaLnBrk="1" hangingPunct="1">
              <a:lnSpc>
                <a:spcPct val="90000"/>
              </a:lnSpc>
            </a:pPr>
            <a:endParaRPr lang="el-GR" altLang="en-US" sz="1000" b="1" i="1" dirty="0" smtClean="0"/>
          </a:p>
          <a:p>
            <a:pPr algn="ctr" eaLnBrk="1" hangingPunct="1">
              <a:lnSpc>
                <a:spcPct val="90000"/>
              </a:lnSpc>
            </a:pPr>
            <a:endParaRPr lang="el-GR" altLang="en-US" sz="2000" i="1" dirty="0" smtClean="0"/>
          </a:p>
        </p:txBody>
      </p:sp>
      <p:sp>
        <p:nvSpPr>
          <p:cNvPr id="4099" name="TextBox 1"/>
          <p:cNvSpPr txBox="1">
            <a:spLocks noChangeArrowheads="1"/>
          </p:cNvSpPr>
          <p:nvPr/>
        </p:nvSpPr>
        <p:spPr bwMode="auto">
          <a:xfrm>
            <a:off x="395288" y="6381750"/>
            <a:ext cx="2305050" cy="338138"/>
          </a:xfrm>
          <a:prstGeom prst="rect">
            <a:avLst/>
          </a:prstGeom>
          <a:noFill/>
          <a:ln w="9525">
            <a:noFill/>
            <a:miter lim="800000"/>
            <a:headEnd/>
            <a:tailEnd/>
          </a:ln>
        </p:spPr>
        <p:txBody>
          <a:bodyPr>
            <a:spAutoFit/>
          </a:bodyPr>
          <a:lstStyle/>
          <a:p>
            <a:r>
              <a:rPr lang="el-GR" altLang="en-US" sz="1600" i="1" dirty="0" smtClean="0"/>
              <a:t>Ιούλιος </a:t>
            </a:r>
            <a:r>
              <a:rPr lang="el-GR" altLang="en-US" sz="1600" i="1" dirty="0"/>
              <a:t>2017</a:t>
            </a:r>
            <a:endParaRPr lang="en-US" altLang="en-US" sz="1600" i="1" dirty="0"/>
          </a:p>
        </p:txBody>
      </p:sp>
      <p:sp>
        <p:nvSpPr>
          <p:cNvPr id="2" name="Rectangle 1"/>
          <p:cNvSpPr/>
          <p:nvPr/>
        </p:nvSpPr>
        <p:spPr>
          <a:xfrm>
            <a:off x="4643438" y="2894013"/>
            <a:ext cx="4133850" cy="15049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spAutoFit/>
          </a:bodyPr>
          <a:lstStyle/>
          <a:p>
            <a:pPr algn="ctr" eaLnBrk="1" hangingPunct="1">
              <a:lnSpc>
                <a:spcPct val="90000"/>
              </a:lnSpc>
              <a:defRPr/>
            </a:pPr>
            <a:r>
              <a:rPr lang="el-GR" altLang="en-US" sz="2400" b="1" dirty="0"/>
              <a:t>Εξωδικαστικός μηχανισμός ρύθμισης οφειλών επιχειρήσεων</a:t>
            </a:r>
          </a:p>
          <a:p>
            <a:pPr algn="ctr" eaLnBrk="1" hangingPunct="1">
              <a:lnSpc>
                <a:spcPct val="90000"/>
              </a:lnSpc>
              <a:defRPr/>
            </a:pPr>
            <a:endParaRPr lang="el-GR" altLang="en-US" sz="1000" b="1" dirty="0"/>
          </a:p>
          <a:p>
            <a:pPr algn="ctr" eaLnBrk="1" hangingPunct="1">
              <a:lnSpc>
                <a:spcPct val="90000"/>
              </a:lnSpc>
              <a:defRPr/>
            </a:pPr>
            <a:r>
              <a:rPr lang="el-GR" altLang="en-US" sz="2000" b="1" dirty="0"/>
              <a:t>Ν. 4469/2017</a:t>
            </a:r>
          </a:p>
        </p:txBody>
      </p:sp>
      <p:pic>
        <p:nvPicPr>
          <p:cNvPr id="4101" name="Picture"/>
          <p:cNvPicPr>
            <a:picLocks noChangeAspect="1" noChangeArrowheads="1"/>
          </p:cNvPicPr>
          <p:nvPr/>
        </p:nvPicPr>
        <p:blipFill>
          <a:blip r:embed="rId2" cstate="print"/>
          <a:srcRect/>
          <a:stretch>
            <a:fillRect/>
          </a:stretch>
        </p:blipFill>
        <p:spPr bwMode="auto">
          <a:xfrm>
            <a:off x="4859338" y="115888"/>
            <a:ext cx="1071562" cy="1009650"/>
          </a:xfrm>
          <a:prstGeom prst="rect">
            <a:avLst/>
          </a:prstGeom>
          <a:noFill/>
          <a:ln w="9525">
            <a:noFill/>
            <a:miter lim="800000"/>
            <a:headEnd/>
            <a:tailEnd/>
          </a:ln>
        </p:spPr>
      </p:pic>
      <p:sp>
        <p:nvSpPr>
          <p:cNvPr id="4102" name="Rectangle 2"/>
          <p:cNvSpPr>
            <a:spLocks noChangeArrowheads="1"/>
          </p:cNvSpPr>
          <p:nvPr/>
        </p:nvSpPr>
        <p:spPr bwMode="auto">
          <a:xfrm>
            <a:off x="1619250" y="1258888"/>
            <a:ext cx="7524750" cy="1154112"/>
          </a:xfrm>
          <a:prstGeom prst="rect">
            <a:avLst/>
          </a:prstGeom>
          <a:noFill/>
          <a:ln w="9525">
            <a:noFill/>
            <a:miter lim="800000"/>
            <a:headEnd/>
            <a:tailEnd/>
          </a:ln>
        </p:spPr>
        <p:txBody>
          <a:bodyPr>
            <a:spAutoFit/>
          </a:bodyPr>
          <a:lstStyle/>
          <a:p>
            <a:pPr indent="250825" algn="ctr">
              <a:lnSpc>
                <a:spcPct val="115000"/>
              </a:lnSpc>
            </a:pPr>
            <a:r>
              <a:rPr lang="el-GR" altLang="en-US" sz="3000" b="1">
                <a:latin typeface="Calibri" pitchFamily="34" charset="0"/>
                <a:cs typeface="Times New Roman" pitchFamily="18" charset="0"/>
              </a:rPr>
              <a:t>ΕΛΛΗΝΙΚΗ ΔΗΜΟΚΡΑΤΙΑ</a:t>
            </a:r>
            <a:endParaRPr lang="en-US" altLang="en-US" sz="3000">
              <a:latin typeface="Calibri" pitchFamily="34" charset="0"/>
              <a:cs typeface="Times New Roman" pitchFamily="18" charset="0"/>
            </a:endParaRPr>
          </a:p>
          <a:p>
            <a:pPr indent="250825" algn="ctr">
              <a:lnSpc>
                <a:spcPct val="115000"/>
              </a:lnSpc>
            </a:pPr>
            <a:r>
              <a:rPr lang="el-GR" altLang="en-US" sz="3000" b="1">
                <a:latin typeface="Calibri" pitchFamily="34" charset="0"/>
                <a:cs typeface="Times New Roman" pitchFamily="18" charset="0"/>
              </a:rPr>
              <a:t>ΥΠΟΥΡΓΕΙΟ ΟΙΚΟΝΟΜΙΑΣ &amp; ΑΝΑΠΤΥΞΗΣ</a:t>
            </a:r>
            <a:endParaRPr lang="en-US" altLang="en-US" sz="3000">
              <a:latin typeface="Calibri" pitchFamily="34" charset="0"/>
              <a:cs typeface="Times New Roman" pitchFamily="18" charset="0"/>
            </a:endParaRPr>
          </a:p>
        </p:txBody>
      </p:sp>
      <p:pic>
        <p:nvPicPr>
          <p:cNvPr id="7" name="6 - Εικόνα" descr="photo.jpg"/>
          <p:cNvPicPr>
            <a:picLocks noChangeAspect="1"/>
          </p:cNvPicPr>
          <p:nvPr/>
        </p:nvPicPr>
        <p:blipFill>
          <a:blip r:embed="rId3" cstate="print"/>
          <a:stretch>
            <a:fillRect/>
          </a:stretch>
        </p:blipFill>
        <p:spPr>
          <a:xfrm>
            <a:off x="467544" y="5517232"/>
            <a:ext cx="1224136" cy="880492"/>
          </a:xfrm>
          <a:prstGeom prst="rect">
            <a:avLst/>
          </a:prstGeom>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99592" y="2636912"/>
            <a:ext cx="7693025" cy="3724275"/>
          </a:xfrm>
        </p:spPr>
        <p:txBody>
          <a:bodyPr/>
          <a:lstStyle/>
          <a:p>
            <a:pPr algn="just"/>
            <a:r>
              <a:rPr lang="el-GR" sz="1600" dirty="0" smtClean="0"/>
              <a:t>Δεν συμμετέχουν στην διαδικασία του εξωδικαστικού μηχανισμού οι </a:t>
            </a:r>
            <a:r>
              <a:rPr lang="el-GR" sz="1600" dirty="0"/>
              <a:t>απαιτήσεις των λεγόμενων «μικρών πιστωτών» της επιχείρησης. Ως μικροί πιστωτές θεωρούνται οι </a:t>
            </a:r>
            <a:r>
              <a:rPr lang="el-GR" sz="1600" dirty="0" smtClean="0"/>
              <a:t>πιστωτές </a:t>
            </a:r>
            <a:r>
              <a:rPr lang="el-GR" sz="1600" dirty="0"/>
              <a:t>της επιχείρησης, με απαιτήσεις οι οποίες: </a:t>
            </a:r>
            <a:endParaRPr lang="el-GR" sz="1600" dirty="0" smtClean="0"/>
          </a:p>
          <a:p>
            <a:pPr algn="just">
              <a:buNone/>
            </a:pPr>
            <a:r>
              <a:rPr lang="el-GR" sz="1600" b="1" dirty="0" smtClean="0"/>
              <a:t>	α</a:t>
            </a:r>
            <a:r>
              <a:rPr lang="el-GR" sz="1600" b="1" dirty="0"/>
              <a:t>)</a:t>
            </a:r>
            <a:r>
              <a:rPr lang="el-GR" sz="1600" dirty="0"/>
              <a:t> δεν υπερβαίνουν ατομικά για κάθε πιστωτή το ποσό των 2.000.000 € και ποσοστό 1,5% του συνολικού χρέους του οφειλέτη, </a:t>
            </a:r>
            <a:endParaRPr lang="el-GR" sz="1600" dirty="0" smtClean="0"/>
          </a:p>
          <a:p>
            <a:pPr algn="just">
              <a:buNone/>
            </a:pPr>
            <a:r>
              <a:rPr lang="el-GR" sz="1600" b="1" dirty="0" smtClean="0"/>
              <a:t>	β</a:t>
            </a:r>
            <a:r>
              <a:rPr lang="el-GR" sz="1600" b="1" dirty="0"/>
              <a:t>)</a:t>
            </a:r>
            <a:r>
              <a:rPr lang="el-GR" sz="1600" dirty="0"/>
              <a:t> δεν υπερβαίνουν αθροιστικά  το ποσό των 20.000.000 € και ποσοστό 15% του συνολικού χρέους του </a:t>
            </a:r>
            <a:r>
              <a:rPr lang="el-GR" sz="1600" dirty="0" smtClean="0"/>
              <a:t>οφειλέτη (βλ. άρθρο 2 παρ. 6 Ν. 4469/2017). </a:t>
            </a:r>
            <a:endParaRPr lang="el-GR" sz="1600" dirty="0"/>
          </a:p>
          <a:p>
            <a:pPr algn="just"/>
            <a:endParaRPr lang="el-GR" sz="1600" dirty="0"/>
          </a:p>
          <a:p>
            <a:pPr algn="just"/>
            <a:r>
              <a:rPr lang="el-GR" sz="1600" dirty="0" smtClean="0"/>
              <a:t>Σημειώνεται όμως</a:t>
            </a:r>
            <a:r>
              <a:rPr lang="el-GR" sz="1600" dirty="0"/>
              <a:t>, </a:t>
            </a:r>
            <a:r>
              <a:rPr lang="el-GR" sz="1600" dirty="0" smtClean="0"/>
              <a:t>ότι αν </a:t>
            </a:r>
            <a:r>
              <a:rPr lang="el-GR" sz="1600" dirty="0"/>
              <a:t>οι απαιτήσεις των μικρών πιστωτών υπερβαίνουν αθροιστικά είτε το ποσό των 20.000.000, είτε συνολικό ποσοστό 15% του χρέους του οφειλέτη, θα συμμετάσχουν στη ρύθμιση οι πιστωτές με τις μεγαλύτερες απαιτήσεις έως τη συμπλήρωση των ανωτέρω κριτηρίων. </a:t>
            </a:r>
          </a:p>
          <a:p>
            <a:endParaRPr lang="el-GR" sz="1600" dirty="0"/>
          </a:p>
        </p:txBody>
      </p:sp>
      <p:sp>
        <p:nvSpPr>
          <p:cNvPr id="4" name="Θέση αριθμού διαφάνειας 3"/>
          <p:cNvSpPr>
            <a:spLocks noGrp="1"/>
          </p:cNvSpPr>
          <p:nvPr>
            <p:ph type="sldNum" sz="quarter" idx="12"/>
          </p:nvPr>
        </p:nvSpPr>
        <p:spPr/>
        <p:txBody>
          <a:bodyPr/>
          <a:lstStyle/>
          <a:p>
            <a:fld id="{5F5E4264-AB2C-4F8D-B722-011EE3B28134}" type="slidenum">
              <a:rPr lang="el-GR" smtClean="0"/>
              <a:pPr/>
              <a:t>10</a:t>
            </a:fld>
            <a:endParaRPr lang="el-GR" dirty="0"/>
          </a:p>
        </p:txBody>
      </p:sp>
      <p:sp>
        <p:nvSpPr>
          <p:cNvPr id="5" name="Rectangle 2"/>
          <p:cNvSpPr txBox="1">
            <a:spLocks noChangeArrowheads="1"/>
          </p:cNvSpPr>
          <p:nvPr/>
        </p:nvSpPr>
        <p:spPr bwMode="auto">
          <a:xfrm>
            <a:off x="683568" y="1340768"/>
            <a:ext cx="7735765" cy="504056"/>
          </a:xfrm>
          <a:prstGeom prst="rect">
            <a:avLst/>
          </a:prstGeom>
          <a:solidFill>
            <a:srgbClr val="6699FF">
              <a:alpha val="50000"/>
            </a:srgbClr>
          </a:solidFill>
          <a:ln>
            <a:solidFill>
              <a:schemeClr val="bg1"/>
            </a:solidFill>
            <a:miter lim="800000"/>
            <a:headEnd/>
            <a:tailEnd/>
          </a:ln>
        </p:spPr>
        <p:txBody>
          <a:bodyPr vert="horz" wrap="square" lIns="91440" tIns="45720" rIns="91440" bIns="45720" numCol="1" anchor="t" anchorCtr="0" compatLnSpc="1">
            <a:prstTxWarp prst="textNoShape">
              <a:avLst/>
            </a:prstTxWarp>
            <a:normAutofit fontScale="82500" lnSpcReduction="10000"/>
          </a:bodyPr>
          <a:lstStyle/>
          <a:p>
            <a:pPr eaLnBrk="1" fontAlgn="auto" hangingPunct="1">
              <a:spcAft>
                <a:spcPts val="0"/>
              </a:spcAft>
              <a:defRPr/>
            </a:pPr>
            <a:endParaRPr lang="el-GR" altLang="en-US" b="1" dirty="0" smtClean="0">
              <a:solidFill>
                <a:srgbClr val="000099"/>
              </a:solidFill>
              <a:latin typeface="Times New Roman" pitchFamily="18" charset="0"/>
            </a:endParaRPr>
          </a:p>
          <a:p>
            <a:pPr eaLnBrk="1" fontAlgn="auto" hangingPunct="1">
              <a:spcAft>
                <a:spcPts val="0"/>
              </a:spcAft>
              <a:defRPr/>
            </a:pPr>
            <a:r>
              <a:rPr lang="el-GR" altLang="en-US" b="1" dirty="0" smtClean="0">
                <a:solidFill>
                  <a:srgbClr val="000099"/>
                </a:solidFill>
                <a:latin typeface="Times New Roman" pitchFamily="18" charset="0"/>
              </a:rPr>
              <a:t>Εξαίρεση Ρύθμισης οφειλών Μικρών Πιστωτών βάσει εξωδικαστικού μηχανισμού </a:t>
            </a:r>
            <a:r>
              <a:rPr lang="el-GR" b="1" dirty="0" smtClean="0">
                <a:solidFill>
                  <a:srgbClr val="000099"/>
                </a:solidFill>
                <a:latin typeface="Times New Roman" pitchFamily="18" charset="0"/>
              </a:rPr>
              <a:t>(Άρθρο 2)</a:t>
            </a:r>
            <a:endParaRPr lang="en-GB" b="1" dirty="0" smtClean="0">
              <a:solidFill>
                <a:srgbClr val="000099"/>
              </a:solidFill>
              <a:latin typeface="Times New Roman" pitchFamily="18" charset="0"/>
            </a:endParaRPr>
          </a:p>
          <a:p>
            <a:pPr marL="0" marR="0" lvl="0" indent="0" defTabSz="914400" rtl="0" eaLnBrk="1" fontAlgn="auto" latinLnBrk="0" hangingPunct="1">
              <a:lnSpc>
                <a:spcPct val="100000"/>
              </a:lnSpc>
              <a:spcBef>
                <a:spcPct val="0"/>
              </a:spcBef>
              <a:spcAft>
                <a:spcPts val="0"/>
              </a:spcAft>
              <a:buClrTx/>
              <a:buSzTx/>
              <a:buFontTx/>
              <a:buNone/>
              <a:tabLst/>
              <a:defRPr/>
            </a:pPr>
            <a:endParaRPr lang="en-GB" b="1" dirty="0" smtClean="0">
              <a:solidFill>
                <a:srgbClr val="000099"/>
              </a:solidFill>
              <a:latin typeface="Times New Roman" pitchFamily="18" charset="0"/>
              <a:ea typeface="+mj-ea"/>
              <a:cs typeface="+mj-cs"/>
            </a:endParaRPr>
          </a:p>
        </p:txBody>
      </p:sp>
    </p:spTree>
    <p:extLst>
      <p:ext uri="{BB962C8B-B14F-4D97-AF65-F5344CB8AC3E}">
        <p14:creationId xmlns="" xmlns:p14="http://schemas.microsoft.com/office/powerpoint/2010/main" val="6104143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Content Placeholder 2"/>
          <p:cNvSpPr>
            <a:spLocks noGrp="1"/>
          </p:cNvSpPr>
          <p:nvPr>
            <p:ph idx="1"/>
          </p:nvPr>
        </p:nvSpPr>
        <p:spPr>
          <a:xfrm>
            <a:off x="827584" y="2362200"/>
            <a:ext cx="7693025" cy="4495800"/>
          </a:xfrm>
        </p:spPr>
        <p:txBody>
          <a:bodyPr/>
          <a:lstStyle/>
          <a:p>
            <a:endParaRPr lang="el-GR" sz="1600" dirty="0" smtClean="0"/>
          </a:p>
          <a:p>
            <a:r>
              <a:rPr lang="el-GR" sz="1600" dirty="0" smtClean="0"/>
              <a:t>Ο Ν. 4469/2017 προβλέπει ότι </a:t>
            </a:r>
            <a:r>
              <a:rPr lang="el-GR" sz="1600" u="sng" dirty="0" smtClean="0"/>
              <a:t>δεν έχουν δικαίωμα υπαγωγής στη διαδικασία</a:t>
            </a:r>
            <a:r>
              <a:rPr lang="el-GR" sz="1600" dirty="0" smtClean="0"/>
              <a:t> :</a:t>
            </a:r>
          </a:p>
          <a:p>
            <a:pPr>
              <a:buNone/>
            </a:pPr>
            <a:endParaRPr lang="el-GR" sz="1600" dirty="0" smtClean="0"/>
          </a:p>
          <a:p>
            <a:pPr>
              <a:buFont typeface="Wingdings" panose="05000000000000000000" pitchFamily="2" charset="2"/>
              <a:buChar char="Ø"/>
            </a:pPr>
            <a:r>
              <a:rPr lang="el-GR" sz="1600" dirty="0" smtClean="0"/>
              <a:t>Τα πιστωτικά και χρηματοδοτικά ιδρύματα, καθώς και τα υποκαταστήματα αλλοδαπών πιστωτικών ή χρηματοδοτικών ιδρυμάτων που λειτουργούν στην Ελλάδα, </a:t>
            </a:r>
          </a:p>
          <a:p>
            <a:pPr>
              <a:buFont typeface="Wingdings" panose="05000000000000000000" pitchFamily="2" charset="2"/>
              <a:buChar char="Ø"/>
            </a:pPr>
            <a:r>
              <a:rPr lang="el-GR" sz="1600" dirty="0" smtClean="0"/>
              <a:t>Οι </a:t>
            </a:r>
            <a:r>
              <a:rPr lang="el-GR" sz="1600" dirty="0" err="1" smtClean="0"/>
              <a:t>πάροχοι</a:t>
            </a:r>
            <a:r>
              <a:rPr lang="el-GR" sz="1600" dirty="0" smtClean="0"/>
              <a:t> επενδυτικών υπηρεσιών, καθώς και τα υποκαταστήματα αλλοδαπών </a:t>
            </a:r>
            <a:r>
              <a:rPr lang="el-GR" sz="1600" dirty="0" err="1" smtClean="0"/>
              <a:t>παρόχων</a:t>
            </a:r>
            <a:r>
              <a:rPr lang="el-GR" sz="1600" dirty="0" smtClean="0"/>
              <a:t> επενδυτικών υπηρεσιών που λειτουργούν στην Ελλάδα,</a:t>
            </a:r>
          </a:p>
          <a:p>
            <a:pPr>
              <a:buFont typeface="Wingdings" panose="05000000000000000000" pitchFamily="2" charset="2"/>
              <a:buChar char="Ø"/>
            </a:pPr>
            <a:r>
              <a:rPr lang="el-GR" sz="1600" dirty="0" smtClean="0"/>
              <a:t>Οι Οργανισμοί Συλλογικών Επενδύσεων σε Κινητές Αξίες (ΟΣΕΚΑ), καθώς και οι Οργανισμοί Εναλλακτικών Επενδύσεων (ΟΕΕ) καθώς και οι διαχειριστές αυτών ,</a:t>
            </a:r>
          </a:p>
          <a:p>
            <a:pPr>
              <a:buFont typeface="Wingdings" panose="05000000000000000000" pitchFamily="2" charset="2"/>
              <a:buChar char="Ø"/>
            </a:pPr>
            <a:r>
              <a:rPr lang="el-GR" sz="1600" dirty="0" smtClean="0"/>
              <a:t>Οι ασφαλιστικές εταιρίες.</a:t>
            </a:r>
          </a:p>
          <a:p>
            <a:pPr>
              <a:buNone/>
            </a:pPr>
            <a:endParaRPr lang="en-US" altLang="en-US" sz="1600" dirty="0" smtClean="0"/>
          </a:p>
        </p:txBody>
      </p:sp>
      <p:sp>
        <p:nvSpPr>
          <p:cNvPr id="4" name="Rectangle 2"/>
          <p:cNvSpPr txBox="1">
            <a:spLocks noChangeArrowheads="1"/>
          </p:cNvSpPr>
          <p:nvPr/>
        </p:nvSpPr>
        <p:spPr bwMode="auto">
          <a:xfrm>
            <a:off x="611560" y="1340768"/>
            <a:ext cx="7735765" cy="504056"/>
          </a:xfrm>
          <a:prstGeom prst="rect">
            <a:avLst/>
          </a:prstGeom>
          <a:solidFill>
            <a:srgbClr val="6699FF">
              <a:alpha val="50000"/>
            </a:srgbClr>
          </a:solidFill>
          <a:ln>
            <a:solidFill>
              <a:schemeClr val="bg1"/>
            </a:solidFill>
            <a:miter lim="800000"/>
            <a:headEnd/>
            <a:tailEnd/>
          </a:ln>
        </p:spPr>
        <p:txBody>
          <a:bodyPr vert="horz" wrap="square" lIns="91440" tIns="45720" rIns="91440" bIns="45720" numCol="1" anchor="t" anchorCtr="0" compatLnSpc="1">
            <a:prstTxWarp prst="textNoShape">
              <a:avLst/>
            </a:prstTxWarp>
            <a:normAutofit fontScale="82500" lnSpcReduction="10000"/>
          </a:bodyPr>
          <a:lstStyle/>
          <a:p>
            <a:pPr eaLnBrk="1" fontAlgn="auto" hangingPunct="1">
              <a:spcAft>
                <a:spcPts val="0"/>
              </a:spcAft>
              <a:defRPr/>
            </a:pPr>
            <a:endParaRPr lang="el-GR" altLang="en-US" b="1" dirty="0" smtClean="0">
              <a:solidFill>
                <a:srgbClr val="000099"/>
              </a:solidFill>
              <a:latin typeface="Times New Roman" pitchFamily="18" charset="0"/>
            </a:endParaRPr>
          </a:p>
          <a:p>
            <a:pPr eaLnBrk="1" fontAlgn="auto" hangingPunct="1">
              <a:spcAft>
                <a:spcPts val="0"/>
              </a:spcAft>
              <a:defRPr/>
            </a:pPr>
            <a:r>
              <a:rPr lang="el-GR" altLang="en-US" b="1" dirty="0" smtClean="0">
                <a:solidFill>
                  <a:srgbClr val="000099"/>
                </a:solidFill>
                <a:latin typeface="Times New Roman" pitchFamily="18" charset="0"/>
              </a:rPr>
              <a:t>Ποιοι οφειλέτες δεν έχουν Δικαίωμα Υπαγωγής στον εξωδικαστικό μηχανισμό </a:t>
            </a:r>
            <a:r>
              <a:rPr lang="el-GR" b="1" dirty="0" smtClean="0">
                <a:solidFill>
                  <a:srgbClr val="000099"/>
                </a:solidFill>
                <a:latin typeface="Times New Roman" pitchFamily="18" charset="0"/>
              </a:rPr>
              <a:t>(Άρθρο 2)</a:t>
            </a:r>
            <a:endParaRPr lang="en-GB" b="1" dirty="0" smtClean="0">
              <a:solidFill>
                <a:srgbClr val="000099"/>
              </a:solidFill>
              <a:latin typeface="Times New Roman" pitchFamily="18" charset="0"/>
            </a:endParaRPr>
          </a:p>
          <a:p>
            <a:pPr marL="0" marR="0" lvl="0" indent="0" defTabSz="914400" rtl="0" eaLnBrk="1" fontAlgn="auto" latinLnBrk="0" hangingPunct="1">
              <a:lnSpc>
                <a:spcPct val="100000"/>
              </a:lnSpc>
              <a:spcBef>
                <a:spcPct val="0"/>
              </a:spcBef>
              <a:spcAft>
                <a:spcPts val="0"/>
              </a:spcAft>
              <a:buClrTx/>
              <a:buSzTx/>
              <a:buFontTx/>
              <a:buNone/>
              <a:tabLst/>
              <a:defRPr/>
            </a:pPr>
            <a:endParaRPr lang="en-GB" b="1" dirty="0" smtClean="0">
              <a:solidFill>
                <a:srgbClr val="000099"/>
              </a:solidFill>
              <a:latin typeface="Times New Roman" pitchFamily="18" charset="0"/>
              <a:ea typeface="+mj-ea"/>
              <a:cs typeface="+mj-cs"/>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2204864"/>
            <a:ext cx="7982272" cy="4536504"/>
          </a:xfrm>
        </p:spPr>
        <p:txBody>
          <a:bodyPr>
            <a:normAutofit fontScale="25000" lnSpcReduction="20000"/>
          </a:bodyPr>
          <a:lstStyle/>
          <a:p>
            <a:pPr>
              <a:buNone/>
            </a:pPr>
            <a:endParaRPr lang="en-US" dirty="0"/>
          </a:p>
          <a:p>
            <a:pPr algn="just">
              <a:lnSpc>
                <a:spcPct val="170000"/>
              </a:lnSpc>
            </a:pPr>
            <a:r>
              <a:rPr lang="el-GR" sz="5600" dirty="0" smtClean="0"/>
              <a:t>Η αίτηση του οφειλέτη διαβιβάζεται μέσω της Ε.Γ.Δ.Ι.Χ. στον εν λόγω πιστωτή για </a:t>
            </a:r>
            <a:r>
              <a:rPr lang="el-GR" sz="5600" u="sng" dirty="0" smtClean="0"/>
              <a:t>Διμερή </a:t>
            </a:r>
            <a:r>
              <a:rPr lang="el-GR" sz="5600" u="sng" dirty="0"/>
              <a:t>Δ</a:t>
            </a:r>
            <a:r>
              <a:rPr lang="el-GR" sz="5600" u="sng" dirty="0" smtClean="0"/>
              <a:t>ιαπραγμάτευση. </a:t>
            </a:r>
          </a:p>
          <a:p>
            <a:pPr algn="just">
              <a:lnSpc>
                <a:spcPct val="170000"/>
              </a:lnSpc>
            </a:pPr>
            <a:r>
              <a:rPr lang="el-GR" sz="5600" dirty="0" smtClean="0"/>
              <a:t>Δεν προβλέπεται ο ρόλος του συντονιστή κατά την περίπτωση διμερούς διαπραγμάτευσης εφόσον πρόκειται </a:t>
            </a:r>
            <a:r>
              <a:rPr lang="el-GR" sz="5600" dirty="0"/>
              <a:t>για </a:t>
            </a:r>
            <a:r>
              <a:rPr lang="el-GR" sz="5600" dirty="0" smtClean="0"/>
              <a:t>οφειλή έναντι </a:t>
            </a:r>
            <a:r>
              <a:rPr lang="el-GR" sz="5600" dirty="0"/>
              <a:t>ενός μόνο δανειστή. </a:t>
            </a:r>
            <a:endParaRPr lang="el-GR" sz="5600" dirty="0" smtClean="0"/>
          </a:p>
          <a:p>
            <a:pPr algn="just">
              <a:lnSpc>
                <a:spcPct val="170000"/>
              </a:lnSpc>
            </a:pPr>
            <a:r>
              <a:rPr lang="el-GR" sz="5600" dirty="0" smtClean="0"/>
              <a:t>Δεν έχουμε εφαρμογή των άρθρων 6 έως και 14, δηλαδή δεν διορίζεται συντονιστής, δεν ελέγχεται η πληρότητα της αιτήσεως, δεν υπάρχει διαδικασία διαπραγμάτευσης, δεν εφαρμόζονται οι υποχρεωτικοί κανόνες της σύμβασης αναδιάρθρωσης, δεν υπάρχει αμοιβή συντονιστή, ούτε πραγματογνώμονας, ούτε επικύρωση από το δικαστήριο, ούτε αναστολή, ούτε συνέπειες από τη μη τήρηση της συμφωνίας αναδιάρθρωσης, την ανατροπή και την ακύρωσή της, με εξαίρεση το άρθρο 9 παρ. 7, δηλαδή τον περιορισμό της εγγυητικής ευθύνης του δημοσίου σε όση έκταση γίνεται η ρύθμιση. </a:t>
            </a:r>
          </a:p>
          <a:p>
            <a:pPr algn="just">
              <a:lnSpc>
                <a:spcPct val="170000"/>
              </a:lnSpc>
            </a:pPr>
            <a:r>
              <a:rPr lang="el-GR" sz="5600" dirty="0" smtClean="0"/>
              <a:t>Ο πιστωτής ενημερώνει την Ε.Γ.Δ.Ι.Χ. </a:t>
            </a:r>
            <a:r>
              <a:rPr lang="el-GR" sz="5600" u="sng" dirty="0" smtClean="0"/>
              <a:t>εντός (3) μηνών </a:t>
            </a:r>
            <a:r>
              <a:rPr lang="el-GR" sz="5600" dirty="0" smtClean="0"/>
              <a:t>από την ημερομηνία προώθησης της αίτησης για την επίτευξη ή μη της συμφωνίας με τον οφειλέτη.</a:t>
            </a:r>
            <a:endParaRPr lang="el-GR" sz="5600" dirty="0"/>
          </a:p>
        </p:txBody>
      </p:sp>
      <p:sp>
        <p:nvSpPr>
          <p:cNvPr id="4" name="Θέση αριθμού διαφάνειας 3"/>
          <p:cNvSpPr>
            <a:spLocks noGrp="1"/>
          </p:cNvSpPr>
          <p:nvPr>
            <p:ph type="sldNum" sz="quarter" idx="12"/>
          </p:nvPr>
        </p:nvSpPr>
        <p:spPr/>
        <p:txBody>
          <a:bodyPr/>
          <a:lstStyle/>
          <a:p>
            <a:fld id="{5F5E4264-AB2C-4F8D-B722-011EE3B28134}" type="slidenum">
              <a:rPr lang="el-GR" smtClean="0"/>
              <a:pPr/>
              <a:t>12</a:t>
            </a:fld>
            <a:endParaRPr lang="el-GR" dirty="0"/>
          </a:p>
        </p:txBody>
      </p:sp>
      <p:sp>
        <p:nvSpPr>
          <p:cNvPr id="5" name="Rectangle 2"/>
          <p:cNvSpPr txBox="1">
            <a:spLocks noChangeArrowheads="1"/>
          </p:cNvSpPr>
          <p:nvPr/>
        </p:nvSpPr>
        <p:spPr bwMode="auto">
          <a:xfrm>
            <a:off x="611560" y="1340768"/>
            <a:ext cx="7735765" cy="504056"/>
          </a:xfrm>
          <a:prstGeom prst="rect">
            <a:avLst/>
          </a:prstGeom>
          <a:solidFill>
            <a:srgbClr val="6699FF">
              <a:alpha val="50000"/>
            </a:srgbClr>
          </a:solidFill>
          <a:ln>
            <a:solidFill>
              <a:schemeClr val="bg1"/>
            </a:solidFill>
            <a:miter lim="800000"/>
            <a:headEnd/>
            <a:tailEnd/>
          </a:ln>
        </p:spPr>
        <p:txBody>
          <a:bodyPr vert="horz" wrap="square" lIns="91440" tIns="45720" rIns="91440" bIns="45720" numCol="1" anchor="t" anchorCtr="0" compatLnSpc="1">
            <a:prstTxWarp prst="textNoShape">
              <a:avLst/>
            </a:prstTxWarp>
            <a:normAutofit fontScale="82500" lnSpcReduction="10000"/>
          </a:bodyPr>
          <a:lstStyle/>
          <a:p>
            <a:pPr eaLnBrk="1" fontAlgn="auto" hangingPunct="1">
              <a:spcAft>
                <a:spcPts val="0"/>
              </a:spcAft>
              <a:defRPr/>
            </a:pPr>
            <a:endParaRPr lang="el-GR" altLang="en-US" b="1" dirty="0" smtClean="0">
              <a:solidFill>
                <a:srgbClr val="000099"/>
              </a:solidFill>
              <a:latin typeface="Times New Roman" pitchFamily="18" charset="0"/>
            </a:endParaRPr>
          </a:p>
          <a:p>
            <a:pPr eaLnBrk="1" fontAlgn="auto" hangingPunct="1">
              <a:spcAft>
                <a:spcPts val="0"/>
              </a:spcAft>
              <a:defRPr/>
            </a:pPr>
            <a:r>
              <a:rPr lang="el-GR" altLang="en-US" b="1" dirty="0" smtClean="0">
                <a:solidFill>
                  <a:srgbClr val="000099"/>
                </a:solidFill>
                <a:latin typeface="Times New Roman" pitchFamily="18" charset="0"/>
              </a:rPr>
              <a:t>Τί συμβαίνει σε περίπτωση πιστωτή με απαιτήσεις &gt;85% των συνολικών οφειλών </a:t>
            </a:r>
            <a:r>
              <a:rPr lang="el-GR" b="1" dirty="0" smtClean="0">
                <a:solidFill>
                  <a:srgbClr val="000099"/>
                </a:solidFill>
                <a:latin typeface="Times New Roman" pitchFamily="18" charset="0"/>
              </a:rPr>
              <a:t>(Άρθρο 2)</a:t>
            </a:r>
            <a:endParaRPr lang="en-GB" b="1" dirty="0" smtClean="0">
              <a:solidFill>
                <a:srgbClr val="000099"/>
              </a:solidFill>
              <a:latin typeface="Times New Roman" pitchFamily="18" charset="0"/>
            </a:endParaRPr>
          </a:p>
          <a:p>
            <a:pPr marL="0" marR="0" lvl="0" indent="0" defTabSz="914400" rtl="0" eaLnBrk="1" fontAlgn="auto" latinLnBrk="0" hangingPunct="1">
              <a:lnSpc>
                <a:spcPct val="100000"/>
              </a:lnSpc>
              <a:spcBef>
                <a:spcPct val="0"/>
              </a:spcBef>
              <a:spcAft>
                <a:spcPts val="0"/>
              </a:spcAft>
              <a:buClrTx/>
              <a:buSzTx/>
              <a:buFontTx/>
              <a:buNone/>
              <a:tabLst/>
              <a:defRPr/>
            </a:pPr>
            <a:endParaRPr lang="en-GB" b="1" dirty="0" smtClean="0">
              <a:solidFill>
                <a:srgbClr val="000099"/>
              </a:solidFill>
              <a:latin typeface="Times New Roman" pitchFamily="18" charset="0"/>
              <a:ea typeface="+mj-ea"/>
              <a:cs typeface="+mj-cs"/>
            </a:endParaRPr>
          </a:p>
        </p:txBody>
      </p:sp>
    </p:spTree>
    <p:extLst>
      <p:ext uri="{BB962C8B-B14F-4D97-AF65-F5344CB8AC3E}">
        <p14:creationId xmlns="" xmlns:p14="http://schemas.microsoft.com/office/powerpoint/2010/main" val="251245327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half" idx="1"/>
          </p:nvPr>
        </p:nvSpPr>
        <p:spPr/>
        <p:txBody>
          <a:bodyPr/>
          <a:lstStyle/>
          <a:p>
            <a:endParaRPr lang="el-GR" dirty="0" smtClean="0"/>
          </a:p>
          <a:p>
            <a:endParaRPr lang="el-GR" dirty="0"/>
          </a:p>
        </p:txBody>
      </p:sp>
      <p:graphicFrame>
        <p:nvGraphicFramePr>
          <p:cNvPr id="5" name="4 - Διάγραμμα"/>
          <p:cNvGraphicFramePr/>
          <p:nvPr/>
        </p:nvGraphicFramePr>
        <p:xfrm>
          <a:off x="0" y="2348880"/>
          <a:ext cx="2267744"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5 - Θέση περιεχομένου"/>
          <p:cNvGraphicFramePr>
            <a:graphicFrameLocks noGrp="1"/>
          </p:cNvGraphicFramePr>
          <p:nvPr>
            <p:ph sz="half" idx="2"/>
          </p:nvPr>
        </p:nvGraphicFramePr>
        <p:xfrm>
          <a:off x="2555776" y="1844824"/>
          <a:ext cx="3888432" cy="452596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8" name="7 - Συν"/>
          <p:cNvSpPr/>
          <p:nvPr/>
        </p:nvSpPr>
        <p:spPr>
          <a:xfrm>
            <a:off x="3347864" y="4077072"/>
            <a:ext cx="504056" cy="432048"/>
          </a:xfrm>
          <a:prstGeom prst="mathPlus">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 name="13 - TextBox"/>
          <p:cNvSpPr txBox="1"/>
          <p:nvPr/>
        </p:nvSpPr>
        <p:spPr>
          <a:xfrm>
            <a:off x="0" y="3573016"/>
            <a:ext cx="1008112" cy="307777"/>
          </a:xfrm>
          <a:prstGeom prst="rect">
            <a:avLst/>
          </a:prstGeom>
          <a:noFill/>
        </p:spPr>
        <p:txBody>
          <a:bodyPr wrap="square" rtlCol="0">
            <a:spAutoFit/>
          </a:bodyPr>
          <a:lstStyle/>
          <a:p>
            <a:r>
              <a:rPr lang="el-GR" sz="1400" b="1" dirty="0" smtClean="0">
                <a:latin typeface="Verdana" pitchFamily="34" charset="0"/>
                <a:ea typeface="Verdana" pitchFamily="34" charset="0"/>
                <a:cs typeface="Verdana" pitchFamily="34" charset="0"/>
              </a:rPr>
              <a:t>Βήμα 2 </a:t>
            </a:r>
            <a:endParaRPr lang="el-GR" sz="1400" b="1" dirty="0">
              <a:latin typeface="Verdana" pitchFamily="34" charset="0"/>
              <a:ea typeface="Verdana" pitchFamily="34" charset="0"/>
              <a:cs typeface="Verdana" pitchFamily="34" charset="0"/>
            </a:endParaRPr>
          </a:p>
        </p:txBody>
      </p:sp>
      <p:sp>
        <p:nvSpPr>
          <p:cNvPr id="15" name="14 - TextBox"/>
          <p:cNvSpPr txBox="1"/>
          <p:nvPr/>
        </p:nvSpPr>
        <p:spPr>
          <a:xfrm>
            <a:off x="0" y="5085184"/>
            <a:ext cx="971600" cy="307777"/>
          </a:xfrm>
          <a:prstGeom prst="rect">
            <a:avLst/>
          </a:prstGeom>
          <a:noFill/>
        </p:spPr>
        <p:txBody>
          <a:bodyPr wrap="square" rtlCol="0">
            <a:spAutoFit/>
          </a:bodyPr>
          <a:lstStyle/>
          <a:p>
            <a:r>
              <a:rPr lang="el-GR" sz="1400" b="1" dirty="0" smtClean="0">
                <a:latin typeface="Verdana" pitchFamily="34" charset="0"/>
                <a:ea typeface="Verdana" pitchFamily="34" charset="0"/>
                <a:cs typeface="Verdana" pitchFamily="34" charset="0"/>
              </a:rPr>
              <a:t>Βήμα 3</a:t>
            </a:r>
            <a:endParaRPr lang="el-GR" sz="1400" b="1" dirty="0">
              <a:latin typeface="Verdana" pitchFamily="34" charset="0"/>
              <a:ea typeface="Verdana" pitchFamily="34" charset="0"/>
              <a:cs typeface="Verdana" pitchFamily="34" charset="0"/>
            </a:endParaRPr>
          </a:p>
        </p:txBody>
      </p:sp>
      <p:sp>
        <p:nvSpPr>
          <p:cNvPr id="16" name="15 - TextBox"/>
          <p:cNvSpPr txBox="1"/>
          <p:nvPr/>
        </p:nvSpPr>
        <p:spPr>
          <a:xfrm>
            <a:off x="3059832" y="1988840"/>
            <a:ext cx="1152128" cy="307777"/>
          </a:xfrm>
          <a:prstGeom prst="rect">
            <a:avLst/>
          </a:prstGeom>
          <a:noFill/>
        </p:spPr>
        <p:txBody>
          <a:bodyPr wrap="square" rtlCol="0">
            <a:spAutoFit/>
          </a:bodyPr>
          <a:lstStyle/>
          <a:p>
            <a:r>
              <a:rPr lang="el-GR" sz="1400" b="1" dirty="0" smtClean="0">
                <a:solidFill>
                  <a:srgbClr val="00B0F0"/>
                </a:solidFill>
                <a:latin typeface="Verdana" pitchFamily="34" charset="0"/>
                <a:ea typeface="Verdana" pitchFamily="34" charset="0"/>
                <a:cs typeface="Verdana" pitchFamily="34" charset="0"/>
              </a:rPr>
              <a:t>Βήμα</a:t>
            </a:r>
            <a:r>
              <a:rPr lang="el-GR" sz="1400" b="1" dirty="0" smtClean="0">
                <a:latin typeface="Verdana" pitchFamily="34" charset="0"/>
                <a:ea typeface="Verdana" pitchFamily="34" charset="0"/>
                <a:cs typeface="Verdana" pitchFamily="34" charset="0"/>
              </a:rPr>
              <a:t> </a:t>
            </a:r>
            <a:r>
              <a:rPr lang="el-GR" sz="1400" b="1" dirty="0" smtClean="0">
                <a:solidFill>
                  <a:srgbClr val="00B0F0"/>
                </a:solidFill>
                <a:latin typeface="Verdana" pitchFamily="34" charset="0"/>
                <a:ea typeface="Verdana" pitchFamily="34" charset="0"/>
                <a:cs typeface="Verdana" pitchFamily="34" charset="0"/>
              </a:rPr>
              <a:t>4</a:t>
            </a:r>
            <a:endParaRPr lang="el-GR" sz="1400" b="1" dirty="0">
              <a:solidFill>
                <a:srgbClr val="00B0F0"/>
              </a:solidFill>
              <a:latin typeface="Verdana" pitchFamily="34" charset="0"/>
              <a:ea typeface="Verdana" pitchFamily="34" charset="0"/>
              <a:cs typeface="Verdana" pitchFamily="34" charset="0"/>
            </a:endParaRPr>
          </a:p>
        </p:txBody>
      </p:sp>
      <p:sp>
        <p:nvSpPr>
          <p:cNvPr id="18" name="17 - TextBox"/>
          <p:cNvSpPr txBox="1"/>
          <p:nvPr/>
        </p:nvSpPr>
        <p:spPr>
          <a:xfrm>
            <a:off x="2555776" y="4509120"/>
            <a:ext cx="1008112" cy="307777"/>
          </a:xfrm>
          <a:prstGeom prst="rect">
            <a:avLst/>
          </a:prstGeom>
          <a:noFill/>
        </p:spPr>
        <p:txBody>
          <a:bodyPr wrap="square" rtlCol="0">
            <a:spAutoFit/>
          </a:bodyPr>
          <a:lstStyle/>
          <a:p>
            <a:r>
              <a:rPr lang="el-GR" sz="1400" b="1" dirty="0" smtClean="0">
                <a:latin typeface="Verdana" pitchFamily="34" charset="0"/>
                <a:ea typeface="Verdana" pitchFamily="34" charset="0"/>
                <a:cs typeface="Verdana" pitchFamily="34" charset="0"/>
              </a:rPr>
              <a:t>Βήμα</a:t>
            </a:r>
            <a:r>
              <a:rPr lang="el-GR" sz="1400" dirty="0" smtClean="0">
                <a:latin typeface="Verdana" pitchFamily="34" charset="0"/>
                <a:ea typeface="Verdana" pitchFamily="34" charset="0"/>
                <a:cs typeface="Verdana" pitchFamily="34" charset="0"/>
              </a:rPr>
              <a:t> </a:t>
            </a:r>
            <a:r>
              <a:rPr lang="el-GR" sz="1400" b="1" dirty="0" smtClean="0">
                <a:latin typeface="Verdana" pitchFamily="34" charset="0"/>
                <a:ea typeface="Verdana" pitchFamily="34" charset="0"/>
                <a:cs typeface="Verdana" pitchFamily="34" charset="0"/>
              </a:rPr>
              <a:t>5</a:t>
            </a:r>
            <a:endParaRPr lang="el-GR" sz="1400" b="1" dirty="0">
              <a:latin typeface="Verdana" pitchFamily="34" charset="0"/>
              <a:ea typeface="Verdana" pitchFamily="34" charset="0"/>
              <a:cs typeface="Verdana" pitchFamily="34" charset="0"/>
            </a:endParaRPr>
          </a:p>
        </p:txBody>
      </p:sp>
      <p:sp>
        <p:nvSpPr>
          <p:cNvPr id="19" name="18 - TextBox"/>
          <p:cNvSpPr txBox="1"/>
          <p:nvPr/>
        </p:nvSpPr>
        <p:spPr>
          <a:xfrm>
            <a:off x="4644008" y="3284984"/>
            <a:ext cx="1080120" cy="307777"/>
          </a:xfrm>
          <a:prstGeom prst="rect">
            <a:avLst/>
          </a:prstGeom>
          <a:noFill/>
        </p:spPr>
        <p:txBody>
          <a:bodyPr wrap="square" rtlCol="0">
            <a:spAutoFit/>
          </a:bodyPr>
          <a:lstStyle/>
          <a:p>
            <a:r>
              <a:rPr lang="el-GR" sz="1400" b="1" dirty="0" smtClean="0">
                <a:latin typeface="Verdana" pitchFamily="34" charset="0"/>
                <a:ea typeface="Verdana" pitchFamily="34" charset="0"/>
                <a:cs typeface="Verdana" pitchFamily="34" charset="0"/>
              </a:rPr>
              <a:t>Βήμα 6</a:t>
            </a:r>
            <a:endParaRPr lang="el-GR" sz="1400" b="1" dirty="0">
              <a:latin typeface="Verdana" pitchFamily="34" charset="0"/>
              <a:ea typeface="Verdana" pitchFamily="34" charset="0"/>
              <a:cs typeface="Verdana" pitchFamily="34" charset="0"/>
            </a:endParaRPr>
          </a:p>
        </p:txBody>
      </p:sp>
      <p:graphicFrame>
        <p:nvGraphicFramePr>
          <p:cNvPr id="17" name="16 - Διάγραμμα"/>
          <p:cNvGraphicFramePr/>
          <p:nvPr/>
        </p:nvGraphicFramePr>
        <p:xfrm>
          <a:off x="6228184" y="2204864"/>
          <a:ext cx="2736304" cy="396044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20" name="19 - Δεξιό βέλος"/>
          <p:cNvSpPr/>
          <p:nvPr/>
        </p:nvSpPr>
        <p:spPr>
          <a:xfrm>
            <a:off x="4283968" y="4221088"/>
            <a:ext cx="432048" cy="288032"/>
          </a:xfrm>
          <a:prstGeom prst="rightArrow">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1" name="20 - Δεξιό βέλος"/>
          <p:cNvSpPr/>
          <p:nvPr/>
        </p:nvSpPr>
        <p:spPr>
          <a:xfrm>
            <a:off x="2267744" y="4221088"/>
            <a:ext cx="432048" cy="288032"/>
          </a:xfrm>
          <a:prstGeom prst="rightArrow">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2" name="21 - Δεξιό βέλος"/>
          <p:cNvSpPr/>
          <p:nvPr/>
        </p:nvSpPr>
        <p:spPr>
          <a:xfrm rot="18864029">
            <a:off x="5679323" y="3133765"/>
            <a:ext cx="504056" cy="288032"/>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3" name="Rectangle 2"/>
          <p:cNvSpPr txBox="1">
            <a:spLocks noChangeArrowheads="1"/>
          </p:cNvSpPr>
          <p:nvPr/>
        </p:nvSpPr>
        <p:spPr bwMode="auto">
          <a:xfrm>
            <a:off x="539552" y="1124744"/>
            <a:ext cx="7735765" cy="504056"/>
          </a:xfrm>
          <a:prstGeom prst="rect">
            <a:avLst/>
          </a:prstGeom>
          <a:solidFill>
            <a:srgbClr val="6699FF">
              <a:alpha val="50000"/>
            </a:srgbClr>
          </a:solidFill>
          <a:ln>
            <a:solidFill>
              <a:schemeClr val="bg1"/>
            </a:solidFill>
            <a:miter lim="800000"/>
            <a:headEnd/>
            <a:tailEnd/>
          </a:ln>
        </p:spPr>
        <p:txBody>
          <a:bodyPr vert="horz" wrap="square" lIns="91440" tIns="45720" rIns="91440" bIns="45720" numCol="1" anchor="t" anchorCtr="0" compatLnSpc="1">
            <a:prstTxWarp prst="textNoShape">
              <a:avLst/>
            </a:prstTxWarp>
            <a:normAutofit fontScale="90000" lnSpcReduction="20000"/>
          </a:bodyPr>
          <a:lstStyle/>
          <a:p>
            <a:pPr eaLnBrk="1" fontAlgn="auto" hangingPunct="1">
              <a:spcAft>
                <a:spcPts val="0"/>
              </a:spcAft>
              <a:defRPr/>
            </a:pPr>
            <a:endParaRPr lang="el-GR" altLang="en-US" b="1" dirty="0" smtClean="0">
              <a:solidFill>
                <a:srgbClr val="000099"/>
              </a:solidFill>
              <a:latin typeface="Times New Roman" pitchFamily="18" charset="0"/>
            </a:endParaRPr>
          </a:p>
          <a:p>
            <a:pPr eaLnBrk="1" fontAlgn="auto" hangingPunct="1">
              <a:spcAft>
                <a:spcPts val="0"/>
              </a:spcAft>
              <a:defRPr/>
            </a:pPr>
            <a:r>
              <a:rPr lang="el-GR" altLang="en-US" b="1" dirty="0" smtClean="0">
                <a:solidFill>
                  <a:srgbClr val="000099"/>
                </a:solidFill>
                <a:latin typeface="Times New Roman" pitchFamily="18" charset="0"/>
              </a:rPr>
              <a:t>Διάγραμμα ροής υποβολής αίτησης στον εξωδικαστικό μηχανισμό </a:t>
            </a:r>
            <a:r>
              <a:rPr lang="el-GR" b="1" dirty="0" smtClean="0">
                <a:solidFill>
                  <a:srgbClr val="000099"/>
                </a:solidFill>
                <a:latin typeface="Times New Roman" pitchFamily="18" charset="0"/>
              </a:rPr>
              <a:t>(Άρθρο 4)</a:t>
            </a:r>
            <a:endParaRPr lang="en-GB" b="1" dirty="0" smtClean="0">
              <a:solidFill>
                <a:srgbClr val="000099"/>
              </a:solidFill>
              <a:latin typeface="Times New Roman" pitchFamily="18" charset="0"/>
            </a:endParaRPr>
          </a:p>
          <a:p>
            <a:pPr marL="0" marR="0" lvl="0" indent="0" defTabSz="914400" rtl="0" eaLnBrk="1" fontAlgn="auto" latinLnBrk="0" hangingPunct="1">
              <a:lnSpc>
                <a:spcPct val="100000"/>
              </a:lnSpc>
              <a:spcBef>
                <a:spcPct val="0"/>
              </a:spcBef>
              <a:spcAft>
                <a:spcPts val="0"/>
              </a:spcAft>
              <a:buClrTx/>
              <a:buSzTx/>
              <a:buFontTx/>
              <a:buNone/>
              <a:tabLst/>
              <a:defRPr/>
            </a:pPr>
            <a:endParaRPr lang="en-GB" b="1" dirty="0" smtClean="0">
              <a:solidFill>
                <a:srgbClr val="000099"/>
              </a:solidFill>
              <a:latin typeface="Times New Roman" pitchFamily="18" charset="0"/>
              <a:ea typeface="+mj-ea"/>
              <a:cs typeface="+mj-cs"/>
            </a:endParaRPr>
          </a:p>
        </p:txBody>
      </p:sp>
      <p:sp>
        <p:nvSpPr>
          <p:cNvPr id="13" name="12 - TextBox"/>
          <p:cNvSpPr txBox="1"/>
          <p:nvPr/>
        </p:nvSpPr>
        <p:spPr>
          <a:xfrm>
            <a:off x="323528" y="1988840"/>
            <a:ext cx="1008112" cy="307777"/>
          </a:xfrm>
          <a:prstGeom prst="rect">
            <a:avLst/>
          </a:prstGeom>
          <a:noFill/>
        </p:spPr>
        <p:txBody>
          <a:bodyPr wrap="square" rtlCol="0">
            <a:spAutoFit/>
          </a:bodyPr>
          <a:lstStyle/>
          <a:p>
            <a:r>
              <a:rPr lang="el-GR" sz="1400" b="1" dirty="0" smtClean="0">
                <a:solidFill>
                  <a:srgbClr val="00B0F0"/>
                </a:solidFill>
                <a:latin typeface="Verdana" pitchFamily="34" charset="0"/>
                <a:ea typeface="Verdana" pitchFamily="34" charset="0"/>
                <a:cs typeface="Verdana" pitchFamily="34" charset="0"/>
              </a:rPr>
              <a:t>Βήμα 1</a:t>
            </a:r>
            <a:endParaRPr lang="el-GR" sz="1400" b="1" dirty="0">
              <a:solidFill>
                <a:srgbClr val="00B0F0"/>
              </a:solidFill>
              <a:latin typeface="Verdana" pitchFamily="34" charset="0"/>
              <a:ea typeface="Verdana" pitchFamily="34" charset="0"/>
              <a:cs typeface="Verdana" pitchFamily="34" charset="0"/>
            </a:endParaRPr>
          </a:p>
        </p:txBody>
      </p:sp>
      <p:sp>
        <p:nvSpPr>
          <p:cNvPr id="25" name="24 - TextBox"/>
          <p:cNvSpPr txBox="1"/>
          <p:nvPr/>
        </p:nvSpPr>
        <p:spPr>
          <a:xfrm>
            <a:off x="7020272" y="2348880"/>
            <a:ext cx="1080120" cy="307777"/>
          </a:xfrm>
          <a:prstGeom prst="rect">
            <a:avLst/>
          </a:prstGeom>
          <a:noFill/>
        </p:spPr>
        <p:txBody>
          <a:bodyPr wrap="square" rtlCol="0">
            <a:spAutoFit/>
          </a:bodyPr>
          <a:lstStyle/>
          <a:p>
            <a:r>
              <a:rPr lang="el-GR" sz="1400" b="1" dirty="0" smtClean="0">
                <a:latin typeface="Verdana" pitchFamily="34" charset="0"/>
                <a:ea typeface="Verdana" pitchFamily="34" charset="0"/>
                <a:cs typeface="Verdana" pitchFamily="34" charset="0"/>
              </a:rPr>
              <a:t>Βήμα 7</a:t>
            </a:r>
            <a:endParaRPr lang="el-GR" sz="1400" b="1" dirty="0">
              <a:latin typeface="Verdana" pitchFamily="34" charset="0"/>
              <a:ea typeface="Verdana" pitchFamily="34" charset="0"/>
              <a:cs typeface="Verdana" pitchFamily="34" charset="0"/>
            </a:endParaRPr>
          </a:p>
        </p:txBody>
      </p:sp>
      <p:sp>
        <p:nvSpPr>
          <p:cNvPr id="26" name="25 - TextBox"/>
          <p:cNvSpPr txBox="1"/>
          <p:nvPr/>
        </p:nvSpPr>
        <p:spPr>
          <a:xfrm>
            <a:off x="7020272" y="5085184"/>
            <a:ext cx="1080120" cy="307777"/>
          </a:xfrm>
          <a:prstGeom prst="rect">
            <a:avLst/>
          </a:prstGeom>
          <a:noFill/>
        </p:spPr>
        <p:txBody>
          <a:bodyPr wrap="square" rtlCol="0">
            <a:spAutoFit/>
          </a:bodyPr>
          <a:lstStyle/>
          <a:p>
            <a:r>
              <a:rPr lang="el-GR" sz="1400" b="1" dirty="0" smtClean="0">
                <a:latin typeface="Verdana" pitchFamily="34" charset="0"/>
                <a:ea typeface="Verdana" pitchFamily="34" charset="0"/>
                <a:cs typeface="Verdana" pitchFamily="34" charset="0"/>
              </a:rPr>
              <a:t>Βήμα 8</a:t>
            </a:r>
            <a:endParaRPr lang="el-GR" sz="1400" b="1" dirty="0">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Διάγραμμα"/>
          <p:cNvGraphicFramePr/>
          <p:nvPr/>
        </p:nvGraphicFramePr>
        <p:xfrm>
          <a:off x="611560" y="764704"/>
          <a:ext cx="6864424" cy="54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2"/>
          <p:cNvSpPr txBox="1">
            <a:spLocks noChangeArrowheads="1"/>
          </p:cNvSpPr>
          <p:nvPr/>
        </p:nvSpPr>
        <p:spPr bwMode="auto">
          <a:xfrm>
            <a:off x="539552" y="188640"/>
            <a:ext cx="7735765" cy="504056"/>
          </a:xfrm>
          <a:prstGeom prst="rect">
            <a:avLst/>
          </a:prstGeom>
          <a:solidFill>
            <a:srgbClr val="6699FF">
              <a:alpha val="50000"/>
            </a:srgbClr>
          </a:solidFill>
          <a:ln>
            <a:solidFill>
              <a:schemeClr val="bg1"/>
            </a:solidFill>
            <a:miter lim="800000"/>
            <a:headEnd/>
            <a:tailEnd/>
          </a:ln>
        </p:spPr>
        <p:txBody>
          <a:bodyPr vert="horz" wrap="square" lIns="91440" tIns="45720" rIns="91440" bIns="45720" numCol="1" anchor="t" anchorCtr="0" compatLnSpc="1">
            <a:prstTxWarp prst="textNoShape">
              <a:avLst/>
            </a:prstTxWarp>
            <a:normAutofit fontScale="82500" lnSpcReduction="10000"/>
          </a:bodyPr>
          <a:lstStyle/>
          <a:p>
            <a:pPr eaLnBrk="1" fontAlgn="auto" hangingPunct="1">
              <a:spcAft>
                <a:spcPts val="0"/>
              </a:spcAft>
              <a:defRPr/>
            </a:pPr>
            <a:endParaRPr lang="el-GR" altLang="en-US" b="1" dirty="0" smtClean="0">
              <a:solidFill>
                <a:srgbClr val="000099"/>
              </a:solidFill>
              <a:latin typeface="Times New Roman" pitchFamily="18" charset="0"/>
            </a:endParaRPr>
          </a:p>
          <a:p>
            <a:pPr eaLnBrk="1" fontAlgn="auto" hangingPunct="1">
              <a:spcAft>
                <a:spcPts val="0"/>
              </a:spcAft>
              <a:defRPr/>
            </a:pPr>
            <a:r>
              <a:rPr lang="el-GR" altLang="en-US" b="1" dirty="0" smtClean="0">
                <a:solidFill>
                  <a:srgbClr val="000099"/>
                </a:solidFill>
                <a:latin typeface="Times New Roman" pitchFamily="18" charset="0"/>
              </a:rPr>
              <a:t>Διάγραμμα ροής υποβολής αίτησης στον εξωδικαστικό μηχανισμό </a:t>
            </a:r>
            <a:r>
              <a:rPr lang="el-GR" b="1" dirty="0" smtClean="0">
                <a:solidFill>
                  <a:srgbClr val="000099"/>
                </a:solidFill>
                <a:latin typeface="Times New Roman" pitchFamily="18" charset="0"/>
              </a:rPr>
              <a:t>(Άρθρο 4 – Συνέχεια)</a:t>
            </a:r>
            <a:endParaRPr lang="en-GB" b="1" dirty="0" smtClean="0">
              <a:solidFill>
                <a:srgbClr val="000099"/>
              </a:solidFill>
              <a:latin typeface="Times New Roman" pitchFamily="18" charset="0"/>
            </a:endParaRPr>
          </a:p>
          <a:p>
            <a:pPr marL="0" marR="0" lvl="0" indent="0" defTabSz="914400" rtl="0" eaLnBrk="1" fontAlgn="auto" latinLnBrk="0" hangingPunct="1">
              <a:lnSpc>
                <a:spcPct val="100000"/>
              </a:lnSpc>
              <a:spcBef>
                <a:spcPct val="0"/>
              </a:spcBef>
              <a:spcAft>
                <a:spcPts val="0"/>
              </a:spcAft>
              <a:buClrTx/>
              <a:buSzTx/>
              <a:buFontTx/>
              <a:buNone/>
              <a:tabLst/>
              <a:defRPr/>
            </a:pPr>
            <a:endParaRPr lang="en-GB" b="1" dirty="0" smtClean="0">
              <a:solidFill>
                <a:srgbClr val="000099"/>
              </a:solidFill>
              <a:latin typeface="Times New Roman" pitchFamily="18" charset="0"/>
              <a:ea typeface="+mj-ea"/>
              <a:cs typeface="+mj-cs"/>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 Διάγραμμα"/>
          <p:cNvGraphicFramePr/>
          <p:nvPr/>
        </p:nvGraphicFramePr>
        <p:xfrm>
          <a:off x="899592" y="620688"/>
          <a:ext cx="7272808" cy="55446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Rectangle 2"/>
          <p:cNvSpPr txBox="1">
            <a:spLocks noChangeArrowheads="1"/>
          </p:cNvSpPr>
          <p:nvPr/>
        </p:nvSpPr>
        <p:spPr bwMode="auto">
          <a:xfrm>
            <a:off x="539552" y="0"/>
            <a:ext cx="7735765" cy="504056"/>
          </a:xfrm>
          <a:prstGeom prst="rect">
            <a:avLst/>
          </a:prstGeom>
          <a:solidFill>
            <a:srgbClr val="6699FF">
              <a:alpha val="50000"/>
            </a:srgbClr>
          </a:solidFill>
          <a:ln>
            <a:solidFill>
              <a:schemeClr val="bg1"/>
            </a:solidFill>
            <a:miter lim="800000"/>
            <a:headEnd/>
            <a:tailEnd/>
          </a:ln>
        </p:spPr>
        <p:txBody>
          <a:bodyPr vert="horz" wrap="square" lIns="91440" tIns="45720" rIns="91440" bIns="45720" numCol="1" anchor="t" anchorCtr="0" compatLnSpc="1">
            <a:prstTxWarp prst="textNoShape">
              <a:avLst/>
            </a:prstTxWarp>
            <a:normAutofit fontScale="82500" lnSpcReduction="10000"/>
          </a:bodyPr>
          <a:lstStyle/>
          <a:p>
            <a:pPr eaLnBrk="1" fontAlgn="auto" hangingPunct="1">
              <a:spcAft>
                <a:spcPts val="0"/>
              </a:spcAft>
              <a:defRPr/>
            </a:pPr>
            <a:endParaRPr lang="el-GR" altLang="en-US" b="1" dirty="0" smtClean="0">
              <a:solidFill>
                <a:srgbClr val="000099"/>
              </a:solidFill>
              <a:latin typeface="Times New Roman" pitchFamily="18" charset="0"/>
            </a:endParaRPr>
          </a:p>
          <a:p>
            <a:pPr eaLnBrk="1" fontAlgn="auto" hangingPunct="1">
              <a:spcAft>
                <a:spcPts val="0"/>
              </a:spcAft>
              <a:defRPr/>
            </a:pPr>
            <a:r>
              <a:rPr lang="el-GR" altLang="en-US" b="1" dirty="0" smtClean="0">
                <a:solidFill>
                  <a:srgbClr val="000099"/>
                </a:solidFill>
                <a:latin typeface="Times New Roman" pitchFamily="18" charset="0"/>
              </a:rPr>
              <a:t>Διάγραμμα ροής υποβολής αίτησης στον εξωδικαστικό μηχανισμό </a:t>
            </a:r>
            <a:r>
              <a:rPr lang="el-GR" b="1" dirty="0" smtClean="0">
                <a:solidFill>
                  <a:srgbClr val="000099"/>
                </a:solidFill>
                <a:latin typeface="Times New Roman" pitchFamily="18" charset="0"/>
              </a:rPr>
              <a:t>(Άρθρο 4 – Συνέχεια)</a:t>
            </a:r>
            <a:endParaRPr lang="en-GB" b="1" dirty="0" smtClean="0">
              <a:solidFill>
                <a:srgbClr val="000099"/>
              </a:solidFill>
              <a:latin typeface="Times New Roman" pitchFamily="18" charset="0"/>
            </a:endParaRPr>
          </a:p>
          <a:p>
            <a:pPr marL="0" marR="0" lvl="0" indent="0" defTabSz="914400" rtl="0" eaLnBrk="1" fontAlgn="auto" latinLnBrk="0" hangingPunct="1">
              <a:lnSpc>
                <a:spcPct val="100000"/>
              </a:lnSpc>
              <a:spcBef>
                <a:spcPct val="0"/>
              </a:spcBef>
              <a:spcAft>
                <a:spcPts val="0"/>
              </a:spcAft>
              <a:buClrTx/>
              <a:buSzTx/>
              <a:buFontTx/>
              <a:buNone/>
              <a:tabLst/>
              <a:defRPr/>
            </a:pPr>
            <a:endParaRPr lang="en-GB" b="1" dirty="0" smtClean="0">
              <a:solidFill>
                <a:srgbClr val="000099"/>
              </a:solidFill>
              <a:latin typeface="Times New Roman" pitchFamily="18" charset="0"/>
              <a:ea typeface="+mj-ea"/>
              <a:cs typeface="+mj-cs"/>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 Διάγραμμα"/>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Rectangle 2"/>
          <p:cNvSpPr txBox="1">
            <a:spLocks noChangeArrowheads="1"/>
          </p:cNvSpPr>
          <p:nvPr/>
        </p:nvSpPr>
        <p:spPr bwMode="auto">
          <a:xfrm>
            <a:off x="611560" y="692696"/>
            <a:ext cx="7735765" cy="504056"/>
          </a:xfrm>
          <a:prstGeom prst="rect">
            <a:avLst/>
          </a:prstGeom>
          <a:solidFill>
            <a:srgbClr val="6699FF">
              <a:alpha val="50000"/>
            </a:srgbClr>
          </a:solidFill>
          <a:ln>
            <a:solidFill>
              <a:schemeClr val="bg1"/>
            </a:solidFill>
            <a:miter lim="800000"/>
            <a:headEnd/>
            <a:tailEnd/>
          </a:ln>
        </p:spPr>
        <p:txBody>
          <a:bodyPr vert="horz" wrap="square" lIns="91440" tIns="45720" rIns="91440" bIns="45720" numCol="1" anchor="t" anchorCtr="0" compatLnSpc="1">
            <a:prstTxWarp prst="textNoShape">
              <a:avLst/>
            </a:prstTxWarp>
            <a:normAutofit fontScale="82500" lnSpcReduction="10000"/>
          </a:bodyPr>
          <a:lstStyle/>
          <a:p>
            <a:pPr eaLnBrk="1" fontAlgn="auto" hangingPunct="1">
              <a:spcAft>
                <a:spcPts val="0"/>
              </a:spcAft>
              <a:defRPr/>
            </a:pPr>
            <a:endParaRPr lang="el-GR" altLang="en-US" b="1" dirty="0" smtClean="0">
              <a:solidFill>
                <a:srgbClr val="000099"/>
              </a:solidFill>
              <a:latin typeface="Times New Roman" pitchFamily="18" charset="0"/>
            </a:endParaRPr>
          </a:p>
          <a:p>
            <a:pPr eaLnBrk="1" fontAlgn="auto" hangingPunct="1">
              <a:spcAft>
                <a:spcPts val="0"/>
              </a:spcAft>
              <a:defRPr/>
            </a:pPr>
            <a:r>
              <a:rPr lang="el-GR" altLang="en-US" b="1" dirty="0" smtClean="0">
                <a:solidFill>
                  <a:srgbClr val="000099"/>
                </a:solidFill>
                <a:latin typeface="Times New Roman" pitchFamily="18" charset="0"/>
              </a:rPr>
              <a:t>Διάγραμμα ροής υποβολής αίτησης στον εξωδικαστικό μηχανισμό </a:t>
            </a:r>
            <a:r>
              <a:rPr lang="el-GR" b="1" dirty="0" smtClean="0">
                <a:solidFill>
                  <a:srgbClr val="000099"/>
                </a:solidFill>
                <a:latin typeface="Times New Roman" pitchFamily="18" charset="0"/>
              </a:rPr>
              <a:t>(Άρθρο 4 – Συνέχεια)</a:t>
            </a:r>
            <a:endParaRPr lang="en-GB" b="1" dirty="0" smtClean="0">
              <a:solidFill>
                <a:srgbClr val="000099"/>
              </a:solidFill>
              <a:latin typeface="Times New Roman" pitchFamily="18" charset="0"/>
            </a:endParaRPr>
          </a:p>
          <a:p>
            <a:pPr marL="0" marR="0" lvl="0" indent="0" defTabSz="914400" rtl="0" eaLnBrk="1" fontAlgn="auto" latinLnBrk="0" hangingPunct="1">
              <a:lnSpc>
                <a:spcPct val="100000"/>
              </a:lnSpc>
              <a:spcBef>
                <a:spcPct val="0"/>
              </a:spcBef>
              <a:spcAft>
                <a:spcPts val="0"/>
              </a:spcAft>
              <a:buClrTx/>
              <a:buSzTx/>
              <a:buFontTx/>
              <a:buNone/>
              <a:tabLst/>
              <a:defRPr/>
            </a:pPr>
            <a:endParaRPr lang="en-GB" b="1" dirty="0" smtClean="0">
              <a:solidFill>
                <a:srgbClr val="000099"/>
              </a:solidFill>
              <a:latin typeface="Times New Roman" pitchFamily="18" charset="0"/>
              <a:ea typeface="+mj-ea"/>
              <a:cs typeface="+mj-cs"/>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half" idx="1"/>
          </p:nvPr>
        </p:nvSpPr>
        <p:spPr/>
        <p:txBody>
          <a:bodyPr/>
          <a:lstStyle/>
          <a:p>
            <a:endParaRPr lang="el-GR" dirty="0" smtClean="0"/>
          </a:p>
          <a:p>
            <a:endParaRPr lang="el-GR" dirty="0"/>
          </a:p>
        </p:txBody>
      </p:sp>
      <p:graphicFrame>
        <p:nvGraphicFramePr>
          <p:cNvPr id="5" name="4 - Διάγραμμα"/>
          <p:cNvGraphicFramePr/>
          <p:nvPr/>
        </p:nvGraphicFramePr>
        <p:xfrm>
          <a:off x="683568" y="1196752"/>
          <a:ext cx="2267744" cy="5256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3" name="12 - TextBox"/>
          <p:cNvSpPr txBox="1"/>
          <p:nvPr/>
        </p:nvSpPr>
        <p:spPr>
          <a:xfrm>
            <a:off x="179512" y="980728"/>
            <a:ext cx="1008112" cy="307777"/>
          </a:xfrm>
          <a:prstGeom prst="rect">
            <a:avLst/>
          </a:prstGeom>
          <a:noFill/>
        </p:spPr>
        <p:txBody>
          <a:bodyPr wrap="square" rtlCol="0">
            <a:spAutoFit/>
          </a:bodyPr>
          <a:lstStyle/>
          <a:p>
            <a:r>
              <a:rPr lang="el-GR" sz="1400" b="1" dirty="0" smtClean="0">
                <a:latin typeface="Verdana" pitchFamily="34" charset="0"/>
                <a:ea typeface="Verdana" pitchFamily="34" charset="0"/>
                <a:cs typeface="Verdana" pitchFamily="34" charset="0"/>
              </a:rPr>
              <a:t>Βήμα 1</a:t>
            </a:r>
            <a:endParaRPr lang="el-GR" sz="1400" b="1" dirty="0">
              <a:latin typeface="Verdana" pitchFamily="34" charset="0"/>
              <a:ea typeface="Verdana" pitchFamily="34" charset="0"/>
              <a:cs typeface="Verdana" pitchFamily="34" charset="0"/>
            </a:endParaRPr>
          </a:p>
        </p:txBody>
      </p:sp>
      <p:sp>
        <p:nvSpPr>
          <p:cNvPr id="14" name="13 - TextBox"/>
          <p:cNvSpPr txBox="1"/>
          <p:nvPr/>
        </p:nvSpPr>
        <p:spPr>
          <a:xfrm>
            <a:off x="179512" y="2276872"/>
            <a:ext cx="1008112" cy="307777"/>
          </a:xfrm>
          <a:prstGeom prst="rect">
            <a:avLst/>
          </a:prstGeom>
          <a:noFill/>
        </p:spPr>
        <p:txBody>
          <a:bodyPr wrap="square" rtlCol="0">
            <a:spAutoFit/>
          </a:bodyPr>
          <a:lstStyle/>
          <a:p>
            <a:r>
              <a:rPr lang="el-GR" sz="1400" b="1" dirty="0" smtClean="0">
                <a:latin typeface="Verdana" pitchFamily="34" charset="0"/>
                <a:ea typeface="Verdana" pitchFamily="34" charset="0"/>
                <a:cs typeface="Verdana" pitchFamily="34" charset="0"/>
              </a:rPr>
              <a:t>Βήμα 2 </a:t>
            </a:r>
            <a:endParaRPr lang="el-GR" sz="1400" b="1" dirty="0">
              <a:latin typeface="Verdana" pitchFamily="34" charset="0"/>
              <a:ea typeface="Verdana" pitchFamily="34" charset="0"/>
              <a:cs typeface="Verdana" pitchFamily="34" charset="0"/>
            </a:endParaRPr>
          </a:p>
        </p:txBody>
      </p:sp>
      <p:sp>
        <p:nvSpPr>
          <p:cNvPr id="15" name="14 - TextBox"/>
          <p:cNvSpPr txBox="1"/>
          <p:nvPr/>
        </p:nvSpPr>
        <p:spPr>
          <a:xfrm>
            <a:off x="179512" y="5085184"/>
            <a:ext cx="971600" cy="307777"/>
          </a:xfrm>
          <a:prstGeom prst="rect">
            <a:avLst/>
          </a:prstGeom>
          <a:noFill/>
        </p:spPr>
        <p:txBody>
          <a:bodyPr wrap="square" rtlCol="0">
            <a:spAutoFit/>
          </a:bodyPr>
          <a:lstStyle/>
          <a:p>
            <a:r>
              <a:rPr lang="el-GR" sz="1400" b="1" dirty="0" smtClean="0">
                <a:latin typeface="Verdana" pitchFamily="34" charset="0"/>
                <a:ea typeface="Verdana" pitchFamily="34" charset="0"/>
                <a:cs typeface="Verdana" pitchFamily="34" charset="0"/>
              </a:rPr>
              <a:t>Βήμα 4</a:t>
            </a:r>
            <a:endParaRPr lang="el-GR" sz="1400" b="1" dirty="0">
              <a:latin typeface="Verdana" pitchFamily="34" charset="0"/>
              <a:ea typeface="Verdana" pitchFamily="34" charset="0"/>
              <a:cs typeface="Verdana" pitchFamily="34" charset="0"/>
            </a:endParaRPr>
          </a:p>
        </p:txBody>
      </p:sp>
      <p:sp>
        <p:nvSpPr>
          <p:cNvPr id="25" name="24 - TextBox"/>
          <p:cNvSpPr txBox="1"/>
          <p:nvPr/>
        </p:nvSpPr>
        <p:spPr>
          <a:xfrm>
            <a:off x="251520" y="3717032"/>
            <a:ext cx="971600" cy="307777"/>
          </a:xfrm>
          <a:prstGeom prst="rect">
            <a:avLst/>
          </a:prstGeom>
          <a:noFill/>
        </p:spPr>
        <p:txBody>
          <a:bodyPr wrap="square" rtlCol="0">
            <a:spAutoFit/>
          </a:bodyPr>
          <a:lstStyle/>
          <a:p>
            <a:r>
              <a:rPr lang="el-GR" sz="1400" b="1" dirty="0" smtClean="0">
                <a:latin typeface="Verdana" pitchFamily="34" charset="0"/>
                <a:ea typeface="Verdana" pitchFamily="34" charset="0"/>
                <a:cs typeface="Verdana" pitchFamily="34" charset="0"/>
              </a:rPr>
              <a:t>Βήμα 3</a:t>
            </a:r>
            <a:endParaRPr lang="el-GR" sz="1400" b="1" dirty="0">
              <a:latin typeface="Verdana" pitchFamily="34" charset="0"/>
              <a:ea typeface="Verdana" pitchFamily="34" charset="0"/>
              <a:cs typeface="Verdana" pitchFamily="34" charset="0"/>
            </a:endParaRPr>
          </a:p>
        </p:txBody>
      </p:sp>
      <p:graphicFrame>
        <p:nvGraphicFramePr>
          <p:cNvPr id="27" name="26 - Διάγραμμα"/>
          <p:cNvGraphicFramePr/>
          <p:nvPr/>
        </p:nvGraphicFramePr>
        <p:xfrm>
          <a:off x="3563888" y="1268760"/>
          <a:ext cx="2267744" cy="525658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28" name="27 - TextBox"/>
          <p:cNvSpPr txBox="1"/>
          <p:nvPr/>
        </p:nvSpPr>
        <p:spPr>
          <a:xfrm>
            <a:off x="3131840" y="1124744"/>
            <a:ext cx="1008112" cy="307777"/>
          </a:xfrm>
          <a:prstGeom prst="rect">
            <a:avLst/>
          </a:prstGeom>
          <a:noFill/>
        </p:spPr>
        <p:txBody>
          <a:bodyPr wrap="square" rtlCol="0">
            <a:spAutoFit/>
          </a:bodyPr>
          <a:lstStyle/>
          <a:p>
            <a:r>
              <a:rPr lang="el-GR" sz="1400" b="1" dirty="0" smtClean="0">
                <a:latin typeface="Verdana" pitchFamily="34" charset="0"/>
                <a:ea typeface="Verdana" pitchFamily="34" charset="0"/>
                <a:cs typeface="Verdana" pitchFamily="34" charset="0"/>
              </a:rPr>
              <a:t>Βήμα 5 </a:t>
            </a:r>
            <a:endParaRPr lang="el-GR" sz="1400" b="1" dirty="0">
              <a:latin typeface="Verdana" pitchFamily="34" charset="0"/>
              <a:ea typeface="Verdana" pitchFamily="34" charset="0"/>
              <a:cs typeface="Verdana" pitchFamily="34" charset="0"/>
            </a:endParaRPr>
          </a:p>
        </p:txBody>
      </p:sp>
      <p:sp>
        <p:nvSpPr>
          <p:cNvPr id="29" name="28 - TextBox"/>
          <p:cNvSpPr txBox="1"/>
          <p:nvPr/>
        </p:nvSpPr>
        <p:spPr>
          <a:xfrm>
            <a:off x="3059832" y="3789040"/>
            <a:ext cx="1008112" cy="307777"/>
          </a:xfrm>
          <a:prstGeom prst="rect">
            <a:avLst/>
          </a:prstGeom>
          <a:noFill/>
        </p:spPr>
        <p:txBody>
          <a:bodyPr wrap="square" rtlCol="0">
            <a:spAutoFit/>
          </a:bodyPr>
          <a:lstStyle/>
          <a:p>
            <a:r>
              <a:rPr lang="el-GR" sz="1400" b="1" dirty="0" smtClean="0">
                <a:latin typeface="Verdana" pitchFamily="34" charset="0"/>
                <a:ea typeface="Verdana" pitchFamily="34" charset="0"/>
                <a:cs typeface="Verdana" pitchFamily="34" charset="0"/>
              </a:rPr>
              <a:t>Βήμα 7</a:t>
            </a:r>
            <a:endParaRPr lang="el-GR" sz="1400" b="1" dirty="0">
              <a:latin typeface="Verdana" pitchFamily="34" charset="0"/>
              <a:ea typeface="Verdana" pitchFamily="34" charset="0"/>
              <a:cs typeface="Verdana" pitchFamily="34" charset="0"/>
            </a:endParaRPr>
          </a:p>
        </p:txBody>
      </p:sp>
      <p:sp>
        <p:nvSpPr>
          <p:cNvPr id="30" name="29 - TextBox"/>
          <p:cNvSpPr txBox="1"/>
          <p:nvPr/>
        </p:nvSpPr>
        <p:spPr>
          <a:xfrm>
            <a:off x="3059832" y="2348880"/>
            <a:ext cx="1008112" cy="307777"/>
          </a:xfrm>
          <a:prstGeom prst="rect">
            <a:avLst/>
          </a:prstGeom>
          <a:noFill/>
        </p:spPr>
        <p:txBody>
          <a:bodyPr wrap="square" rtlCol="0">
            <a:spAutoFit/>
          </a:bodyPr>
          <a:lstStyle/>
          <a:p>
            <a:r>
              <a:rPr lang="el-GR" sz="1400" b="1" dirty="0" smtClean="0">
                <a:latin typeface="Verdana" pitchFamily="34" charset="0"/>
                <a:ea typeface="Verdana" pitchFamily="34" charset="0"/>
                <a:cs typeface="Verdana" pitchFamily="34" charset="0"/>
              </a:rPr>
              <a:t>Βήμα 6 </a:t>
            </a:r>
            <a:endParaRPr lang="el-GR" sz="1400" b="1" dirty="0">
              <a:latin typeface="Verdana" pitchFamily="34" charset="0"/>
              <a:ea typeface="Verdana" pitchFamily="34" charset="0"/>
              <a:cs typeface="Verdana" pitchFamily="34" charset="0"/>
            </a:endParaRPr>
          </a:p>
        </p:txBody>
      </p:sp>
      <p:sp>
        <p:nvSpPr>
          <p:cNvPr id="31" name="30 - TextBox"/>
          <p:cNvSpPr txBox="1"/>
          <p:nvPr/>
        </p:nvSpPr>
        <p:spPr>
          <a:xfrm>
            <a:off x="2987824" y="5157192"/>
            <a:ext cx="1008112" cy="307777"/>
          </a:xfrm>
          <a:prstGeom prst="rect">
            <a:avLst/>
          </a:prstGeom>
          <a:noFill/>
        </p:spPr>
        <p:txBody>
          <a:bodyPr wrap="square" rtlCol="0">
            <a:spAutoFit/>
          </a:bodyPr>
          <a:lstStyle/>
          <a:p>
            <a:r>
              <a:rPr lang="el-GR" sz="1400" b="1" dirty="0" smtClean="0">
                <a:latin typeface="Verdana" pitchFamily="34" charset="0"/>
                <a:ea typeface="Verdana" pitchFamily="34" charset="0"/>
                <a:cs typeface="Verdana" pitchFamily="34" charset="0"/>
              </a:rPr>
              <a:t>Βήμα 8 </a:t>
            </a:r>
            <a:endParaRPr lang="el-GR" sz="1400" b="1" dirty="0">
              <a:latin typeface="Verdana" pitchFamily="34" charset="0"/>
              <a:ea typeface="Verdana" pitchFamily="34" charset="0"/>
              <a:cs typeface="Verdana" pitchFamily="34" charset="0"/>
            </a:endParaRPr>
          </a:p>
        </p:txBody>
      </p:sp>
      <p:graphicFrame>
        <p:nvGraphicFramePr>
          <p:cNvPr id="32" name="31 - Διάγραμμα"/>
          <p:cNvGraphicFramePr/>
          <p:nvPr/>
        </p:nvGraphicFramePr>
        <p:xfrm>
          <a:off x="6156176" y="1340768"/>
          <a:ext cx="2267744" cy="5256584"/>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33" name="32 - TextBox"/>
          <p:cNvSpPr txBox="1"/>
          <p:nvPr/>
        </p:nvSpPr>
        <p:spPr>
          <a:xfrm>
            <a:off x="5868144" y="5157192"/>
            <a:ext cx="1152128" cy="307777"/>
          </a:xfrm>
          <a:prstGeom prst="rect">
            <a:avLst/>
          </a:prstGeom>
          <a:noFill/>
        </p:spPr>
        <p:txBody>
          <a:bodyPr wrap="square" rtlCol="0">
            <a:spAutoFit/>
          </a:bodyPr>
          <a:lstStyle/>
          <a:p>
            <a:r>
              <a:rPr lang="el-GR" sz="1400" b="1" dirty="0" smtClean="0">
                <a:latin typeface="Verdana" pitchFamily="34" charset="0"/>
                <a:ea typeface="Verdana" pitchFamily="34" charset="0"/>
                <a:cs typeface="Verdana" pitchFamily="34" charset="0"/>
              </a:rPr>
              <a:t>Βήμα 12 </a:t>
            </a:r>
            <a:endParaRPr lang="el-GR" sz="1400" b="1" dirty="0">
              <a:latin typeface="Verdana" pitchFamily="34" charset="0"/>
              <a:ea typeface="Verdana" pitchFamily="34" charset="0"/>
              <a:cs typeface="Verdana" pitchFamily="34" charset="0"/>
            </a:endParaRPr>
          </a:p>
        </p:txBody>
      </p:sp>
      <p:sp>
        <p:nvSpPr>
          <p:cNvPr id="34" name="33 - TextBox"/>
          <p:cNvSpPr txBox="1"/>
          <p:nvPr/>
        </p:nvSpPr>
        <p:spPr>
          <a:xfrm>
            <a:off x="5868144" y="3861048"/>
            <a:ext cx="1152128" cy="307777"/>
          </a:xfrm>
          <a:prstGeom prst="rect">
            <a:avLst/>
          </a:prstGeom>
          <a:noFill/>
        </p:spPr>
        <p:txBody>
          <a:bodyPr wrap="square" rtlCol="0">
            <a:spAutoFit/>
          </a:bodyPr>
          <a:lstStyle/>
          <a:p>
            <a:r>
              <a:rPr lang="el-GR" sz="1400" b="1" dirty="0" smtClean="0">
                <a:latin typeface="Verdana" pitchFamily="34" charset="0"/>
                <a:ea typeface="Verdana" pitchFamily="34" charset="0"/>
                <a:cs typeface="Verdana" pitchFamily="34" charset="0"/>
              </a:rPr>
              <a:t>Βήμα 11 </a:t>
            </a:r>
            <a:endParaRPr lang="el-GR" sz="1400" b="1" dirty="0">
              <a:latin typeface="Verdana" pitchFamily="34" charset="0"/>
              <a:ea typeface="Verdana" pitchFamily="34" charset="0"/>
              <a:cs typeface="Verdana" pitchFamily="34" charset="0"/>
            </a:endParaRPr>
          </a:p>
        </p:txBody>
      </p:sp>
      <p:sp>
        <p:nvSpPr>
          <p:cNvPr id="35" name="34 - TextBox"/>
          <p:cNvSpPr txBox="1"/>
          <p:nvPr/>
        </p:nvSpPr>
        <p:spPr>
          <a:xfrm>
            <a:off x="5868144" y="2420888"/>
            <a:ext cx="1224136" cy="307777"/>
          </a:xfrm>
          <a:prstGeom prst="rect">
            <a:avLst/>
          </a:prstGeom>
          <a:noFill/>
        </p:spPr>
        <p:txBody>
          <a:bodyPr wrap="square" rtlCol="0">
            <a:spAutoFit/>
          </a:bodyPr>
          <a:lstStyle/>
          <a:p>
            <a:r>
              <a:rPr lang="el-GR" sz="1400" b="1" dirty="0" smtClean="0">
                <a:latin typeface="Verdana" pitchFamily="34" charset="0"/>
                <a:ea typeface="Verdana" pitchFamily="34" charset="0"/>
                <a:cs typeface="Verdana" pitchFamily="34" charset="0"/>
              </a:rPr>
              <a:t>Βήμα 10 </a:t>
            </a:r>
            <a:endParaRPr lang="el-GR" sz="1400" b="1" dirty="0">
              <a:latin typeface="Verdana" pitchFamily="34" charset="0"/>
              <a:ea typeface="Verdana" pitchFamily="34" charset="0"/>
              <a:cs typeface="Verdana" pitchFamily="34" charset="0"/>
            </a:endParaRPr>
          </a:p>
        </p:txBody>
      </p:sp>
      <p:sp>
        <p:nvSpPr>
          <p:cNvPr id="36" name="35 - TextBox"/>
          <p:cNvSpPr txBox="1"/>
          <p:nvPr/>
        </p:nvSpPr>
        <p:spPr>
          <a:xfrm>
            <a:off x="5868144" y="1124744"/>
            <a:ext cx="1008112" cy="307777"/>
          </a:xfrm>
          <a:prstGeom prst="rect">
            <a:avLst/>
          </a:prstGeom>
          <a:noFill/>
        </p:spPr>
        <p:txBody>
          <a:bodyPr wrap="square" rtlCol="0">
            <a:spAutoFit/>
          </a:bodyPr>
          <a:lstStyle/>
          <a:p>
            <a:r>
              <a:rPr lang="el-GR" sz="1400" b="1" dirty="0" smtClean="0">
                <a:latin typeface="Verdana" pitchFamily="34" charset="0"/>
                <a:ea typeface="Verdana" pitchFamily="34" charset="0"/>
                <a:cs typeface="Verdana" pitchFamily="34" charset="0"/>
              </a:rPr>
              <a:t>Βήμα 9 </a:t>
            </a:r>
            <a:endParaRPr lang="el-GR" sz="1400" b="1" dirty="0">
              <a:latin typeface="Verdana" pitchFamily="34" charset="0"/>
              <a:ea typeface="Verdana" pitchFamily="34" charset="0"/>
              <a:cs typeface="Verdana" pitchFamily="34" charset="0"/>
            </a:endParaRPr>
          </a:p>
        </p:txBody>
      </p:sp>
      <p:grpSp>
        <p:nvGrpSpPr>
          <p:cNvPr id="4" name="36 - Ομάδα"/>
          <p:cNvGrpSpPr/>
          <p:nvPr/>
        </p:nvGrpSpPr>
        <p:grpSpPr>
          <a:xfrm>
            <a:off x="1691680" y="2276872"/>
            <a:ext cx="387324" cy="265156"/>
            <a:chOff x="2074081" y="800255"/>
            <a:chExt cx="387324" cy="265156"/>
          </a:xfrm>
        </p:grpSpPr>
        <p:sp>
          <p:nvSpPr>
            <p:cNvPr id="38" name="37 - Δεξιό βέλος"/>
            <p:cNvSpPr/>
            <p:nvPr/>
          </p:nvSpPr>
          <p:spPr>
            <a:xfrm rot="5547205">
              <a:off x="2135165" y="739171"/>
              <a:ext cx="265156" cy="387324"/>
            </a:xfrm>
            <a:prstGeom prst="rightArrow">
              <a:avLst>
                <a:gd name="adj1" fmla="val 60000"/>
                <a:gd name="adj2" fmla="val 50000"/>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39" name="Δεξιό βέλος 4"/>
            <p:cNvSpPr/>
            <p:nvPr/>
          </p:nvSpPr>
          <p:spPr>
            <a:xfrm rot="147205">
              <a:off x="2153249" y="800291"/>
              <a:ext cx="232394" cy="18560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l-GR" sz="1400" kern="1200"/>
            </a:p>
          </p:txBody>
        </p:sp>
      </p:grpSp>
      <p:sp>
        <p:nvSpPr>
          <p:cNvPr id="40" name="39 - Βέλος προς τα κάτω"/>
          <p:cNvSpPr/>
          <p:nvPr/>
        </p:nvSpPr>
        <p:spPr>
          <a:xfrm>
            <a:off x="4572000" y="1052736"/>
            <a:ext cx="360040"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1" name="40 - Βέλος προς τα κάτω"/>
          <p:cNvSpPr/>
          <p:nvPr/>
        </p:nvSpPr>
        <p:spPr>
          <a:xfrm>
            <a:off x="7164288" y="1052736"/>
            <a:ext cx="360040"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2" name="41 - Βέλος προς τα κάτω"/>
          <p:cNvSpPr/>
          <p:nvPr/>
        </p:nvSpPr>
        <p:spPr>
          <a:xfrm>
            <a:off x="1619672" y="6453336"/>
            <a:ext cx="432048" cy="3326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3" name="42 - Βέλος προς τα κάτω"/>
          <p:cNvSpPr/>
          <p:nvPr/>
        </p:nvSpPr>
        <p:spPr>
          <a:xfrm>
            <a:off x="4499992" y="6525344"/>
            <a:ext cx="432048" cy="2606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6" name="Rectangle 2"/>
          <p:cNvSpPr txBox="1">
            <a:spLocks noChangeArrowheads="1"/>
          </p:cNvSpPr>
          <p:nvPr/>
        </p:nvSpPr>
        <p:spPr bwMode="auto">
          <a:xfrm>
            <a:off x="755576" y="404664"/>
            <a:ext cx="7735765" cy="504056"/>
          </a:xfrm>
          <a:prstGeom prst="rect">
            <a:avLst/>
          </a:prstGeom>
          <a:solidFill>
            <a:srgbClr val="6699FF">
              <a:alpha val="50000"/>
            </a:srgbClr>
          </a:solidFill>
          <a:ln>
            <a:solidFill>
              <a:schemeClr val="bg1"/>
            </a:solidFill>
            <a:miter lim="800000"/>
            <a:headEnd/>
            <a:tailEnd/>
          </a:ln>
        </p:spPr>
        <p:txBody>
          <a:bodyPr vert="horz" wrap="square" lIns="91440" tIns="45720" rIns="91440" bIns="45720" numCol="1" anchor="t" anchorCtr="0" compatLnSpc="1">
            <a:prstTxWarp prst="textNoShape">
              <a:avLst/>
            </a:prstTxWarp>
            <a:normAutofit fontScale="90000" lnSpcReduction="20000"/>
          </a:bodyPr>
          <a:lstStyle/>
          <a:p>
            <a:pPr eaLnBrk="1" fontAlgn="auto" hangingPunct="1">
              <a:spcAft>
                <a:spcPts val="0"/>
              </a:spcAft>
              <a:defRPr/>
            </a:pPr>
            <a:endParaRPr lang="el-GR" altLang="en-US" b="1" dirty="0" smtClean="0">
              <a:solidFill>
                <a:srgbClr val="000099"/>
              </a:solidFill>
              <a:latin typeface="Times New Roman" pitchFamily="18" charset="0"/>
            </a:endParaRPr>
          </a:p>
          <a:p>
            <a:pPr eaLnBrk="1" fontAlgn="auto" hangingPunct="1">
              <a:spcAft>
                <a:spcPts val="0"/>
              </a:spcAft>
              <a:defRPr/>
            </a:pPr>
            <a:r>
              <a:rPr lang="el-GR" altLang="en-US" b="1" dirty="0" smtClean="0">
                <a:solidFill>
                  <a:srgbClr val="000099"/>
                </a:solidFill>
                <a:latin typeface="Times New Roman" pitchFamily="18" charset="0"/>
              </a:rPr>
              <a:t>Διάγραμμα ροής περιεχομένου αίτησης (Άρθρο 5 </a:t>
            </a:r>
            <a:r>
              <a:rPr lang="el-GR" b="1" dirty="0" smtClean="0">
                <a:solidFill>
                  <a:srgbClr val="000099"/>
                </a:solidFill>
                <a:latin typeface="Times New Roman" pitchFamily="18" charset="0"/>
              </a:rPr>
              <a:t>)</a:t>
            </a:r>
            <a:endParaRPr lang="en-GB" b="1" dirty="0" smtClean="0">
              <a:solidFill>
                <a:srgbClr val="000099"/>
              </a:solidFill>
              <a:latin typeface="Times New Roman" pitchFamily="18" charset="0"/>
            </a:endParaRPr>
          </a:p>
          <a:p>
            <a:pPr marL="0" marR="0" lvl="0" indent="0" defTabSz="914400" rtl="0" eaLnBrk="1" fontAlgn="auto" latinLnBrk="0" hangingPunct="1">
              <a:lnSpc>
                <a:spcPct val="100000"/>
              </a:lnSpc>
              <a:spcBef>
                <a:spcPct val="0"/>
              </a:spcBef>
              <a:spcAft>
                <a:spcPts val="0"/>
              </a:spcAft>
              <a:buClrTx/>
              <a:buSzTx/>
              <a:buFontTx/>
              <a:buNone/>
              <a:tabLst/>
              <a:defRPr/>
            </a:pPr>
            <a:endParaRPr lang="en-GB" b="1" dirty="0" smtClean="0">
              <a:solidFill>
                <a:srgbClr val="000099"/>
              </a:solidFill>
              <a:latin typeface="Times New Roman" pitchFamily="18" charset="0"/>
              <a:ea typeface="+mj-ea"/>
              <a:cs typeface="+mj-cs"/>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Διάγραμμα"/>
          <p:cNvGraphicFramePr/>
          <p:nvPr/>
        </p:nvGraphicFramePr>
        <p:xfrm>
          <a:off x="395536" y="692696"/>
          <a:ext cx="8424936" cy="5256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2"/>
          <p:cNvSpPr txBox="1">
            <a:spLocks noChangeArrowheads="1"/>
          </p:cNvSpPr>
          <p:nvPr/>
        </p:nvSpPr>
        <p:spPr bwMode="auto">
          <a:xfrm>
            <a:off x="755576" y="116632"/>
            <a:ext cx="7735765" cy="504056"/>
          </a:xfrm>
          <a:prstGeom prst="rect">
            <a:avLst/>
          </a:prstGeom>
          <a:solidFill>
            <a:srgbClr val="6699FF">
              <a:alpha val="50000"/>
            </a:srgbClr>
          </a:solidFill>
          <a:ln>
            <a:solidFill>
              <a:schemeClr val="bg1"/>
            </a:solidFill>
            <a:miter lim="800000"/>
            <a:headEnd/>
            <a:tailEnd/>
          </a:ln>
        </p:spPr>
        <p:txBody>
          <a:bodyPr vert="horz" wrap="square" lIns="91440" tIns="45720" rIns="91440" bIns="45720" numCol="1" anchor="t" anchorCtr="0" compatLnSpc="1">
            <a:prstTxWarp prst="textNoShape">
              <a:avLst/>
            </a:prstTxWarp>
            <a:normAutofit fontScale="90000" lnSpcReduction="20000"/>
          </a:bodyPr>
          <a:lstStyle/>
          <a:p>
            <a:pPr eaLnBrk="1" fontAlgn="auto" hangingPunct="1">
              <a:spcAft>
                <a:spcPts val="0"/>
              </a:spcAft>
              <a:defRPr/>
            </a:pPr>
            <a:endParaRPr lang="el-GR" altLang="en-US" b="1" dirty="0" smtClean="0">
              <a:solidFill>
                <a:srgbClr val="000099"/>
              </a:solidFill>
              <a:latin typeface="Times New Roman" pitchFamily="18" charset="0"/>
            </a:endParaRPr>
          </a:p>
          <a:p>
            <a:pPr eaLnBrk="1" fontAlgn="auto" hangingPunct="1">
              <a:spcAft>
                <a:spcPts val="0"/>
              </a:spcAft>
              <a:defRPr/>
            </a:pPr>
            <a:r>
              <a:rPr lang="el-GR" altLang="en-US" b="1" dirty="0" smtClean="0">
                <a:solidFill>
                  <a:srgbClr val="000099"/>
                </a:solidFill>
                <a:latin typeface="Times New Roman" pitchFamily="18" charset="0"/>
              </a:rPr>
              <a:t>Διάγραμμα ροής περιεχομένου αίτησης (Άρθρο 5 – Συνέχεια</a:t>
            </a:r>
            <a:r>
              <a:rPr lang="el-GR" b="1" dirty="0" smtClean="0">
                <a:solidFill>
                  <a:srgbClr val="000099"/>
                </a:solidFill>
                <a:latin typeface="Times New Roman" pitchFamily="18" charset="0"/>
              </a:rPr>
              <a:t>)</a:t>
            </a:r>
            <a:endParaRPr lang="en-GB" b="1" dirty="0" smtClean="0">
              <a:solidFill>
                <a:srgbClr val="000099"/>
              </a:solidFill>
              <a:latin typeface="Times New Roman" pitchFamily="18" charset="0"/>
            </a:endParaRPr>
          </a:p>
          <a:p>
            <a:pPr marL="0" marR="0" lvl="0" indent="0" defTabSz="914400" rtl="0" eaLnBrk="1" fontAlgn="auto" latinLnBrk="0" hangingPunct="1">
              <a:lnSpc>
                <a:spcPct val="100000"/>
              </a:lnSpc>
              <a:spcBef>
                <a:spcPct val="0"/>
              </a:spcBef>
              <a:spcAft>
                <a:spcPts val="0"/>
              </a:spcAft>
              <a:buClrTx/>
              <a:buSzTx/>
              <a:buFontTx/>
              <a:buNone/>
              <a:tabLst/>
              <a:defRPr/>
            </a:pPr>
            <a:endParaRPr lang="en-GB" b="1" dirty="0" smtClean="0">
              <a:solidFill>
                <a:srgbClr val="000099"/>
              </a:solidFill>
              <a:latin typeface="Times New Roman" pitchFamily="18" charset="0"/>
              <a:ea typeface="+mj-ea"/>
              <a:cs typeface="+mj-cs"/>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 Διάγραμμα"/>
          <p:cNvGraphicFramePr/>
          <p:nvPr/>
        </p:nvGraphicFramePr>
        <p:xfrm>
          <a:off x="899592" y="620688"/>
          <a:ext cx="7272808" cy="55446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Rectangle 2"/>
          <p:cNvSpPr txBox="1">
            <a:spLocks noChangeArrowheads="1"/>
          </p:cNvSpPr>
          <p:nvPr/>
        </p:nvSpPr>
        <p:spPr bwMode="auto">
          <a:xfrm>
            <a:off x="755576" y="0"/>
            <a:ext cx="7735765" cy="504056"/>
          </a:xfrm>
          <a:prstGeom prst="rect">
            <a:avLst/>
          </a:prstGeom>
          <a:solidFill>
            <a:srgbClr val="6699FF">
              <a:alpha val="50000"/>
            </a:srgbClr>
          </a:solidFill>
          <a:ln>
            <a:solidFill>
              <a:schemeClr val="bg1"/>
            </a:solidFill>
            <a:miter lim="800000"/>
            <a:headEnd/>
            <a:tailEnd/>
          </a:ln>
        </p:spPr>
        <p:txBody>
          <a:bodyPr vert="horz" wrap="square" lIns="91440" tIns="45720" rIns="91440" bIns="45720" numCol="1" anchor="t" anchorCtr="0" compatLnSpc="1">
            <a:prstTxWarp prst="textNoShape">
              <a:avLst/>
            </a:prstTxWarp>
            <a:normAutofit fontScale="90000" lnSpcReduction="20000"/>
          </a:bodyPr>
          <a:lstStyle/>
          <a:p>
            <a:pPr eaLnBrk="1" fontAlgn="auto" hangingPunct="1">
              <a:spcAft>
                <a:spcPts val="0"/>
              </a:spcAft>
              <a:defRPr/>
            </a:pPr>
            <a:endParaRPr lang="el-GR" altLang="en-US" b="1" dirty="0" smtClean="0">
              <a:solidFill>
                <a:srgbClr val="000099"/>
              </a:solidFill>
              <a:latin typeface="Times New Roman" pitchFamily="18" charset="0"/>
            </a:endParaRPr>
          </a:p>
          <a:p>
            <a:pPr eaLnBrk="1" fontAlgn="auto" hangingPunct="1">
              <a:spcAft>
                <a:spcPts val="0"/>
              </a:spcAft>
              <a:defRPr/>
            </a:pPr>
            <a:r>
              <a:rPr lang="el-GR" altLang="en-US" b="1" dirty="0" smtClean="0">
                <a:solidFill>
                  <a:srgbClr val="000099"/>
                </a:solidFill>
                <a:latin typeface="Times New Roman" pitchFamily="18" charset="0"/>
              </a:rPr>
              <a:t>Διάγραμμα ροής περιεχομένου αίτησης (Άρθρο 5 – Συνέχεια</a:t>
            </a:r>
            <a:r>
              <a:rPr lang="el-GR" b="1" dirty="0" smtClean="0">
                <a:solidFill>
                  <a:srgbClr val="000099"/>
                </a:solidFill>
                <a:latin typeface="Times New Roman" pitchFamily="18" charset="0"/>
              </a:rPr>
              <a:t>)</a:t>
            </a:r>
            <a:endParaRPr lang="en-GB" b="1" dirty="0" smtClean="0">
              <a:solidFill>
                <a:srgbClr val="000099"/>
              </a:solidFill>
              <a:latin typeface="Times New Roman" pitchFamily="18" charset="0"/>
            </a:endParaRPr>
          </a:p>
          <a:p>
            <a:pPr marL="0" marR="0" lvl="0" indent="0" defTabSz="914400" rtl="0" eaLnBrk="1" fontAlgn="auto" latinLnBrk="0" hangingPunct="1">
              <a:lnSpc>
                <a:spcPct val="100000"/>
              </a:lnSpc>
              <a:spcBef>
                <a:spcPct val="0"/>
              </a:spcBef>
              <a:spcAft>
                <a:spcPts val="0"/>
              </a:spcAft>
              <a:buClrTx/>
              <a:buSzTx/>
              <a:buFontTx/>
              <a:buNone/>
              <a:tabLst/>
              <a:defRPr/>
            </a:pPr>
            <a:endParaRPr lang="en-GB" b="1" dirty="0" smtClean="0">
              <a:solidFill>
                <a:srgbClr val="000099"/>
              </a:solidFill>
              <a:latin typeface="Times New Roman" pitchFamily="18" charset="0"/>
              <a:ea typeface="+mj-ea"/>
              <a:cs typeface="+mj-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pPr algn="l"/>
            <a:r>
              <a:rPr lang="en-US" dirty="0"/>
              <a:t> </a:t>
            </a:r>
            <a:r>
              <a:rPr lang="en-US" dirty="0" smtClean="0"/>
              <a:t>  </a:t>
            </a:r>
            <a:r>
              <a:rPr lang="el-GR" dirty="0" smtClean="0"/>
              <a:t>Εξωδικαστικός Μηχανισμός Ρύθμισης Οφειλών Επιχειρήσεων </a:t>
            </a:r>
            <a:endParaRPr lang="el-GR" dirty="0"/>
          </a:p>
        </p:txBody>
      </p:sp>
      <p:sp>
        <p:nvSpPr>
          <p:cNvPr id="3" name="2 - Υπότιτλος"/>
          <p:cNvSpPr>
            <a:spLocks noGrp="1"/>
          </p:cNvSpPr>
          <p:nvPr>
            <p:ph type="subTitle" idx="1"/>
          </p:nvPr>
        </p:nvSpPr>
        <p:spPr>
          <a:xfrm>
            <a:off x="179512" y="2924944"/>
            <a:ext cx="4392488" cy="1752600"/>
          </a:xfrm>
        </p:spPr>
        <p:txBody>
          <a:bodyPr/>
          <a:lstStyle/>
          <a:p>
            <a:pPr algn="ctr"/>
            <a:r>
              <a:rPr lang="el-GR" dirty="0" smtClean="0">
                <a:solidFill>
                  <a:schemeClr val="tx1">
                    <a:lumMod val="75000"/>
                  </a:schemeClr>
                </a:solidFill>
              </a:rPr>
              <a:t>Παρουσίαση άρθρων Ν.4469/2017</a:t>
            </a:r>
            <a:endParaRPr lang="el-GR" dirty="0">
              <a:solidFill>
                <a:schemeClr val="tx1">
                  <a:lumMod val="75000"/>
                </a:schemeClr>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 Διάγραμμα"/>
          <p:cNvGraphicFramePr/>
          <p:nvPr>
            <p:extLst>
              <p:ext uri="{D42A27DB-BD31-4B8C-83A1-F6EECF244321}">
                <p14:modId xmlns="" xmlns:p14="http://schemas.microsoft.com/office/powerpoint/2010/main" val="184186246"/>
              </p:ext>
            </p:extLst>
          </p:nvPr>
        </p:nvGraphicFramePr>
        <p:xfrm>
          <a:off x="899592" y="620688"/>
          <a:ext cx="7272808" cy="55446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2"/>
          <p:cNvSpPr txBox="1">
            <a:spLocks noChangeArrowheads="1"/>
          </p:cNvSpPr>
          <p:nvPr/>
        </p:nvSpPr>
        <p:spPr bwMode="auto">
          <a:xfrm>
            <a:off x="755576" y="116632"/>
            <a:ext cx="7735765" cy="504056"/>
          </a:xfrm>
          <a:prstGeom prst="rect">
            <a:avLst/>
          </a:prstGeom>
          <a:solidFill>
            <a:srgbClr val="6699FF">
              <a:alpha val="50000"/>
            </a:srgbClr>
          </a:solidFill>
          <a:ln>
            <a:solidFill>
              <a:schemeClr val="bg1"/>
            </a:solidFill>
            <a:miter lim="800000"/>
            <a:headEnd/>
            <a:tailEnd/>
          </a:ln>
        </p:spPr>
        <p:txBody>
          <a:bodyPr vert="horz" wrap="square" lIns="91440" tIns="45720" rIns="91440" bIns="45720" numCol="1" anchor="t" anchorCtr="0" compatLnSpc="1">
            <a:prstTxWarp prst="textNoShape">
              <a:avLst/>
            </a:prstTxWarp>
            <a:normAutofit fontScale="90000" lnSpcReduction="20000"/>
          </a:bodyPr>
          <a:lstStyle/>
          <a:p>
            <a:pPr eaLnBrk="1" fontAlgn="auto" hangingPunct="1">
              <a:spcAft>
                <a:spcPts val="0"/>
              </a:spcAft>
              <a:defRPr/>
            </a:pPr>
            <a:endParaRPr lang="el-GR" altLang="en-US" b="1" dirty="0" smtClean="0">
              <a:solidFill>
                <a:srgbClr val="000099"/>
              </a:solidFill>
              <a:latin typeface="Times New Roman" pitchFamily="18" charset="0"/>
            </a:endParaRPr>
          </a:p>
          <a:p>
            <a:pPr eaLnBrk="1" fontAlgn="auto" hangingPunct="1">
              <a:spcAft>
                <a:spcPts val="0"/>
              </a:spcAft>
              <a:defRPr/>
            </a:pPr>
            <a:r>
              <a:rPr lang="el-GR" altLang="en-US" b="1" dirty="0" smtClean="0">
                <a:solidFill>
                  <a:srgbClr val="000099"/>
                </a:solidFill>
                <a:latin typeface="Times New Roman" pitchFamily="18" charset="0"/>
              </a:rPr>
              <a:t>Διάγραμμα ροής περιεχομένου αίτησης (Άρθρο 5 – Συνέχεια</a:t>
            </a:r>
            <a:r>
              <a:rPr lang="el-GR" b="1" dirty="0" smtClean="0">
                <a:solidFill>
                  <a:srgbClr val="000099"/>
                </a:solidFill>
                <a:latin typeface="Times New Roman" pitchFamily="18" charset="0"/>
              </a:rPr>
              <a:t>)</a:t>
            </a:r>
            <a:endParaRPr lang="en-GB" b="1" dirty="0" smtClean="0">
              <a:solidFill>
                <a:srgbClr val="000099"/>
              </a:solidFill>
              <a:latin typeface="Times New Roman" pitchFamily="18" charset="0"/>
            </a:endParaRPr>
          </a:p>
          <a:p>
            <a:pPr marL="0" marR="0" lvl="0" indent="0" defTabSz="914400" rtl="0" eaLnBrk="1" fontAlgn="auto" latinLnBrk="0" hangingPunct="1">
              <a:lnSpc>
                <a:spcPct val="100000"/>
              </a:lnSpc>
              <a:spcBef>
                <a:spcPct val="0"/>
              </a:spcBef>
              <a:spcAft>
                <a:spcPts val="0"/>
              </a:spcAft>
              <a:buClrTx/>
              <a:buSzTx/>
              <a:buFontTx/>
              <a:buNone/>
              <a:tabLst/>
              <a:defRPr/>
            </a:pPr>
            <a:endParaRPr lang="en-GB" b="1" dirty="0" smtClean="0">
              <a:solidFill>
                <a:srgbClr val="000099"/>
              </a:solidFill>
              <a:latin typeface="Times New Roman" pitchFamily="18" charset="0"/>
              <a:ea typeface="+mj-ea"/>
              <a:cs typeface="+mj-cs"/>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Διάγραμμα"/>
          <p:cNvGraphicFramePr/>
          <p:nvPr/>
        </p:nvGraphicFramePr>
        <p:xfrm>
          <a:off x="899592" y="620688"/>
          <a:ext cx="7272808" cy="55446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2"/>
          <p:cNvSpPr txBox="1">
            <a:spLocks noChangeArrowheads="1"/>
          </p:cNvSpPr>
          <p:nvPr/>
        </p:nvSpPr>
        <p:spPr bwMode="auto">
          <a:xfrm>
            <a:off x="755576" y="188640"/>
            <a:ext cx="7735765" cy="504056"/>
          </a:xfrm>
          <a:prstGeom prst="rect">
            <a:avLst/>
          </a:prstGeom>
          <a:solidFill>
            <a:srgbClr val="6699FF">
              <a:alpha val="50000"/>
            </a:srgbClr>
          </a:solidFill>
          <a:ln>
            <a:solidFill>
              <a:schemeClr val="bg1"/>
            </a:solidFill>
            <a:miter lim="800000"/>
            <a:headEnd/>
            <a:tailEnd/>
          </a:ln>
        </p:spPr>
        <p:txBody>
          <a:bodyPr vert="horz" wrap="square" lIns="91440" tIns="45720" rIns="91440" bIns="45720" numCol="1" anchor="t" anchorCtr="0" compatLnSpc="1">
            <a:prstTxWarp prst="textNoShape">
              <a:avLst/>
            </a:prstTxWarp>
            <a:normAutofit fontScale="90000" lnSpcReduction="20000"/>
          </a:bodyPr>
          <a:lstStyle/>
          <a:p>
            <a:pPr eaLnBrk="1" fontAlgn="auto" hangingPunct="1">
              <a:spcAft>
                <a:spcPts val="0"/>
              </a:spcAft>
              <a:defRPr/>
            </a:pPr>
            <a:endParaRPr lang="el-GR" altLang="en-US" b="1" dirty="0" smtClean="0">
              <a:solidFill>
                <a:srgbClr val="000099"/>
              </a:solidFill>
              <a:latin typeface="Times New Roman" pitchFamily="18" charset="0"/>
            </a:endParaRPr>
          </a:p>
          <a:p>
            <a:pPr eaLnBrk="1" fontAlgn="auto" hangingPunct="1">
              <a:spcAft>
                <a:spcPts val="0"/>
              </a:spcAft>
              <a:defRPr/>
            </a:pPr>
            <a:r>
              <a:rPr lang="el-GR" altLang="en-US" b="1" dirty="0" smtClean="0">
                <a:solidFill>
                  <a:srgbClr val="000099"/>
                </a:solidFill>
                <a:latin typeface="Times New Roman" pitchFamily="18" charset="0"/>
              </a:rPr>
              <a:t>Διάγραμμα ροής περιεχομένου αίτησης (Άρθρο 5 – Συνέχεια</a:t>
            </a:r>
            <a:r>
              <a:rPr lang="el-GR" b="1" dirty="0" smtClean="0">
                <a:solidFill>
                  <a:srgbClr val="000099"/>
                </a:solidFill>
                <a:latin typeface="Times New Roman" pitchFamily="18" charset="0"/>
              </a:rPr>
              <a:t>)</a:t>
            </a:r>
            <a:endParaRPr lang="en-GB" b="1" dirty="0" smtClean="0">
              <a:solidFill>
                <a:srgbClr val="000099"/>
              </a:solidFill>
              <a:latin typeface="Times New Roman" pitchFamily="18" charset="0"/>
            </a:endParaRPr>
          </a:p>
          <a:p>
            <a:pPr marL="0" marR="0" lvl="0" indent="0" defTabSz="914400" rtl="0" eaLnBrk="1" fontAlgn="auto" latinLnBrk="0" hangingPunct="1">
              <a:lnSpc>
                <a:spcPct val="100000"/>
              </a:lnSpc>
              <a:spcBef>
                <a:spcPct val="0"/>
              </a:spcBef>
              <a:spcAft>
                <a:spcPts val="0"/>
              </a:spcAft>
              <a:buClrTx/>
              <a:buSzTx/>
              <a:buFontTx/>
              <a:buNone/>
              <a:tabLst/>
              <a:defRPr/>
            </a:pPr>
            <a:endParaRPr lang="en-GB" b="1" dirty="0" smtClean="0">
              <a:solidFill>
                <a:srgbClr val="000099"/>
              </a:solidFill>
              <a:latin typeface="Times New Roman" pitchFamily="18" charset="0"/>
              <a:ea typeface="+mj-ea"/>
              <a:cs typeface="+mj-cs"/>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half" idx="1"/>
          </p:nvPr>
        </p:nvSpPr>
        <p:spPr/>
        <p:txBody>
          <a:bodyPr/>
          <a:lstStyle/>
          <a:p>
            <a:endParaRPr lang="el-GR" dirty="0" smtClean="0"/>
          </a:p>
          <a:p>
            <a:endParaRPr lang="el-GR" dirty="0"/>
          </a:p>
        </p:txBody>
      </p:sp>
      <p:sp>
        <p:nvSpPr>
          <p:cNvPr id="26" name="Rectangle 2"/>
          <p:cNvSpPr txBox="1">
            <a:spLocks noChangeArrowheads="1"/>
          </p:cNvSpPr>
          <p:nvPr/>
        </p:nvSpPr>
        <p:spPr bwMode="auto">
          <a:xfrm>
            <a:off x="755576" y="1124744"/>
            <a:ext cx="7735765" cy="504056"/>
          </a:xfrm>
          <a:prstGeom prst="rect">
            <a:avLst/>
          </a:prstGeom>
          <a:solidFill>
            <a:srgbClr val="6699FF">
              <a:alpha val="50000"/>
            </a:srgbClr>
          </a:solidFill>
          <a:ln>
            <a:solidFill>
              <a:schemeClr val="bg1"/>
            </a:solidFill>
            <a:miter lim="800000"/>
            <a:headEnd/>
            <a:tailEnd/>
          </a:ln>
        </p:spPr>
        <p:txBody>
          <a:bodyPr vert="horz" wrap="square" lIns="91440" tIns="45720" rIns="91440" bIns="45720" numCol="1" anchor="t" anchorCtr="0" compatLnSpc="1">
            <a:prstTxWarp prst="textNoShape">
              <a:avLst/>
            </a:prstTxWarp>
            <a:normAutofit fontScale="90000" lnSpcReduction="20000"/>
          </a:bodyPr>
          <a:lstStyle/>
          <a:p>
            <a:pPr eaLnBrk="1" fontAlgn="auto" hangingPunct="1">
              <a:spcAft>
                <a:spcPts val="0"/>
              </a:spcAft>
              <a:defRPr/>
            </a:pPr>
            <a:endParaRPr lang="el-GR" altLang="en-US" b="1" dirty="0" smtClean="0">
              <a:solidFill>
                <a:srgbClr val="000099"/>
              </a:solidFill>
              <a:latin typeface="Times New Roman" pitchFamily="18" charset="0"/>
            </a:endParaRPr>
          </a:p>
          <a:p>
            <a:pPr eaLnBrk="1" fontAlgn="auto" hangingPunct="1">
              <a:spcAft>
                <a:spcPts val="0"/>
              </a:spcAft>
              <a:defRPr/>
            </a:pPr>
            <a:r>
              <a:rPr lang="el-GR" altLang="en-US" b="1" dirty="0" smtClean="0">
                <a:solidFill>
                  <a:srgbClr val="000099"/>
                </a:solidFill>
                <a:latin typeface="Times New Roman" pitchFamily="18" charset="0"/>
              </a:rPr>
              <a:t>Διορισμός Συντονιστή-Δικαίωμα αποποίησης  (Άρθρο 6)</a:t>
            </a:r>
            <a:endParaRPr lang="en-GB" altLang="en-US" b="1" dirty="0" smtClean="0">
              <a:solidFill>
                <a:srgbClr val="000099"/>
              </a:solidFill>
              <a:latin typeface="Times New Roman" pitchFamily="18" charset="0"/>
            </a:endParaRPr>
          </a:p>
          <a:p>
            <a:pPr marL="0" marR="0" lvl="0" indent="0" defTabSz="914400" rtl="0" eaLnBrk="1" fontAlgn="auto" latinLnBrk="0" hangingPunct="1">
              <a:lnSpc>
                <a:spcPct val="100000"/>
              </a:lnSpc>
              <a:spcBef>
                <a:spcPct val="0"/>
              </a:spcBef>
              <a:spcAft>
                <a:spcPts val="0"/>
              </a:spcAft>
              <a:buClrTx/>
              <a:buSzTx/>
              <a:buFontTx/>
              <a:buNone/>
              <a:tabLst/>
              <a:defRPr/>
            </a:pPr>
            <a:endParaRPr lang="en-GB" b="1" dirty="0" smtClean="0">
              <a:solidFill>
                <a:srgbClr val="000099"/>
              </a:solidFill>
              <a:latin typeface="Times New Roman" pitchFamily="18" charset="0"/>
              <a:ea typeface="+mj-ea"/>
              <a:cs typeface="+mj-cs"/>
            </a:endParaRPr>
          </a:p>
        </p:txBody>
      </p:sp>
      <p:sp>
        <p:nvSpPr>
          <p:cNvPr id="32" name="31 - Ορθογώνιο"/>
          <p:cNvSpPr/>
          <p:nvPr/>
        </p:nvSpPr>
        <p:spPr>
          <a:xfrm>
            <a:off x="755576" y="2348880"/>
            <a:ext cx="6840760" cy="3693319"/>
          </a:xfrm>
          <a:prstGeom prst="rect">
            <a:avLst/>
          </a:prstGeom>
        </p:spPr>
        <p:txBody>
          <a:bodyPr wrap="square">
            <a:spAutoFit/>
          </a:bodyPr>
          <a:lstStyle/>
          <a:p>
            <a:r>
              <a:rPr lang="el-GR" b="1" u="sng" dirty="0" smtClean="0"/>
              <a:t>Βασικές αρμοδιότητες</a:t>
            </a:r>
          </a:p>
          <a:p>
            <a:pPr marL="342900" indent="-342900">
              <a:buFont typeface="Wingdings" panose="05000000000000000000" pitchFamily="2" charset="2"/>
              <a:buChar char="Ø"/>
            </a:pPr>
            <a:endParaRPr lang="el-GR" dirty="0" smtClean="0"/>
          </a:p>
          <a:p>
            <a:pPr marL="342900" indent="-342900">
              <a:buFont typeface="Wingdings" panose="05000000000000000000" pitchFamily="2" charset="2"/>
              <a:buChar char="Ø"/>
            </a:pPr>
            <a:r>
              <a:rPr lang="el-GR" dirty="0" smtClean="0"/>
              <a:t>Εποπτεία και συντονισμός των εμπλεκόμενων μερών σε όλα τα στάδια της διαδικασίας. </a:t>
            </a:r>
          </a:p>
          <a:p>
            <a:pPr marL="342900" indent="-342900">
              <a:buFont typeface="Wingdings" panose="05000000000000000000" pitchFamily="2" charset="2"/>
              <a:buChar char="Ø"/>
            </a:pPr>
            <a:endParaRPr lang="el-GR" dirty="0" smtClean="0"/>
          </a:p>
          <a:p>
            <a:pPr marL="342900" indent="-342900">
              <a:buFont typeface="Wingdings" panose="05000000000000000000" pitchFamily="2" charset="2"/>
              <a:buChar char="Ø"/>
            </a:pPr>
            <a:r>
              <a:rPr lang="el-GR" dirty="0" smtClean="0"/>
              <a:t>Έλεγχος πληρότητας της αίτησης.</a:t>
            </a:r>
          </a:p>
          <a:p>
            <a:pPr marL="342900" indent="-342900">
              <a:buFont typeface="Wingdings" panose="05000000000000000000" pitchFamily="2" charset="2"/>
              <a:buChar char="Ø"/>
            </a:pPr>
            <a:endParaRPr lang="el-GR" dirty="0" smtClean="0"/>
          </a:p>
          <a:p>
            <a:pPr marL="342900" indent="-342900">
              <a:buFont typeface="Wingdings" panose="05000000000000000000" pitchFamily="2" charset="2"/>
              <a:buChar char="Ø"/>
            </a:pPr>
            <a:r>
              <a:rPr lang="el-GR" dirty="0" smtClean="0"/>
              <a:t>Αποστολή προσκλήσεων σε πιστωτές και </a:t>
            </a:r>
            <a:r>
              <a:rPr lang="el-GR" dirty="0" err="1" smtClean="0"/>
              <a:t>συνοφειλέτες</a:t>
            </a:r>
            <a:r>
              <a:rPr lang="el-GR" dirty="0" smtClean="0"/>
              <a:t> για να συμμετάσχουν στη διαδικασία εξωδικαστικής ρύθμισης.</a:t>
            </a:r>
          </a:p>
          <a:p>
            <a:pPr marL="342900" indent="-342900">
              <a:buFont typeface="Wingdings" panose="05000000000000000000" pitchFamily="2" charset="2"/>
              <a:buChar char="Ø"/>
            </a:pPr>
            <a:endParaRPr lang="el-GR" dirty="0" smtClean="0"/>
          </a:p>
          <a:p>
            <a:pPr marL="342900" indent="-342900">
              <a:buFont typeface="Wingdings" panose="05000000000000000000" pitchFamily="2" charset="2"/>
              <a:buChar char="Ø"/>
            </a:pPr>
            <a:r>
              <a:rPr lang="el-GR" dirty="0" smtClean="0"/>
              <a:t>Έλεγχος απαρτίας και των ποσοστών πλειοψηφίας.</a:t>
            </a:r>
          </a:p>
          <a:p>
            <a:pPr marL="342900" indent="-342900">
              <a:buFont typeface="Wingdings" panose="05000000000000000000" pitchFamily="2" charset="2"/>
              <a:buChar char="Ø"/>
            </a:pPr>
            <a:endParaRPr lang="el-GR" dirty="0" smtClean="0"/>
          </a:p>
          <a:p>
            <a:pPr marL="342900" indent="-342900">
              <a:buFont typeface="Wingdings" panose="05000000000000000000" pitchFamily="2" charset="2"/>
              <a:buChar char="Ø"/>
            </a:pPr>
            <a:r>
              <a:rPr lang="el-GR" dirty="0" smtClean="0"/>
              <a:t>Σύνταξη του πρακτικού περαίωσης της διαδικασίας.</a:t>
            </a:r>
            <a:endParaRPr lang="el-G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half" idx="1"/>
          </p:nvPr>
        </p:nvSpPr>
        <p:spPr/>
        <p:txBody>
          <a:bodyPr/>
          <a:lstStyle/>
          <a:p>
            <a:endParaRPr lang="el-GR" dirty="0" smtClean="0"/>
          </a:p>
          <a:p>
            <a:endParaRPr lang="el-GR" dirty="0"/>
          </a:p>
        </p:txBody>
      </p:sp>
      <p:graphicFrame>
        <p:nvGraphicFramePr>
          <p:cNvPr id="5" name="4 - Διάγραμμα"/>
          <p:cNvGraphicFramePr/>
          <p:nvPr/>
        </p:nvGraphicFramePr>
        <p:xfrm>
          <a:off x="683568" y="1196752"/>
          <a:ext cx="2267744" cy="5256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3" name="12 - TextBox"/>
          <p:cNvSpPr txBox="1"/>
          <p:nvPr/>
        </p:nvSpPr>
        <p:spPr>
          <a:xfrm>
            <a:off x="179512" y="980728"/>
            <a:ext cx="1008112" cy="307777"/>
          </a:xfrm>
          <a:prstGeom prst="rect">
            <a:avLst/>
          </a:prstGeom>
          <a:noFill/>
        </p:spPr>
        <p:txBody>
          <a:bodyPr wrap="square" rtlCol="0">
            <a:spAutoFit/>
          </a:bodyPr>
          <a:lstStyle/>
          <a:p>
            <a:r>
              <a:rPr lang="el-GR" sz="1400" b="1" dirty="0" smtClean="0">
                <a:latin typeface="Verdana" pitchFamily="34" charset="0"/>
                <a:ea typeface="Verdana" pitchFamily="34" charset="0"/>
                <a:cs typeface="Verdana" pitchFamily="34" charset="0"/>
              </a:rPr>
              <a:t>Βήμα 1</a:t>
            </a:r>
            <a:endParaRPr lang="el-GR" sz="1400" b="1" dirty="0">
              <a:latin typeface="Verdana" pitchFamily="34" charset="0"/>
              <a:ea typeface="Verdana" pitchFamily="34" charset="0"/>
              <a:cs typeface="Verdana" pitchFamily="34" charset="0"/>
            </a:endParaRPr>
          </a:p>
        </p:txBody>
      </p:sp>
      <p:sp>
        <p:nvSpPr>
          <p:cNvPr id="14" name="13 - TextBox"/>
          <p:cNvSpPr txBox="1"/>
          <p:nvPr/>
        </p:nvSpPr>
        <p:spPr>
          <a:xfrm>
            <a:off x="179512" y="2276872"/>
            <a:ext cx="1008112" cy="307777"/>
          </a:xfrm>
          <a:prstGeom prst="rect">
            <a:avLst/>
          </a:prstGeom>
          <a:noFill/>
        </p:spPr>
        <p:txBody>
          <a:bodyPr wrap="square" rtlCol="0">
            <a:spAutoFit/>
          </a:bodyPr>
          <a:lstStyle/>
          <a:p>
            <a:r>
              <a:rPr lang="el-GR" sz="1400" b="1" dirty="0" smtClean="0">
                <a:latin typeface="Verdana" pitchFamily="34" charset="0"/>
                <a:ea typeface="Verdana" pitchFamily="34" charset="0"/>
                <a:cs typeface="Verdana" pitchFamily="34" charset="0"/>
              </a:rPr>
              <a:t>Βήμα 2 </a:t>
            </a:r>
            <a:endParaRPr lang="el-GR" sz="1400" b="1" dirty="0">
              <a:latin typeface="Verdana" pitchFamily="34" charset="0"/>
              <a:ea typeface="Verdana" pitchFamily="34" charset="0"/>
              <a:cs typeface="Verdana" pitchFamily="34" charset="0"/>
            </a:endParaRPr>
          </a:p>
        </p:txBody>
      </p:sp>
      <p:sp>
        <p:nvSpPr>
          <p:cNvPr id="15" name="14 - TextBox"/>
          <p:cNvSpPr txBox="1"/>
          <p:nvPr/>
        </p:nvSpPr>
        <p:spPr>
          <a:xfrm>
            <a:off x="179512" y="5085184"/>
            <a:ext cx="971600" cy="307777"/>
          </a:xfrm>
          <a:prstGeom prst="rect">
            <a:avLst/>
          </a:prstGeom>
          <a:noFill/>
        </p:spPr>
        <p:txBody>
          <a:bodyPr wrap="square" rtlCol="0">
            <a:spAutoFit/>
          </a:bodyPr>
          <a:lstStyle/>
          <a:p>
            <a:r>
              <a:rPr lang="el-GR" sz="1400" b="1" dirty="0" smtClean="0">
                <a:latin typeface="Verdana" pitchFamily="34" charset="0"/>
                <a:ea typeface="Verdana" pitchFamily="34" charset="0"/>
                <a:cs typeface="Verdana" pitchFamily="34" charset="0"/>
              </a:rPr>
              <a:t>Βήμα 4</a:t>
            </a:r>
            <a:endParaRPr lang="el-GR" sz="1400" b="1" dirty="0">
              <a:latin typeface="Verdana" pitchFamily="34" charset="0"/>
              <a:ea typeface="Verdana" pitchFamily="34" charset="0"/>
              <a:cs typeface="Verdana" pitchFamily="34" charset="0"/>
            </a:endParaRPr>
          </a:p>
        </p:txBody>
      </p:sp>
      <p:sp>
        <p:nvSpPr>
          <p:cNvPr id="25" name="24 - TextBox"/>
          <p:cNvSpPr txBox="1"/>
          <p:nvPr/>
        </p:nvSpPr>
        <p:spPr>
          <a:xfrm>
            <a:off x="251520" y="3717032"/>
            <a:ext cx="971600" cy="307777"/>
          </a:xfrm>
          <a:prstGeom prst="rect">
            <a:avLst/>
          </a:prstGeom>
          <a:noFill/>
        </p:spPr>
        <p:txBody>
          <a:bodyPr wrap="square" rtlCol="0">
            <a:spAutoFit/>
          </a:bodyPr>
          <a:lstStyle/>
          <a:p>
            <a:r>
              <a:rPr lang="el-GR" sz="1400" b="1" dirty="0" smtClean="0">
                <a:latin typeface="Verdana" pitchFamily="34" charset="0"/>
                <a:ea typeface="Verdana" pitchFamily="34" charset="0"/>
                <a:cs typeface="Verdana" pitchFamily="34" charset="0"/>
              </a:rPr>
              <a:t>Βήμα 3</a:t>
            </a:r>
            <a:endParaRPr lang="el-GR" sz="1400" b="1" dirty="0">
              <a:latin typeface="Verdana" pitchFamily="34" charset="0"/>
              <a:ea typeface="Verdana" pitchFamily="34" charset="0"/>
              <a:cs typeface="Verdana" pitchFamily="34" charset="0"/>
            </a:endParaRPr>
          </a:p>
        </p:txBody>
      </p:sp>
      <p:graphicFrame>
        <p:nvGraphicFramePr>
          <p:cNvPr id="27" name="26 - Διάγραμμα"/>
          <p:cNvGraphicFramePr/>
          <p:nvPr/>
        </p:nvGraphicFramePr>
        <p:xfrm>
          <a:off x="3563888" y="1268760"/>
          <a:ext cx="2267744" cy="525658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28" name="27 - TextBox"/>
          <p:cNvSpPr txBox="1"/>
          <p:nvPr/>
        </p:nvSpPr>
        <p:spPr>
          <a:xfrm>
            <a:off x="3131840" y="1124744"/>
            <a:ext cx="1008112" cy="307777"/>
          </a:xfrm>
          <a:prstGeom prst="rect">
            <a:avLst/>
          </a:prstGeom>
          <a:noFill/>
        </p:spPr>
        <p:txBody>
          <a:bodyPr wrap="square" rtlCol="0">
            <a:spAutoFit/>
          </a:bodyPr>
          <a:lstStyle/>
          <a:p>
            <a:r>
              <a:rPr lang="el-GR" sz="1400" b="1" dirty="0" smtClean="0">
                <a:latin typeface="Verdana" pitchFamily="34" charset="0"/>
                <a:ea typeface="Verdana" pitchFamily="34" charset="0"/>
                <a:cs typeface="Verdana" pitchFamily="34" charset="0"/>
              </a:rPr>
              <a:t>Βήμα 5 </a:t>
            </a:r>
            <a:endParaRPr lang="el-GR" sz="1400" b="1" dirty="0">
              <a:latin typeface="Verdana" pitchFamily="34" charset="0"/>
              <a:ea typeface="Verdana" pitchFamily="34" charset="0"/>
              <a:cs typeface="Verdana" pitchFamily="34" charset="0"/>
            </a:endParaRPr>
          </a:p>
        </p:txBody>
      </p:sp>
      <p:sp>
        <p:nvSpPr>
          <p:cNvPr id="29" name="28 - TextBox"/>
          <p:cNvSpPr txBox="1"/>
          <p:nvPr/>
        </p:nvSpPr>
        <p:spPr>
          <a:xfrm>
            <a:off x="3059832" y="3789040"/>
            <a:ext cx="1008112" cy="307777"/>
          </a:xfrm>
          <a:prstGeom prst="rect">
            <a:avLst/>
          </a:prstGeom>
          <a:noFill/>
        </p:spPr>
        <p:txBody>
          <a:bodyPr wrap="square" rtlCol="0">
            <a:spAutoFit/>
          </a:bodyPr>
          <a:lstStyle/>
          <a:p>
            <a:r>
              <a:rPr lang="el-GR" sz="1400" b="1" dirty="0" smtClean="0">
                <a:latin typeface="Verdana" pitchFamily="34" charset="0"/>
                <a:ea typeface="Verdana" pitchFamily="34" charset="0"/>
                <a:cs typeface="Verdana" pitchFamily="34" charset="0"/>
              </a:rPr>
              <a:t>Βήμα 7</a:t>
            </a:r>
            <a:endParaRPr lang="el-GR" sz="1400" b="1" dirty="0">
              <a:latin typeface="Verdana" pitchFamily="34" charset="0"/>
              <a:ea typeface="Verdana" pitchFamily="34" charset="0"/>
              <a:cs typeface="Verdana" pitchFamily="34" charset="0"/>
            </a:endParaRPr>
          </a:p>
        </p:txBody>
      </p:sp>
      <p:sp>
        <p:nvSpPr>
          <p:cNvPr id="30" name="29 - TextBox"/>
          <p:cNvSpPr txBox="1"/>
          <p:nvPr/>
        </p:nvSpPr>
        <p:spPr>
          <a:xfrm>
            <a:off x="3059832" y="2348880"/>
            <a:ext cx="1008112" cy="307777"/>
          </a:xfrm>
          <a:prstGeom prst="rect">
            <a:avLst/>
          </a:prstGeom>
          <a:noFill/>
        </p:spPr>
        <p:txBody>
          <a:bodyPr wrap="square" rtlCol="0">
            <a:spAutoFit/>
          </a:bodyPr>
          <a:lstStyle/>
          <a:p>
            <a:r>
              <a:rPr lang="el-GR" sz="1400" b="1" dirty="0" smtClean="0">
                <a:latin typeface="Verdana" pitchFamily="34" charset="0"/>
                <a:ea typeface="Verdana" pitchFamily="34" charset="0"/>
                <a:cs typeface="Verdana" pitchFamily="34" charset="0"/>
              </a:rPr>
              <a:t>Βήμα 6 </a:t>
            </a:r>
            <a:endParaRPr lang="el-GR" sz="1400" b="1" dirty="0">
              <a:latin typeface="Verdana" pitchFamily="34" charset="0"/>
              <a:ea typeface="Verdana" pitchFamily="34" charset="0"/>
              <a:cs typeface="Verdana" pitchFamily="34" charset="0"/>
            </a:endParaRPr>
          </a:p>
        </p:txBody>
      </p:sp>
      <p:sp>
        <p:nvSpPr>
          <p:cNvPr id="31" name="30 - TextBox"/>
          <p:cNvSpPr txBox="1"/>
          <p:nvPr/>
        </p:nvSpPr>
        <p:spPr>
          <a:xfrm>
            <a:off x="2987824" y="5157192"/>
            <a:ext cx="1008112" cy="307777"/>
          </a:xfrm>
          <a:prstGeom prst="rect">
            <a:avLst/>
          </a:prstGeom>
          <a:noFill/>
        </p:spPr>
        <p:txBody>
          <a:bodyPr wrap="square" rtlCol="0">
            <a:spAutoFit/>
          </a:bodyPr>
          <a:lstStyle/>
          <a:p>
            <a:r>
              <a:rPr lang="el-GR" sz="1400" b="1" dirty="0" smtClean="0">
                <a:latin typeface="Verdana" pitchFamily="34" charset="0"/>
                <a:ea typeface="Verdana" pitchFamily="34" charset="0"/>
                <a:cs typeface="Verdana" pitchFamily="34" charset="0"/>
              </a:rPr>
              <a:t>Βήμα 8 </a:t>
            </a:r>
            <a:endParaRPr lang="el-GR" sz="1400" b="1" dirty="0">
              <a:latin typeface="Verdana" pitchFamily="34" charset="0"/>
              <a:ea typeface="Verdana" pitchFamily="34" charset="0"/>
              <a:cs typeface="Verdana" pitchFamily="34" charset="0"/>
            </a:endParaRPr>
          </a:p>
        </p:txBody>
      </p:sp>
      <p:grpSp>
        <p:nvGrpSpPr>
          <p:cNvPr id="2" name="36 - Ομάδα"/>
          <p:cNvGrpSpPr/>
          <p:nvPr/>
        </p:nvGrpSpPr>
        <p:grpSpPr>
          <a:xfrm>
            <a:off x="1691680" y="2276872"/>
            <a:ext cx="387324" cy="265156"/>
            <a:chOff x="2074081" y="800255"/>
            <a:chExt cx="387324" cy="265156"/>
          </a:xfrm>
        </p:grpSpPr>
        <p:sp>
          <p:nvSpPr>
            <p:cNvPr id="38" name="37 - Δεξιό βέλος"/>
            <p:cNvSpPr/>
            <p:nvPr/>
          </p:nvSpPr>
          <p:spPr>
            <a:xfrm rot="5547205">
              <a:off x="2135165" y="739171"/>
              <a:ext cx="265156" cy="387324"/>
            </a:xfrm>
            <a:prstGeom prst="rightArrow">
              <a:avLst>
                <a:gd name="adj1" fmla="val 60000"/>
                <a:gd name="adj2" fmla="val 50000"/>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39" name="Δεξιό βέλος 4"/>
            <p:cNvSpPr/>
            <p:nvPr/>
          </p:nvSpPr>
          <p:spPr>
            <a:xfrm rot="147205">
              <a:off x="2153249" y="800291"/>
              <a:ext cx="232394" cy="18560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l-GR" sz="1400" kern="1200"/>
            </a:p>
          </p:txBody>
        </p:sp>
      </p:grpSp>
      <p:sp>
        <p:nvSpPr>
          <p:cNvPr id="40" name="39 - Βέλος προς τα κάτω"/>
          <p:cNvSpPr/>
          <p:nvPr/>
        </p:nvSpPr>
        <p:spPr>
          <a:xfrm>
            <a:off x="4572000" y="1052736"/>
            <a:ext cx="360040"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1" name="40 - Βέλος προς τα κάτω"/>
          <p:cNvSpPr/>
          <p:nvPr/>
        </p:nvSpPr>
        <p:spPr>
          <a:xfrm>
            <a:off x="7164288" y="1052736"/>
            <a:ext cx="360040"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2" name="41 - Βέλος προς τα κάτω"/>
          <p:cNvSpPr/>
          <p:nvPr/>
        </p:nvSpPr>
        <p:spPr>
          <a:xfrm>
            <a:off x="1619672" y="6453336"/>
            <a:ext cx="432048" cy="3326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3" name="42 - Βέλος προς τα κάτω"/>
          <p:cNvSpPr/>
          <p:nvPr/>
        </p:nvSpPr>
        <p:spPr>
          <a:xfrm>
            <a:off x="4499992" y="6525344"/>
            <a:ext cx="432048" cy="2606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6" name="Rectangle 2"/>
          <p:cNvSpPr txBox="1">
            <a:spLocks noChangeArrowheads="1"/>
          </p:cNvSpPr>
          <p:nvPr/>
        </p:nvSpPr>
        <p:spPr bwMode="auto">
          <a:xfrm>
            <a:off x="1115616" y="548680"/>
            <a:ext cx="7735765" cy="504056"/>
          </a:xfrm>
          <a:prstGeom prst="rect">
            <a:avLst/>
          </a:prstGeom>
          <a:solidFill>
            <a:srgbClr val="6699FF">
              <a:alpha val="50000"/>
            </a:srgbClr>
          </a:solidFill>
          <a:ln>
            <a:solidFill>
              <a:schemeClr val="bg1"/>
            </a:solidFill>
            <a:miter lim="800000"/>
            <a:headEnd/>
            <a:tailEnd/>
          </a:ln>
        </p:spPr>
        <p:txBody>
          <a:bodyPr vert="horz" wrap="square" lIns="91440" tIns="45720" rIns="91440" bIns="45720" numCol="1" anchor="t" anchorCtr="0" compatLnSpc="1">
            <a:prstTxWarp prst="textNoShape">
              <a:avLst/>
            </a:prstTxWarp>
            <a:normAutofit fontScale="90000" lnSpcReduction="20000"/>
          </a:bodyPr>
          <a:lstStyle/>
          <a:p>
            <a:pPr eaLnBrk="1" fontAlgn="auto" hangingPunct="1">
              <a:spcAft>
                <a:spcPts val="0"/>
              </a:spcAft>
              <a:defRPr/>
            </a:pPr>
            <a:endParaRPr lang="el-GR" altLang="en-US" b="1" dirty="0" smtClean="0">
              <a:solidFill>
                <a:srgbClr val="000099"/>
              </a:solidFill>
              <a:latin typeface="Times New Roman" pitchFamily="18" charset="0"/>
            </a:endParaRPr>
          </a:p>
          <a:p>
            <a:pPr eaLnBrk="1" fontAlgn="auto" hangingPunct="1">
              <a:spcAft>
                <a:spcPts val="0"/>
              </a:spcAft>
              <a:defRPr/>
            </a:pPr>
            <a:r>
              <a:rPr lang="el-GR" altLang="en-US" b="1" dirty="0" smtClean="0">
                <a:solidFill>
                  <a:srgbClr val="000099"/>
                </a:solidFill>
                <a:latin typeface="Times New Roman" pitchFamily="18" charset="0"/>
              </a:rPr>
              <a:t>Διορισμός Συντονιστή-Δικαίωμα αποποίησης  (Άρθρο 6)</a:t>
            </a:r>
            <a:endParaRPr lang="en-GB" altLang="en-US" b="1" dirty="0" smtClean="0">
              <a:solidFill>
                <a:srgbClr val="000099"/>
              </a:solidFill>
              <a:latin typeface="Times New Roman" pitchFamily="18" charset="0"/>
            </a:endParaRPr>
          </a:p>
          <a:p>
            <a:pPr marL="0" marR="0" lvl="0" indent="0" defTabSz="914400" rtl="0" eaLnBrk="1" fontAlgn="auto" latinLnBrk="0" hangingPunct="1">
              <a:lnSpc>
                <a:spcPct val="100000"/>
              </a:lnSpc>
              <a:spcBef>
                <a:spcPct val="0"/>
              </a:spcBef>
              <a:spcAft>
                <a:spcPts val="0"/>
              </a:spcAft>
              <a:buClrTx/>
              <a:buSzTx/>
              <a:buFontTx/>
              <a:buNone/>
              <a:tabLst/>
              <a:defRPr/>
            </a:pPr>
            <a:endParaRPr lang="en-GB" b="1" dirty="0" smtClean="0">
              <a:solidFill>
                <a:srgbClr val="000099"/>
              </a:solidFill>
              <a:latin typeface="Times New Roman" pitchFamily="18" charset="0"/>
              <a:ea typeface="+mj-ea"/>
              <a:cs typeface="+mj-cs"/>
            </a:endParaRPr>
          </a:p>
        </p:txBody>
      </p:sp>
      <p:graphicFrame>
        <p:nvGraphicFramePr>
          <p:cNvPr id="37" name="36 - Διάγραμμα"/>
          <p:cNvGraphicFramePr/>
          <p:nvPr/>
        </p:nvGraphicFramePr>
        <p:xfrm>
          <a:off x="6156176" y="1268760"/>
          <a:ext cx="2267744" cy="5256584"/>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36" name="35 - TextBox"/>
          <p:cNvSpPr txBox="1"/>
          <p:nvPr/>
        </p:nvSpPr>
        <p:spPr>
          <a:xfrm>
            <a:off x="5940152" y="1124744"/>
            <a:ext cx="1008112" cy="307777"/>
          </a:xfrm>
          <a:prstGeom prst="rect">
            <a:avLst/>
          </a:prstGeom>
          <a:noFill/>
        </p:spPr>
        <p:txBody>
          <a:bodyPr wrap="square" rtlCol="0">
            <a:spAutoFit/>
          </a:bodyPr>
          <a:lstStyle/>
          <a:p>
            <a:r>
              <a:rPr lang="el-GR" sz="1400" b="1" dirty="0" smtClean="0">
                <a:latin typeface="Verdana" pitchFamily="34" charset="0"/>
                <a:ea typeface="Verdana" pitchFamily="34" charset="0"/>
                <a:cs typeface="Verdana" pitchFamily="34" charset="0"/>
              </a:rPr>
              <a:t>Βήμα 9 </a:t>
            </a:r>
            <a:endParaRPr lang="el-GR" sz="1400" b="1" dirty="0">
              <a:latin typeface="Verdana" pitchFamily="34" charset="0"/>
              <a:ea typeface="Verdana" pitchFamily="34" charset="0"/>
              <a:cs typeface="Verdana" pitchFamily="34" charset="0"/>
            </a:endParaRPr>
          </a:p>
        </p:txBody>
      </p:sp>
      <p:sp>
        <p:nvSpPr>
          <p:cNvPr id="35" name="34 - TextBox"/>
          <p:cNvSpPr txBox="1"/>
          <p:nvPr/>
        </p:nvSpPr>
        <p:spPr>
          <a:xfrm>
            <a:off x="5868144" y="2420888"/>
            <a:ext cx="1224136" cy="307777"/>
          </a:xfrm>
          <a:prstGeom prst="rect">
            <a:avLst/>
          </a:prstGeom>
          <a:noFill/>
        </p:spPr>
        <p:txBody>
          <a:bodyPr wrap="square" rtlCol="0">
            <a:spAutoFit/>
          </a:bodyPr>
          <a:lstStyle/>
          <a:p>
            <a:r>
              <a:rPr lang="el-GR" sz="1400" b="1" dirty="0" smtClean="0">
                <a:latin typeface="Verdana" pitchFamily="34" charset="0"/>
                <a:ea typeface="Verdana" pitchFamily="34" charset="0"/>
                <a:cs typeface="Verdana" pitchFamily="34" charset="0"/>
              </a:rPr>
              <a:t>Βήμα 10 </a:t>
            </a:r>
            <a:endParaRPr lang="el-GR" sz="1400" b="1" dirty="0">
              <a:latin typeface="Verdana" pitchFamily="34" charset="0"/>
              <a:ea typeface="Verdana" pitchFamily="34" charset="0"/>
              <a:cs typeface="Verdana" pitchFamily="34" charset="0"/>
            </a:endParaRPr>
          </a:p>
        </p:txBody>
      </p:sp>
      <p:sp>
        <p:nvSpPr>
          <p:cNvPr id="34" name="33 - TextBox"/>
          <p:cNvSpPr txBox="1"/>
          <p:nvPr/>
        </p:nvSpPr>
        <p:spPr>
          <a:xfrm>
            <a:off x="5868144" y="3861048"/>
            <a:ext cx="1152128" cy="307777"/>
          </a:xfrm>
          <a:prstGeom prst="rect">
            <a:avLst/>
          </a:prstGeom>
          <a:noFill/>
        </p:spPr>
        <p:txBody>
          <a:bodyPr wrap="square" rtlCol="0">
            <a:spAutoFit/>
          </a:bodyPr>
          <a:lstStyle/>
          <a:p>
            <a:r>
              <a:rPr lang="el-GR" sz="1400" b="1" dirty="0" smtClean="0">
                <a:latin typeface="Verdana" pitchFamily="34" charset="0"/>
                <a:ea typeface="Verdana" pitchFamily="34" charset="0"/>
                <a:cs typeface="Verdana" pitchFamily="34" charset="0"/>
              </a:rPr>
              <a:t>Βήμα 11 </a:t>
            </a:r>
            <a:endParaRPr lang="el-GR" sz="1400" b="1" dirty="0">
              <a:latin typeface="Verdana" pitchFamily="34" charset="0"/>
              <a:ea typeface="Verdana" pitchFamily="34" charset="0"/>
              <a:cs typeface="Verdana" pitchFamily="34" charset="0"/>
            </a:endParaRPr>
          </a:p>
        </p:txBody>
      </p:sp>
      <p:sp>
        <p:nvSpPr>
          <p:cNvPr id="33" name="32 - TextBox"/>
          <p:cNvSpPr txBox="1"/>
          <p:nvPr/>
        </p:nvSpPr>
        <p:spPr>
          <a:xfrm>
            <a:off x="5868144" y="5157192"/>
            <a:ext cx="1152128" cy="307777"/>
          </a:xfrm>
          <a:prstGeom prst="rect">
            <a:avLst/>
          </a:prstGeom>
          <a:noFill/>
        </p:spPr>
        <p:txBody>
          <a:bodyPr wrap="square" rtlCol="0">
            <a:spAutoFit/>
          </a:bodyPr>
          <a:lstStyle/>
          <a:p>
            <a:r>
              <a:rPr lang="el-GR" sz="1400" b="1" dirty="0" smtClean="0">
                <a:latin typeface="Verdana" pitchFamily="34" charset="0"/>
                <a:ea typeface="Verdana" pitchFamily="34" charset="0"/>
                <a:cs typeface="Verdana" pitchFamily="34" charset="0"/>
              </a:rPr>
              <a:t>Βήμα 12 </a:t>
            </a:r>
            <a:endParaRPr lang="el-GR" sz="1400" b="1" dirty="0">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Διάγραμμα"/>
          <p:cNvGraphicFramePr/>
          <p:nvPr/>
        </p:nvGraphicFramePr>
        <p:xfrm>
          <a:off x="395536" y="692696"/>
          <a:ext cx="8424936" cy="56886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2"/>
          <p:cNvSpPr txBox="1">
            <a:spLocks noChangeArrowheads="1"/>
          </p:cNvSpPr>
          <p:nvPr/>
        </p:nvSpPr>
        <p:spPr bwMode="auto">
          <a:xfrm>
            <a:off x="971600" y="620688"/>
            <a:ext cx="7735765" cy="504056"/>
          </a:xfrm>
          <a:prstGeom prst="rect">
            <a:avLst/>
          </a:prstGeom>
          <a:solidFill>
            <a:srgbClr val="6699FF">
              <a:alpha val="50000"/>
            </a:srgbClr>
          </a:solidFill>
          <a:ln>
            <a:solidFill>
              <a:schemeClr val="bg1"/>
            </a:solidFill>
            <a:miter lim="800000"/>
            <a:headEnd/>
            <a:tailEnd/>
          </a:ln>
        </p:spPr>
        <p:txBody>
          <a:bodyPr vert="horz" wrap="square" lIns="91440" tIns="45720" rIns="91440" bIns="45720" numCol="1" anchor="t" anchorCtr="0" compatLnSpc="1">
            <a:prstTxWarp prst="textNoShape">
              <a:avLst/>
            </a:prstTxWarp>
            <a:normAutofit fontScale="90000" lnSpcReduction="20000"/>
          </a:bodyPr>
          <a:lstStyle/>
          <a:p>
            <a:pPr eaLnBrk="1" fontAlgn="auto" hangingPunct="1">
              <a:spcAft>
                <a:spcPts val="0"/>
              </a:spcAft>
              <a:defRPr/>
            </a:pPr>
            <a:endParaRPr lang="el-GR" altLang="en-US" b="1" dirty="0" smtClean="0">
              <a:solidFill>
                <a:srgbClr val="000099"/>
              </a:solidFill>
              <a:latin typeface="Times New Roman" pitchFamily="18" charset="0"/>
            </a:endParaRPr>
          </a:p>
          <a:p>
            <a:pPr eaLnBrk="1" fontAlgn="auto" hangingPunct="1">
              <a:spcAft>
                <a:spcPts val="0"/>
              </a:spcAft>
              <a:defRPr/>
            </a:pPr>
            <a:r>
              <a:rPr lang="el-GR" altLang="en-US" b="1" dirty="0" smtClean="0">
                <a:solidFill>
                  <a:srgbClr val="000099"/>
                </a:solidFill>
                <a:latin typeface="Times New Roman" pitchFamily="18" charset="0"/>
              </a:rPr>
              <a:t>Διορισμός Συντονιστή-Δικαίωμα αποποίησης  (Άρθρο 6 – Συνέχεια)</a:t>
            </a:r>
            <a:endParaRPr lang="en-GB" altLang="en-US" b="1" dirty="0" smtClean="0">
              <a:solidFill>
                <a:srgbClr val="000099"/>
              </a:solidFill>
              <a:latin typeface="Times New Roman" pitchFamily="18" charset="0"/>
            </a:endParaRPr>
          </a:p>
          <a:p>
            <a:pPr marL="0" marR="0" lvl="0" indent="0" defTabSz="914400" rtl="0" eaLnBrk="1" fontAlgn="auto" latinLnBrk="0" hangingPunct="1">
              <a:lnSpc>
                <a:spcPct val="100000"/>
              </a:lnSpc>
              <a:spcBef>
                <a:spcPct val="0"/>
              </a:spcBef>
              <a:spcAft>
                <a:spcPts val="0"/>
              </a:spcAft>
              <a:buClrTx/>
              <a:buSzTx/>
              <a:buFontTx/>
              <a:buNone/>
              <a:tabLst/>
              <a:defRPr/>
            </a:pPr>
            <a:endParaRPr lang="en-GB" b="1" dirty="0" smtClean="0">
              <a:solidFill>
                <a:srgbClr val="000099"/>
              </a:solidFill>
              <a:latin typeface="Times New Roman" pitchFamily="18" charset="0"/>
              <a:ea typeface="+mj-ea"/>
              <a:cs typeface="+mj-cs"/>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 Διάγραμμα"/>
          <p:cNvGraphicFramePr/>
          <p:nvPr/>
        </p:nvGraphicFramePr>
        <p:xfrm>
          <a:off x="611560" y="620688"/>
          <a:ext cx="7776864" cy="55446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Rectangle 2"/>
          <p:cNvSpPr txBox="1">
            <a:spLocks noChangeArrowheads="1"/>
          </p:cNvSpPr>
          <p:nvPr/>
        </p:nvSpPr>
        <p:spPr bwMode="auto">
          <a:xfrm>
            <a:off x="971600" y="188640"/>
            <a:ext cx="7735765" cy="504056"/>
          </a:xfrm>
          <a:prstGeom prst="rect">
            <a:avLst/>
          </a:prstGeom>
          <a:solidFill>
            <a:srgbClr val="6699FF">
              <a:alpha val="50000"/>
            </a:srgbClr>
          </a:solidFill>
          <a:ln>
            <a:solidFill>
              <a:schemeClr val="bg1"/>
            </a:solidFill>
            <a:miter lim="800000"/>
            <a:headEnd/>
            <a:tailEnd/>
          </a:ln>
        </p:spPr>
        <p:txBody>
          <a:bodyPr vert="horz" wrap="square" lIns="91440" tIns="45720" rIns="91440" bIns="45720" numCol="1" anchor="t" anchorCtr="0" compatLnSpc="1">
            <a:prstTxWarp prst="textNoShape">
              <a:avLst/>
            </a:prstTxWarp>
            <a:normAutofit fontScale="90000" lnSpcReduction="20000"/>
          </a:bodyPr>
          <a:lstStyle/>
          <a:p>
            <a:pPr eaLnBrk="1" fontAlgn="auto" hangingPunct="1">
              <a:spcAft>
                <a:spcPts val="0"/>
              </a:spcAft>
              <a:defRPr/>
            </a:pPr>
            <a:endParaRPr lang="el-GR" altLang="en-US" b="1" dirty="0" smtClean="0">
              <a:solidFill>
                <a:srgbClr val="000099"/>
              </a:solidFill>
              <a:latin typeface="Times New Roman" pitchFamily="18" charset="0"/>
            </a:endParaRPr>
          </a:p>
          <a:p>
            <a:pPr eaLnBrk="1" fontAlgn="auto" hangingPunct="1">
              <a:spcAft>
                <a:spcPts val="0"/>
              </a:spcAft>
              <a:defRPr/>
            </a:pPr>
            <a:r>
              <a:rPr lang="el-GR" altLang="en-US" b="1" dirty="0" smtClean="0">
                <a:solidFill>
                  <a:srgbClr val="000099"/>
                </a:solidFill>
                <a:latin typeface="Times New Roman" pitchFamily="18" charset="0"/>
              </a:rPr>
              <a:t>Διορισμός Συντονιστή-Δικαίωμα αποποίησης  (Άρθρο 6 – Συνέχεια)</a:t>
            </a:r>
            <a:endParaRPr lang="en-GB" altLang="en-US" b="1" dirty="0" smtClean="0">
              <a:solidFill>
                <a:srgbClr val="000099"/>
              </a:solidFill>
              <a:latin typeface="Times New Roman" pitchFamily="18" charset="0"/>
            </a:endParaRPr>
          </a:p>
          <a:p>
            <a:pPr marL="0" marR="0" lvl="0" indent="0" defTabSz="914400" rtl="0" eaLnBrk="1" fontAlgn="auto" latinLnBrk="0" hangingPunct="1">
              <a:lnSpc>
                <a:spcPct val="100000"/>
              </a:lnSpc>
              <a:spcBef>
                <a:spcPct val="0"/>
              </a:spcBef>
              <a:spcAft>
                <a:spcPts val="0"/>
              </a:spcAft>
              <a:buClrTx/>
              <a:buSzTx/>
              <a:buFontTx/>
              <a:buNone/>
              <a:tabLst/>
              <a:defRPr/>
            </a:pPr>
            <a:endParaRPr lang="en-GB" b="1" dirty="0" smtClean="0">
              <a:solidFill>
                <a:srgbClr val="000099"/>
              </a:solidFill>
              <a:latin typeface="Times New Roman" pitchFamily="18" charset="0"/>
              <a:ea typeface="+mj-ea"/>
              <a:cs typeface="+mj-cs"/>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 Διάγραμμα"/>
          <p:cNvGraphicFramePr/>
          <p:nvPr/>
        </p:nvGraphicFramePr>
        <p:xfrm>
          <a:off x="899592" y="620688"/>
          <a:ext cx="7272808" cy="55446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2"/>
          <p:cNvSpPr txBox="1">
            <a:spLocks noChangeArrowheads="1"/>
          </p:cNvSpPr>
          <p:nvPr/>
        </p:nvSpPr>
        <p:spPr bwMode="auto">
          <a:xfrm>
            <a:off x="1043608" y="260648"/>
            <a:ext cx="7735765" cy="504056"/>
          </a:xfrm>
          <a:prstGeom prst="rect">
            <a:avLst/>
          </a:prstGeom>
          <a:solidFill>
            <a:srgbClr val="6699FF">
              <a:alpha val="50000"/>
            </a:srgbClr>
          </a:solidFill>
          <a:ln>
            <a:solidFill>
              <a:schemeClr val="bg1"/>
            </a:solidFill>
            <a:miter lim="800000"/>
            <a:headEnd/>
            <a:tailEnd/>
          </a:ln>
        </p:spPr>
        <p:txBody>
          <a:bodyPr vert="horz" wrap="square" lIns="91440" tIns="45720" rIns="91440" bIns="45720" numCol="1" anchor="t" anchorCtr="0" compatLnSpc="1">
            <a:prstTxWarp prst="textNoShape">
              <a:avLst/>
            </a:prstTxWarp>
            <a:normAutofit fontScale="90000" lnSpcReduction="20000"/>
          </a:bodyPr>
          <a:lstStyle/>
          <a:p>
            <a:pPr eaLnBrk="1" fontAlgn="auto" hangingPunct="1">
              <a:spcAft>
                <a:spcPts val="0"/>
              </a:spcAft>
              <a:defRPr/>
            </a:pPr>
            <a:endParaRPr lang="el-GR" altLang="en-US" b="1" dirty="0" smtClean="0">
              <a:solidFill>
                <a:srgbClr val="000099"/>
              </a:solidFill>
              <a:latin typeface="Times New Roman" pitchFamily="18" charset="0"/>
            </a:endParaRPr>
          </a:p>
          <a:p>
            <a:pPr eaLnBrk="1" fontAlgn="auto" hangingPunct="1">
              <a:spcAft>
                <a:spcPts val="0"/>
              </a:spcAft>
              <a:defRPr/>
            </a:pPr>
            <a:r>
              <a:rPr lang="el-GR" altLang="en-US" b="1" dirty="0" smtClean="0">
                <a:solidFill>
                  <a:srgbClr val="000099"/>
                </a:solidFill>
                <a:latin typeface="Times New Roman" pitchFamily="18" charset="0"/>
              </a:rPr>
              <a:t>Διορισμός Συντονιστή-Δικαίωμα αποποίησης  (Άρθρο 6 – Συνέχεια)</a:t>
            </a:r>
            <a:endParaRPr lang="en-GB" altLang="en-US" b="1" dirty="0" smtClean="0">
              <a:solidFill>
                <a:srgbClr val="000099"/>
              </a:solidFill>
              <a:latin typeface="Times New Roman" pitchFamily="18" charset="0"/>
            </a:endParaRPr>
          </a:p>
          <a:p>
            <a:pPr marL="0" marR="0" lvl="0" indent="0" defTabSz="914400" rtl="0" eaLnBrk="1" fontAlgn="auto" latinLnBrk="0" hangingPunct="1">
              <a:lnSpc>
                <a:spcPct val="100000"/>
              </a:lnSpc>
              <a:spcBef>
                <a:spcPct val="0"/>
              </a:spcBef>
              <a:spcAft>
                <a:spcPts val="0"/>
              </a:spcAft>
              <a:buClrTx/>
              <a:buSzTx/>
              <a:buFontTx/>
              <a:buNone/>
              <a:tabLst/>
              <a:defRPr/>
            </a:pPr>
            <a:endParaRPr lang="en-GB" b="1" dirty="0" smtClean="0">
              <a:solidFill>
                <a:srgbClr val="000099"/>
              </a:solidFill>
              <a:latin typeface="Times New Roman" pitchFamily="18" charset="0"/>
              <a:ea typeface="+mj-ea"/>
              <a:cs typeface="+mj-cs"/>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Διάγραμμα"/>
          <p:cNvGraphicFramePr/>
          <p:nvPr/>
        </p:nvGraphicFramePr>
        <p:xfrm>
          <a:off x="899592" y="620688"/>
          <a:ext cx="7272808" cy="55446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2"/>
          <p:cNvSpPr txBox="1">
            <a:spLocks noChangeArrowheads="1"/>
          </p:cNvSpPr>
          <p:nvPr/>
        </p:nvSpPr>
        <p:spPr bwMode="auto">
          <a:xfrm>
            <a:off x="899592" y="0"/>
            <a:ext cx="7735765" cy="504056"/>
          </a:xfrm>
          <a:prstGeom prst="rect">
            <a:avLst/>
          </a:prstGeom>
          <a:solidFill>
            <a:srgbClr val="6699FF">
              <a:alpha val="50000"/>
            </a:srgbClr>
          </a:solidFill>
          <a:ln>
            <a:solidFill>
              <a:schemeClr val="bg1"/>
            </a:solidFill>
            <a:miter lim="800000"/>
            <a:headEnd/>
            <a:tailEnd/>
          </a:ln>
        </p:spPr>
        <p:txBody>
          <a:bodyPr vert="horz" wrap="square" lIns="91440" tIns="45720" rIns="91440" bIns="45720" numCol="1" anchor="t" anchorCtr="0" compatLnSpc="1">
            <a:prstTxWarp prst="textNoShape">
              <a:avLst/>
            </a:prstTxWarp>
            <a:normAutofit fontScale="90000" lnSpcReduction="20000"/>
          </a:bodyPr>
          <a:lstStyle/>
          <a:p>
            <a:pPr eaLnBrk="1" fontAlgn="auto" hangingPunct="1">
              <a:spcAft>
                <a:spcPts val="0"/>
              </a:spcAft>
              <a:defRPr/>
            </a:pPr>
            <a:endParaRPr lang="el-GR" altLang="en-US" b="1" dirty="0" smtClean="0">
              <a:solidFill>
                <a:srgbClr val="000099"/>
              </a:solidFill>
              <a:latin typeface="Times New Roman" pitchFamily="18" charset="0"/>
            </a:endParaRPr>
          </a:p>
          <a:p>
            <a:pPr eaLnBrk="1" fontAlgn="auto" hangingPunct="1">
              <a:spcAft>
                <a:spcPts val="0"/>
              </a:spcAft>
              <a:defRPr/>
            </a:pPr>
            <a:r>
              <a:rPr lang="el-GR" altLang="en-US" b="1" dirty="0" smtClean="0">
                <a:solidFill>
                  <a:srgbClr val="000099"/>
                </a:solidFill>
                <a:latin typeface="Times New Roman" pitchFamily="18" charset="0"/>
              </a:rPr>
              <a:t>Διορισμός Συντονιστή-Δικαίωμα αποποίησης  (Άρθρο 6 – Συνέχεια)</a:t>
            </a:r>
            <a:endParaRPr lang="en-GB" altLang="en-US" b="1" dirty="0" smtClean="0">
              <a:solidFill>
                <a:srgbClr val="000099"/>
              </a:solidFill>
              <a:latin typeface="Times New Roman" pitchFamily="18" charset="0"/>
            </a:endParaRPr>
          </a:p>
          <a:p>
            <a:pPr marL="0" marR="0" lvl="0" indent="0" defTabSz="914400" rtl="0" eaLnBrk="1" fontAlgn="auto" latinLnBrk="0" hangingPunct="1">
              <a:lnSpc>
                <a:spcPct val="100000"/>
              </a:lnSpc>
              <a:spcBef>
                <a:spcPct val="0"/>
              </a:spcBef>
              <a:spcAft>
                <a:spcPts val="0"/>
              </a:spcAft>
              <a:buClrTx/>
              <a:buSzTx/>
              <a:buFontTx/>
              <a:buNone/>
              <a:tabLst/>
              <a:defRPr/>
            </a:pPr>
            <a:endParaRPr lang="en-GB" b="1" dirty="0" smtClean="0">
              <a:solidFill>
                <a:srgbClr val="000099"/>
              </a:solidFill>
              <a:latin typeface="Times New Roman" pitchFamily="18" charset="0"/>
              <a:ea typeface="+mj-ea"/>
              <a:cs typeface="+mj-cs"/>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Διάγραμμα"/>
          <p:cNvGraphicFramePr/>
          <p:nvPr/>
        </p:nvGraphicFramePr>
        <p:xfrm>
          <a:off x="899592" y="548680"/>
          <a:ext cx="7272808" cy="56166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2"/>
          <p:cNvSpPr txBox="1">
            <a:spLocks noChangeArrowheads="1"/>
          </p:cNvSpPr>
          <p:nvPr/>
        </p:nvSpPr>
        <p:spPr bwMode="auto">
          <a:xfrm>
            <a:off x="899592" y="188640"/>
            <a:ext cx="7735765" cy="504056"/>
          </a:xfrm>
          <a:prstGeom prst="rect">
            <a:avLst/>
          </a:prstGeom>
          <a:solidFill>
            <a:srgbClr val="6699FF">
              <a:alpha val="50000"/>
            </a:srgbClr>
          </a:solidFill>
          <a:ln>
            <a:solidFill>
              <a:schemeClr val="bg1"/>
            </a:solidFill>
            <a:miter lim="800000"/>
            <a:headEnd/>
            <a:tailEnd/>
          </a:ln>
        </p:spPr>
        <p:txBody>
          <a:bodyPr vert="horz" wrap="square" lIns="91440" tIns="45720" rIns="91440" bIns="45720" numCol="1" anchor="t" anchorCtr="0" compatLnSpc="1">
            <a:prstTxWarp prst="textNoShape">
              <a:avLst/>
            </a:prstTxWarp>
            <a:normAutofit fontScale="90000" lnSpcReduction="20000"/>
          </a:bodyPr>
          <a:lstStyle/>
          <a:p>
            <a:pPr eaLnBrk="1" fontAlgn="auto" hangingPunct="1">
              <a:spcAft>
                <a:spcPts val="0"/>
              </a:spcAft>
              <a:defRPr/>
            </a:pPr>
            <a:endParaRPr lang="el-GR" altLang="en-US" b="1" dirty="0" smtClean="0">
              <a:solidFill>
                <a:srgbClr val="000099"/>
              </a:solidFill>
              <a:latin typeface="Times New Roman" pitchFamily="18" charset="0"/>
            </a:endParaRPr>
          </a:p>
          <a:p>
            <a:pPr eaLnBrk="1" fontAlgn="auto" hangingPunct="1">
              <a:spcAft>
                <a:spcPts val="0"/>
              </a:spcAft>
              <a:defRPr/>
            </a:pPr>
            <a:r>
              <a:rPr lang="el-GR" altLang="en-US" b="1" dirty="0" smtClean="0">
                <a:solidFill>
                  <a:srgbClr val="000099"/>
                </a:solidFill>
                <a:latin typeface="Times New Roman" pitchFamily="18" charset="0"/>
              </a:rPr>
              <a:t>Διορισμός Συντονιστή-Δικαίωμα αποποίησης  (Άρθρο 6 – Συνέχεια)</a:t>
            </a:r>
            <a:endParaRPr lang="en-GB" altLang="en-US" b="1" dirty="0" smtClean="0">
              <a:solidFill>
                <a:srgbClr val="000099"/>
              </a:solidFill>
              <a:latin typeface="Times New Roman" pitchFamily="18" charset="0"/>
            </a:endParaRPr>
          </a:p>
          <a:p>
            <a:pPr marL="0" marR="0" lvl="0" indent="0" defTabSz="914400" rtl="0" eaLnBrk="1" fontAlgn="auto" latinLnBrk="0" hangingPunct="1">
              <a:lnSpc>
                <a:spcPct val="100000"/>
              </a:lnSpc>
              <a:spcBef>
                <a:spcPct val="0"/>
              </a:spcBef>
              <a:spcAft>
                <a:spcPts val="0"/>
              </a:spcAft>
              <a:buClrTx/>
              <a:buSzTx/>
              <a:buFontTx/>
              <a:buNone/>
              <a:tabLst/>
              <a:defRPr/>
            </a:pPr>
            <a:endParaRPr lang="en-GB" b="1" dirty="0" smtClean="0">
              <a:solidFill>
                <a:srgbClr val="000099"/>
              </a:solidFill>
              <a:latin typeface="Times New Roman" pitchFamily="18" charset="0"/>
              <a:ea typeface="+mj-ea"/>
              <a:cs typeface="+mj-cs"/>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2 - Ομάδα"/>
          <p:cNvGrpSpPr/>
          <p:nvPr/>
        </p:nvGrpSpPr>
        <p:grpSpPr>
          <a:xfrm>
            <a:off x="971600" y="686771"/>
            <a:ext cx="7251008" cy="5200092"/>
            <a:chOff x="971600" y="686771"/>
            <a:chExt cx="7251008" cy="5200092"/>
          </a:xfrm>
        </p:grpSpPr>
        <p:sp>
          <p:nvSpPr>
            <p:cNvPr id="4" name="3 - Ελεύθερη σχεδίαση"/>
            <p:cNvSpPr/>
            <p:nvPr/>
          </p:nvSpPr>
          <p:spPr>
            <a:xfrm>
              <a:off x="4067944" y="764704"/>
              <a:ext cx="4128446" cy="2736304"/>
            </a:xfrm>
            <a:custGeom>
              <a:avLst/>
              <a:gdLst>
                <a:gd name="connsiteX0" fmla="*/ 246338 w 1477996"/>
                <a:gd name="connsiteY0" fmla="*/ 0 h 4128445"/>
                <a:gd name="connsiteX1" fmla="*/ 1231658 w 1477996"/>
                <a:gd name="connsiteY1" fmla="*/ 0 h 4128445"/>
                <a:gd name="connsiteX2" fmla="*/ 1405845 w 1477996"/>
                <a:gd name="connsiteY2" fmla="*/ 72151 h 4128445"/>
                <a:gd name="connsiteX3" fmla="*/ 1477995 w 1477996"/>
                <a:gd name="connsiteY3" fmla="*/ 246338 h 4128445"/>
                <a:gd name="connsiteX4" fmla="*/ 1477996 w 1477996"/>
                <a:gd name="connsiteY4" fmla="*/ 4128445 h 4128445"/>
                <a:gd name="connsiteX5" fmla="*/ 1477996 w 1477996"/>
                <a:gd name="connsiteY5" fmla="*/ 4128445 h 4128445"/>
                <a:gd name="connsiteX6" fmla="*/ 1477996 w 1477996"/>
                <a:gd name="connsiteY6" fmla="*/ 4128445 h 4128445"/>
                <a:gd name="connsiteX7" fmla="*/ 0 w 1477996"/>
                <a:gd name="connsiteY7" fmla="*/ 4128445 h 4128445"/>
                <a:gd name="connsiteX8" fmla="*/ 0 w 1477996"/>
                <a:gd name="connsiteY8" fmla="*/ 4128445 h 4128445"/>
                <a:gd name="connsiteX9" fmla="*/ 0 w 1477996"/>
                <a:gd name="connsiteY9" fmla="*/ 4128445 h 4128445"/>
                <a:gd name="connsiteX10" fmla="*/ 0 w 1477996"/>
                <a:gd name="connsiteY10" fmla="*/ 246338 h 4128445"/>
                <a:gd name="connsiteX11" fmla="*/ 72151 w 1477996"/>
                <a:gd name="connsiteY11" fmla="*/ 72151 h 4128445"/>
                <a:gd name="connsiteX12" fmla="*/ 246338 w 1477996"/>
                <a:gd name="connsiteY12" fmla="*/ 1 h 4128445"/>
                <a:gd name="connsiteX13" fmla="*/ 246338 w 1477996"/>
                <a:gd name="connsiteY13" fmla="*/ 0 h 41284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77996" h="4128445">
                  <a:moveTo>
                    <a:pt x="1477996" y="688090"/>
                  </a:moveTo>
                  <a:lnTo>
                    <a:pt x="1477996" y="3440355"/>
                  </a:lnTo>
                  <a:cubicBezTo>
                    <a:pt x="1477996" y="3622848"/>
                    <a:pt x="1468704" y="3797866"/>
                    <a:pt x="1452166" y="3926906"/>
                  </a:cubicBezTo>
                  <a:cubicBezTo>
                    <a:pt x="1435627" y="4055947"/>
                    <a:pt x="1413195" y="4128444"/>
                    <a:pt x="1389806" y="4128441"/>
                  </a:cubicBezTo>
                  <a:cubicBezTo>
                    <a:pt x="926537" y="4128441"/>
                    <a:pt x="463269" y="4128444"/>
                    <a:pt x="0" y="4128444"/>
                  </a:cubicBezTo>
                  <a:lnTo>
                    <a:pt x="0" y="4128444"/>
                  </a:lnTo>
                  <a:lnTo>
                    <a:pt x="0" y="4128444"/>
                  </a:lnTo>
                  <a:lnTo>
                    <a:pt x="0" y="1"/>
                  </a:lnTo>
                  <a:lnTo>
                    <a:pt x="0" y="1"/>
                  </a:lnTo>
                  <a:lnTo>
                    <a:pt x="0" y="1"/>
                  </a:lnTo>
                  <a:lnTo>
                    <a:pt x="1389806" y="1"/>
                  </a:lnTo>
                  <a:cubicBezTo>
                    <a:pt x="1413195" y="1"/>
                    <a:pt x="1435627" y="72498"/>
                    <a:pt x="1452166" y="201539"/>
                  </a:cubicBezTo>
                  <a:cubicBezTo>
                    <a:pt x="1468704" y="330579"/>
                    <a:pt x="1477996" y="505600"/>
                    <a:pt x="1477995" y="688090"/>
                  </a:cubicBezTo>
                  <a:lnTo>
                    <a:pt x="1477996" y="68809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247651" tIns="195975" rIns="319800" bIns="195976" numCol="1" spcCol="1270" anchor="ctr" anchorCtr="0">
              <a:noAutofit/>
            </a:bodyPr>
            <a:lstStyle/>
            <a:p>
              <a:pPr marL="114300" lvl="1" indent="-114300" defTabSz="533400">
                <a:lnSpc>
                  <a:spcPct val="90000"/>
                </a:lnSpc>
                <a:spcAft>
                  <a:spcPct val="15000"/>
                </a:spcAft>
                <a:buFontTx/>
                <a:buChar char="••"/>
              </a:pPr>
              <a:r>
                <a:rPr lang="el-GR" sz="1200" kern="1200" dirty="0" smtClean="0">
                  <a:latin typeface="Calibri" pitchFamily="34" charset="0"/>
                </a:rPr>
                <a:t>Ο συντονιστής της διαδικασίας διορίζεται από την</a:t>
              </a:r>
              <a:r>
                <a:rPr lang="el-GR" sz="1200" b="1" kern="1200" dirty="0" smtClean="0">
                  <a:latin typeface="Calibri" pitchFamily="34" charset="0"/>
                </a:rPr>
                <a:t> </a:t>
              </a:r>
              <a:r>
                <a:rPr lang="el-GR" sz="1200" kern="1200" dirty="0" smtClean="0">
                  <a:latin typeface="Calibri" pitchFamily="34" charset="0"/>
                </a:rPr>
                <a:t>Ε.Γ.Δ.Ι.Χ., </a:t>
              </a:r>
              <a:r>
                <a:rPr lang="el-GR" sz="1200" u="sng" kern="1200" dirty="0" smtClean="0">
                  <a:latin typeface="Calibri" pitchFamily="34" charset="0"/>
                </a:rPr>
                <a:t>εντός δύο (2) εργάσιμων ημερών </a:t>
              </a:r>
              <a:r>
                <a:rPr lang="el-GR" sz="1200" kern="1200" dirty="0" smtClean="0">
                  <a:latin typeface="Calibri" pitchFamily="34" charset="0"/>
                </a:rPr>
                <a:t>από την κατάθεση της αίτησης, από το μητρώο συντονιστών που υπάρχει στην  Ε.Γ.Δ.Ι.Χ. (άρθρο 6 παρ. 1 </a:t>
              </a:r>
              <a:r>
                <a:rPr lang="el-GR" sz="1200" kern="1200" dirty="0" err="1" smtClean="0">
                  <a:latin typeface="Calibri" pitchFamily="34" charset="0"/>
                </a:rPr>
                <a:t>εδ</a:t>
              </a:r>
              <a:r>
                <a:rPr lang="el-GR" sz="1200" kern="1200" dirty="0" smtClean="0">
                  <a:latin typeface="Calibri" pitchFamily="34" charset="0"/>
                </a:rPr>
                <a:t>. </a:t>
              </a:r>
              <a:r>
                <a:rPr lang="el-GR" sz="1200" dirty="0" smtClean="0">
                  <a:latin typeface="Calibri" pitchFamily="34" charset="0"/>
                </a:rPr>
                <a:t>α). </a:t>
              </a:r>
            </a:p>
            <a:p>
              <a:pPr marL="114300" lvl="1" indent="-114300" defTabSz="533400">
                <a:lnSpc>
                  <a:spcPct val="90000"/>
                </a:lnSpc>
                <a:spcAft>
                  <a:spcPct val="15000"/>
                </a:spcAft>
                <a:buFontTx/>
                <a:buChar char="••"/>
              </a:pPr>
              <a:endParaRPr lang="el-GR" sz="1200" dirty="0" smtClean="0">
                <a:latin typeface="Calibri" pitchFamily="34" charset="0"/>
              </a:endParaRPr>
            </a:p>
            <a:p>
              <a:pPr marL="114300" lvl="1" indent="-114300" defTabSz="533400">
                <a:lnSpc>
                  <a:spcPct val="90000"/>
                </a:lnSpc>
                <a:spcAft>
                  <a:spcPct val="15000"/>
                </a:spcAft>
                <a:buFontTx/>
                <a:buChar char="••"/>
              </a:pPr>
              <a:r>
                <a:rPr lang="el-GR" sz="1200" dirty="0" smtClean="0">
                  <a:latin typeface="Calibri" pitchFamily="34" charset="0"/>
                </a:rPr>
                <a:t>Η έδρα του συντονιστή πρέπει να βρίσκεται εντός της Περιφερειακής Ενότητας στην οποία έχει την έδρα του ο οφειλέτης. Αν δεν υπάρχει εγγεγραμμένος συντονιστής στο μητρώο με έδρα εντός της Περιφερειακής Ενότητας, στην οποία έχει την έδρα του ο οφειλέτης, διορίζεται συντονιστής που εδρεύει εντός της διοικητικής περιφέρειας της έδρας του οφειλέτη.</a:t>
              </a:r>
            </a:p>
            <a:p>
              <a:pPr marL="114300" lvl="1" indent="-114300" algn="l" defTabSz="533400">
                <a:lnSpc>
                  <a:spcPct val="90000"/>
                </a:lnSpc>
                <a:spcBef>
                  <a:spcPct val="0"/>
                </a:spcBef>
                <a:spcAft>
                  <a:spcPct val="15000"/>
                </a:spcAft>
                <a:buChar char="••"/>
              </a:pPr>
              <a:endParaRPr lang="el-GR" sz="1200" u="none" kern="1200" dirty="0">
                <a:latin typeface="Calibri" pitchFamily="34" charset="0"/>
              </a:endParaRPr>
            </a:p>
          </p:txBody>
        </p:sp>
        <p:sp>
          <p:nvSpPr>
            <p:cNvPr id="5" name="4 - Ελεύθερη σχεδίαση"/>
            <p:cNvSpPr/>
            <p:nvPr/>
          </p:nvSpPr>
          <p:spPr>
            <a:xfrm>
              <a:off x="998216" y="686771"/>
              <a:ext cx="2586919" cy="2742229"/>
            </a:xfrm>
            <a:custGeom>
              <a:avLst/>
              <a:gdLst>
                <a:gd name="connsiteX0" fmla="*/ 0 w 2586919"/>
                <a:gd name="connsiteY0" fmla="*/ 274548 h 1647253"/>
                <a:gd name="connsiteX1" fmla="*/ 80414 w 2586919"/>
                <a:gd name="connsiteY1" fmla="*/ 80413 h 1647253"/>
                <a:gd name="connsiteX2" fmla="*/ 274549 w 2586919"/>
                <a:gd name="connsiteY2" fmla="*/ 0 h 1647253"/>
                <a:gd name="connsiteX3" fmla="*/ 2312371 w 2586919"/>
                <a:gd name="connsiteY3" fmla="*/ 0 h 1647253"/>
                <a:gd name="connsiteX4" fmla="*/ 2506506 w 2586919"/>
                <a:gd name="connsiteY4" fmla="*/ 80414 h 1647253"/>
                <a:gd name="connsiteX5" fmla="*/ 2586919 w 2586919"/>
                <a:gd name="connsiteY5" fmla="*/ 274549 h 1647253"/>
                <a:gd name="connsiteX6" fmla="*/ 2586919 w 2586919"/>
                <a:gd name="connsiteY6" fmla="*/ 1372705 h 1647253"/>
                <a:gd name="connsiteX7" fmla="*/ 2506506 w 2586919"/>
                <a:gd name="connsiteY7" fmla="*/ 1566840 h 1647253"/>
                <a:gd name="connsiteX8" fmla="*/ 2312371 w 2586919"/>
                <a:gd name="connsiteY8" fmla="*/ 1647253 h 1647253"/>
                <a:gd name="connsiteX9" fmla="*/ 274548 w 2586919"/>
                <a:gd name="connsiteY9" fmla="*/ 1647253 h 1647253"/>
                <a:gd name="connsiteX10" fmla="*/ 80413 w 2586919"/>
                <a:gd name="connsiteY10" fmla="*/ 1566840 h 1647253"/>
                <a:gd name="connsiteX11" fmla="*/ 0 w 2586919"/>
                <a:gd name="connsiteY11" fmla="*/ 1372705 h 1647253"/>
                <a:gd name="connsiteX12" fmla="*/ 0 w 2586919"/>
                <a:gd name="connsiteY12" fmla="*/ 274548 h 16472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586919" h="1647253">
                  <a:moveTo>
                    <a:pt x="0" y="274548"/>
                  </a:moveTo>
                  <a:cubicBezTo>
                    <a:pt x="0" y="201733"/>
                    <a:pt x="28926" y="131901"/>
                    <a:pt x="80414" y="80413"/>
                  </a:cubicBezTo>
                  <a:cubicBezTo>
                    <a:pt x="131902" y="28925"/>
                    <a:pt x="201734" y="0"/>
                    <a:pt x="274549" y="0"/>
                  </a:cubicBezTo>
                  <a:lnTo>
                    <a:pt x="2312371" y="0"/>
                  </a:lnTo>
                  <a:cubicBezTo>
                    <a:pt x="2385186" y="0"/>
                    <a:pt x="2455018" y="28926"/>
                    <a:pt x="2506506" y="80414"/>
                  </a:cubicBezTo>
                  <a:cubicBezTo>
                    <a:pt x="2557994" y="131902"/>
                    <a:pt x="2586919" y="201734"/>
                    <a:pt x="2586919" y="274549"/>
                  </a:cubicBezTo>
                  <a:lnTo>
                    <a:pt x="2586919" y="1372705"/>
                  </a:lnTo>
                  <a:cubicBezTo>
                    <a:pt x="2586919" y="1445520"/>
                    <a:pt x="2557993" y="1515352"/>
                    <a:pt x="2506506" y="1566840"/>
                  </a:cubicBezTo>
                  <a:cubicBezTo>
                    <a:pt x="2455018" y="1618328"/>
                    <a:pt x="2385186" y="1647253"/>
                    <a:pt x="2312371" y="1647253"/>
                  </a:cubicBezTo>
                  <a:lnTo>
                    <a:pt x="274548" y="1647253"/>
                  </a:lnTo>
                  <a:cubicBezTo>
                    <a:pt x="201733" y="1647253"/>
                    <a:pt x="131901" y="1618327"/>
                    <a:pt x="80413" y="1566840"/>
                  </a:cubicBezTo>
                  <a:cubicBezTo>
                    <a:pt x="28925" y="1515352"/>
                    <a:pt x="0" y="1445520"/>
                    <a:pt x="0" y="1372705"/>
                  </a:cubicBezTo>
                  <a:lnTo>
                    <a:pt x="0" y="274548"/>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32812" tIns="156612" rIns="232812" bIns="156612" numCol="1" spcCol="1270" anchor="ctr" anchorCtr="0">
              <a:noAutofit/>
            </a:bodyPr>
            <a:lstStyle/>
            <a:p>
              <a:pPr lvl="0" algn="ctr" defTabSz="1778000">
                <a:lnSpc>
                  <a:spcPct val="90000"/>
                </a:lnSpc>
                <a:spcBef>
                  <a:spcPct val="0"/>
                </a:spcBef>
                <a:spcAft>
                  <a:spcPct val="35000"/>
                </a:spcAft>
              </a:pPr>
              <a:r>
                <a:rPr lang="el-GR" sz="4000" kern="1200" dirty="0" smtClean="0">
                  <a:latin typeface="Calibri" pitchFamily="34" charset="0"/>
                </a:rPr>
                <a:t>Βήμα 9</a:t>
              </a:r>
              <a:endParaRPr lang="el-GR" sz="1600" kern="1200" dirty="0" smtClean="0">
                <a:latin typeface="Calibri" pitchFamily="34" charset="0"/>
              </a:endParaRPr>
            </a:p>
            <a:p>
              <a:pPr algn="ctr" defTabSz="1778000">
                <a:lnSpc>
                  <a:spcPct val="90000"/>
                </a:lnSpc>
                <a:spcAft>
                  <a:spcPct val="35000"/>
                </a:spcAft>
              </a:pPr>
              <a:r>
                <a:rPr lang="el-GR" sz="1600" dirty="0" smtClean="0"/>
                <a:t>Διορισμός συντονιστή της διαδικασίας και γεωγραφικά κριτήρια διορισμού του συντονιστή</a:t>
              </a:r>
              <a:endParaRPr lang="el-GR" sz="1600" dirty="0" smtClean="0">
                <a:latin typeface="Verdana" pitchFamily="34" charset="0"/>
                <a:ea typeface="Verdana" pitchFamily="34" charset="0"/>
                <a:cs typeface="Verdana" pitchFamily="34" charset="0"/>
              </a:endParaRPr>
            </a:p>
            <a:p>
              <a:pPr lvl="0" algn="ctr" defTabSz="1778000">
                <a:lnSpc>
                  <a:spcPct val="90000"/>
                </a:lnSpc>
                <a:spcBef>
                  <a:spcPct val="0"/>
                </a:spcBef>
                <a:spcAft>
                  <a:spcPct val="35000"/>
                </a:spcAft>
              </a:pPr>
              <a:endParaRPr lang="el-GR" sz="4000" kern="1200" dirty="0">
                <a:latin typeface="Calibri" pitchFamily="34" charset="0"/>
              </a:endParaRPr>
            </a:p>
          </p:txBody>
        </p:sp>
        <p:sp>
          <p:nvSpPr>
            <p:cNvPr id="7" name="6 - Ελεύθερη σχεδίαση"/>
            <p:cNvSpPr/>
            <p:nvPr/>
          </p:nvSpPr>
          <p:spPr>
            <a:xfrm>
              <a:off x="971600" y="3501008"/>
              <a:ext cx="2630128" cy="2385855"/>
            </a:xfrm>
            <a:custGeom>
              <a:avLst/>
              <a:gdLst>
                <a:gd name="connsiteX0" fmla="*/ 0 w 2630128"/>
                <a:gd name="connsiteY0" fmla="*/ 253632 h 1521759"/>
                <a:gd name="connsiteX1" fmla="*/ 74287 w 2630128"/>
                <a:gd name="connsiteY1" fmla="*/ 74287 h 1521759"/>
                <a:gd name="connsiteX2" fmla="*/ 253632 w 2630128"/>
                <a:gd name="connsiteY2" fmla="*/ 0 h 1521759"/>
                <a:gd name="connsiteX3" fmla="*/ 2376496 w 2630128"/>
                <a:gd name="connsiteY3" fmla="*/ 0 h 1521759"/>
                <a:gd name="connsiteX4" fmla="*/ 2555841 w 2630128"/>
                <a:gd name="connsiteY4" fmla="*/ 74287 h 1521759"/>
                <a:gd name="connsiteX5" fmla="*/ 2630128 w 2630128"/>
                <a:gd name="connsiteY5" fmla="*/ 253632 h 1521759"/>
                <a:gd name="connsiteX6" fmla="*/ 2630128 w 2630128"/>
                <a:gd name="connsiteY6" fmla="*/ 1268127 h 1521759"/>
                <a:gd name="connsiteX7" fmla="*/ 2555841 w 2630128"/>
                <a:gd name="connsiteY7" fmla="*/ 1447472 h 1521759"/>
                <a:gd name="connsiteX8" fmla="*/ 2376496 w 2630128"/>
                <a:gd name="connsiteY8" fmla="*/ 1521759 h 1521759"/>
                <a:gd name="connsiteX9" fmla="*/ 253632 w 2630128"/>
                <a:gd name="connsiteY9" fmla="*/ 1521759 h 1521759"/>
                <a:gd name="connsiteX10" fmla="*/ 74287 w 2630128"/>
                <a:gd name="connsiteY10" fmla="*/ 1447472 h 1521759"/>
                <a:gd name="connsiteX11" fmla="*/ 0 w 2630128"/>
                <a:gd name="connsiteY11" fmla="*/ 1268127 h 1521759"/>
                <a:gd name="connsiteX12" fmla="*/ 0 w 2630128"/>
                <a:gd name="connsiteY12" fmla="*/ 253632 h 15217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630128" h="1521759">
                  <a:moveTo>
                    <a:pt x="0" y="253632"/>
                  </a:moveTo>
                  <a:cubicBezTo>
                    <a:pt x="0" y="186365"/>
                    <a:pt x="26722" y="121852"/>
                    <a:pt x="74287" y="74287"/>
                  </a:cubicBezTo>
                  <a:cubicBezTo>
                    <a:pt x="121852" y="26722"/>
                    <a:pt x="186365" y="0"/>
                    <a:pt x="253632" y="0"/>
                  </a:cubicBezTo>
                  <a:lnTo>
                    <a:pt x="2376496" y="0"/>
                  </a:lnTo>
                  <a:cubicBezTo>
                    <a:pt x="2443763" y="0"/>
                    <a:pt x="2508276" y="26722"/>
                    <a:pt x="2555841" y="74287"/>
                  </a:cubicBezTo>
                  <a:cubicBezTo>
                    <a:pt x="2603406" y="121852"/>
                    <a:pt x="2630128" y="186365"/>
                    <a:pt x="2630128" y="253632"/>
                  </a:cubicBezTo>
                  <a:lnTo>
                    <a:pt x="2630128" y="1268127"/>
                  </a:lnTo>
                  <a:cubicBezTo>
                    <a:pt x="2630128" y="1335394"/>
                    <a:pt x="2603406" y="1399907"/>
                    <a:pt x="2555841" y="1447472"/>
                  </a:cubicBezTo>
                  <a:cubicBezTo>
                    <a:pt x="2508276" y="1495037"/>
                    <a:pt x="2443763" y="1521759"/>
                    <a:pt x="2376496" y="1521759"/>
                  </a:cubicBezTo>
                  <a:lnTo>
                    <a:pt x="253632" y="1521759"/>
                  </a:lnTo>
                  <a:cubicBezTo>
                    <a:pt x="186365" y="1521759"/>
                    <a:pt x="121852" y="1495037"/>
                    <a:pt x="74287" y="1447472"/>
                  </a:cubicBezTo>
                  <a:cubicBezTo>
                    <a:pt x="26722" y="1399907"/>
                    <a:pt x="0" y="1335394"/>
                    <a:pt x="0" y="1268127"/>
                  </a:cubicBezTo>
                  <a:lnTo>
                    <a:pt x="0" y="253632"/>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6686" tIns="150486" rIns="226686" bIns="150486" numCol="1" spcCol="1270" anchor="ctr" anchorCtr="0">
              <a:noAutofit/>
            </a:bodyPr>
            <a:lstStyle/>
            <a:p>
              <a:pPr algn="ctr" defTabSz="1778000">
                <a:lnSpc>
                  <a:spcPct val="90000"/>
                </a:lnSpc>
                <a:spcAft>
                  <a:spcPct val="35000"/>
                </a:spcAft>
              </a:pPr>
              <a:r>
                <a:rPr lang="el-GR" sz="4000" kern="1200" dirty="0" smtClean="0">
                  <a:latin typeface="Calibri" pitchFamily="34" charset="0"/>
                </a:rPr>
                <a:t>Βήμα 10</a:t>
              </a:r>
            </a:p>
            <a:p>
              <a:pPr algn="ctr" defTabSz="1778000">
                <a:lnSpc>
                  <a:spcPct val="90000"/>
                </a:lnSpc>
                <a:spcAft>
                  <a:spcPct val="35000"/>
                </a:spcAft>
              </a:pPr>
              <a:r>
                <a:rPr lang="el-GR" sz="1400" dirty="0" smtClean="0"/>
                <a:t>Προϋποθέσεις διορισμού του ίδιου προσώπου ως συντονιστή σε περισσότερες από μια αιτήσεις</a:t>
              </a:r>
              <a:endParaRPr lang="el-GR" sz="1400" dirty="0" smtClean="0">
                <a:latin typeface="Verdana" pitchFamily="34" charset="0"/>
                <a:ea typeface="Verdana" pitchFamily="34" charset="0"/>
                <a:cs typeface="Verdana" pitchFamily="34" charset="0"/>
              </a:endParaRPr>
            </a:p>
            <a:p>
              <a:pPr lvl="0" algn="ctr" defTabSz="1778000">
                <a:lnSpc>
                  <a:spcPct val="90000"/>
                </a:lnSpc>
                <a:spcBef>
                  <a:spcPct val="0"/>
                </a:spcBef>
                <a:spcAft>
                  <a:spcPct val="35000"/>
                </a:spcAft>
              </a:pPr>
              <a:endParaRPr lang="el-GR" sz="4000" kern="1200" dirty="0">
                <a:latin typeface="Calibri" pitchFamily="34" charset="0"/>
              </a:endParaRPr>
            </a:p>
          </p:txBody>
        </p:sp>
        <p:sp>
          <p:nvSpPr>
            <p:cNvPr id="8" name="7 - Ελεύθερη σχεδίαση"/>
            <p:cNvSpPr/>
            <p:nvPr/>
          </p:nvSpPr>
          <p:spPr>
            <a:xfrm>
              <a:off x="4067944" y="3717032"/>
              <a:ext cx="4154664" cy="2016224"/>
            </a:xfrm>
            <a:custGeom>
              <a:avLst/>
              <a:gdLst>
                <a:gd name="connsiteX0" fmla="*/ 267079 w 1602440"/>
                <a:gd name="connsiteY0" fmla="*/ 0 h 4154664"/>
                <a:gd name="connsiteX1" fmla="*/ 1335361 w 1602440"/>
                <a:gd name="connsiteY1" fmla="*/ 0 h 4154664"/>
                <a:gd name="connsiteX2" fmla="*/ 1524214 w 1602440"/>
                <a:gd name="connsiteY2" fmla="*/ 78226 h 4154664"/>
                <a:gd name="connsiteX3" fmla="*/ 1602439 w 1602440"/>
                <a:gd name="connsiteY3" fmla="*/ 267080 h 4154664"/>
                <a:gd name="connsiteX4" fmla="*/ 1602440 w 1602440"/>
                <a:gd name="connsiteY4" fmla="*/ 4154664 h 4154664"/>
                <a:gd name="connsiteX5" fmla="*/ 1602440 w 1602440"/>
                <a:gd name="connsiteY5" fmla="*/ 4154664 h 4154664"/>
                <a:gd name="connsiteX6" fmla="*/ 1602440 w 1602440"/>
                <a:gd name="connsiteY6" fmla="*/ 4154664 h 4154664"/>
                <a:gd name="connsiteX7" fmla="*/ 0 w 1602440"/>
                <a:gd name="connsiteY7" fmla="*/ 4154664 h 4154664"/>
                <a:gd name="connsiteX8" fmla="*/ 0 w 1602440"/>
                <a:gd name="connsiteY8" fmla="*/ 4154664 h 4154664"/>
                <a:gd name="connsiteX9" fmla="*/ 0 w 1602440"/>
                <a:gd name="connsiteY9" fmla="*/ 4154664 h 4154664"/>
                <a:gd name="connsiteX10" fmla="*/ 0 w 1602440"/>
                <a:gd name="connsiteY10" fmla="*/ 267079 h 4154664"/>
                <a:gd name="connsiteX11" fmla="*/ 78226 w 1602440"/>
                <a:gd name="connsiteY11" fmla="*/ 78226 h 4154664"/>
                <a:gd name="connsiteX12" fmla="*/ 267080 w 1602440"/>
                <a:gd name="connsiteY12" fmla="*/ 1 h 4154664"/>
                <a:gd name="connsiteX13" fmla="*/ 267079 w 1602440"/>
                <a:gd name="connsiteY13" fmla="*/ 0 h 41546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602440" h="4154664">
                  <a:moveTo>
                    <a:pt x="1602440" y="692459"/>
                  </a:moveTo>
                  <a:lnTo>
                    <a:pt x="1602440" y="3462205"/>
                  </a:lnTo>
                  <a:cubicBezTo>
                    <a:pt x="1602440" y="3645857"/>
                    <a:pt x="1591587" y="3821985"/>
                    <a:pt x="1572268" y="3951847"/>
                  </a:cubicBezTo>
                  <a:cubicBezTo>
                    <a:pt x="1552950" y="4081708"/>
                    <a:pt x="1526749" y="4154661"/>
                    <a:pt x="1499428" y="4154661"/>
                  </a:cubicBezTo>
                  <a:cubicBezTo>
                    <a:pt x="999619" y="4154661"/>
                    <a:pt x="499809" y="4154664"/>
                    <a:pt x="0" y="4154664"/>
                  </a:cubicBezTo>
                  <a:lnTo>
                    <a:pt x="0" y="4154664"/>
                  </a:lnTo>
                  <a:lnTo>
                    <a:pt x="0" y="4154664"/>
                  </a:lnTo>
                  <a:lnTo>
                    <a:pt x="0" y="0"/>
                  </a:lnTo>
                  <a:lnTo>
                    <a:pt x="0" y="0"/>
                  </a:lnTo>
                  <a:lnTo>
                    <a:pt x="0" y="0"/>
                  </a:lnTo>
                  <a:lnTo>
                    <a:pt x="1499429" y="0"/>
                  </a:lnTo>
                  <a:cubicBezTo>
                    <a:pt x="1526749" y="0"/>
                    <a:pt x="1552950" y="72956"/>
                    <a:pt x="1572268" y="202817"/>
                  </a:cubicBezTo>
                  <a:cubicBezTo>
                    <a:pt x="1591587" y="332679"/>
                    <a:pt x="1602440" y="508809"/>
                    <a:pt x="1602440" y="692461"/>
                  </a:cubicBezTo>
                  <a:lnTo>
                    <a:pt x="1602440" y="692459"/>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247651" tIns="202050" rIns="325874" bIns="202050" numCol="1" spcCol="1270" anchor="ctr" anchorCtr="0">
              <a:noAutofit/>
            </a:bodyPr>
            <a:lstStyle/>
            <a:p>
              <a:pPr marL="114300" lvl="1" indent="-114300" algn="l" defTabSz="533400">
                <a:lnSpc>
                  <a:spcPct val="90000"/>
                </a:lnSpc>
                <a:spcBef>
                  <a:spcPct val="0"/>
                </a:spcBef>
                <a:spcAft>
                  <a:spcPct val="15000"/>
                </a:spcAft>
                <a:buChar char="••"/>
              </a:pPr>
              <a:r>
                <a:rPr lang="el-GR" sz="1200" kern="1200" dirty="0" smtClean="0">
                  <a:latin typeface="Calibri" pitchFamily="34" charset="0"/>
                </a:rPr>
                <a:t>Δεν επιτρέπεται ο διορισμός ως συντονιστή του ίδιου προσώπου σε περισσότερες από μία αιτήσεις, αν προηγουμένως δεν έχει εξαντληθεί η δυνατότητα διορισμού των λοιπών εγγεγραμμένων στο μητρώο συντονιστών με έδρα την Περιφερειακή Ενότητα ή τη διοικητική περιφέρεια, εντός της οποίας λαμβάνει χώρα η διαδικασία εξωδικαστικής ρύθμισης οφειλών (άρθρο 6 παρ. 2).</a:t>
              </a:r>
              <a:endParaRPr lang="el-GR" sz="1200" kern="1200" dirty="0">
                <a:latin typeface="Calibri" pitchFamily="34" charset="0"/>
              </a:endParaRPr>
            </a:p>
          </p:txBody>
        </p:sp>
      </p:grpSp>
      <p:sp>
        <p:nvSpPr>
          <p:cNvPr id="10" name="Rectangle 2"/>
          <p:cNvSpPr txBox="1">
            <a:spLocks noChangeArrowheads="1"/>
          </p:cNvSpPr>
          <p:nvPr/>
        </p:nvSpPr>
        <p:spPr bwMode="auto">
          <a:xfrm>
            <a:off x="971600" y="116632"/>
            <a:ext cx="7735765" cy="504056"/>
          </a:xfrm>
          <a:prstGeom prst="rect">
            <a:avLst/>
          </a:prstGeom>
          <a:solidFill>
            <a:srgbClr val="6699FF">
              <a:alpha val="50000"/>
            </a:srgbClr>
          </a:solidFill>
          <a:ln>
            <a:solidFill>
              <a:schemeClr val="bg1"/>
            </a:solidFill>
            <a:miter lim="800000"/>
            <a:headEnd/>
            <a:tailEnd/>
          </a:ln>
        </p:spPr>
        <p:txBody>
          <a:bodyPr vert="horz" wrap="square" lIns="91440" tIns="45720" rIns="91440" bIns="45720" numCol="1" anchor="t" anchorCtr="0" compatLnSpc="1">
            <a:prstTxWarp prst="textNoShape">
              <a:avLst/>
            </a:prstTxWarp>
            <a:normAutofit fontScale="90000" lnSpcReduction="20000"/>
          </a:bodyPr>
          <a:lstStyle/>
          <a:p>
            <a:pPr eaLnBrk="1" fontAlgn="auto" hangingPunct="1">
              <a:spcAft>
                <a:spcPts val="0"/>
              </a:spcAft>
              <a:defRPr/>
            </a:pPr>
            <a:endParaRPr lang="el-GR" altLang="en-US" b="1" dirty="0" smtClean="0">
              <a:solidFill>
                <a:srgbClr val="000099"/>
              </a:solidFill>
              <a:latin typeface="Times New Roman" pitchFamily="18" charset="0"/>
            </a:endParaRPr>
          </a:p>
          <a:p>
            <a:pPr eaLnBrk="1" fontAlgn="auto" hangingPunct="1">
              <a:spcAft>
                <a:spcPts val="0"/>
              </a:spcAft>
              <a:defRPr/>
            </a:pPr>
            <a:r>
              <a:rPr lang="el-GR" altLang="en-US" b="1" dirty="0" smtClean="0">
                <a:solidFill>
                  <a:srgbClr val="000099"/>
                </a:solidFill>
                <a:latin typeface="Times New Roman" pitchFamily="18" charset="0"/>
              </a:rPr>
              <a:t>Διορισμός Συντονιστή-Δικαίωμα αποποίησης  (Άρθρο 6 – Συνέχεια)</a:t>
            </a:r>
            <a:endParaRPr lang="en-GB" altLang="en-US" b="1" dirty="0" smtClean="0">
              <a:solidFill>
                <a:srgbClr val="000099"/>
              </a:solidFill>
              <a:latin typeface="Times New Roman" pitchFamily="18" charset="0"/>
            </a:endParaRPr>
          </a:p>
          <a:p>
            <a:pPr marL="0" marR="0" lvl="0" indent="0" defTabSz="914400" rtl="0" eaLnBrk="1" fontAlgn="auto" latinLnBrk="0" hangingPunct="1">
              <a:lnSpc>
                <a:spcPct val="100000"/>
              </a:lnSpc>
              <a:spcBef>
                <a:spcPct val="0"/>
              </a:spcBef>
              <a:spcAft>
                <a:spcPts val="0"/>
              </a:spcAft>
              <a:buClrTx/>
              <a:buSzTx/>
              <a:buFontTx/>
              <a:buNone/>
              <a:tabLst/>
              <a:defRPr/>
            </a:pPr>
            <a:endParaRPr lang="en-GB" b="1" dirty="0" smtClean="0">
              <a:solidFill>
                <a:srgbClr val="000099"/>
              </a:solidFill>
              <a:latin typeface="Times New Roman" pitchFamily="18" charset="0"/>
              <a:ea typeface="+mj-ea"/>
              <a:cs typeface="+mj-cs"/>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3 - Θέση αριθμού διαφάνειας"/>
          <p:cNvSpPr>
            <a:spLocks noGrp="1"/>
          </p:cNvSpPr>
          <p:nvPr>
            <p:ph type="sldNum" sz="quarter" idx="11"/>
          </p:nvPr>
        </p:nvSpPr>
        <p:spPr/>
        <p:txBody>
          <a:bodyPr/>
          <a:lstStyle/>
          <a:p>
            <a:fld id="{C1212312-10C3-4879-ADDF-26EA33C14E24}" type="slidenum">
              <a:rPr lang="en-GB"/>
              <a:pPr/>
              <a:t>3</a:t>
            </a:fld>
            <a:endParaRPr lang="en-GB"/>
          </a:p>
        </p:txBody>
      </p:sp>
      <p:sp>
        <p:nvSpPr>
          <p:cNvPr id="255014" name="Line 38"/>
          <p:cNvSpPr>
            <a:spLocks noChangeShapeType="1"/>
          </p:cNvSpPr>
          <p:nvPr/>
        </p:nvSpPr>
        <p:spPr bwMode="auto">
          <a:xfrm rot="10800000">
            <a:off x="3707904" y="2060848"/>
            <a:ext cx="576064" cy="1008112"/>
          </a:xfrm>
          <a:prstGeom prst="line">
            <a:avLst/>
          </a:prstGeom>
          <a:noFill/>
          <a:ln w="34925">
            <a:solidFill>
              <a:srgbClr val="969696"/>
            </a:solidFill>
            <a:round/>
            <a:headEnd type="triangle" w="med" len="med"/>
            <a:tailEnd/>
          </a:ln>
          <a:effectLst>
            <a:outerShdw dist="35921" dir="2700000" algn="ctr" rotWithShape="0">
              <a:schemeClr val="bg2"/>
            </a:outerShdw>
          </a:effectLst>
        </p:spPr>
        <p:txBody>
          <a:bodyPr/>
          <a:lstStyle/>
          <a:p>
            <a:endParaRPr lang="el-GR"/>
          </a:p>
        </p:txBody>
      </p:sp>
      <p:sp>
        <p:nvSpPr>
          <p:cNvPr id="255003" name="Line 27"/>
          <p:cNvSpPr>
            <a:spLocks noChangeShapeType="1"/>
          </p:cNvSpPr>
          <p:nvPr/>
        </p:nvSpPr>
        <p:spPr bwMode="auto">
          <a:xfrm rot="-17671306">
            <a:off x="5012879" y="2114709"/>
            <a:ext cx="743609" cy="972399"/>
          </a:xfrm>
          <a:prstGeom prst="line">
            <a:avLst/>
          </a:prstGeom>
          <a:noFill/>
          <a:ln w="34925">
            <a:solidFill>
              <a:srgbClr val="969696"/>
            </a:solidFill>
            <a:round/>
            <a:headEnd type="none" w="sm" len="sm"/>
            <a:tailEnd type="triangle" w="med" len="med"/>
          </a:ln>
          <a:effectLst>
            <a:outerShdw dist="35921" dir="2700000" algn="ctr" rotWithShape="0">
              <a:schemeClr val="bg2"/>
            </a:outerShdw>
          </a:effectLst>
        </p:spPr>
        <p:txBody>
          <a:bodyPr/>
          <a:lstStyle/>
          <a:p>
            <a:endParaRPr lang="el-GR"/>
          </a:p>
        </p:txBody>
      </p:sp>
      <p:sp>
        <p:nvSpPr>
          <p:cNvPr id="254978" name="Rectangle 2"/>
          <p:cNvSpPr>
            <a:spLocks noGrp="1" noChangeArrowheads="1"/>
          </p:cNvSpPr>
          <p:nvPr>
            <p:ph type="title"/>
          </p:nvPr>
        </p:nvSpPr>
        <p:spPr bwMode="auto">
          <a:xfrm>
            <a:off x="827584" y="836712"/>
            <a:ext cx="7735765" cy="381000"/>
          </a:xfrm>
          <a:solidFill>
            <a:srgbClr val="6699FF">
              <a:alpha val="50000"/>
            </a:srgbClr>
          </a:solidFill>
          <a:ln>
            <a:miter lim="800000"/>
            <a:headEnd/>
            <a:tailEnd/>
          </a:ln>
        </p:spPr>
        <p:txBody>
          <a:bodyPr vert="horz" wrap="square" lIns="91440" tIns="45720" rIns="91440" bIns="45720" numCol="1" anchor="t" anchorCtr="0" compatLnSpc="1">
            <a:prstTxWarp prst="textNoShape">
              <a:avLst/>
            </a:prstTxWarp>
            <a:normAutofit fontScale="90000"/>
          </a:bodyPr>
          <a:lstStyle/>
          <a:p>
            <a:r>
              <a:rPr lang="el-GR" sz="2000" dirty="0" smtClean="0">
                <a:solidFill>
                  <a:srgbClr val="000099"/>
                </a:solidFill>
                <a:latin typeface="Times New Roman" pitchFamily="18" charset="0"/>
              </a:rPr>
              <a:t>Σκοπός εξωδικαστικού συμβιβασμού </a:t>
            </a:r>
            <a:r>
              <a:rPr lang="en-US" sz="2000" dirty="0" smtClean="0">
                <a:solidFill>
                  <a:srgbClr val="000099"/>
                </a:solidFill>
                <a:latin typeface="Times New Roman" pitchFamily="18" charset="0"/>
              </a:rPr>
              <a:t>–</a:t>
            </a:r>
            <a:r>
              <a:rPr lang="el-GR" sz="2000" dirty="0" smtClean="0">
                <a:solidFill>
                  <a:srgbClr val="000099"/>
                </a:solidFill>
                <a:latin typeface="Times New Roman" pitchFamily="18" charset="0"/>
              </a:rPr>
              <a:t> Εμπλεκόμενα Μέρη</a:t>
            </a:r>
            <a:r>
              <a:rPr lang="en-US" sz="2000" dirty="0" smtClean="0">
                <a:solidFill>
                  <a:srgbClr val="000099"/>
                </a:solidFill>
                <a:latin typeface="Times New Roman" pitchFamily="18" charset="0"/>
              </a:rPr>
              <a:t> </a:t>
            </a:r>
            <a:r>
              <a:rPr lang="el-GR" sz="2000" dirty="0" smtClean="0">
                <a:solidFill>
                  <a:srgbClr val="000099"/>
                </a:solidFill>
                <a:latin typeface="Times New Roman" pitchFamily="18" charset="0"/>
              </a:rPr>
              <a:t>(Άρθρο 1)</a:t>
            </a:r>
            <a:endParaRPr lang="en-GB" sz="2000" i="0" dirty="0">
              <a:solidFill>
                <a:srgbClr val="000099"/>
              </a:solidFill>
              <a:latin typeface="Times New Roman" pitchFamily="18" charset="0"/>
            </a:endParaRPr>
          </a:p>
        </p:txBody>
      </p:sp>
      <p:sp>
        <p:nvSpPr>
          <p:cNvPr id="254983" name="Oval 7"/>
          <p:cNvSpPr>
            <a:spLocks noChangeArrowheads="1"/>
          </p:cNvSpPr>
          <p:nvPr/>
        </p:nvSpPr>
        <p:spPr bwMode="auto">
          <a:xfrm>
            <a:off x="3131840" y="3140968"/>
            <a:ext cx="3024336" cy="1440160"/>
          </a:xfrm>
          <a:prstGeom prst="ellipse">
            <a:avLst/>
          </a:prstGeom>
          <a:solidFill>
            <a:schemeClr val="bg1">
              <a:lumMod val="85000"/>
            </a:schemeClr>
          </a:solidFill>
          <a:ln w="19050">
            <a:solidFill>
              <a:schemeClr val="tx1"/>
            </a:solidFill>
            <a:round/>
            <a:headEnd type="none" w="sm" len="sm"/>
            <a:tailEnd type="none" w="sm" len="sm"/>
          </a:ln>
          <a:effectLst>
            <a:outerShdw dist="35921" dir="2700000" algn="ctr" rotWithShape="0">
              <a:schemeClr val="bg2"/>
            </a:outerShdw>
          </a:effectLst>
        </p:spPr>
        <p:txBody>
          <a:bodyPr wrap="none" anchor="ctr"/>
          <a:lstStyle/>
          <a:p>
            <a:pPr algn="ctr" eaLnBrk="0" hangingPunct="0"/>
            <a:r>
              <a:rPr lang="el-GR" sz="1100" dirty="0" smtClean="0">
                <a:solidFill>
                  <a:srgbClr val="000099"/>
                </a:solidFill>
                <a:latin typeface="Verdana" pitchFamily="34" charset="0"/>
                <a:ea typeface="Verdana" pitchFamily="34" charset="0"/>
                <a:cs typeface="Verdana" pitchFamily="34" charset="0"/>
              </a:rPr>
              <a:t>Συνολική αντιμετώπιση</a:t>
            </a:r>
          </a:p>
          <a:p>
            <a:pPr algn="ctr" eaLnBrk="0" hangingPunct="0"/>
            <a:r>
              <a:rPr lang="el-GR" sz="1100" dirty="0" smtClean="0">
                <a:solidFill>
                  <a:srgbClr val="000099"/>
                </a:solidFill>
                <a:latin typeface="Verdana" pitchFamily="34" charset="0"/>
                <a:ea typeface="Verdana" pitchFamily="34" charset="0"/>
                <a:cs typeface="Verdana" pitchFamily="34" charset="0"/>
              </a:rPr>
              <a:t>και ρύθμιση επιχειρηματικών </a:t>
            </a:r>
          </a:p>
          <a:p>
            <a:pPr algn="ctr" eaLnBrk="0" hangingPunct="0"/>
            <a:r>
              <a:rPr lang="el-GR" sz="1100" dirty="0" smtClean="0">
                <a:solidFill>
                  <a:srgbClr val="000099"/>
                </a:solidFill>
                <a:latin typeface="Verdana" pitchFamily="34" charset="0"/>
                <a:ea typeface="Verdana" pitchFamily="34" charset="0"/>
                <a:cs typeface="Verdana" pitchFamily="34" charset="0"/>
              </a:rPr>
              <a:t>ο</a:t>
            </a:r>
            <a:r>
              <a:rPr lang="el-GR" sz="1100" i="0" dirty="0" smtClean="0">
                <a:solidFill>
                  <a:srgbClr val="000099"/>
                </a:solidFill>
                <a:latin typeface="Verdana" pitchFamily="34" charset="0"/>
                <a:ea typeface="Verdana" pitchFamily="34" charset="0"/>
                <a:cs typeface="Verdana" pitchFamily="34" charset="0"/>
              </a:rPr>
              <a:t>φειλών προς πιστωτές του </a:t>
            </a:r>
          </a:p>
          <a:p>
            <a:pPr algn="ctr" eaLnBrk="0" hangingPunct="0"/>
            <a:r>
              <a:rPr lang="el-GR" sz="1100" i="0" dirty="0" smtClean="0">
                <a:solidFill>
                  <a:srgbClr val="000099"/>
                </a:solidFill>
                <a:latin typeface="Verdana" pitchFamily="34" charset="0"/>
                <a:ea typeface="Verdana" pitchFamily="34" charset="0"/>
                <a:cs typeface="Verdana" pitchFamily="34" charset="0"/>
              </a:rPr>
              <a:t>Ιδιωτικού και Δημοσίου Τομέα  </a:t>
            </a:r>
          </a:p>
          <a:p>
            <a:pPr algn="ctr" eaLnBrk="0" hangingPunct="0"/>
            <a:r>
              <a:rPr lang="el-GR" sz="1100" dirty="0" smtClean="0">
                <a:solidFill>
                  <a:srgbClr val="000099"/>
                </a:solidFill>
                <a:latin typeface="Verdana" pitchFamily="34" charset="0"/>
                <a:ea typeface="Verdana" pitchFamily="34" charset="0"/>
                <a:cs typeface="Verdana" pitchFamily="34" charset="0"/>
              </a:rPr>
              <a:t>προκειμένου να εξασφαλιστεί η </a:t>
            </a:r>
          </a:p>
          <a:p>
            <a:pPr algn="ctr" eaLnBrk="0" hangingPunct="0"/>
            <a:r>
              <a:rPr lang="el-GR" sz="1100" dirty="0" smtClean="0">
                <a:solidFill>
                  <a:srgbClr val="000099"/>
                </a:solidFill>
                <a:latin typeface="Verdana" pitchFamily="34" charset="0"/>
                <a:ea typeface="Verdana" pitchFamily="34" charset="0"/>
                <a:cs typeface="Verdana" pitchFamily="34" charset="0"/>
              </a:rPr>
              <a:t>σ</a:t>
            </a:r>
            <a:r>
              <a:rPr lang="el-GR" sz="1100" i="0" dirty="0" smtClean="0">
                <a:solidFill>
                  <a:srgbClr val="000099"/>
                </a:solidFill>
                <a:latin typeface="Verdana" pitchFamily="34" charset="0"/>
                <a:ea typeface="Verdana" pitchFamily="34" charset="0"/>
                <a:cs typeface="Verdana" pitchFamily="34" charset="0"/>
              </a:rPr>
              <a:t>υνέχιση της λειτουργίας </a:t>
            </a:r>
          </a:p>
          <a:p>
            <a:pPr algn="ctr" eaLnBrk="0" hangingPunct="0"/>
            <a:r>
              <a:rPr lang="el-GR" sz="1100" dirty="0" smtClean="0">
                <a:solidFill>
                  <a:srgbClr val="000099"/>
                </a:solidFill>
                <a:latin typeface="Verdana" pitchFamily="34" charset="0"/>
                <a:ea typeface="Verdana" pitchFamily="34" charset="0"/>
                <a:cs typeface="Verdana" pitchFamily="34" charset="0"/>
              </a:rPr>
              <a:t>βιώσιμων</a:t>
            </a:r>
            <a:r>
              <a:rPr lang="el-GR" sz="1100" i="0" dirty="0" smtClean="0">
                <a:solidFill>
                  <a:srgbClr val="000099"/>
                </a:solidFill>
                <a:latin typeface="Verdana" pitchFamily="34" charset="0"/>
                <a:ea typeface="Verdana" pitchFamily="34" charset="0"/>
                <a:cs typeface="Verdana" pitchFamily="34" charset="0"/>
              </a:rPr>
              <a:t> επιχειρήσεων.</a:t>
            </a:r>
            <a:endParaRPr lang="el-GR" sz="1100" i="0" dirty="0">
              <a:solidFill>
                <a:srgbClr val="000099"/>
              </a:solidFill>
              <a:latin typeface="Verdana" pitchFamily="34" charset="0"/>
              <a:ea typeface="Verdana" pitchFamily="34" charset="0"/>
              <a:cs typeface="Verdana" pitchFamily="34" charset="0"/>
            </a:endParaRPr>
          </a:p>
        </p:txBody>
      </p:sp>
      <p:sp>
        <p:nvSpPr>
          <p:cNvPr id="254984" name="Rectangle 8"/>
          <p:cNvSpPr>
            <a:spLocks noChangeArrowheads="1"/>
          </p:cNvSpPr>
          <p:nvPr/>
        </p:nvSpPr>
        <p:spPr bwMode="auto">
          <a:xfrm>
            <a:off x="3131840" y="1412776"/>
            <a:ext cx="1277815" cy="584200"/>
          </a:xfrm>
          <a:prstGeom prst="rect">
            <a:avLst/>
          </a:prstGeom>
          <a:solidFill>
            <a:srgbClr val="99CCFF"/>
          </a:solidFill>
          <a:ln w="19050">
            <a:solidFill>
              <a:schemeClr val="tx1"/>
            </a:solidFill>
            <a:miter lim="800000"/>
            <a:headEnd type="none" w="sm" len="sm"/>
            <a:tailEnd type="none" w="sm" len="sm"/>
          </a:ln>
          <a:effectLst>
            <a:outerShdw dist="35921" dir="2700000" algn="ctr" rotWithShape="0">
              <a:schemeClr val="bg2"/>
            </a:outerShdw>
          </a:effectLst>
        </p:spPr>
        <p:txBody>
          <a:bodyPr wrap="none" anchor="ctr"/>
          <a:lstStyle/>
          <a:p>
            <a:pPr algn="ctr" eaLnBrk="0" hangingPunct="0"/>
            <a:r>
              <a:rPr lang="el-GR" sz="1400" b="1" i="0" dirty="0" smtClean="0">
                <a:solidFill>
                  <a:srgbClr val="000099"/>
                </a:solidFill>
                <a:latin typeface="Times New Roman" pitchFamily="18" charset="0"/>
              </a:rPr>
              <a:t>Ε.Γ.Δ.Ι.Χ.</a:t>
            </a:r>
            <a:endParaRPr lang="en-US" sz="1400" b="1" i="0" dirty="0">
              <a:solidFill>
                <a:srgbClr val="000099"/>
              </a:solidFill>
              <a:latin typeface="Times New Roman" pitchFamily="18" charset="0"/>
            </a:endParaRPr>
          </a:p>
        </p:txBody>
      </p:sp>
      <p:sp>
        <p:nvSpPr>
          <p:cNvPr id="254999" name="Rectangle 23"/>
          <p:cNvSpPr>
            <a:spLocks noChangeArrowheads="1"/>
          </p:cNvSpPr>
          <p:nvPr/>
        </p:nvSpPr>
        <p:spPr bwMode="auto">
          <a:xfrm>
            <a:off x="4860032" y="1412776"/>
            <a:ext cx="1584176" cy="584200"/>
          </a:xfrm>
          <a:prstGeom prst="rect">
            <a:avLst/>
          </a:prstGeom>
          <a:solidFill>
            <a:srgbClr val="99CCFF"/>
          </a:solidFill>
          <a:ln w="19050">
            <a:solidFill>
              <a:schemeClr val="tx1"/>
            </a:solidFill>
            <a:miter lim="800000"/>
            <a:headEnd type="none" w="sm" len="sm"/>
            <a:tailEnd type="none" w="sm" len="sm"/>
          </a:ln>
          <a:effectLst>
            <a:outerShdw dist="35921" dir="2700000" algn="ctr" rotWithShape="0">
              <a:schemeClr val="bg2"/>
            </a:outerShdw>
          </a:effectLst>
        </p:spPr>
        <p:txBody>
          <a:bodyPr wrap="none" anchor="ctr"/>
          <a:lstStyle/>
          <a:p>
            <a:pPr algn="ctr"/>
            <a:r>
              <a:rPr lang="el-GR" sz="1400" b="1" dirty="0" smtClean="0">
                <a:solidFill>
                  <a:srgbClr val="000099"/>
                </a:solidFill>
                <a:latin typeface="Times New Roman" pitchFamily="18" charset="0"/>
              </a:rPr>
              <a:t>Μικρές &amp; Μεγάλες</a:t>
            </a:r>
          </a:p>
          <a:p>
            <a:pPr algn="ctr" eaLnBrk="0" hangingPunct="0"/>
            <a:r>
              <a:rPr lang="el-GR" sz="1400" b="1" i="0" dirty="0" smtClean="0">
                <a:solidFill>
                  <a:srgbClr val="000099"/>
                </a:solidFill>
                <a:latin typeface="Times New Roman" pitchFamily="18" charset="0"/>
              </a:rPr>
              <a:t>Επιχειρήσεις</a:t>
            </a:r>
            <a:endParaRPr lang="en-US" sz="1400" b="1" i="0" dirty="0">
              <a:solidFill>
                <a:srgbClr val="000099"/>
              </a:solidFill>
              <a:latin typeface="Times New Roman" pitchFamily="18" charset="0"/>
            </a:endParaRPr>
          </a:p>
        </p:txBody>
      </p:sp>
      <p:sp>
        <p:nvSpPr>
          <p:cNvPr id="255001" name="Line 25"/>
          <p:cNvSpPr>
            <a:spLocks noChangeShapeType="1"/>
          </p:cNvSpPr>
          <p:nvPr/>
        </p:nvSpPr>
        <p:spPr bwMode="auto">
          <a:xfrm flipH="1">
            <a:off x="4283967" y="4653136"/>
            <a:ext cx="72009" cy="1080120"/>
          </a:xfrm>
          <a:prstGeom prst="line">
            <a:avLst/>
          </a:prstGeom>
          <a:noFill/>
          <a:ln w="34925">
            <a:solidFill>
              <a:srgbClr val="969696"/>
            </a:solidFill>
            <a:round/>
            <a:headEnd type="triangle" w="med" len="med"/>
            <a:tailEnd/>
          </a:ln>
          <a:effectLst>
            <a:outerShdw dist="35921" dir="2700000" algn="ctr" rotWithShape="0">
              <a:schemeClr val="bg2"/>
            </a:outerShdw>
          </a:effectLst>
        </p:spPr>
        <p:txBody>
          <a:bodyPr/>
          <a:lstStyle/>
          <a:p>
            <a:endParaRPr lang="el-GR"/>
          </a:p>
        </p:txBody>
      </p:sp>
      <p:sp>
        <p:nvSpPr>
          <p:cNvPr id="255000" name="Rectangle 24"/>
          <p:cNvSpPr>
            <a:spLocks noChangeArrowheads="1"/>
          </p:cNvSpPr>
          <p:nvPr/>
        </p:nvSpPr>
        <p:spPr bwMode="auto">
          <a:xfrm>
            <a:off x="3563888" y="5733256"/>
            <a:ext cx="1455498" cy="584200"/>
          </a:xfrm>
          <a:prstGeom prst="rect">
            <a:avLst/>
          </a:prstGeom>
          <a:solidFill>
            <a:srgbClr val="99CCFF"/>
          </a:solidFill>
          <a:ln w="19050">
            <a:solidFill>
              <a:schemeClr val="tx1"/>
            </a:solidFill>
            <a:miter lim="800000"/>
            <a:headEnd type="none" w="sm" len="sm"/>
            <a:tailEnd type="none" w="sm" len="sm"/>
          </a:ln>
          <a:effectLst>
            <a:outerShdw dist="35921" dir="2700000" algn="ctr" rotWithShape="0">
              <a:schemeClr val="bg2"/>
            </a:outerShdw>
          </a:effectLst>
        </p:spPr>
        <p:txBody>
          <a:bodyPr wrap="none" anchor="ctr"/>
          <a:lstStyle/>
          <a:p>
            <a:pPr algn="ctr" eaLnBrk="0" hangingPunct="0"/>
            <a:r>
              <a:rPr lang="el-GR" sz="1400" b="1" dirty="0" smtClean="0">
                <a:solidFill>
                  <a:srgbClr val="000099"/>
                </a:solidFill>
                <a:latin typeface="Times New Roman" pitchFamily="18" charset="0"/>
              </a:rPr>
              <a:t>Πιστωτές </a:t>
            </a:r>
          </a:p>
          <a:p>
            <a:pPr algn="ctr" eaLnBrk="0" hangingPunct="0"/>
            <a:r>
              <a:rPr lang="el-GR" sz="1400" b="1" dirty="0" smtClean="0">
                <a:solidFill>
                  <a:srgbClr val="000099"/>
                </a:solidFill>
                <a:latin typeface="Times New Roman" pitchFamily="18" charset="0"/>
              </a:rPr>
              <a:t>άνευ εξασφαλίσεων</a:t>
            </a:r>
            <a:endParaRPr lang="en-US" sz="1400" b="1" i="0" dirty="0">
              <a:solidFill>
                <a:srgbClr val="000099"/>
              </a:solidFill>
              <a:latin typeface="Times New Roman" pitchFamily="18" charset="0"/>
            </a:endParaRPr>
          </a:p>
        </p:txBody>
      </p:sp>
      <p:sp>
        <p:nvSpPr>
          <p:cNvPr id="255004" name="Line 28"/>
          <p:cNvSpPr>
            <a:spLocks noChangeShapeType="1"/>
          </p:cNvSpPr>
          <p:nvPr/>
        </p:nvSpPr>
        <p:spPr bwMode="auto">
          <a:xfrm rot="16159717" flipH="1">
            <a:off x="2450269" y="2399523"/>
            <a:ext cx="859087" cy="1214153"/>
          </a:xfrm>
          <a:prstGeom prst="line">
            <a:avLst/>
          </a:prstGeom>
          <a:noFill/>
          <a:ln w="34925">
            <a:solidFill>
              <a:srgbClr val="969696"/>
            </a:solidFill>
            <a:round/>
            <a:headEnd type="none" w="sm" len="sm"/>
            <a:tailEnd type="triangle" w="med" len="med"/>
          </a:ln>
          <a:effectLst>
            <a:outerShdw dist="35921" dir="2700000" algn="ctr" rotWithShape="0">
              <a:schemeClr val="bg2"/>
            </a:outerShdw>
          </a:effectLst>
        </p:spPr>
        <p:txBody>
          <a:bodyPr/>
          <a:lstStyle/>
          <a:p>
            <a:endParaRPr lang="el-GR"/>
          </a:p>
        </p:txBody>
      </p:sp>
      <p:sp>
        <p:nvSpPr>
          <p:cNvPr id="255005" name="Rectangle 29"/>
          <p:cNvSpPr>
            <a:spLocks noChangeArrowheads="1"/>
          </p:cNvSpPr>
          <p:nvPr/>
        </p:nvSpPr>
        <p:spPr bwMode="auto">
          <a:xfrm flipH="1">
            <a:off x="1043608" y="1988840"/>
            <a:ext cx="1277815" cy="584200"/>
          </a:xfrm>
          <a:prstGeom prst="rect">
            <a:avLst/>
          </a:prstGeom>
          <a:solidFill>
            <a:srgbClr val="99CCFF"/>
          </a:solidFill>
          <a:ln w="19050">
            <a:solidFill>
              <a:schemeClr val="tx1"/>
            </a:solidFill>
            <a:miter lim="800000"/>
            <a:headEnd type="none" w="sm" len="sm"/>
            <a:tailEnd type="none" w="sm" len="sm"/>
          </a:ln>
          <a:effectLst>
            <a:outerShdw dist="35921" dir="2700000" algn="ctr" rotWithShape="0">
              <a:schemeClr val="bg2"/>
            </a:outerShdw>
          </a:effectLst>
        </p:spPr>
        <p:txBody>
          <a:bodyPr wrap="none" anchor="ctr"/>
          <a:lstStyle/>
          <a:p>
            <a:pPr algn="ctr" eaLnBrk="0" hangingPunct="0"/>
            <a:r>
              <a:rPr lang="el-GR" sz="1400" b="1" i="0" dirty="0" err="1" smtClean="0">
                <a:solidFill>
                  <a:srgbClr val="000099"/>
                </a:solidFill>
                <a:latin typeface="Times New Roman" pitchFamily="18" charset="0"/>
              </a:rPr>
              <a:t>Συνοφειλέτες</a:t>
            </a:r>
            <a:endParaRPr lang="en-US" sz="1400" b="1" i="0" dirty="0">
              <a:solidFill>
                <a:srgbClr val="000099"/>
              </a:solidFill>
              <a:latin typeface="Times New Roman" pitchFamily="18" charset="0"/>
            </a:endParaRPr>
          </a:p>
        </p:txBody>
      </p:sp>
      <p:sp>
        <p:nvSpPr>
          <p:cNvPr id="255007" name="Line 31"/>
          <p:cNvSpPr>
            <a:spLocks noChangeShapeType="1"/>
          </p:cNvSpPr>
          <p:nvPr/>
        </p:nvSpPr>
        <p:spPr bwMode="auto">
          <a:xfrm rot="13429025" flipH="1">
            <a:off x="1853782" y="3275042"/>
            <a:ext cx="1331977" cy="379922"/>
          </a:xfrm>
          <a:prstGeom prst="line">
            <a:avLst/>
          </a:prstGeom>
          <a:noFill/>
          <a:ln w="34925">
            <a:solidFill>
              <a:srgbClr val="969696"/>
            </a:solidFill>
            <a:round/>
            <a:headEnd type="none" w="sm" len="sm"/>
            <a:tailEnd type="triangle" w="med" len="med"/>
          </a:ln>
          <a:effectLst>
            <a:outerShdw dist="35921" dir="2700000" algn="ctr" rotWithShape="0">
              <a:schemeClr val="bg2"/>
            </a:outerShdw>
          </a:effectLst>
        </p:spPr>
        <p:txBody>
          <a:bodyPr/>
          <a:lstStyle/>
          <a:p>
            <a:endParaRPr lang="el-GR"/>
          </a:p>
        </p:txBody>
      </p:sp>
      <p:sp>
        <p:nvSpPr>
          <p:cNvPr id="255010" name="Rectangle 34"/>
          <p:cNvSpPr>
            <a:spLocks noChangeArrowheads="1"/>
          </p:cNvSpPr>
          <p:nvPr/>
        </p:nvSpPr>
        <p:spPr bwMode="auto">
          <a:xfrm>
            <a:off x="6948264" y="5157192"/>
            <a:ext cx="1368152" cy="584200"/>
          </a:xfrm>
          <a:prstGeom prst="rect">
            <a:avLst/>
          </a:prstGeom>
          <a:solidFill>
            <a:srgbClr val="99CCFF"/>
          </a:solidFill>
          <a:ln w="19050">
            <a:solidFill>
              <a:schemeClr val="tx1"/>
            </a:solidFill>
            <a:miter lim="800000"/>
            <a:headEnd type="none" w="sm" len="sm"/>
            <a:tailEnd type="none" w="sm" len="sm"/>
          </a:ln>
          <a:effectLst>
            <a:outerShdw dist="35921" dir="2700000" algn="ctr" rotWithShape="0">
              <a:schemeClr val="bg2"/>
            </a:outerShdw>
          </a:effectLst>
        </p:spPr>
        <p:txBody>
          <a:bodyPr wrap="none" anchor="ctr"/>
          <a:lstStyle/>
          <a:p>
            <a:pPr algn="ctr" eaLnBrk="0" hangingPunct="0"/>
            <a:r>
              <a:rPr lang="el-GR" sz="1400" b="1" dirty="0" smtClean="0">
                <a:solidFill>
                  <a:srgbClr val="000099"/>
                </a:solidFill>
                <a:latin typeface="Times New Roman" pitchFamily="18" charset="0"/>
              </a:rPr>
              <a:t>Χρηματοδοτικοί</a:t>
            </a:r>
          </a:p>
          <a:p>
            <a:pPr algn="ctr" eaLnBrk="0" hangingPunct="0"/>
            <a:r>
              <a:rPr lang="el-GR" sz="1400" b="1" i="0" dirty="0" smtClean="0">
                <a:solidFill>
                  <a:srgbClr val="000099"/>
                </a:solidFill>
                <a:latin typeface="Times New Roman" pitchFamily="18" charset="0"/>
              </a:rPr>
              <a:t>Φορείς</a:t>
            </a:r>
            <a:endParaRPr lang="en-US" sz="1400" b="1" i="0" dirty="0">
              <a:solidFill>
                <a:srgbClr val="000099"/>
              </a:solidFill>
              <a:latin typeface="Times New Roman" pitchFamily="18" charset="0"/>
            </a:endParaRPr>
          </a:p>
        </p:txBody>
      </p:sp>
      <p:sp>
        <p:nvSpPr>
          <p:cNvPr id="25" name="Line 25"/>
          <p:cNvSpPr>
            <a:spLocks noChangeShapeType="1"/>
          </p:cNvSpPr>
          <p:nvPr/>
        </p:nvSpPr>
        <p:spPr bwMode="auto">
          <a:xfrm>
            <a:off x="5940152" y="4293096"/>
            <a:ext cx="1008112" cy="792088"/>
          </a:xfrm>
          <a:prstGeom prst="line">
            <a:avLst/>
          </a:prstGeom>
          <a:noFill/>
          <a:ln w="34925">
            <a:solidFill>
              <a:srgbClr val="969696"/>
            </a:solidFill>
            <a:round/>
            <a:headEnd type="triangle" w="med" len="med"/>
            <a:tailEnd/>
          </a:ln>
          <a:effectLst>
            <a:outerShdw dist="35921" dir="2700000" algn="ctr" rotWithShape="0">
              <a:schemeClr val="bg2"/>
            </a:outerShdw>
          </a:effectLst>
        </p:spPr>
        <p:txBody>
          <a:bodyPr/>
          <a:lstStyle/>
          <a:p>
            <a:endParaRPr lang="el-GR"/>
          </a:p>
        </p:txBody>
      </p:sp>
      <p:sp>
        <p:nvSpPr>
          <p:cNvPr id="31" name="Rectangle 23"/>
          <p:cNvSpPr>
            <a:spLocks noChangeArrowheads="1"/>
          </p:cNvSpPr>
          <p:nvPr/>
        </p:nvSpPr>
        <p:spPr bwMode="auto">
          <a:xfrm>
            <a:off x="5436096" y="5733256"/>
            <a:ext cx="1440160" cy="576064"/>
          </a:xfrm>
          <a:prstGeom prst="rect">
            <a:avLst/>
          </a:prstGeom>
          <a:solidFill>
            <a:srgbClr val="99CCFF"/>
          </a:solidFill>
          <a:ln w="19050">
            <a:solidFill>
              <a:schemeClr val="tx1"/>
            </a:solidFill>
            <a:miter lim="800000"/>
            <a:headEnd type="none" w="sm" len="sm"/>
            <a:tailEnd type="none" w="sm" len="sm"/>
          </a:ln>
          <a:effectLst>
            <a:outerShdw dist="35921" dir="2700000" algn="ctr" rotWithShape="0">
              <a:schemeClr val="bg2"/>
            </a:outerShdw>
          </a:effectLst>
        </p:spPr>
        <p:txBody>
          <a:bodyPr wrap="none" anchor="ctr"/>
          <a:lstStyle/>
          <a:p>
            <a:pPr algn="ctr" eaLnBrk="0" hangingPunct="0"/>
            <a:r>
              <a:rPr lang="el-GR" sz="1400" b="1" dirty="0" smtClean="0">
                <a:solidFill>
                  <a:srgbClr val="000099"/>
                </a:solidFill>
                <a:latin typeface="Times New Roman" pitchFamily="18" charset="0"/>
              </a:rPr>
              <a:t>Πιστωτές με</a:t>
            </a:r>
          </a:p>
          <a:p>
            <a:pPr algn="ctr" eaLnBrk="0" hangingPunct="0"/>
            <a:r>
              <a:rPr lang="el-GR" sz="1400" b="1" dirty="0" smtClean="0">
                <a:solidFill>
                  <a:srgbClr val="000099"/>
                </a:solidFill>
                <a:latin typeface="Times New Roman" pitchFamily="18" charset="0"/>
              </a:rPr>
              <a:t>Ειδικό προνόμιο</a:t>
            </a:r>
          </a:p>
        </p:txBody>
      </p:sp>
      <p:sp>
        <p:nvSpPr>
          <p:cNvPr id="32" name="Line 25"/>
          <p:cNvSpPr>
            <a:spLocks noChangeShapeType="1"/>
          </p:cNvSpPr>
          <p:nvPr/>
        </p:nvSpPr>
        <p:spPr bwMode="auto">
          <a:xfrm>
            <a:off x="5292080" y="4509120"/>
            <a:ext cx="864096" cy="1152128"/>
          </a:xfrm>
          <a:prstGeom prst="line">
            <a:avLst/>
          </a:prstGeom>
          <a:noFill/>
          <a:ln w="34925">
            <a:solidFill>
              <a:srgbClr val="969696"/>
            </a:solidFill>
            <a:round/>
            <a:headEnd type="triangle" w="med" len="med"/>
            <a:tailEnd/>
          </a:ln>
          <a:effectLst>
            <a:outerShdw dist="35921" dir="2700000" algn="ctr" rotWithShape="0">
              <a:schemeClr val="bg2"/>
            </a:outerShdw>
          </a:effectLst>
        </p:spPr>
        <p:txBody>
          <a:bodyPr/>
          <a:lstStyle/>
          <a:p>
            <a:endParaRPr lang="el-GR"/>
          </a:p>
        </p:txBody>
      </p:sp>
      <p:sp>
        <p:nvSpPr>
          <p:cNvPr id="35" name="Line 25"/>
          <p:cNvSpPr>
            <a:spLocks noChangeShapeType="1"/>
          </p:cNvSpPr>
          <p:nvPr/>
        </p:nvSpPr>
        <p:spPr bwMode="auto">
          <a:xfrm flipV="1">
            <a:off x="5940152" y="2564904"/>
            <a:ext cx="936104" cy="936104"/>
          </a:xfrm>
          <a:prstGeom prst="line">
            <a:avLst/>
          </a:prstGeom>
          <a:noFill/>
          <a:ln w="34925">
            <a:solidFill>
              <a:srgbClr val="969696"/>
            </a:solidFill>
            <a:round/>
            <a:headEnd type="triangle" w="med" len="med"/>
            <a:tailEnd/>
          </a:ln>
          <a:effectLst>
            <a:outerShdw dist="35921" dir="2700000" algn="ctr" rotWithShape="0">
              <a:schemeClr val="bg2"/>
            </a:outerShdw>
          </a:effectLst>
        </p:spPr>
        <p:txBody>
          <a:bodyPr/>
          <a:lstStyle/>
          <a:p>
            <a:endParaRPr lang="el-GR"/>
          </a:p>
        </p:txBody>
      </p:sp>
      <p:sp>
        <p:nvSpPr>
          <p:cNvPr id="36" name="Rectangle 34"/>
          <p:cNvSpPr>
            <a:spLocks noChangeArrowheads="1"/>
          </p:cNvSpPr>
          <p:nvPr/>
        </p:nvSpPr>
        <p:spPr bwMode="auto">
          <a:xfrm>
            <a:off x="7668344" y="2924944"/>
            <a:ext cx="1277815" cy="584200"/>
          </a:xfrm>
          <a:prstGeom prst="rect">
            <a:avLst/>
          </a:prstGeom>
          <a:solidFill>
            <a:srgbClr val="99CCFF"/>
          </a:solidFill>
          <a:ln w="19050">
            <a:solidFill>
              <a:schemeClr val="tx1"/>
            </a:solidFill>
            <a:miter lim="800000"/>
            <a:headEnd type="none" w="sm" len="sm"/>
            <a:tailEnd type="none" w="sm" len="sm"/>
          </a:ln>
          <a:effectLst>
            <a:outerShdw dist="35921" dir="2700000" algn="ctr" rotWithShape="0">
              <a:schemeClr val="bg2"/>
            </a:outerShdw>
          </a:effectLst>
        </p:spPr>
        <p:txBody>
          <a:bodyPr wrap="none" anchor="ctr"/>
          <a:lstStyle/>
          <a:p>
            <a:pPr algn="ctr" eaLnBrk="0" hangingPunct="0"/>
            <a:r>
              <a:rPr lang="el-GR" sz="1400" b="1" dirty="0" smtClean="0">
                <a:solidFill>
                  <a:srgbClr val="000099"/>
                </a:solidFill>
                <a:latin typeface="Times New Roman" pitchFamily="18" charset="0"/>
              </a:rPr>
              <a:t>Πρόσωπα </a:t>
            </a:r>
          </a:p>
          <a:p>
            <a:pPr algn="ctr" eaLnBrk="0" hangingPunct="0"/>
            <a:r>
              <a:rPr lang="el-GR" sz="1400" b="1" dirty="0" smtClean="0">
                <a:solidFill>
                  <a:srgbClr val="000099"/>
                </a:solidFill>
                <a:latin typeface="Times New Roman" pitchFamily="18" charset="0"/>
              </a:rPr>
              <a:t>συνδεδεμένα με</a:t>
            </a:r>
          </a:p>
          <a:p>
            <a:pPr algn="ctr" eaLnBrk="0" hangingPunct="0"/>
            <a:r>
              <a:rPr lang="el-GR" sz="1400" b="1" dirty="0" smtClean="0">
                <a:solidFill>
                  <a:srgbClr val="000099"/>
                </a:solidFill>
                <a:latin typeface="Times New Roman" pitchFamily="18" charset="0"/>
              </a:rPr>
              <a:t>τον οφειλέτη</a:t>
            </a:r>
          </a:p>
        </p:txBody>
      </p:sp>
      <p:sp>
        <p:nvSpPr>
          <p:cNvPr id="37" name="Line 25"/>
          <p:cNvSpPr>
            <a:spLocks noChangeShapeType="1"/>
          </p:cNvSpPr>
          <p:nvPr/>
        </p:nvSpPr>
        <p:spPr bwMode="auto">
          <a:xfrm flipV="1">
            <a:off x="6156176" y="3212976"/>
            <a:ext cx="1512168" cy="504056"/>
          </a:xfrm>
          <a:prstGeom prst="line">
            <a:avLst/>
          </a:prstGeom>
          <a:noFill/>
          <a:ln w="34925">
            <a:solidFill>
              <a:srgbClr val="969696"/>
            </a:solidFill>
            <a:round/>
            <a:headEnd type="triangle" w="med" len="med"/>
            <a:tailEnd/>
          </a:ln>
          <a:effectLst>
            <a:outerShdw dist="35921" dir="2700000" algn="ctr" rotWithShape="0">
              <a:schemeClr val="bg2"/>
            </a:outerShdw>
          </a:effectLst>
        </p:spPr>
        <p:txBody>
          <a:bodyPr/>
          <a:lstStyle/>
          <a:p>
            <a:endParaRPr lang="el-GR"/>
          </a:p>
        </p:txBody>
      </p:sp>
      <p:sp>
        <p:nvSpPr>
          <p:cNvPr id="39" name="Line 25"/>
          <p:cNvSpPr>
            <a:spLocks noChangeShapeType="1"/>
          </p:cNvSpPr>
          <p:nvPr/>
        </p:nvSpPr>
        <p:spPr bwMode="auto">
          <a:xfrm>
            <a:off x="6156176" y="4077072"/>
            <a:ext cx="1296144" cy="144016"/>
          </a:xfrm>
          <a:prstGeom prst="line">
            <a:avLst/>
          </a:prstGeom>
          <a:noFill/>
          <a:ln w="34925">
            <a:solidFill>
              <a:srgbClr val="969696"/>
            </a:solidFill>
            <a:round/>
            <a:headEnd type="triangle" w="med" len="med"/>
            <a:tailEnd/>
          </a:ln>
          <a:effectLst>
            <a:outerShdw dist="35921" dir="2700000" algn="ctr" rotWithShape="0">
              <a:schemeClr val="bg2"/>
            </a:outerShdw>
          </a:effectLst>
        </p:spPr>
        <p:txBody>
          <a:bodyPr/>
          <a:lstStyle/>
          <a:p>
            <a:endParaRPr lang="el-GR"/>
          </a:p>
        </p:txBody>
      </p:sp>
      <p:sp>
        <p:nvSpPr>
          <p:cNvPr id="40" name="Rectangle 29"/>
          <p:cNvSpPr>
            <a:spLocks noChangeArrowheads="1"/>
          </p:cNvSpPr>
          <p:nvPr/>
        </p:nvSpPr>
        <p:spPr bwMode="auto">
          <a:xfrm flipH="1">
            <a:off x="323528" y="2852936"/>
            <a:ext cx="1475656" cy="584200"/>
          </a:xfrm>
          <a:prstGeom prst="rect">
            <a:avLst/>
          </a:prstGeom>
          <a:solidFill>
            <a:srgbClr val="99CCFF"/>
          </a:solidFill>
          <a:ln w="19050">
            <a:solidFill>
              <a:schemeClr val="tx1"/>
            </a:solidFill>
            <a:miter lim="800000"/>
            <a:headEnd type="none" w="sm" len="sm"/>
            <a:tailEnd type="none" w="sm" len="sm"/>
          </a:ln>
          <a:effectLst>
            <a:outerShdw dist="35921" dir="2700000" algn="ctr" rotWithShape="0">
              <a:schemeClr val="bg2"/>
            </a:outerShdw>
          </a:effectLst>
        </p:spPr>
        <p:txBody>
          <a:bodyPr wrap="none" anchor="ctr"/>
          <a:lstStyle/>
          <a:p>
            <a:pPr algn="ctr" eaLnBrk="0" hangingPunct="0"/>
            <a:r>
              <a:rPr lang="el-GR" sz="1400" b="1" dirty="0" smtClean="0">
                <a:solidFill>
                  <a:srgbClr val="000099"/>
                </a:solidFill>
                <a:latin typeface="Times New Roman" pitchFamily="18" charset="0"/>
              </a:rPr>
              <a:t>Εμπειρογνώμονας</a:t>
            </a:r>
            <a:endParaRPr lang="en-US" sz="1400" b="1" i="0" dirty="0">
              <a:solidFill>
                <a:srgbClr val="000099"/>
              </a:solidFill>
              <a:latin typeface="Times New Roman" pitchFamily="18" charset="0"/>
            </a:endParaRPr>
          </a:p>
        </p:txBody>
      </p:sp>
      <p:sp>
        <p:nvSpPr>
          <p:cNvPr id="41" name="Line 31"/>
          <p:cNvSpPr>
            <a:spLocks noChangeShapeType="1"/>
          </p:cNvSpPr>
          <p:nvPr/>
        </p:nvSpPr>
        <p:spPr bwMode="auto">
          <a:xfrm rot="13429025" flipH="1">
            <a:off x="2237051" y="3688252"/>
            <a:ext cx="781466" cy="849644"/>
          </a:xfrm>
          <a:prstGeom prst="line">
            <a:avLst/>
          </a:prstGeom>
          <a:noFill/>
          <a:ln w="34925">
            <a:solidFill>
              <a:srgbClr val="969696"/>
            </a:solidFill>
            <a:round/>
            <a:headEnd type="none" w="sm" len="sm"/>
            <a:tailEnd type="triangle" w="med" len="med"/>
          </a:ln>
          <a:effectLst>
            <a:outerShdw dist="35921" dir="2700000" algn="ctr" rotWithShape="0">
              <a:schemeClr val="bg2"/>
            </a:outerShdw>
          </a:effectLst>
        </p:spPr>
        <p:txBody>
          <a:bodyPr/>
          <a:lstStyle/>
          <a:p>
            <a:endParaRPr lang="el-GR"/>
          </a:p>
        </p:txBody>
      </p:sp>
      <p:sp>
        <p:nvSpPr>
          <p:cNvPr id="42" name="Rectangle 29"/>
          <p:cNvSpPr>
            <a:spLocks noChangeArrowheads="1"/>
          </p:cNvSpPr>
          <p:nvPr/>
        </p:nvSpPr>
        <p:spPr bwMode="auto">
          <a:xfrm flipH="1">
            <a:off x="251520" y="3861048"/>
            <a:ext cx="1763688" cy="584200"/>
          </a:xfrm>
          <a:prstGeom prst="rect">
            <a:avLst/>
          </a:prstGeom>
          <a:solidFill>
            <a:srgbClr val="99CCFF"/>
          </a:solidFill>
          <a:ln w="19050">
            <a:solidFill>
              <a:schemeClr val="tx1"/>
            </a:solidFill>
            <a:miter lim="800000"/>
            <a:headEnd type="none" w="sm" len="sm"/>
            <a:tailEnd type="none" w="sm" len="sm"/>
          </a:ln>
          <a:effectLst>
            <a:outerShdw dist="35921" dir="2700000" algn="ctr" rotWithShape="0">
              <a:schemeClr val="bg2"/>
            </a:outerShdw>
          </a:effectLst>
        </p:spPr>
        <p:txBody>
          <a:bodyPr wrap="none" anchor="ctr"/>
          <a:lstStyle/>
          <a:p>
            <a:pPr algn="ctr" eaLnBrk="0" hangingPunct="0"/>
            <a:r>
              <a:rPr lang="el-GR" sz="1400" b="1" dirty="0" smtClean="0">
                <a:solidFill>
                  <a:srgbClr val="000099"/>
                </a:solidFill>
                <a:latin typeface="Times New Roman" pitchFamily="18" charset="0"/>
              </a:rPr>
              <a:t>Εκτιμητής ακινήτων</a:t>
            </a:r>
            <a:endParaRPr lang="en-US" sz="1400" b="1" i="0" dirty="0">
              <a:solidFill>
                <a:srgbClr val="000099"/>
              </a:solidFill>
              <a:latin typeface="Times New Roman" pitchFamily="18" charset="0"/>
            </a:endParaRPr>
          </a:p>
        </p:txBody>
      </p:sp>
      <p:sp>
        <p:nvSpPr>
          <p:cNvPr id="33" name="Rectangle 23"/>
          <p:cNvSpPr>
            <a:spLocks noChangeArrowheads="1"/>
          </p:cNvSpPr>
          <p:nvPr/>
        </p:nvSpPr>
        <p:spPr bwMode="auto">
          <a:xfrm>
            <a:off x="6660232" y="1988840"/>
            <a:ext cx="1277815" cy="584200"/>
          </a:xfrm>
          <a:prstGeom prst="rect">
            <a:avLst/>
          </a:prstGeom>
          <a:solidFill>
            <a:srgbClr val="99CCFF"/>
          </a:solidFill>
          <a:ln w="19050">
            <a:solidFill>
              <a:schemeClr val="tx1"/>
            </a:solidFill>
            <a:miter lim="800000"/>
            <a:headEnd type="none" w="sm" len="sm"/>
            <a:tailEnd type="none" w="sm" len="sm"/>
          </a:ln>
          <a:effectLst>
            <a:outerShdw dist="35921" dir="2700000" algn="ctr" rotWithShape="0">
              <a:schemeClr val="bg2"/>
            </a:outerShdw>
          </a:effectLst>
        </p:spPr>
        <p:txBody>
          <a:bodyPr wrap="none" anchor="ctr"/>
          <a:lstStyle/>
          <a:p>
            <a:pPr algn="ctr" eaLnBrk="0" hangingPunct="0"/>
            <a:r>
              <a:rPr lang="el-GR" sz="1400" b="1" dirty="0" smtClean="0">
                <a:solidFill>
                  <a:srgbClr val="000099"/>
                </a:solidFill>
                <a:latin typeface="Times New Roman" pitchFamily="18" charset="0"/>
              </a:rPr>
              <a:t>Συντονιστής</a:t>
            </a:r>
            <a:endParaRPr lang="en-US" sz="1400" b="1" i="0" dirty="0">
              <a:solidFill>
                <a:srgbClr val="000099"/>
              </a:solidFill>
              <a:latin typeface="Times New Roman" pitchFamily="18" charset="0"/>
            </a:endParaRPr>
          </a:p>
        </p:txBody>
      </p:sp>
      <p:sp>
        <p:nvSpPr>
          <p:cNvPr id="44" name="Rectangle 34"/>
          <p:cNvSpPr>
            <a:spLocks noChangeArrowheads="1"/>
          </p:cNvSpPr>
          <p:nvPr/>
        </p:nvSpPr>
        <p:spPr bwMode="auto">
          <a:xfrm>
            <a:off x="7596336" y="4005064"/>
            <a:ext cx="1277815" cy="584200"/>
          </a:xfrm>
          <a:prstGeom prst="rect">
            <a:avLst/>
          </a:prstGeom>
          <a:solidFill>
            <a:srgbClr val="99CCFF"/>
          </a:solidFill>
          <a:ln w="19050">
            <a:solidFill>
              <a:schemeClr val="tx1"/>
            </a:solidFill>
            <a:miter lim="800000"/>
            <a:headEnd type="none" w="sm" len="sm"/>
            <a:tailEnd type="none" w="sm" len="sm"/>
          </a:ln>
          <a:effectLst>
            <a:outerShdw dist="35921" dir="2700000" algn="ctr" rotWithShape="0">
              <a:schemeClr val="bg2"/>
            </a:outerShdw>
          </a:effectLst>
        </p:spPr>
        <p:txBody>
          <a:bodyPr wrap="none" anchor="ctr"/>
          <a:lstStyle/>
          <a:p>
            <a:pPr algn="ctr" eaLnBrk="0" hangingPunct="0"/>
            <a:r>
              <a:rPr lang="el-GR" sz="1400" b="1" dirty="0" smtClean="0">
                <a:solidFill>
                  <a:srgbClr val="000099"/>
                </a:solidFill>
                <a:latin typeface="Times New Roman" pitchFamily="18" charset="0"/>
              </a:rPr>
              <a:t>Εργαζόμενοι</a:t>
            </a:r>
          </a:p>
        </p:txBody>
      </p:sp>
      <p:sp>
        <p:nvSpPr>
          <p:cNvPr id="45" name="Line 31"/>
          <p:cNvSpPr>
            <a:spLocks noChangeShapeType="1"/>
          </p:cNvSpPr>
          <p:nvPr/>
        </p:nvSpPr>
        <p:spPr bwMode="auto">
          <a:xfrm rot="13429025">
            <a:off x="3205764" y="4305631"/>
            <a:ext cx="68176" cy="1631110"/>
          </a:xfrm>
          <a:prstGeom prst="line">
            <a:avLst/>
          </a:prstGeom>
          <a:noFill/>
          <a:ln w="34925">
            <a:solidFill>
              <a:srgbClr val="969696"/>
            </a:solidFill>
            <a:round/>
            <a:headEnd type="none" w="sm" len="sm"/>
            <a:tailEnd type="triangle" w="med" len="med"/>
          </a:ln>
          <a:effectLst>
            <a:outerShdw dist="35921" dir="2700000" algn="ctr" rotWithShape="0">
              <a:schemeClr val="bg2"/>
            </a:outerShdw>
          </a:effectLst>
        </p:spPr>
        <p:txBody>
          <a:bodyPr/>
          <a:lstStyle/>
          <a:p>
            <a:endParaRPr lang="el-GR"/>
          </a:p>
        </p:txBody>
      </p:sp>
      <p:sp>
        <p:nvSpPr>
          <p:cNvPr id="46" name="Rectangle 29"/>
          <p:cNvSpPr>
            <a:spLocks noChangeArrowheads="1"/>
          </p:cNvSpPr>
          <p:nvPr/>
        </p:nvSpPr>
        <p:spPr bwMode="auto">
          <a:xfrm flipH="1">
            <a:off x="1547664" y="5733256"/>
            <a:ext cx="1619672" cy="584200"/>
          </a:xfrm>
          <a:prstGeom prst="rect">
            <a:avLst/>
          </a:prstGeom>
          <a:solidFill>
            <a:srgbClr val="99CCFF"/>
          </a:solidFill>
          <a:ln w="19050">
            <a:solidFill>
              <a:schemeClr val="tx1"/>
            </a:solidFill>
            <a:miter lim="800000"/>
            <a:headEnd type="none" w="sm" len="sm"/>
            <a:tailEnd type="none" w="sm" len="sm"/>
          </a:ln>
          <a:effectLst>
            <a:outerShdw dist="35921" dir="2700000" algn="ctr" rotWithShape="0">
              <a:schemeClr val="bg2"/>
            </a:outerShdw>
          </a:effectLst>
        </p:spPr>
        <p:txBody>
          <a:bodyPr wrap="none" anchor="ctr"/>
          <a:lstStyle/>
          <a:p>
            <a:pPr algn="ctr" eaLnBrk="0" hangingPunct="0"/>
            <a:r>
              <a:rPr lang="el-GR" sz="1400" b="1" dirty="0" smtClean="0">
                <a:solidFill>
                  <a:srgbClr val="000099"/>
                </a:solidFill>
                <a:latin typeface="Times New Roman" pitchFamily="18" charset="0"/>
              </a:rPr>
              <a:t>Ελληνικό Δημόσιο</a:t>
            </a:r>
            <a:endParaRPr lang="en-US" sz="1400" b="1" i="0" dirty="0">
              <a:solidFill>
                <a:srgbClr val="000099"/>
              </a:solidFill>
              <a:latin typeface="Times New Roman" pitchFamily="18" charset="0"/>
            </a:endParaRPr>
          </a:p>
        </p:txBody>
      </p:sp>
      <p:sp>
        <p:nvSpPr>
          <p:cNvPr id="47" name="Rectangle 29"/>
          <p:cNvSpPr>
            <a:spLocks noChangeArrowheads="1"/>
          </p:cNvSpPr>
          <p:nvPr/>
        </p:nvSpPr>
        <p:spPr bwMode="auto">
          <a:xfrm flipH="1">
            <a:off x="683568" y="4941168"/>
            <a:ext cx="1763688" cy="584200"/>
          </a:xfrm>
          <a:prstGeom prst="rect">
            <a:avLst/>
          </a:prstGeom>
          <a:solidFill>
            <a:srgbClr val="99CCFF"/>
          </a:solidFill>
          <a:ln w="19050">
            <a:solidFill>
              <a:schemeClr val="tx1"/>
            </a:solidFill>
            <a:miter lim="800000"/>
            <a:headEnd type="none" w="sm" len="sm"/>
            <a:tailEnd type="none" w="sm" len="sm"/>
          </a:ln>
          <a:effectLst>
            <a:outerShdw dist="35921" dir="2700000" algn="ctr" rotWithShape="0">
              <a:schemeClr val="bg2"/>
            </a:outerShdw>
          </a:effectLst>
        </p:spPr>
        <p:txBody>
          <a:bodyPr wrap="none" anchor="ctr"/>
          <a:lstStyle/>
          <a:p>
            <a:pPr algn="ctr" eaLnBrk="0" hangingPunct="0"/>
            <a:r>
              <a:rPr lang="el-GR" sz="1400" b="1" dirty="0" smtClean="0">
                <a:solidFill>
                  <a:srgbClr val="000099"/>
                </a:solidFill>
                <a:latin typeface="Times New Roman" pitchFamily="18" charset="0"/>
              </a:rPr>
              <a:t>Φορείς Κοινωνικής </a:t>
            </a:r>
          </a:p>
          <a:p>
            <a:pPr algn="ctr" eaLnBrk="0" hangingPunct="0"/>
            <a:r>
              <a:rPr lang="el-GR" sz="1400" b="1" dirty="0" smtClean="0">
                <a:solidFill>
                  <a:srgbClr val="000099"/>
                </a:solidFill>
                <a:latin typeface="Times New Roman" pitchFamily="18" charset="0"/>
              </a:rPr>
              <a:t>Ασφάλισης</a:t>
            </a:r>
            <a:endParaRPr lang="en-US" sz="1400" b="1" i="0" dirty="0">
              <a:solidFill>
                <a:srgbClr val="000099"/>
              </a:solidFill>
              <a:latin typeface="Times New Roman" pitchFamily="18" charset="0"/>
            </a:endParaRPr>
          </a:p>
        </p:txBody>
      </p:sp>
      <p:sp>
        <p:nvSpPr>
          <p:cNvPr id="48" name="Line 31"/>
          <p:cNvSpPr>
            <a:spLocks noChangeShapeType="1"/>
          </p:cNvSpPr>
          <p:nvPr/>
        </p:nvSpPr>
        <p:spPr bwMode="auto">
          <a:xfrm rot="13429025" flipH="1">
            <a:off x="2908414" y="4188370"/>
            <a:ext cx="14802" cy="1232623"/>
          </a:xfrm>
          <a:prstGeom prst="line">
            <a:avLst/>
          </a:prstGeom>
          <a:noFill/>
          <a:ln w="34925">
            <a:solidFill>
              <a:srgbClr val="969696"/>
            </a:solidFill>
            <a:round/>
            <a:headEnd type="none" w="sm" len="sm"/>
            <a:tailEnd type="triangle" w="med" len="med"/>
          </a:ln>
          <a:effectLst>
            <a:outerShdw dist="35921" dir="2700000" algn="ctr" rotWithShape="0">
              <a:schemeClr val="bg2"/>
            </a:outerShdw>
          </a:effectLst>
        </p:spPr>
        <p:txBody>
          <a:bodyPr/>
          <a:lstStyle/>
          <a:p>
            <a:endParaRPr lang="el-G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Διάγραμμα"/>
          <p:cNvGraphicFramePr/>
          <p:nvPr>
            <p:extLst>
              <p:ext uri="{D42A27DB-BD31-4B8C-83A1-F6EECF244321}">
                <p14:modId xmlns="" xmlns:p14="http://schemas.microsoft.com/office/powerpoint/2010/main" val="2444438449"/>
              </p:ext>
            </p:extLst>
          </p:nvPr>
        </p:nvGraphicFramePr>
        <p:xfrm>
          <a:off x="899592" y="620688"/>
          <a:ext cx="7200000" cy="55446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2"/>
          <p:cNvSpPr txBox="1">
            <a:spLocks noChangeArrowheads="1"/>
          </p:cNvSpPr>
          <p:nvPr/>
        </p:nvSpPr>
        <p:spPr bwMode="auto">
          <a:xfrm>
            <a:off x="1043608" y="116632"/>
            <a:ext cx="7735765" cy="504056"/>
          </a:xfrm>
          <a:prstGeom prst="rect">
            <a:avLst/>
          </a:prstGeom>
          <a:solidFill>
            <a:srgbClr val="6699FF">
              <a:alpha val="50000"/>
            </a:srgbClr>
          </a:solidFill>
          <a:ln>
            <a:solidFill>
              <a:schemeClr val="bg1"/>
            </a:solidFill>
            <a:miter lim="800000"/>
            <a:headEnd/>
            <a:tailEnd/>
          </a:ln>
        </p:spPr>
        <p:txBody>
          <a:bodyPr vert="horz" wrap="square" lIns="91440" tIns="45720" rIns="91440" bIns="45720" numCol="1" anchor="t" anchorCtr="0" compatLnSpc="1">
            <a:prstTxWarp prst="textNoShape">
              <a:avLst/>
            </a:prstTxWarp>
            <a:normAutofit fontScale="90000" lnSpcReduction="20000"/>
          </a:bodyPr>
          <a:lstStyle/>
          <a:p>
            <a:pPr eaLnBrk="1" fontAlgn="auto" hangingPunct="1">
              <a:spcAft>
                <a:spcPts val="0"/>
              </a:spcAft>
              <a:defRPr/>
            </a:pPr>
            <a:endParaRPr lang="el-GR" altLang="en-US" b="1" dirty="0" smtClean="0">
              <a:solidFill>
                <a:srgbClr val="000099"/>
              </a:solidFill>
              <a:latin typeface="Times New Roman" pitchFamily="18" charset="0"/>
            </a:endParaRPr>
          </a:p>
          <a:p>
            <a:pPr eaLnBrk="1" fontAlgn="auto" hangingPunct="1">
              <a:spcAft>
                <a:spcPts val="0"/>
              </a:spcAft>
              <a:defRPr/>
            </a:pPr>
            <a:r>
              <a:rPr lang="el-GR" altLang="en-US" b="1" dirty="0" smtClean="0">
                <a:solidFill>
                  <a:srgbClr val="000099"/>
                </a:solidFill>
                <a:latin typeface="Times New Roman" pitchFamily="18" charset="0"/>
              </a:rPr>
              <a:t>Διορισμός Συντονιστή-Δικαίωμα αποποίησης  (Άρθρο 6 – Συνέχεια)</a:t>
            </a:r>
            <a:endParaRPr lang="en-GB" altLang="en-US" b="1" dirty="0" smtClean="0">
              <a:solidFill>
                <a:srgbClr val="000099"/>
              </a:solidFill>
              <a:latin typeface="Times New Roman" pitchFamily="18" charset="0"/>
            </a:endParaRPr>
          </a:p>
          <a:p>
            <a:pPr marL="0" marR="0" lvl="0" indent="0" defTabSz="914400" rtl="0" eaLnBrk="1" fontAlgn="auto" latinLnBrk="0" hangingPunct="1">
              <a:lnSpc>
                <a:spcPct val="100000"/>
              </a:lnSpc>
              <a:spcBef>
                <a:spcPct val="0"/>
              </a:spcBef>
              <a:spcAft>
                <a:spcPts val="0"/>
              </a:spcAft>
              <a:buClrTx/>
              <a:buSzTx/>
              <a:buFontTx/>
              <a:buNone/>
              <a:tabLst/>
              <a:defRPr/>
            </a:pPr>
            <a:endParaRPr lang="en-GB" b="1" dirty="0" smtClean="0">
              <a:solidFill>
                <a:srgbClr val="000099"/>
              </a:solidFill>
              <a:latin typeface="Times New Roman" pitchFamily="18" charset="0"/>
              <a:ea typeface="+mj-ea"/>
              <a:cs typeface="+mj-cs"/>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half" idx="1"/>
          </p:nvPr>
        </p:nvSpPr>
        <p:spPr/>
        <p:txBody>
          <a:bodyPr/>
          <a:lstStyle/>
          <a:p>
            <a:endParaRPr lang="el-GR" dirty="0" smtClean="0"/>
          </a:p>
          <a:p>
            <a:endParaRPr lang="el-GR" dirty="0"/>
          </a:p>
        </p:txBody>
      </p:sp>
      <p:graphicFrame>
        <p:nvGraphicFramePr>
          <p:cNvPr id="5" name="4 - Διάγραμμα"/>
          <p:cNvGraphicFramePr/>
          <p:nvPr/>
        </p:nvGraphicFramePr>
        <p:xfrm>
          <a:off x="683568" y="1196752"/>
          <a:ext cx="2267744" cy="5256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3" name="12 - TextBox"/>
          <p:cNvSpPr txBox="1"/>
          <p:nvPr/>
        </p:nvSpPr>
        <p:spPr>
          <a:xfrm>
            <a:off x="323528" y="1196752"/>
            <a:ext cx="1008112" cy="307777"/>
          </a:xfrm>
          <a:prstGeom prst="rect">
            <a:avLst/>
          </a:prstGeom>
          <a:noFill/>
        </p:spPr>
        <p:txBody>
          <a:bodyPr wrap="square" rtlCol="0">
            <a:spAutoFit/>
          </a:bodyPr>
          <a:lstStyle/>
          <a:p>
            <a:r>
              <a:rPr lang="el-GR" sz="1400" b="1" dirty="0" smtClean="0">
                <a:latin typeface="Verdana" pitchFamily="34" charset="0"/>
                <a:ea typeface="Verdana" pitchFamily="34" charset="0"/>
                <a:cs typeface="Verdana" pitchFamily="34" charset="0"/>
              </a:rPr>
              <a:t>Βήμα 1</a:t>
            </a:r>
            <a:endParaRPr lang="el-GR" sz="1400" b="1" dirty="0">
              <a:latin typeface="Verdana" pitchFamily="34" charset="0"/>
              <a:ea typeface="Verdana" pitchFamily="34" charset="0"/>
              <a:cs typeface="Verdana" pitchFamily="34" charset="0"/>
            </a:endParaRPr>
          </a:p>
        </p:txBody>
      </p:sp>
      <p:sp>
        <p:nvSpPr>
          <p:cNvPr id="14" name="13 - TextBox"/>
          <p:cNvSpPr txBox="1"/>
          <p:nvPr/>
        </p:nvSpPr>
        <p:spPr>
          <a:xfrm>
            <a:off x="179512" y="2924944"/>
            <a:ext cx="1008112" cy="307777"/>
          </a:xfrm>
          <a:prstGeom prst="rect">
            <a:avLst/>
          </a:prstGeom>
          <a:noFill/>
        </p:spPr>
        <p:txBody>
          <a:bodyPr wrap="square" rtlCol="0">
            <a:spAutoFit/>
          </a:bodyPr>
          <a:lstStyle/>
          <a:p>
            <a:r>
              <a:rPr lang="el-GR" sz="1400" b="1" dirty="0" smtClean="0">
                <a:latin typeface="Verdana" pitchFamily="34" charset="0"/>
                <a:ea typeface="Verdana" pitchFamily="34" charset="0"/>
                <a:cs typeface="Verdana" pitchFamily="34" charset="0"/>
              </a:rPr>
              <a:t>Βήμα 2 </a:t>
            </a:r>
            <a:endParaRPr lang="el-GR" sz="1400" b="1" dirty="0">
              <a:latin typeface="Verdana" pitchFamily="34" charset="0"/>
              <a:ea typeface="Verdana" pitchFamily="34" charset="0"/>
              <a:cs typeface="Verdana" pitchFamily="34" charset="0"/>
            </a:endParaRPr>
          </a:p>
        </p:txBody>
      </p:sp>
      <p:sp>
        <p:nvSpPr>
          <p:cNvPr id="25" name="24 - TextBox"/>
          <p:cNvSpPr txBox="1"/>
          <p:nvPr/>
        </p:nvSpPr>
        <p:spPr>
          <a:xfrm>
            <a:off x="395536" y="4797152"/>
            <a:ext cx="971600" cy="307777"/>
          </a:xfrm>
          <a:prstGeom prst="rect">
            <a:avLst/>
          </a:prstGeom>
          <a:noFill/>
        </p:spPr>
        <p:txBody>
          <a:bodyPr wrap="square" rtlCol="0">
            <a:spAutoFit/>
          </a:bodyPr>
          <a:lstStyle/>
          <a:p>
            <a:r>
              <a:rPr lang="el-GR" sz="1400" b="1" dirty="0" smtClean="0">
                <a:latin typeface="Verdana" pitchFamily="34" charset="0"/>
                <a:ea typeface="Verdana" pitchFamily="34" charset="0"/>
                <a:cs typeface="Verdana" pitchFamily="34" charset="0"/>
              </a:rPr>
              <a:t>Βήμα 3</a:t>
            </a:r>
            <a:endParaRPr lang="el-GR" sz="1400" b="1" dirty="0">
              <a:latin typeface="Verdana" pitchFamily="34" charset="0"/>
              <a:ea typeface="Verdana" pitchFamily="34" charset="0"/>
              <a:cs typeface="Verdana" pitchFamily="34" charset="0"/>
            </a:endParaRPr>
          </a:p>
        </p:txBody>
      </p:sp>
      <p:graphicFrame>
        <p:nvGraphicFramePr>
          <p:cNvPr id="27" name="26 - Διάγραμμα"/>
          <p:cNvGraphicFramePr/>
          <p:nvPr/>
        </p:nvGraphicFramePr>
        <p:xfrm>
          <a:off x="3563888" y="1268760"/>
          <a:ext cx="2267744" cy="525658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28" name="27 - TextBox"/>
          <p:cNvSpPr txBox="1"/>
          <p:nvPr/>
        </p:nvSpPr>
        <p:spPr>
          <a:xfrm>
            <a:off x="3131840" y="1196752"/>
            <a:ext cx="1008112" cy="307777"/>
          </a:xfrm>
          <a:prstGeom prst="rect">
            <a:avLst/>
          </a:prstGeom>
          <a:noFill/>
        </p:spPr>
        <p:txBody>
          <a:bodyPr wrap="square" rtlCol="0">
            <a:spAutoFit/>
          </a:bodyPr>
          <a:lstStyle/>
          <a:p>
            <a:r>
              <a:rPr lang="el-GR" sz="1400" b="1" dirty="0" smtClean="0">
                <a:latin typeface="Verdana" pitchFamily="34" charset="0"/>
                <a:ea typeface="Verdana" pitchFamily="34" charset="0"/>
                <a:cs typeface="Verdana" pitchFamily="34" charset="0"/>
              </a:rPr>
              <a:t>Βήμα 4 </a:t>
            </a:r>
            <a:endParaRPr lang="el-GR" sz="1400" b="1" dirty="0">
              <a:latin typeface="Verdana" pitchFamily="34" charset="0"/>
              <a:ea typeface="Verdana" pitchFamily="34" charset="0"/>
              <a:cs typeface="Verdana" pitchFamily="34" charset="0"/>
            </a:endParaRPr>
          </a:p>
        </p:txBody>
      </p:sp>
      <p:sp>
        <p:nvSpPr>
          <p:cNvPr id="30" name="29 - TextBox"/>
          <p:cNvSpPr txBox="1"/>
          <p:nvPr/>
        </p:nvSpPr>
        <p:spPr>
          <a:xfrm>
            <a:off x="3203848" y="2852936"/>
            <a:ext cx="1008112" cy="307777"/>
          </a:xfrm>
          <a:prstGeom prst="rect">
            <a:avLst/>
          </a:prstGeom>
          <a:noFill/>
        </p:spPr>
        <p:txBody>
          <a:bodyPr wrap="square" rtlCol="0">
            <a:spAutoFit/>
          </a:bodyPr>
          <a:lstStyle/>
          <a:p>
            <a:r>
              <a:rPr lang="el-GR" sz="1400" b="1" dirty="0" smtClean="0">
                <a:latin typeface="Verdana" pitchFamily="34" charset="0"/>
                <a:ea typeface="Verdana" pitchFamily="34" charset="0"/>
                <a:cs typeface="Verdana" pitchFamily="34" charset="0"/>
              </a:rPr>
              <a:t>Βήμα 5 </a:t>
            </a:r>
            <a:endParaRPr lang="el-GR" sz="1400" b="1" dirty="0">
              <a:latin typeface="Verdana" pitchFamily="34" charset="0"/>
              <a:ea typeface="Verdana" pitchFamily="34" charset="0"/>
              <a:cs typeface="Verdana" pitchFamily="34" charset="0"/>
            </a:endParaRPr>
          </a:p>
        </p:txBody>
      </p:sp>
      <p:sp>
        <p:nvSpPr>
          <p:cNvPr id="31" name="30 - TextBox"/>
          <p:cNvSpPr txBox="1"/>
          <p:nvPr/>
        </p:nvSpPr>
        <p:spPr>
          <a:xfrm>
            <a:off x="3203848" y="4725144"/>
            <a:ext cx="1008112" cy="307777"/>
          </a:xfrm>
          <a:prstGeom prst="rect">
            <a:avLst/>
          </a:prstGeom>
          <a:noFill/>
        </p:spPr>
        <p:txBody>
          <a:bodyPr wrap="square" rtlCol="0">
            <a:spAutoFit/>
          </a:bodyPr>
          <a:lstStyle/>
          <a:p>
            <a:r>
              <a:rPr lang="el-GR" sz="1400" b="1" dirty="0" smtClean="0">
                <a:latin typeface="Verdana" pitchFamily="34" charset="0"/>
                <a:ea typeface="Verdana" pitchFamily="34" charset="0"/>
                <a:cs typeface="Verdana" pitchFamily="34" charset="0"/>
              </a:rPr>
              <a:t>Βήμα 6 </a:t>
            </a:r>
            <a:endParaRPr lang="el-GR" sz="1400" b="1" dirty="0">
              <a:latin typeface="Verdana" pitchFamily="34" charset="0"/>
              <a:ea typeface="Verdana" pitchFamily="34" charset="0"/>
              <a:cs typeface="Verdana" pitchFamily="34" charset="0"/>
            </a:endParaRPr>
          </a:p>
        </p:txBody>
      </p:sp>
      <p:graphicFrame>
        <p:nvGraphicFramePr>
          <p:cNvPr id="32" name="31 - Διάγραμμα"/>
          <p:cNvGraphicFramePr/>
          <p:nvPr/>
        </p:nvGraphicFramePr>
        <p:xfrm>
          <a:off x="6228184" y="3212976"/>
          <a:ext cx="2088232" cy="1656184"/>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35" name="34 - TextBox"/>
          <p:cNvSpPr txBox="1"/>
          <p:nvPr/>
        </p:nvSpPr>
        <p:spPr>
          <a:xfrm>
            <a:off x="5940152" y="2852936"/>
            <a:ext cx="1224136" cy="307777"/>
          </a:xfrm>
          <a:prstGeom prst="rect">
            <a:avLst/>
          </a:prstGeom>
          <a:noFill/>
        </p:spPr>
        <p:txBody>
          <a:bodyPr wrap="square" rtlCol="0">
            <a:spAutoFit/>
          </a:bodyPr>
          <a:lstStyle/>
          <a:p>
            <a:r>
              <a:rPr lang="el-GR" sz="1400" b="1" dirty="0" smtClean="0">
                <a:latin typeface="Verdana" pitchFamily="34" charset="0"/>
                <a:ea typeface="Verdana" pitchFamily="34" charset="0"/>
                <a:cs typeface="Verdana" pitchFamily="34" charset="0"/>
              </a:rPr>
              <a:t>Βήμα </a:t>
            </a:r>
            <a:r>
              <a:rPr lang="en-US" sz="1400" b="1" dirty="0" smtClean="0">
                <a:latin typeface="Verdana" pitchFamily="34" charset="0"/>
                <a:ea typeface="Verdana" pitchFamily="34" charset="0"/>
                <a:cs typeface="Verdana" pitchFamily="34" charset="0"/>
              </a:rPr>
              <a:t>7</a:t>
            </a:r>
            <a:r>
              <a:rPr lang="el-GR" sz="1400" b="1" dirty="0" smtClean="0">
                <a:latin typeface="Verdana" pitchFamily="34" charset="0"/>
                <a:ea typeface="Verdana" pitchFamily="34" charset="0"/>
                <a:cs typeface="Verdana" pitchFamily="34" charset="0"/>
              </a:rPr>
              <a:t> </a:t>
            </a:r>
            <a:endParaRPr lang="el-GR" sz="1400" b="1" dirty="0">
              <a:latin typeface="Verdana" pitchFamily="34" charset="0"/>
              <a:ea typeface="Verdana" pitchFamily="34" charset="0"/>
              <a:cs typeface="Verdana" pitchFamily="34" charset="0"/>
            </a:endParaRPr>
          </a:p>
        </p:txBody>
      </p:sp>
      <p:sp>
        <p:nvSpPr>
          <p:cNvPr id="42" name="41 - Βέλος προς τα κάτω"/>
          <p:cNvSpPr/>
          <p:nvPr/>
        </p:nvSpPr>
        <p:spPr>
          <a:xfrm>
            <a:off x="1619672" y="6453336"/>
            <a:ext cx="432048" cy="3326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43" name="42 - Βέλος προς τα κάτω"/>
          <p:cNvSpPr/>
          <p:nvPr/>
        </p:nvSpPr>
        <p:spPr>
          <a:xfrm>
            <a:off x="4499992" y="6525344"/>
            <a:ext cx="432048" cy="2606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grpSp>
        <p:nvGrpSpPr>
          <p:cNvPr id="4" name="19 - Ομάδα"/>
          <p:cNvGrpSpPr/>
          <p:nvPr/>
        </p:nvGrpSpPr>
        <p:grpSpPr>
          <a:xfrm>
            <a:off x="6948264" y="2636912"/>
            <a:ext cx="610934" cy="491422"/>
            <a:chOff x="936102" y="1512170"/>
            <a:chExt cx="610934" cy="491422"/>
          </a:xfrm>
        </p:grpSpPr>
        <p:sp>
          <p:nvSpPr>
            <p:cNvPr id="21" name="20 - Δεξιό βέλος"/>
            <p:cNvSpPr/>
            <p:nvPr/>
          </p:nvSpPr>
          <p:spPr>
            <a:xfrm rot="5400000">
              <a:off x="995858" y="1452414"/>
              <a:ext cx="491422" cy="610934"/>
            </a:xfrm>
            <a:prstGeom prst="rightArrow">
              <a:avLst>
                <a:gd name="adj1" fmla="val 60000"/>
                <a:gd name="adj2" fmla="val 50000"/>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22" name="Δεξιό βέλος 4"/>
            <p:cNvSpPr/>
            <p:nvPr/>
          </p:nvSpPr>
          <p:spPr>
            <a:xfrm>
              <a:off x="1058290" y="1512170"/>
              <a:ext cx="366560" cy="34399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lvl="0" algn="ctr" defTabSz="1155700">
                <a:lnSpc>
                  <a:spcPct val="90000"/>
                </a:lnSpc>
                <a:spcBef>
                  <a:spcPct val="0"/>
                </a:spcBef>
                <a:spcAft>
                  <a:spcPct val="35000"/>
                </a:spcAft>
              </a:pPr>
              <a:endParaRPr lang="el-GR" sz="2600" kern="1200">
                <a:solidFill>
                  <a:schemeClr val="tx1"/>
                </a:solidFill>
              </a:endParaRPr>
            </a:p>
          </p:txBody>
        </p:sp>
      </p:grpSp>
      <p:grpSp>
        <p:nvGrpSpPr>
          <p:cNvPr id="6" name="22 - Ομάδα"/>
          <p:cNvGrpSpPr/>
          <p:nvPr/>
        </p:nvGrpSpPr>
        <p:grpSpPr>
          <a:xfrm>
            <a:off x="4427984" y="1124744"/>
            <a:ext cx="610934" cy="491422"/>
            <a:chOff x="936102" y="1512170"/>
            <a:chExt cx="610934" cy="491422"/>
          </a:xfrm>
        </p:grpSpPr>
        <p:sp>
          <p:nvSpPr>
            <p:cNvPr id="24" name="23 - Δεξιό βέλος"/>
            <p:cNvSpPr/>
            <p:nvPr/>
          </p:nvSpPr>
          <p:spPr>
            <a:xfrm rot="5400000">
              <a:off x="995858" y="1452414"/>
              <a:ext cx="491422" cy="610934"/>
            </a:xfrm>
            <a:prstGeom prst="rightArrow">
              <a:avLst>
                <a:gd name="adj1" fmla="val 60000"/>
                <a:gd name="adj2" fmla="val 50000"/>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26" name="Δεξιό βέλος 4"/>
            <p:cNvSpPr/>
            <p:nvPr/>
          </p:nvSpPr>
          <p:spPr>
            <a:xfrm>
              <a:off x="1058290" y="1512170"/>
              <a:ext cx="366560" cy="34399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lvl="0" algn="ctr" defTabSz="1155700">
                <a:lnSpc>
                  <a:spcPct val="90000"/>
                </a:lnSpc>
                <a:spcBef>
                  <a:spcPct val="0"/>
                </a:spcBef>
                <a:spcAft>
                  <a:spcPct val="35000"/>
                </a:spcAft>
              </a:pPr>
              <a:endParaRPr lang="el-GR" sz="2600" kern="1200">
                <a:solidFill>
                  <a:schemeClr val="tx1"/>
                </a:solidFill>
              </a:endParaRPr>
            </a:p>
          </p:txBody>
        </p:sp>
      </p:grpSp>
      <p:sp>
        <p:nvSpPr>
          <p:cNvPr id="23" name="Rectangle 2"/>
          <p:cNvSpPr txBox="1">
            <a:spLocks noChangeArrowheads="1"/>
          </p:cNvSpPr>
          <p:nvPr/>
        </p:nvSpPr>
        <p:spPr bwMode="auto">
          <a:xfrm>
            <a:off x="971600" y="548680"/>
            <a:ext cx="7735765" cy="504056"/>
          </a:xfrm>
          <a:prstGeom prst="rect">
            <a:avLst/>
          </a:prstGeom>
          <a:solidFill>
            <a:srgbClr val="6699FF">
              <a:alpha val="50000"/>
            </a:srgbClr>
          </a:solidFill>
          <a:ln>
            <a:solidFill>
              <a:schemeClr val="bg1"/>
            </a:solidFill>
            <a:miter lim="800000"/>
            <a:headEnd/>
            <a:tailEnd/>
          </a:ln>
        </p:spPr>
        <p:txBody>
          <a:bodyPr vert="horz" wrap="square" lIns="91440" tIns="45720" rIns="91440" bIns="45720" numCol="1" anchor="t" anchorCtr="0" compatLnSpc="1">
            <a:prstTxWarp prst="textNoShape">
              <a:avLst/>
            </a:prstTxWarp>
            <a:normAutofit fontScale="60000" lnSpcReduction="20000"/>
          </a:bodyPr>
          <a:lstStyle/>
          <a:p>
            <a:pPr eaLnBrk="1" fontAlgn="auto" hangingPunct="1">
              <a:spcAft>
                <a:spcPts val="0"/>
              </a:spcAft>
              <a:defRPr/>
            </a:pPr>
            <a:endParaRPr lang="el-GR" altLang="en-US" sz="2700" b="1" dirty="0" smtClean="0">
              <a:latin typeface="Times New Roman" pitchFamily="18" charset="0"/>
            </a:endParaRPr>
          </a:p>
          <a:p>
            <a:pPr eaLnBrk="1" fontAlgn="auto" hangingPunct="1">
              <a:spcAft>
                <a:spcPts val="0"/>
              </a:spcAft>
              <a:defRPr/>
            </a:pPr>
            <a:r>
              <a:rPr lang="el-GR" altLang="en-US" sz="2700" b="1" dirty="0" smtClean="0">
                <a:latin typeface="Times New Roman" pitchFamily="18" charset="0"/>
              </a:rPr>
              <a:t>Έλεγχος Πληρότητας Αίτησης - Κοινοποίησή της στους πιστωτές (Άρθρο 7)</a:t>
            </a:r>
            <a:endParaRPr lang="en-GB" altLang="en-US" sz="2700" b="1" dirty="0" smtClean="0">
              <a:latin typeface="Times New Roman" pitchFamily="18" charset="0"/>
            </a:endParaRPr>
          </a:p>
          <a:p>
            <a:pPr marL="0" marR="0" lvl="0" indent="0" defTabSz="914400" rtl="0" eaLnBrk="1" fontAlgn="auto" latinLnBrk="0" hangingPunct="1">
              <a:lnSpc>
                <a:spcPct val="100000"/>
              </a:lnSpc>
              <a:spcBef>
                <a:spcPct val="0"/>
              </a:spcBef>
              <a:spcAft>
                <a:spcPts val="0"/>
              </a:spcAft>
              <a:buClrTx/>
              <a:buSzTx/>
              <a:buFontTx/>
              <a:buNone/>
              <a:tabLst/>
              <a:defRPr/>
            </a:pPr>
            <a:endParaRPr lang="en-GB" b="1" dirty="0" smtClean="0">
              <a:latin typeface="Times New Roman" pitchFamily="18" charset="0"/>
              <a:ea typeface="+mj-ea"/>
              <a:cs typeface="+mj-cs"/>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251520" y="620688"/>
            <a:ext cx="6400800" cy="504056"/>
          </a:xfrm>
        </p:spPr>
        <p:txBody>
          <a:bodyPr>
            <a:normAutofit fontScale="55000" lnSpcReduction="20000"/>
          </a:bodyPr>
          <a:lstStyle/>
          <a:p>
            <a:r>
              <a:rPr lang="el-GR" sz="2500" b="1" u="sng" dirty="0" smtClean="0"/>
              <a:t>Διάγραμμα ροής διαδικασίας διαπραγμάτευσης</a:t>
            </a:r>
          </a:p>
          <a:p>
            <a:r>
              <a:rPr lang="el-GR" sz="2400" b="1" u="sng" dirty="0" smtClean="0"/>
              <a:t> </a:t>
            </a:r>
            <a:endParaRPr lang="el-GR" sz="2400" b="1" u="sng" dirty="0"/>
          </a:p>
        </p:txBody>
      </p:sp>
      <p:sp>
        <p:nvSpPr>
          <p:cNvPr id="44" name="43 - Θέση αριθμού διαφάνειας"/>
          <p:cNvSpPr>
            <a:spLocks noGrp="1"/>
          </p:cNvSpPr>
          <p:nvPr>
            <p:ph type="sldNum" sz="quarter" idx="12"/>
          </p:nvPr>
        </p:nvSpPr>
        <p:spPr/>
        <p:txBody>
          <a:bodyPr/>
          <a:lstStyle/>
          <a:p>
            <a:fld id="{1E3FEE50-07D4-4402-A245-6C73E616B05D}" type="slidenum">
              <a:rPr lang="el-GR" smtClean="0"/>
              <a:pPr/>
              <a:t>32</a:t>
            </a:fld>
            <a:endParaRPr lang="el-GR"/>
          </a:p>
        </p:txBody>
      </p:sp>
      <p:sp>
        <p:nvSpPr>
          <p:cNvPr id="4" name="3 - Έλλειψη"/>
          <p:cNvSpPr/>
          <p:nvPr/>
        </p:nvSpPr>
        <p:spPr>
          <a:xfrm>
            <a:off x="179512" y="1340768"/>
            <a:ext cx="2088232" cy="12241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200" dirty="0" smtClean="0"/>
              <a:t>Δήλωση</a:t>
            </a:r>
            <a:r>
              <a:rPr lang="el-GR" dirty="0" smtClean="0"/>
              <a:t> </a:t>
            </a:r>
            <a:r>
              <a:rPr lang="el-GR" sz="1200" dirty="0" smtClean="0"/>
              <a:t>πρόθεσης συμμετοχής στην διαδικασία από τον πιστωτή</a:t>
            </a:r>
            <a:r>
              <a:rPr lang="el-GR" dirty="0" smtClean="0"/>
              <a:t>.</a:t>
            </a:r>
            <a:endParaRPr lang="el-GR" dirty="0"/>
          </a:p>
        </p:txBody>
      </p:sp>
      <p:sp>
        <p:nvSpPr>
          <p:cNvPr id="7" name="6 - Δεξιό βέλος"/>
          <p:cNvSpPr/>
          <p:nvPr/>
        </p:nvSpPr>
        <p:spPr>
          <a:xfrm>
            <a:off x="2411760" y="1916832"/>
            <a:ext cx="648072" cy="216024"/>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 name="7 - Έλλειψη"/>
          <p:cNvSpPr/>
          <p:nvPr/>
        </p:nvSpPr>
        <p:spPr>
          <a:xfrm>
            <a:off x="3059832" y="1412776"/>
            <a:ext cx="2592288" cy="11521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l-GR" sz="1200" dirty="0" smtClean="0"/>
              <a:t>Έλεγχος ύπαρξης απαρτίας συμμετεχόντων πιστωτών από τον Συντονιστή</a:t>
            </a:r>
          </a:p>
          <a:p>
            <a:pPr algn="ctr"/>
            <a:endParaRPr lang="el-GR" dirty="0"/>
          </a:p>
        </p:txBody>
      </p:sp>
      <p:sp>
        <p:nvSpPr>
          <p:cNvPr id="9" name="8 - Δεξιό βέλος"/>
          <p:cNvSpPr/>
          <p:nvPr/>
        </p:nvSpPr>
        <p:spPr>
          <a:xfrm>
            <a:off x="5652120" y="1916832"/>
            <a:ext cx="684000" cy="216024"/>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 name="9 - Έλλειψη"/>
          <p:cNvSpPr/>
          <p:nvPr/>
        </p:nvSpPr>
        <p:spPr>
          <a:xfrm>
            <a:off x="6372200" y="1412776"/>
            <a:ext cx="2627784" cy="108012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sz="1200" dirty="0" smtClean="0"/>
          </a:p>
          <a:p>
            <a:pPr algn="ctr"/>
            <a:r>
              <a:rPr lang="el-GR" sz="1200" dirty="0" smtClean="0"/>
              <a:t>Διορισμός Εμπειρογνώμονα </a:t>
            </a:r>
          </a:p>
          <a:p>
            <a:pPr algn="ctr"/>
            <a:r>
              <a:rPr lang="el-GR" sz="1200" dirty="0" smtClean="0"/>
              <a:t>(υποχρεωτικός  μόνο για  μεγάλες επιχειρήσεις</a:t>
            </a:r>
            <a:r>
              <a:rPr lang="el-GR" dirty="0" smtClean="0"/>
              <a:t>)</a:t>
            </a:r>
          </a:p>
          <a:p>
            <a:pPr algn="ctr"/>
            <a:endParaRPr lang="el-GR" dirty="0"/>
          </a:p>
        </p:txBody>
      </p:sp>
      <p:sp>
        <p:nvSpPr>
          <p:cNvPr id="11" name="10 - Ορθογώνιο"/>
          <p:cNvSpPr/>
          <p:nvPr/>
        </p:nvSpPr>
        <p:spPr>
          <a:xfrm>
            <a:off x="755577" y="980727"/>
            <a:ext cx="1080119" cy="369332"/>
          </a:xfrm>
          <a:prstGeom prst="rect">
            <a:avLst/>
          </a:prstGeom>
        </p:spPr>
        <p:txBody>
          <a:bodyPr wrap="square">
            <a:spAutoFit/>
          </a:bodyPr>
          <a:lstStyle/>
          <a:p>
            <a:r>
              <a:rPr lang="el-GR" sz="1400" b="1" dirty="0" smtClean="0">
                <a:latin typeface="Verdana" pitchFamily="34" charset="0"/>
                <a:ea typeface="Verdana" pitchFamily="34" charset="0"/>
                <a:cs typeface="Verdana" pitchFamily="34" charset="0"/>
              </a:rPr>
              <a:t>Βήμα</a:t>
            </a:r>
            <a:r>
              <a:rPr lang="el-GR" dirty="0" smtClean="0">
                <a:solidFill>
                  <a:srgbClr val="FFFF00"/>
                </a:solidFill>
              </a:rPr>
              <a:t> </a:t>
            </a:r>
            <a:r>
              <a:rPr lang="el-GR" sz="1400" b="1" dirty="0" smtClean="0">
                <a:latin typeface="Verdana" pitchFamily="34" charset="0"/>
                <a:ea typeface="Verdana" pitchFamily="34" charset="0"/>
                <a:cs typeface="Verdana" pitchFamily="34" charset="0"/>
              </a:rPr>
              <a:t>1</a:t>
            </a:r>
            <a:r>
              <a:rPr lang="el-GR" dirty="0" smtClean="0">
                <a:solidFill>
                  <a:srgbClr val="FFFF00"/>
                </a:solidFill>
              </a:rPr>
              <a:t> </a:t>
            </a:r>
            <a:endParaRPr lang="el-GR" dirty="0">
              <a:solidFill>
                <a:srgbClr val="FFFF00"/>
              </a:solidFill>
            </a:endParaRPr>
          </a:p>
        </p:txBody>
      </p:sp>
      <p:sp>
        <p:nvSpPr>
          <p:cNvPr id="12" name="11 - Ορθογώνιο"/>
          <p:cNvSpPr/>
          <p:nvPr/>
        </p:nvSpPr>
        <p:spPr>
          <a:xfrm>
            <a:off x="4067945" y="980728"/>
            <a:ext cx="1152127" cy="584775"/>
          </a:xfrm>
          <a:prstGeom prst="rect">
            <a:avLst/>
          </a:prstGeom>
        </p:spPr>
        <p:txBody>
          <a:bodyPr wrap="square">
            <a:spAutoFit/>
          </a:bodyPr>
          <a:lstStyle/>
          <a:p>
            <a:r>
              <a:rPr lang="el-GR" sz="1400" b="1" dirty="0">
                <a:latin typeface="Verdana" pitchFamily="34" charset="0"/>
                <a:ea typeface="Verdana" pitchFamily="34" charset="0"/>
                <a:cs typeface="Verdana" pitchFamily="34" charset="0"/>
              </a:rPr>
              <a:t>Βήμα </a:t>
            </a:r>
            <a:r>
              <a:rPr lang="el-GR" sz="1400" b="1" dirty="0" smtClean="0">
                <a:latin typeface="Verdana" pitchFamily="34" charset="0"/>
                <a:ea typeface="Verdana" pitchFamily="34" charset="0"/>
                <a:cs typeface="Verdana" pitchFamily="34" charset="0"/>
              </a:rPr>
              <a:t>2</a:t>
            </a:r>
          </a:p>
          <a:p>
            <a:endParaRPr lang="el-GR" dirty="0"/>
          </a:p>
        </p:txBody>
      </p:sp>
      <p:sp>
        <p:nvSpPr>
          <p:cNvPr id="13" name="12 - Ορθογώνιο"/>
          <p:cNvSpPr/>
          <p:nvPr/>
        </p:nvSpPr>
        <p:spPr>
          <a:xfrm>
            <a:off x="7308304" y="980728"/>
            <a:ext cx="1152128" cy="584775"/>
          </a:xfrm>
          <a:prstGeom prst="rect">
            <a:avLst/>
          </a:prstGeom>
        </p:spPr>
        <p:txBody>
          <a:bodyPr wrap="square">
            <a:spAutoFit/>
          </a:bodyPr>
          <a:lstStyle/>
          <a:p>
            <a:r>
              <a:rPr lang="el-GR" sz="1400" b="1" dirty="0">
                <a:latin typeface="Verdana" pitchFamily="34" charset="0"/>
                <a:ea typeface="Verdana" pitchFamily="34" charset="0"/>
                <a:cs typeface="Verdana" pitchFamily="34" charset="0"/>
              </a:rPr>
              <a:t>Βήμα </a:t>
            </a:r>
            <a:r>
              <a:rPr lang="el-GR" sz="1400" b="1" dirty="0" smtClean="0">
                <a:latin typeface="Verdana" pitchFamily="34" charset="0"/>
                <a:ea typeface="Verdana" pitchFamily="34" charset="0"/>
                <a:cs typeface="Verdana" pitchFamily="34" charset="0"/>
              </a:rPr>
              <a:t>3</a:t>
            </a:r>
          </a:p>
          <a:p>
            <a:endParaRPr lang="el-GR" dirty="0"/>
          </a:p>
        </p:txBody>
      </p:sp>
      <p:sp>
        <p:nvSpPr>
          <p:cNvPr id="14" name="13 - Δεξιό βέλος"/>
          <p:cNvSpPr/>
          <p:nvPr/>
        </p:nvSpPr>
        <p:spPr>
          <a:xfrm rot="5247889">
            <a:off x="7649427" y="2643029"/>
            <a:ext cx="362872" cy="215813"/>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5" name="14 - Στρογγυλεμένο ορθογώνιο"/>
          <p:cNvSpPr/>
          <p:nvPr/>
        </p:nvSpPr>
        <p:spPr>
          <a:xfrm>
            <a:off x="7236296" y="2996952"/>
            <a:ext cx="1800200" cy="129614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200" dirty="0" smtClean="0"/>
              <a:t>Υποβολή  έκθεσης  βιωσιμότητας &amp; σχεδίου αναδιάρθρωσης οφειλών από τον </a:t>
            </a:r>
            <a:r>
              <a:rPr lang="el-GR" sz="1200" b="1" u="sng" dirty="0" smtClean="0"/>
              <a:t>εμπειρογνώμονα</a:t>
            </a:r>
            <a:r>
              <a:rPr lang="el-GR" sz="1200" dirty="0" smtClean="0"/>
              <a:t> στον συντονιστή </a:t>
            </a:r>
            <a:endParaRPr lang="el-GR" sz="1200" dirty="0"/>
          </a:p>
        </p:txBody>
      </p:sp>
      <p:sp>
        <p:nvSpPr>
          <p:cNvPr id="16" name="15 - Ορθογώνιο"/>
          <p:cNvSpPr/>
          <p:nvPr/>
        </p:nvSpPr>
        <p:spPr>
          <a:xfrm rot="10800000" flipV="1">
            <a:off x="7956376" y="2667689"/>
            <a:ext cx="936104" cy="307777"/>
          </a:xfrm>
          <a:prstGeom prst="rect">
            <a:avLst/>
          </a:prstGeom>
        </p:spPr>
        <p:txBody>
          <a:bodyPr wrap="square">
            <a:spAutoFit/>
          </a:bodyPr>
          <a:lstStyle/>
          <a:p>
            <a:r>
              <a:rPr lang="el-GR" sz="1400" b="1" dirty="0" smtClean="0">
                <a:latin typeface="Verdana" pitchFamily="34" charset="0"/>
                <a:ea typeface="Verdana" pitchFamily="34" charset="0"/>
                <a:cs typeface="Verdana" pitchFamily="34" charset="0"/>
              </a:rPr>
              <a:t>Βήμα 4</a:t>
            </a:r>
            <a:endParaRPr lang="el-GR" sz="1400" b="1" dirty="0">
              <a:latin typeface="Verdana" pitchFamily="34" charset="0"/>
              <a:ea typeface="Verdana" pitchFamily="34" charset="0"/>
              <a:cs typeface="Verdana" pitchFamily="34" charset="0"/>
            </a:endParaRPr>
          </a:p>
        </p:txBody>
      </p:sp>
      <p:sp>
        <p:nvSpPr>
          <p:cNvPr id="17" name="16 - Συν"/>
          <p:cNvSpPr/>
          <p:nvPr/>
        </p:nvSpPr>
        <p:spPr>
          <a:xfrm>
            <a:off x="6660232" y="3356992"/>
            <a:ext cx="504056" cy="432048"/>
          </a:xfrm>
          <a:prstGeom prst="mathPlus">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8" name="17 - Στρογγυλεμένο ορθογώνιο"/>
          <p:cNvSpPr/>
          <p:nvPr/>
        </p:nvSpPr>
        <p:spPr>
          <a:xfrm>
            <a:off x="5148064" y="3068960"/>
            <a:ext cx="1368152" cy="10081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200" dirty="0" smtClean="0"/>
              <a:t>Υποβολή τυχόν αντιπροτάσεων από τους πιστωτές</a:t>
            </a:r>
          </a:p>
          <a:p>
            <a:pPr algn="ctr"/>
            <a:r>
              <a:rPr lang="el-GR" dirty="0" smtClean="0"/>
              <a:t> </a:t>
            </a:r>
            <a:endParaRPr lang="el-GR" dirty="0"/>
          </a:p>
        </p:txBody>
      </p:sp>
      <p:sp>
        <p:nvSpPr>
          <p:cNvPr id="19" name="18 - Ορθογώνιο"/>
          <p:cNvSpPr/>
          <p:nvPr/>
        </p:nvSpPr>
        <p:spPr>
          <a:xfrm>
            <a:off x="5292080" y="2636912"/>
            <a:ext cx="1008112" cy="307777"/>
          </a:xfrm>
          <a:prstGeom prst="rect">
            <a:avLst/>
          </a:prstGeom>
        </p:spPr>
        <p:txBody>
          <a:bodyPr wrap="square">
            <a:spAutoFit/>
          </a:bodyPr>
          <a:lstStyle/>
          <a:p>
            <a:r>
              <a:rPr lang="el-GR" sz="1400" b="1" dirty="0">
                <a:latin typeface="Verdana" pitchFamily="34" charset="0"/>
                <a:ea typeface="Verdana" pitchFamily="34" charset="0"/>
                <a:cs typeface="Verdana" pitchFamily="34" charset="0"/>
              </a:rPr>
              <a:t>Βήμα </a:t>
            </a:r>
            <a:r>
              <a:rPr lang="el-GR" sz="1400" b="1" dirty="0" smtClean="0">
                <a:latin typeface="Verdana" pitchFamily="34" charset="0"/>
                <a:ea typeface="Verdana" pitchFamily="34" charset="0"/>
                <a:cs typeface="Verdana" pitchFamily="34" charset="0"/>
              </a:rPr>
              <a:t>5</a:t>
            </a:r>
            <a:endParaRPr lang="el-GR" sz="1400" b="1" dirty="0">
              <a:latin typeface="Verdana" pitchFamily="34" charset="0"/>
              <a:ea typeface="Verdana" pitchFamily="34" charset="0"/>
              <a:cs typeface="Verdana" pitchFamily="34" charset="0"/>
            </a:endParaRPr>
          </a:p>
        </p:txBody>
      </p:sp>
      <p:sp>
        <p:nvSpPr>
          <p:cNvPr id="20" name="19 - Αριστερό βέλος"/>
          <p:cNvSpPr/>
          <p:nvPr/>
        </p:nvSpPr>
        <p:spPr>
          <a:xfrm>
            <a:off x="4499992" y="3429000"/>
            <a:ext cx="504056" cy="216024"/>
          </a:xfrm>
          <a:prstGeom prst="lef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2" name="21 - Επεξήγηση με στρογγυλεμένο παραλληλόγραμμο"/>
          <p:cNvSpPr/>
          <p:nvPr/>
        </p:nvSpPr>
        <p:spPr>
          <a:xfrm>
            <a:off x="2915816" y="2996952"/>
            <a:ext cx="1512168" cy="1368152"/>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200" dirty="0" smtClean="0"/>
              <a:t>Κοινοποίηση</a:t>
            </a:r>
            <a:r>
              <a:rPr lang="el-GR" dirty="0" smtClean="0"/>
              <a:t>  </a:t>
            </a:r>
            <a:r>
              <a:rPr lang="el-GR" sz="1200" dirty="0" smtClean="0"/>
              <a:t>κάθε σχεδίου σε οφειλέτη &amp; συμμετέχοντες πιστωτές</a:t>
            </a:r>
          </a:p>
          <a:p>
            <a:pPr algn="ctr"/>
            <a:endParaRPr lang="el-GR" dirty="0"/>
          </a:p>
        </p:txBody>
      </p:sp>
      <p:sp>
        <p:nvSpPr>
          <p:cNvPr id="23" name="22 - Αριστερό βέλος"/>
          <p:cNvSpPr/>
          <p:nvPr/>
        </p:nvSpPr>
        <p:spPr>
          <a:xfrm>
            <a:off x="2411760" y="3501008"/>
            <a:ext cx="468000" cy="216000"/>
          </a:xfrm>
          <a:prstGeom prst="lef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4" name="23 - Ορθογώνιο"/>
          <p:cNvSpPr/>
          <p:nvPr/>
        </p:nvSpPr>
        <p:spPr>
          <a:xfrm>
            <a:off x="3203848" y="2636912"/>
            <a:ext cx="1008112" cy="307777"/>
          </a:xfrm>
          <a:prstGeom prst="rect">
            <a:avLst/>
          </a:prstGeom>
        </p:spPr>
        <p:txBody>
          <a:bodyPr wrap="square">
            <a:spAutoFit/>
          </a:bodyPr>
          <a:lstStyle/>
          <a:p>
            <a:r>
              <a:rPr lang="el-GR" sz="1400" b="1" dirty="0">
                <a:latin typeface="Verdana" pitchFamily="34" charset="0"/>
                <a:ea typeface="Verdana" pitchFamily="34" charset="0"/>
                <a:cs typeface="Verdana" pitchFamily="34" charset="0"/>
              </a:rPr>
              <a:t>Βήμα </a:t>
            </a:r>
            <a:r>
              <a:rPr lang="el-GR" sz="1400" b="1" dirty="0" smtClean="0">
                <a:latin typeface="Verdana" pitchFamily="34" charset="0"/>
                <a:ea typeface="Verdana" pitchFamily="34" charset="0"/>
                <a:cs typeface="Verdana" pitchFamily="34" charset="0"/>
              </a:rPr>
              <a:t>6</a:t>
            </a:r>
            <a:endParaRPr lang="el-GR" sz="1400" b="1" dirty="0">
              <a:latin typeface="Verdana" pitchFamily="34" charset="0"/>
              <a:ea typeface="Verdana" pitchFamily="34" charset="0"/>
              <a:cs typeface="Verdana" pitchFamily="34" charset="0"/>
            </a:endParaRPr>
          </a:p>
        </p:txBody>
      </p:sp>
      <p:sp>
        <p:nvSpPr>
          <p:cNvPr id="25" name="24 - Έκρηξη 1"/>
          <p:cNvSpPr/>
          <p:nvPr/>
        </p:nvSpPr>
        <p:spPr>
          <a:xfrm>
            <a:off x="0" y="2636912"/>
            <a:ext cx="2411760" cy="2160240"/>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200" dirty="0" smtClean="0"/>
              <a:t>Έγκριση ενός ή περισσοτέρων κοινοποιηθέντων σχεδίων από τον  οφειλέτη </a:t>
            </a:r>
            <a:endParaRPr lang="el-GR" sz="1200" dirty="0"/>
          </a:p>
        </p:txBody>
      </p:sp>
      <p:sp>
        <p:nvSpPr>
          <p:cNvPr id="26" name="25 - Ορθογώνιο"/>
          <p:cNvSpPr/>
          <p:nvPr/>
        </p:nvSpPr>
        <p:spPr>
          <a:xfrm>
            <a:off x="755577" y="2555612"/>
            <a:ext cx="1296143" cy="307777"/>
          </a:xfrm>
          <a:prstGeom prst="rect">
            <a:avLst/>
          </a:prstGeom>
        </p:spPr>
        <p:txBody>
          <a:bodyPr wrap="square">
            <a:spAutoFit/>
          </a:bodyPr>
          <a:lstStyle/>
          <a:p>
            <a:r>
              <a:rPr lang="el-GR" sz="1400" b="1" dirty="0">
                <a:latin typeface="Verdana" pitchFamily="34" charset="0"/>
                <a:ea typeface="Verdana" pitchFamily="34" charset="0"/>
                <a:cs typeface="Verdana" pitchFamily="34" charset="0"/>
              </a:rPr>
              <a:t>Βήμα </a:t>
            </a:r>
            <a:r>
              <a:rPr lang="el-GR" sz="1400" b="1" dirty="0" smtClean="0">
                <a:latin typeface="Verdana" pitchFamily="34" charset="0"/>
                <a:ea typeface="Verdana" pitchFamily="34" charset="0"/>
                <a:cs typeface="Verdana" pitchFamily="34" charset="0"/>
              </a:rPr>
              <a:t>7</a:t>
            </a:r>
            <a:endParaRPr lang="el-GR" sz="1400" b="1" dirty="0">
              <a:latin typeface="Verdana" pitchFamily="34" charset="0"/>
              <a:ea typeface="Verdana" pitchFamily="34" charset="0"/>
              <a:cs typeface="Verdana" pitchFamily="34" charset="0"/>
            </a:endParaRPr>
          </a:p>
        </p:txBody>
      </p:sp>
      <p:sp>
        <p:nvSpPr>
          <p:cNvPr id="27" name="26 - Βέλος προς τα κάτω"/>
          <p:cNvSpPr/>
          <p:nvPr/>
        </p:nvSpPr>
        <p:spPr>
          <a:xfrm>
            <a:off x="251520" y="4293096"/>
            <a:ext cx="288032" cy="648072"/>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8" name="27 - Διάγραμμα ροής: Πολλαπλή εκτύπωση"/>
          <p:cNvSpPr/>
          <p:nvPr/>
        </p:nvSpPr>
        <p:spPr>
          <a:xfrm>
            <a:off x="179512" y="5013176"/>
            <a:ext cx="2808312" cy="1368152"/>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200" dirty="0" smtClean="0"/>
              <a:t>Ψηφοφορία επί του ή των σχεδίων –απαιτείται πλειοψηφία 60%των πιστωτών για έγκριση της τελικής πρότασης</a:t>
            </a:r>
          </a:p>
          <a:p>
            <a:pPr algn="ctr"/>
            <a:endParaRPr lang="el-GR" dirty="0"/>
          </a:p>
        </p:txBody>
      </p:sp>
      <p:sp>
        <p:nvSpPr>
          <p:cNvPr id="29" name="28 - Ορθογώνιο"/>
          <p:cNvSpPr/>
          <p:nvPr/>
        </p:nvSpPr>
        <p:spPr>
          <a:xfrm rot="10800000" flipV="1">
            <a:off x="1115616" y="4541639"/>
            <a:ext cx="1080123" cy="584775"/>
          </a:xfrm>
          <a:prstGeom prst="rect">
            <a:avLst/>
          </a:prstGeom>
        </p:spPr>
        <p:txBody>
          <a:bodyPr wrap="square">
            <a:spAutoFit/>
          </a:bodyPr>
          <a:lstStyle/>
          <a:p>
            <a:r>
              <a:rPr lang="el-GR" sz="1400" b="1" dirty="0">
                <a:latin typeface="Verdana" pitchFamily="34" charset="0"/>
                <a:ea typeface="Verdana" pitchFamily="34" charset="0"/>
                <a:cs typeface="Verdana" pitchFamily="34" charset="0"/>
              </a:rPr>
              <a:t>Βήμα </a:t>
            </a:r>
            <a:r>
              <a:rPr lang="el-GR" sz="1400" b="1" dirty="0" smtClean="0">
                <a:latin typeface="Verdana" pitchFamily="34" charset="0"/>
                <a:ea typeface="Verdana" pitchFamily="34" charset="0"/>
                <a:cs typeface="Verdana" pitchFamily="34" charset="0"/>
              </a:rPr>
              <a:t>8</a:t>
            </a:r>
          </a:p>
          <a:p>
            <a:endParaRPr lang="el-GR" dirty="0">
              <a:solidFill>
                <a:srgbClr val="FFFF00"/>
              </a:solidFill>
            </a:endParaRPr>
          </a:p>
        </p:txBody>
      </p:sp>
      <p:sp>
        <p:nvSpPr>
          <p:cNvPr id="30" name="29 - Δεξιό βέλος"/>
          <p:cNvSpPr/>
          <p:nvPr/>
        </p:nvSpPr>
        <p:spPr>
          <a:xfrm>
            <a:off x="3059832" y="5589240"/>
            <a:ext cx="396000" cy="144000"/>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1" name="30 - Ψαλίδισμα της γωνίας της ίδιας πλευράς του ορθογωνίου"/>
          <p:cNvSpPr/>
          <p:nvPr/>
        </p:nvSpPr>
        <p:spPr>
          <a:xfrm>
            <a:off x="3563888" y="5157192"/>
            <a:ext cx="1152128" cy="1008112"/>
          </a:xfrm>
          <a:prstGeom prst="snip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200" dirty="0" smtClean="0"/>
              <a:t>έγκριση της τελικής πρότασης</a:t>
            </a:r>
            <a:endParaRPr lang="el-GR" sz="1200" dirty="0"/>
          </a:p>
        </p:txBody>
      </p:sp>
      <p:sp>
        <p:nvSpPr>
          <p:cNvPr id="33" name="32 - Ορθογώνιο"/>
          <p:cNvSpPr/>
          <p:nvPr/>
        </p:nvSpPr>
        <p:spPr>
          <a:xfrm>
            <a:off x="3635896" y="4499828"/>
            <a:ext cx="1008112" cy="307777"/>
          </a:xfrm>
          <a:prstGeom prst="rect">
            <a:avLst/>
          </a:prstGeom>
        </p:spPr>
        <p:txBody>
          <a:bodyPr wrap="square">
            <a:spAutoFit/>
          </a:bodyPr>
          <a:lstStyle/>
          <a:p>
            <a:r>
              <a:rPr lang="el-GR" sz="1400" b="1" dirty="0" smtClean="0">
                <a:latin typeface="Verdana" pitchFamily="34" charset="0"/>
                <a:ea typeface="Verdana" pitchFamily="34" charset="0"/>
                <a:cs typeface="Verdana" pitchFamily="34" charset="0"/>
              </a:rPr>
              <a:t>Βήμα 9</a:t>
            </a:r>
            <a:endParaRPr lang="el-GR" sz="1400" b="1" dirty="0">
              <a:latin typeface="Verdana" pitchFamily="34" charset="0"/>
              <a:ea typeface="Verdana" pitchFamily="34" charset="0"/>
              <a:cs typeface="Verdana" pitchFamily="34" charset="0"/>
            </a:endParaRPr>
          </a:p>
        </p:txBody>
      </p:sp>
      <p:sp>
        <p:nvSpPr>
          <p:cNvPr id="35" name="34 - Γελαστό πρόσωπο"/>
          <p:cNvSpPr/>
          <p:nvPr/>
        </p:nvSpPr>
        <p:spPr>
          <a:xfrm>
            <a:off x="5148064" y="4869160"/>
            <a:ext cx="1944216" cy="1656184"/>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200" dirty="0" smtClean="0"/>
              <a:t>Υπογραφή  σύμβασης  αναδιάρθρωσης οφειλών μεταξύ οφειλέτη &amp;  συναινούντων πιστωτών</a:t>
            </a:r>
            <a:endParaRPr lang="el-GR" sz="1200" dirty="0"/>
          </a:p>
        </p:txBody>
      </p:sp>
      <p:sp>
        <p:nvSpPr>
          <p:cNvPr id="36" name="35 - Δεξιό βέλος"/>
          <p:cNvSpPr/>
          <p:nvPr/>
        </p:nvSpPr>
        <p:spPr>
          <a:xfrm>
            <a:off x="4824056" y="5589240"/>
            <a:ext cx="252000" cy="144016"/>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37" name="36 - Δεξιό βέλος"/>
          <p:cNvSpPr/>
          <p:nvPr/>
        </p:nvSpPr>
        <p:spPr>
          <a:xfrm>
            <a:off x="7164288" y="5589240"/>
            <a:ext cx="288032" cy="144000"/>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8" name="37 - Ελλειψοειδής επεξήγηση"/>
          <p:cNvSpPr/>
          <p:nvPr/>
        </p:nvSpPr>
        <p:spPr>
          <a:xfrm>
            <a:off x="7524328" y="4941168"/>
            <a:ext cx="1512168" cy="1440160"/>
          </a:xfrm>
          <a:prstGeom prst="wedgeEllipseCallout">
            <a:avLst>
              <a:gd name="adj1" fmla="val -45319"/>
              <a:gd name="adj2" fmla="val 6932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200" dirty="0" smtClean="0"/>
              <a:t>Σύνταξη</a:t>
            </a:r>
            <a:r>
              <a:rPr lang="el-GR" dirty="0" smtClean="0"/>
              <a:t> </a:t>
            </a:r>
            <a:r>
              <a:rPr lang="el-GR" sz="1200" dirty="0" smtClean="0"/>
              <a:t>&amp; κοινοποίηση πρακτικού περαίωσης από τον συντονιστή</a:t>
            </a:r>
          </a:p>
          <a:p>
            <a:pPr algn="ctr"/>
            <a:endParaRPr lang="el-GR" sz="1200" dirty="0"/>
          </a:p>
        </p:txBody>
      </p:sp>
      <p:sp>
        <p:nvSpPr>
          <p:cNvPr id="42" name="41 - Ορθογώνιο"/>
          <p:cNvSpPr/>
          <p:nvPr/>
        </p:nvSpPr>
        <p:spPr>
          <a:xfrm rot="10800000" flipV="1">
            <a:off x="5509785" y="4530604"/>
            <a:ext cx="1078439" cy="307777"/>
          </a:xfrm>
          <a:prstGeom prst="rect">
            <a:avLst/>
          </a:prstGeom>
        </p:spPr>
        <p:txBody>
          <a:bodyPr wrap="square">
            <a:spAutoFit/>
          </a:bodyPr>
          <a:lstStyle/>
          <a:p>
            <a:r>
              <a:rPr lang="el-GR" sz="1400" b="1" dirty="0" smtClean="0">
                <a:latin typeface="Verdana" pitchFamily="34" charset="0"/>
                <a:ea typeface="Verdana" pitchFamily="34" charset="0"/>
                <a:cs typeface="Verdana" pitchFamily="34" charset="0"/>
              </a:rPr>
              <a:t>Βήμα 10</a:t>
            </a:r>
            <a:endParaRPr lang="el-GR" sz="1400" b="1" dirty="0">
              <a:latin typeface="Verdana" pitchFamily="34" charset="0"/>
              <a:ea typeface="Verdana" pitchFamily="34" charset="0"/>
              <a:cs typeface="Verdana" pitchFamily="34" charset="0"/>
            </a:endParaRPr>
          </a:p>
        </p:txBody>
      </p:sp>
      <p:sp>
        <p:nvSpPr>
          <p:cNvPr id="43" name="42 - Ορθογώνιο"/>
          <p:cNvSpPr/>
          <p:nvPr/>
        </p:nvSpPr>
        <p:spPr>
          <a:xfrm>
            <a:off x="7740352" y="4499828"/>
            <a:ext cx="1152128" cy="307777"/>
          </a:xfrm>
          <a:prstGeom prst="rect">
            <a:avLst/>
          </a:prstGeom>
        </p:spPr>
        <p:txBody>
          <a:bodyPr wrap="square">
            <a:spAutoFit/>
          </a:bodyPr>
          <a:lstStyle/>
          <a:p>
            <a:r>
              <a:rPr lang="el-GR" sz="1400" b="1" dirty="0" smtClean="0">
                <a:latin typeface="Verdana" pitchFamily="34" charset="0"/>
                <a:ea typeface="Verdana" pitchFamily="34" charset="0"/>
                <a:cs typeface="Verdana" pitchFamily="34" charset="0"/>
              </a:rPr>
              <a:t>Βήμα 11</a:t>
            </a:r>
            <a:endParaRPr lang="el-GR" sz="1400" b="1" dirty="0">
              <a:latin typeface="Verdana" pitchFamily="34" charset="0"/>
              <a:ea typeface="Verdana" pitchFamily="34" charset="0"/>
              <a:cs typeface="Verdana" pitchFamily="34" charset="0"/>
            </a:endParaRPr>
          </a:p>
        </p:txBody>
      </p:sp>
      <p:sp>
        <p:nvSpPr>
          <p:cNvPr id="41" name="Title 1"/>
          <p:cNvSpPr txBox="1">
            <a:spLocks/>
          </p:cNvSpPr>
          <p:nvPr/>
        </p:nvSpPr>
        <p:spPr>
          <a:xfrm>
            <a:off x="251520" y="-27384"/>
            <a:ext cx="7632848" cy="693974"/>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sz="2800" b="1" i="0" u="none" strike="noStrike" kern="1200" cap="none" spc="0" normalizeH="0" baseline="0" noProof="0" dirty="0">
              <a:ln>
                <a:noFill/>
              </a:ln>
              <a:solidFill>
                <a:schemeClr val="bg1">
                  <a:lumMod val="95000"/>
                </a:schemeClr>
              </a:solidFill>
              <a:effectLst/>
              <a:uLnTx/>
              <a:uFillTx/>
              <a:latin typeface="+mj-lt"/>
              <a:ea typeface="+mj-ea"/>
              <a:cs typeface="+mj-cs"/>
            </a:endParaRPr>
          </a:p>
        </p:txBody>
      </p:sp>
      <p:sp>
        <p:nvSpPr>
          <p:cNvPr id="39" name="Rectangle 2"/>
          <p:cNvSpPr txBox="1">
            <a:spLocks noChangeArrowheads="1"/>
          </p:cNvSpPr>
          <p:nvPr/>
        </p:nvSpPr>
        <p:spPr bwMode="auto">
          <a:xfrm>
            <a:off x="323528" y="0"/>
            <a:ext cx="8239821" cy="504056"/>
          </a:xfrm>
          <a:prstGeom prst="rect">
            <a:avLst/>
          </a:prstGeom>
          <a:solidFill>
            <a:srgbClr val="6699FF">
              <a:alpha val="50000"/>
            </a:srgbClr>
          </a:solidFill>
          <a:ln>
            <a:solidFill>
              <a:schemeClr val="bg1"/>
            </a:solidFill>
            <a:miter lim="800000"/>
            <a:headEnd/>
            <a:tailEnd/>
          </a:ln>
        </p:spPr>
        <p:txBody>
          <a:bodyPr vert="horz" wrap="square" lIns="91440" tIns="45720" rIns="91440" bIns="45720" numCol="1" anchor="t" anchorCtr="0" compatLnSpc="1">
            <a:prstTxWarp prst="textNoShape">
              <a:avLst/>
            </a:prstTxWarp>
            <a:normAutofit fontScale="52500" lnSpcReduction="20000"/>
          </a:bodyPr>
          <a:lstStyle/>
          <a:p>
            <a:pPr eaLnBrk="1" fontAlgn="auto" hangingPunct="1">
              <a:spcAft>
                <a:spcPts val="0"/>
              </a:spcAft>
              <a:defRPr/>
            </a:pPr>
            <a:endParaRPr lang="el-GR" altLang="en-US" sz="2700" b="1" dirty="0" smtClean="0">
              <a:solidFill>
                <a:srgbClr val="000099"/>
              </a:solidFill>
              <a:latin typeface="Times New Roman" pitchFamily="18" charset="0"/>
            </a:endParaRPr>
          </a:p>
          <a:p>
            <a:pPr lvl="0" eaLnBrk="1" fontAlgn="auto" hangingPunct="1">
              <a:spcAft>
                <a:spcPts val="0"/>
              </a:spcAft>
              <a:defRPr/>
            </a:pPr>
            <a:r>
              <a:rPr lang="el-GR" altLang="en-US" sz="2700" b="1" dirty="0" smtClean="0">
                <a:solidFill>
                  <a:srgbClr val="000099"/>
                </a:solidFill>
                <a:latin typeface="Times New Roman" pitchFamily="18" charset="0"/>
              </a:rPr>
              <a:t>ΔΙΑΔΙΚΑΣΙΑ ΔΙΑΠΡΑΓΜΑΤΕΥΣΗΣ &amp; ΔΙΟΡΙΣΜΟΣ ΕΜΠΕΙΡΟΓΝΩΜΟΝΑ (Άρθρα 8 &amp; 11) </a:t>
            </a:r>
            <a:endParaRPr lang="en-GB" altLang="en-US" sz="2700" b="1" dirty="0" smtClean="0">
              <a:solidFill>
                <a:srgbClr val="000099"/>
              </a:solidFill>
              <a:latin typeface="Times New Roman" pitchFamily="18" charset="0"/>
            </a:endParaRPr>
          </a:p>
          <a:p>
            <a:pPr marL="0" marR="0" lvl="0" indent="0" defTabSz="914400" rtl="0" eaLnBrk="1" fontAlgn="auto" latinLnBrk="0" hangingPunct="1">
              <a:lnSpc>
                <a:spcPct val="100000"/>
              </a:lnSpc>
              <a:spcBef>
                <a:spcPct val="0"/>
              </a:spcBef>
              <a:spcAft>
                <a:spcPts val="0"/>
              </a:spcAft>
              <a:buClrTx/>
              <a:buSzTx/>
              <a:buFontTx/>
              <a:buNone/>
              <a:tabLst/>
              <a:defRPr/>
            </a:pPr>
            <a:endParaRPr lang="en-GB" b="1" dirty="0" smtClean="0">
              <a:solidFill>
                <a:srgbClr val="000099"/>
              </a:solidFill>
              <a:latin typeface="Times New Roman" pitchFamily="18" charset="0"/>
              <a:ea typeface="+mj-ea"/>
              <a:cs typeface="+mj-cs"/>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504" y="476672"/>
            <a:ext cx="1368152" cy="648071"/>
          </a:xfrm>
        </p:spPr>
        <p:txBody>
          <a:bodyPr>
            <a:normAutofit/>
          </a:bodyPr>
          <a:lstStyle/>
          <a:p>
            <a:r>
              <a:rPr lang="el-GR" sz="1400" dirty="0" smtClean="0">
                <a:latin typeface="Verdana" pitchFamily="34" charset="0"/>
                <a:ea typeface="Verdana" pitchFamily="34" charset="0"/>
                <a:cs typeface="Verdana" pitchFamily="34" charset="0"/>
              </a:rPr>
              <a:t>ΒΗΜΑ 1</a:t>
            </a:r>
            <a:endParaRPr lang="el-GR" sz="1400" dirty="0">
              <a:latin typeface="Verdana" pitchFamily="34" charset="0"/>
              <a:ea typeface="Verdana" pitchFamily="34" charset="0"/>
              <a:cs typeface="Verdana" pitchFamily="34" charset="0"/>
            </a:endParaRPr>
          </a:p>
        </p:txBody>
      </p:sp>
      <p:sp>
        <p:nvSpPr>
          <p:cNvPr id="4" name="3 - Θέση αριθμού διαφάνειας"/>
          <p:cNvSpPr>
            <a:spLocks noGrp="1"/>
          </p:cNvSpPr>
          <p:nvPr>
            <p:ph type="sldNum" sz="quarter" idx="12"/>
          </p:nvPr>
        </p:nvSpPr>
        <p:spPr/>
        <p:txBody>
          <a:bodyPr/>
          <a:lstStyle/>
          <a:p>
            <a:fld id="{1E3FEE50-07D4-4402-A245-6C73E616B05D}" type="slidenum">
              <a:rPr lang="el-GR" smtClean="0"/>
              <a:pPr/>
              <a:t>33</a:t>
            </a:fld>
            <a:endParaRPr lang="el-GR"/>
          </a:p>
        </p:txBody>
      </p:sp>
      <p:sp>
        <p:nvSpPr>
          <p:cNvPr id="6" name="5 - Στρογγυλεμένο ορθογώνιο"/>
          <p:cNvSpPr/>
          <p:nvPr/>
        </p:nvSpPr>
        <p:spPr>
          <a:xfrm>
            <a:off x="251520" y="1196752"/>
            <a:ext cx="1944216" cy="108012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500" dirty="0" smtClean="0"/>
              <a:t>Εντός  10  ημερών από την κοινοποίηση της πρόσκλησης </a:t>
            </a:r>
            <a:endParaRPr lang="el-GR" sz="1500" dirty="0"/>
          </a:p>
        </p:txBody>
      </p:sp>
      <p:sp>
        <p:nvSpPr>
          <p:cNvPr id="7" name="6 - Δεξιό βέλος"/>
          <p:cNvSpPr/>
          <p:nvPr/>
        </p:nvSpPr>
        <p:spPr>
          <a:xfrm flipV="1">
            <a:off x="2339752" y="1650416"/>
            <a:ext cx="576064" cy="122400"/>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solidFill>
                <a:schemeClr val="bg1">
                  <a:lumMod val="95000"/>
                </a:schemeClr>
              </a:solidFill>
            </a:endParaRPr>
          </a:p>
        </p:txBody>
      </p:sp>
      <p:sp>
        <p:nvSpPr>
          <p:cNvPr id="8" name="7 - Στρογγυλεμένο ορθογώνιο"/>
          <p:cNvSpPr/>
          <p:nvPr/>
        </p:nvSpPr>
        <p:spPr>
          <a:xfrm>
            <a:off x="2987824" y="1124744"/>
            <a:ext cx="1584176" cy="12241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600" dirty="0" smtClean="0"/>
              <a:t>Οι πιστωτές αποστέλλουν ηλεκτρονικά</a:t>
            </a:r>
            <a:endParaRPr lang="el-GR" sz="1600" dirty="0"/>
          </a:p>
        </p:txBody>
      </p:sp>
      <p:sp>
        <p:nvSpPr>
          <p:cNvPr id="9" name="8 - Δεξιό βέλος"/>
          <p:cNvSpPr/>
          <p:nvPr/>
        </p:nvSpPr>
        <p:spPr>
          <a:xfrm rot="20545079">
            <a:off x="4669724" y="1126994"/>
            <a:ext cx="910735" cy="138539"/>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 name="9 - Δεξιό βέλος"/>
          <p:cNvSpPr/>
          <p:nvPr/>
        </p:nvSpPr>
        <p:spPr>
          <a:xfrm rot="20936441">
            <a:off x="4646674" y="1457243"/>
            <a:ext cx="930771" cy="117909"/>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 name="10 - Δεξιό βέλος"/>
          <p:cNvSpPr/>
          <p:nvPr/>
        </p:nvSpPr>
        <p:spPr>
          <a:xfrm>
            <a:off x="4691076" y="1772816"/>
            <a:ext cx="756000" cy="116476"/>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 name="11 - Ορθογώνιο"/>
          <p:cNvSpPr/>
          <p:nvPr/>
        </p:nvSpPr>
        <p:spPr>
          <a:xfrm>
            <a:off x="5652120" y="836712"/>
            <a:ext cx="2448272"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600" dirty="0" smtClean="0"/>
              <a:t>Δήλωση συμμετοχής</a:t>
            </a:r>
            <a:endParaRPr lang="el-GR" sz="1600" dirty="0"/>
          </a:p>
        </p:txBody>
      </p:sp>
      <p:sp>
        <p:nvSpPr>
          <p:cNvPr id="13" name="12 - Ορθογώνιο"/>
          <p:cNvSpPr/>
          <p:nvPr/>
        </p:nvSpPr>
        <p:spPr>
          <a:xfrm>
            <a:off x="5652120" y="1268760"/>
            <a:ext cx="2808312"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600" dirty="0" smtClean="0"/>
              <a:t>Δήλωση εμπιστευτικότητας </a:t>
            </a:r>
            <a:endParaRPr lang="el-GR" sz="1600" dirty="0"/>
          </a:p>
        </p:txBody>
      </p:sp>
      <p:sp>
        <p:nvSpPr>
          <p:cNvPr id="15" name="14 - Ορθογώνιο"/>
          <p:cNvSpPr/>
          <p:nvPr/>
        </p:nvSpPr>
        <p:spPr>
          <a:xfrm>
            <a:off x="5508104" y="1700808"/>
            <a:ext cx="3168352"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600" dirty="0" smtClean="0"/>
              <a:t>Βεβαίωση συνολικής  απαίτησης</a:t>
            </a:r>
            <a:endParaRPr lang="el-GR" sz="1600" dirty="0"/>
          </a:p>
        </p:txBody>
      </p:sp>
      <p:sp>
        <p:nvSpPr>
          <p:cNvPr id="16" name="15 - Δεξιό βέλος"/>
          <p:cNvSpPr/>
          <p:nvPr/>
        </p:nvSpPr>
        <p:spPr>
          <a:xfrm rot="1026361" flipV="1">
            <a:off x="4637473" y="2050601"/>
            <a:ext cx="926881" cy="115200"/>
          </a:xfrm>
          <a:prstGeom prst="rightArrow">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7" name="16 - Ορθογώνιο"/>
          <p:cNvSpPr/>
          <p:nvPr/>
        </p:nvSpPr>
        <p:spPr>
          <a:xfrm>
            <a:off x="5580112" y="2132856"/>
            <a:ext cx="2736304"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sz="1600" dirty="0" smtClean="0"/>
          </a:p>
          <a:p>
            <a:pPr algn="ctr"/>
            <a:r>
              <a:rPr lang="el-GR" sz="1600" dirty="0" smtClean="0"/>
              <a:t>Δήλωση εκπροσώπου </a:t>
            </a:r>
          </a:p>
          <a:p>
            <a:pPr algn="ctr"/>
            <a:endParaRPr lang="el-GR" sz="1600" dirty="0"/>
          </a:p>
        </p:txBody>
      </p:sp>
      <p:sp>
        <p:nvSpPr>
          <p:cNvPr id="18" name="17 - Ορθογώνιο"/>
          <p:cNvSpPr/>
          <p:nvPr/>
        </p:nvSpPr>
        <p:spPr>
          <a:xfrm>
            <a:off x="251520" y="2535287"/>
            <a:ext cx="1512168" cy="307777"/>
          </a:xfrm>
          <a:prstGeom prst="rect">
            <a:avLst/>
          </a:prstGeom>
        </p:spPr>
        <p:txBody>
          <a:bodyPr wrap="square">
            <a:spAutoFit/>
          </a:bodyPr>
          <a:lstStyle/>
          <a:p>
            <a:r>
              <a:rPr lang="el-GR" sz="1400" b="1" dirty="0" smtClean="0">
                <a:latin typeface="Verdana" pitchFamily="34" charset="0"/>
                <a:ea typeface="Verdana" pitchFamily="34" charset="0"/>
                <a:cs typeface="Verdana" pitchFamily="34" charset="0"/>
              </a:rPr>
              <a:t>ΒΗΜΑ 2 </a:t>
            </a:r>
            <a:endParaRPr lang="el-GR" sz="1400" b="1" dirty="0">
              <a:latin typeface="Verdana" pitchFamily="34" charset="0"/>
              <a:ea typeface="Verdana" pitchFamily="34" charset="0"/>
              <a:cs typeface="Verdana" pitchFamily="34" charset="0"/>
            </a:endParaRPr>
          </a:p>
        </p:txBody>
      </p:sp>
      <p:sp>
        <p:nvSpPr>
          <p:cNvPr id="19" name="18 - Στρογγυλεμένο ορθογώνιο"/>
          <p:cNvSpPr/>
          <p:nvPr/>
        </p:nvSpPr>
        <p:spPr>
          <a:xfrm>
            <a:off x="251520" y="2924944"/>
            <a:ext cx="2448272" cy="129614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500" u="sng" dirty="0" smtClean="0"/>
              <a:t>Λήξη προθεσμίας </a:t>
            </a:r>
            <a:r>
              <a:rPr lang="el-GR" sz="1500" dirty="0" smtClean="0"/>
              <a:t>έλεγχος απαρτίας έλεγχος διαφοράς απαίτησης </a:t>
            </a:r>
          </a:p>
          <a:p>
            <a:pPr algn="ctr"/>
            <a:r>
              <a:rPr lang="el-GR" sz="1500" b="1" dirty="0" smtClean="0"/>
              <a:t>Από τον Συντονιστή</a:t>
            </a:r>
            <a:endParaRPr lang="el-GR" sz="1500" b="1" dirty="0"/>
          </a:p>
        </p:txBody>
      </p:sp>
      <p:sp>
        <p:nvSpPr>
          <p:cNvPr id="21" name="20 - Δεξιό βέλος"/>
          <p:cNvSpPr/>
          <p:nvPr/>
        </p:nvSpPr>
        <p:spPr>
          <a:xfrm rot="20222248" flipV="1">
            <a:off x="2713938" y="3003460"/>
            <a:ext cx="435196" cy="160912"/>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2" name="21 - Ορθογώνιο"/>
          <p:cNvSpPr/>
          <p:nvPr/>
        </p:nvSpPr>
        <p:spPr>
          <a:xfrm>
            <a:off x="3203848" y="2708920"/>
            <a:ext cx="1584176"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sz="1600" dirty="0" smtClean="0"/>
          </a:p>
          <a:p>
            <a:pPr algn="ctr"/>
            <a:r>
              <a:rPr lang="el-GR" sz="1500" dirty="0" smtClean="0"/>
              <a:t>Μη ύπαρξη απαρτίας</a:t>
            </a:r>
          </a:p>
          <a:p>
            <a:pPr algn="ctr"/>
            <a:endParaRPr lang="el-GR" dirty="0"/>
          </a:p>
        </p:txBody>
      </p:sp>
      <p:sp>
        <p:nvSpPr>
          <p:cNvPr id="23" name="22 - Δεξιό βέλος"/>
          <p:cNvSpPr/>
          <p:nvPr/>
        </p:nvSpPr>
        <p:spPr>
          <a:xfrm rot="637158">
            <a:off x="4854179" y="2924399"/>
            <a:ext cx="360040" cy="135531"/>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4" name="23 - Ορθογώνιο"/>
          <p:cNvSpPr/>
          <p:nvPr/>
        </p:nvSpPr>
        <p:spPr>
          <a:xfrm>
            <a:off x="5292080" y="2780928"/>
            <a:ext cx="1440160"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500" dirty="0" smtClean="0"/>
              <a:t>Διαδικασία ΑΚΑΡΠΗ</a:t>
            </a:r>
            <a:endParaRPr lang="el-GR" sz="1500" dirty="0"/>
          </a:p>
        </p:txBody>
      </p:sp>
      <p:sp>
        <p:nvSpPr>
          <p:cNvPr id="25" name="24 - Δεξιό βέλος"/>
          <p:cNvSpPr/>
          <p:nvPr/>
        </p:nvSpPr>
        <p:spPr>
          <a:xfrm rot="639787">
            <a:off x="6781918" y="3119424"/>
            <a:ext cx="446640" cy="125320"/>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6" name="25 - Έλλειψη"/>
          <p:cNvSpPr/>
          <p:nvPr/>
        </p:nvSpPr>
        <p:spPr>
          <a:xfrm>
            <a:off x="7236296" y="2780928"/>
            <a:ext cx="1728192" cy="12241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200" dirty="0" smtClean="0"/>
              <a:t>Σύνταξη &amp; κοινοποίηση πρακτικού αποτυχίας από ΣΥΝΤΟΝΙΣΤΗ</a:t>
            </a:r>
            <a:endParaRPr lang="el-GR" sz="1200" dirty="0"/>
          </a:p>
        </p:txBody>
      </p:sp>
      <p:sp>
        <p:nvSpPr>
          <p:cNvPr id="27" name="26 - Δεξιό βέλος"/>
          <p:cNvSpPr/>
          <p:nvPr/>
        </p:nvSpPr>
        <p:spPr>
          <a:xfrm rot="977018">
            <a:off x="2741500" y="3793274"/>
            <a:ext cx="544407" cy="138238"/>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8" name="27 - Ορθογώνιο"/>
          <p:cNvSpPr/>
          <p:nvPr/>
        </p:nvSpPr>
        <p:spPr>
          <a:xfrm>
            <a:off x="3347864" y="3501008"/>
            <a:ext cx="1944216"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1200" dirty="0"/>
              <a:t>Συμμετέχοντες  πιστωτές  είναι δικαιούχοι </a:t>
            </a:r>
            <a:r>
              <a:rPr lang="el-GR" sz="1200" dirty="0" smtClean="0"/>
              <a:t>≥(</a:t>
            </a:r>
            <a:r>
              <a:rPr lang="el-GR" sz="1200" dirty="0"/>
              <a:t>50%) του συνόλου των απαιτήσεων </a:t>
            </a:r>
          </a:p>
        </p:txBody>
      </p:sp>
      <p:sp>
        <p:nvSpPr>
          <p:cNvPr id="29" name="28 - Δεξιό βέλος"/>
          <p:cNvSpPr/>
          <p:nvPr/>
        </p:nvSpPr>
        <p:spPr>
          <a:xfrm>
            <a:off x="5364088" y="4005063"/>
            <a:ext cx="504056" cy="108000"/>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0" name="29 - Ελλειψοειδής επεξήγηση"/>
          <p:cNvSpPr/>
          <p:nvPr/>
        </p:nvSpPr>
        <p:spPr>
          <a:xfrm rot="670536">
            <a:off x="5340257" y="3428326"/>
            <a:ext cx="1542563" cy="648072"/>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600" b="1" dirty="0" smtClean="0"/>
              <a:t>ΑΠΑΡΤΙΑ</a:t>
            </a:r>
            <a:endParaRPr lang="el-GR" sz="1600" b="1" dirty="0"/>
          </a:p>
        </p:txBody>
      </p:sp>
      <p:sp>
        <p:nvSpPr>
          <p:cNvPr id="31" name="30 - Λυγισμένο βέλος"/>
          <p:cNvSpPr/>
          <p:nvPr/>
        </p:nvSpPr>
        <p:spPr>
          <a:xfrm>
            <a:off x="395536" y="3717032"/>
            <a:ext cx="288032" cy="1584176"/>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32" name="31 - Επεξήγηση με στρογγυλεμένο παραλληλόγραμμο"/>
          <p:cNvSpPr/>
          <p:nvPr/>
        </p:nvSpPr>
        <p:spPr>
          <a:xfrm>
            <a:off x="179512" y="5157192"/>
            <a:ext cx="2088232" cy="936104"/>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200" dirty="0" smtClean="0"/>
              <a:t>Αν δεν μπορεί να  προσδιοριστεί το ακριβές ύψος της απαίτησης</a:t>
            </a:r>
            <a:endParaRPr lang="el-GR" sz="1200" dirty="0"/>
          </a:p>
        </p:txBody>
      </p:sp>
      <p:sp>
        <p:nvSpPr>
          <p:cNvPr id="1025" name="Rectangle 1"/>
          <p:cNvSpPr>
            <a:spLocks noChangeArrowheads="1"/>
          </p:cNvSpPr>
          <p:nvPr/>
        </p:nvSpPr>
        <p:spPr bwMode="auto">
          <a:xfrm>
            <a:off x="0" y="51628"/>
            <a:ext cx="216726" cy="353943"/>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sz="1100" b="0" i="0" u="none" strike="noStrike" cap="none" normalizeH="0" baseline="0" dirty="0" smtClean="0">
                <a:ln>
                  <a:noFill/>
                </a:ln>
                <a:solidFill>
                  <a:schemeClr val="tx1"/>
                </a:solidFill>
                <a:effectLst/>
                <a:latin typeface="Calibri" pitchFamily="34" charset="0"/>
                <a:ea typeface="Calibri" pitchFamily="34" charset="0"/>
                <a:cs typeface="MyriadPro-Regular"/>
              </a:rPr>
              <a:t> </a:t>
            </a: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7" name="Rectangle 3"/>
          <p:cNvSpPr>
            <a:spLocks noChangeArrowheads="1"/>
          </p:cNvSpPr>
          <p:nvPr/>
        </p:nvSpPr>
        <p:spPr bwMode="auto">
          <a:xfrm>
            <a:off x="0" y="43934"/>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6" name="35 - Δεξιό βέλος"/>
          <p:cNvSpPr/>
          <p:nvPr/>
        </p:nvSpPr>
        <p:spPr>
          <a:xfrm rot="20553630">
            <a:off x="2337273" y="5069014"/>
            <a:ext cx="972000" cy="720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7" name="36 - Ορθογώνιο"/>
          <p:cNvSpPr/>
          <p:nvPr/>
        </p:nvSpPr>
        <p:spPr>
          <a:xfrm>
            <a:off x="3419872" y="4581128"/>
            <a:ext cx="2952328"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1200" dirty="0"/>
              <a:t>Ο συντονιστής προσμετρά μόνο το μέρος της απαίτησης που δεν αμφισβητείται</a:t>
            </a:r>
          </a:p>
        </p:txBody>
      </p:sp>
      <p:sp>
        <p:nvSpPr>
          <p:cNvPr id="38" name="37 - Δεξιό βέλος"/>
          <p:cNvSpPr/>
          <p:nvPr/>
        </p:nvSpPr>
        <p:spPr>
          <a:xfrm>
            <a:off x="2339752" y="5589240"/>
            <a:ext cx="972000" cy="720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9" name="38 - Ορθογώνιο"/>
          <p:cNvSpPr/>
          <p:nvPr/>
        </p:nvSpPr>
        <p:spPr>
          <a:xfrm>
            <a:off x="3419872" y="5373216"/>
            <a:ext cx="3096344"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1200" dirty="0"/>
              <a:t>Ο συντονιστής προσμετρά το ποσό της  απαίτησης  που προσδιορίστηκε  από τον εμπειρογνώμονα κατά την επαλήθευση </a:t>
            </a:r>
          </a:p>
        </p:txBody>
      </p:sp>
      <p:sp>
        <p:nvSpPr>
          <p:cNvPr id="40" name="39 - Καμπύλο δεξιό βέλος"/>
          <p:cNvSpPr/>
          <p:nvPr/>
        </p:nvSpPr>
        <p:spPr>
          <a:xfrm rot="20886078">
            <a:off x="1360111" y="6100384"/>
            <a:ext cx="804762" cy="360040"/>
          </a:xfrm>
          <a:prstGeom prst="curvedRightArrow">
            <a:avLst>
              <a:gd name="adj1" fmla="val 25000"/>
              <a:gd name="adj2" fmla="val 39721"/>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41" name="40 - Διάγραμμα ροής: Καθυστέρηση"/>
          <p:cNvSpPr/>
          <p:nvPr/>
        </p:nvSpPr>
        <p:spPr>
          <a:xfrm>
            <a:off x="2339752" y="6093296"/>
            <a:ext cx="4536504" cy="604800"/>
          </a:xfrm>
          <a:prstGeom prst="flowChartDela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1200" b="1" dirty="0"/>
              <a:t>Ο πιστωτής που  αμφισβητεί το ποσό της απαίτησης μπορεί να επιδιώξει την δικαστική αναγνώριση του ύψους της</a:t>
            </a:r>
            <a:endParaRPr lang="el-GR" sz="1200" dirty="0"/>
          </a:p>
        </p:txBody>
      </p:sp>
      <p:sp>
        <p:nvSpPr>
          <p:cNvPr id="43" name="Rectangle 2"/>
          <p:cNvSpPr txBox="1">
            <a:spLocks noChangeArrowheads="1"/>
          </p:cNvSpPr>
          <p:nvPr/>
        </p:nvSpPr>
        <p:spPr bwMode="auto">
          <a:xfrm>
            <a:off x="323528" y="0"/>
            <a:ext cx="8239821" cy="504056"/>
          </a:xfrm>
          <a:prstGeom prst="rect">
            <a:avLst/>
          </a:prstGeom>
          <a:solidFill>
            <a:srgbClr val="6699FF">
              <a:alpha val="50000"/>
            </a:srgbClr>
          </a:solidFill>
          <a:ln>
            <a:solidFill>
              <a:schemeClr val="bg1"/>
            </a:solidFill>
            <a:miter lim="800000"/>
            <a:headEnd/>
            <a:tailEnd/>
          </a:ln>
        </p:spPr>
        <p:txBody>
          <a:bodyPr vert="horz" wrap="square" lIns="91440" tIns="45720" rIns="91440" bIns="45720" numCol="1" anchor="t" anchorCtr="0" compatLnSpc="1">
            <a:prstTxWarp prst="textNoShape">
              <a:avLst/>
            </a:prstTxWarp>
            <a:normAutofit fontScale="52500" lnSpcReduction="20000"/>
          </a:bodyPr>
          <a:lstStyle/>
          <a:p>
            <a:pPr eaLnBrk="1" fontAlgn="auto" hangingPunct="1">
              <a:spcAft>
                <a:spcPts val="0"/>
              </a:spcAft>
              <a:defRPr/>
            </a:pPr>
            <a:endParaRPr lang="el-GR" altLang="en-US" sz="2700" b="1" dirty="0" smtClean="0">
              <a:solidFill>
                <a:srgbClr val="000099"/>
              </a:solidFill>
              <a:latin typeface="Times New Roman" pitchFamily="18" charset="0"/>
            </a:endParaRPr>
          </a:p>
          <a:p>
            <a:pPr lvl="0" eaLnBrk="1" fontAlgn="auto" hangingPunct="1">
              <a:spcAft>
                <a:spcPts val="0"/>
              </a:spcAft>
              <a:defRPr/>
            </a:pPr>
            <a:r>
              <a:rPr lang="el-GR" altLang="en-US" sz="2700" b="1" dirty="0" smtClean="0">
                <a:solidFill>
                  <a:srgbClr val="000099"/>
                </a:solidFill>
                <a:latin typeface="Times New Roman" pitchFamily="18" charset="0"/>
              </a:rPr>
              <a:t>ΔΙΑΔΙΚΑΣΙΑ ΔΙΑΠΡΑΓΜΑΤΕΥΣΗΣ &amp; ΔΙΟΡΙΣΜΟΣ ΕΜΠΕΙΡΟΓΝΩΜΟΝΑ (Άρθρα 8 &amp; 11 – Συνέχεια) </a:t>
            </a:r>
            <a:endParaRPr lang="en-GB" altLang="en-US" sz="2700" b="1" dirty="0" smtClean="0">
              <a:solidFill>
                <a:srgbClr val="000099"/>
              </a:solidFill>
              <a:latin typeface="Times New Roman" pitchFamily="18" charset="0"/>
            </a:endParaRPr>
          </a:p>
          <a:p>
            <a:pPr marL="0" marR="0" lvl="0" indent="0" defTabSz="914400" rtl="0" eaLnBrk="1" fontAlgn="auto" latinLnBrk="0" hangingPunct="1">
              <a:lnSpc>
                <a:spcPct val="100000"/>
              </a:lnSpc>
              <a:spcBef>
                <a:spcPct val="0"/>
              </a:spcBef>
              <a:spcAft>
                <a:spcPts val="0"/>
              </a:spcAft>
              <a:buClrTx/>
              <a:buSzTx/>
              <a:buFontTx/>
              <a:buNone/>
              <a:tabLst/>
              <a:defRPr/>
            </a:pPr>
            <a:endParaRPr lang="en-GB" b="1" dirty="0" smtClean="0">
              <a:solidFill>
                <a:srgbClr val="000099"/>
              </a:solidFill>
              <a:latin typeface="Times New Roman" pitchFamily="18" charset="0"/>
              <a:ea typeface="+mj-ea"/>
              <a:cs typeface="+mj-cs"/>
            </a:endParaRPr>
          </a:p>
        </p:txBody>
      </p:sp>
      <p:sp>
        <p:nvSpPr>
          <p:cNvPr id="44" name="43 - Δεξιό βέλος"/>
          <p:cNvSpPr/>
          <p:nvPr/>
        </p:nvSpPr>
        <p:spPr>
          <a:xfrm flipV="1">
            <a:off x="107504" y="3284984"/>
            <a:ext cx="576064" cy="122400"/>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solidFill>
                <a:schemeClr val="bg1">
                  <a:lumMod val="95000"/>
                </a:schemeClr>
              </a:solidFill>
            </a:endParaRPr>
          </a:p>
        </p:txBody>
      </p:sp>
      <p:sp>
        <p:nvSpPr>
          <p:cNvPr id="45" name="44 - Δεξιό βέλος"/>
          <p:cNvSpPr/>
          <p:nvPr/>
        </p:nvSpPr>
        <p:spPr>
          <a:xfrm flipV="1">
            <a:off x="107504" y="3501008"/>
            <a:ext cx="576064" cy="122400"/>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solidFill>
                <a:schemeClr val="bg1">
                  <a:lumMod val="95000"/>
                </a:schemeClr>
              </a:solidFill>
            </a:endParaRPr>
          </a:p>
        </p:txBody>
      </p:sp>
      <p:sp>
        <p:nvSpPr>
          <p:cNvPr id="47" name="46 - Ορθογώνιο"/>
          <p:cNvSpPr/>
          <p:nvPr/>
        </p:nvSpPr>
        <p:spPr>
          <a:xfrm>
            <a:off x="6444208" y="3964900"/>
            <a:ext cx="2699792" cy="2893100"/>
          </a:xfrm>
          <a:prstGeom prst="rect">
            <a:avLst/>
          </a:prstGeom>
          <a:solidFill>
            <a:schemeClr val="accent2"/>
          </a:solidFill>
        </p:spPr>
        <p:txBody>
          <a:bodyPr wrap="square">
            <a:spAutoFit/>
          </a:bodyPr>
          <a:lstStyle/>
          <a:p>
            <a:pPr marL="342900" indent="-342900">
              <a:buFont typeface="Wingdings" panose="05000000000000000000" pitchFamily="2" charset="2"/>
              <a:buChar char="Ø"/>
            </a:pPr>
            <a:r>
              <a:rPr lang="el-GR" sz="1400" dirty="0" smtClean="0"/>
              <a:t>Δεν λαμβάνονται υπόψη για τον καθορισμό της απαρτίας των πιστωτών οι απαιτήσεις συνδεδεμένων προσώπων, όπως επίσης απαιτήσεις όσων πιστωτών δεν δεσμεύονται από τη συμφωνία (λ.χ. «μικροί πιστωτές», απαιτήσεις από κρατικές ενισχύσεις, απαιτήσεις που έχουν γεννηθεί μετά την 31.12.2016). </a:t>
            </a:r>
            <a:endParaRPr lang="el-GR" sz="14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260648"/>
            <a:ext cx="1666528" cy="490066"/>
          </a:xfrm>
        </p:spPr>
        <p:txBody>
          <a:bodyPr>
            <a:normAutofit/>
          </a:bodyPr>
          <a:lstStyle/>
          <a:p>
            <a:r>
              <a:rPr lang="el-GR" sz="1400" dirty="0" smtClean="0">
                <a:solidFill>
                  <a:schemeClr val="tx1"/>
                </a:solidFill>
                <a:latin typeface="Verdana" pitchFamily="34" charset="0"/>
                <a:ea typeface="Verdana" pitchFamily="34" charset="0"/>
                <a:cs typeface="Verdana" pitchFamily="34" charset="0"/>
              </a:rPr>
              <a:t>ΒΗΜΑ 3  </a:t>
            </a:r>
            <a:endParaRPr lang="el-GR" sz="1400" dirty="0">
              <a:solidFill>
                <a:schemeClr val="tx1"/>
              </a:solidFill>
              <a:latin typeface="Verdana" pitchFamily="34" charset="0"/>
              <a:ea typeface="Verdana" pitchFamily="34" charset="0"/>
              <a:cs typeface="Verdana" pitchFamily="34" charset="0"/>
            </a:endParaRPr>
          </a:p>
        </p:txBody>
      </p:sp>
      <p:sp>
        <p:nvSpPr>
          <p:cNvPr id="4" name="3 - Θέση αριθμού διαφάνειας"/>
          <p:cNvSpPr>
            <a:spLocks noGrp="1"/>
          </p:cNvSpPr>
          <p:nvPr>
            <p:ph type="sldNum" sz="quarter" idx="12"/>
          </p:nvPr>
        </p:nvSpPr>
        <p:spPr/>
        <p:txBody>
          <a:bodyPr/>
          <a:lstStyle/>
          <a:p>
            <a:fld id="{1E3FEE50-07D4-4402-A245-6C73E616B05D}" type="slidenum">
              <a:rPr lang="el-GR" smtClean="0"/>
              <a:pPr/>
              <a:t>34</a:t>
            </a:fld>
            <a:endParaRPr lang="el-GR" dirty="0"/>
          </a:p>
        </p:txBody>
      </p:sp>
      <p:sp>
        <p:nvSpPr>
          <p:cNvPr id="5" name="4 - Ορθογώνιο"/>
          <p:cNvSpPr/>
          <p:nvPr/>
        </p:nvSpPr>
        <p:spPr>
          <a:xfrm>
            <a:off x="107504" y="692696"/>
            <a:ext cx="1944216"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600" dirty="0" smtClean="0"/>
              <a:t>Προαιρετικός διορισμός εμπειρογνώμονα </a:t>
            </a:r>
            <a:endParaRPr lang="el-GR" sz="1600" dirty="0"/>
          </a:p>
        </p:txBody>
      </p:sp>
      <p:sp>
        <p:nvSpPr>
          <p:cNvPr id="10" name="9 - Ορθογώνιο"/>
          <p:cNvSpPr/>
          <p:nvPr/>
        </p:nvSpPr>
        <p:spPr>
          <a:xfrm>
            <a:off x="2339752" y="980728"/>
            <a:ext cx="1224136"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ΑΠΑΡΤΙΑ</a:t>
            </a:r>
            <a:endParaRPr lang="el-GR" dirty="0"/>
          </a:p>
        </p:txBody>
      </p:sp>
      <p:sp>
        <p:nvSpPr>
          <p:cNvPr id="14" name="13 - Δεξιό βέλος"/>
          <p:cNvSpPr/>
          <p:nvPr/>
        </p:nvSpPr>
        <p:spPr>
          <a:xfrm>
            <a:off x="3635896" y="1196752"/>
            <a:ext cx="360000"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5" name="14 - Επεξήγηση με στρογγυλεμένο παραλληλόγραμμο"/>
          <p:cNvSpPr/>
          <p:nvPr/>
        </p:nvSpPr>
        <p:spPr>
          <a:xfrm>
            <a:off x="3995936" y="404664"/>
            <a:ext cx="2160240" cy="1656184"/>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200" dirty="0" smtClean="0"/>
              <a:t>Ο </a:t>
            </a:r>
            <a:r>
              <a:rPr lang="el-GR" sz="1200" dirty="0"/>
              <a:t>συντονιστής κοινοποιεί στους </a:t>
            </a:r>
            <a:r>
              <a:rPr lang="el-GR" sz="1200" dirty="0" smtClean="0"/>
              <a:t> συμμετέχοντες πιστωτές  το πλήρες  περιεχόμενο της αίτησης  &amp; ενημερώνει τον </a:t>
            </a:r>
            <a:r>
              <a:rPr lang="el-GR" sz="1200" b="1" u="sng" dirty="0" smtClean="0"/>
              <a:t>οφειλέτη(μικρή επιχείρηση </a:t>
            </a:r>
            <a:r>
              <a:rPr lang="el-GR" sz="1200" dirty="0" smtClean="0"/>
              <a:t>) για την έναρξη της διαδικασίας </a:t>
            </a:r>
            <a:endParaRPr lang="el-GR" sz="1200" dirty="0"/>
          </a:p>
        </p:txBody>
      </p:sp>
      <p:sp>
        <p:nvSpPr>
          <p:cNvPr id="24" name="23 - Δεξιό βέλος"/>
          <p:cNvSpPr/>
          <p:nvPr/>
        </p:nvSpPr>
        <p:spPr>
          <a:xfrm>
            <a:off x="6336248" y="1124744"/>
            <a:ext cx="468000" cy="720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5" name="24 - Στρογγύλεμα μίας γωνίας ορθογωνίου"/>
          <p:cNvSpPr/>
          <p:nvPr/>
        </p:nvSpPr>
        <p:spPr>
          <a:xfrm>
            <a:off x="6876256" y="620688"/>
            <a:ext cx="2088232" cy="1152128"/>
          </a:xfrm>
          <a:prstGeom prst="round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200" dirty="0" smtClean="0"/>
              <a:t>Εντός  5 ημερών αίτημα από συμμετέχοντες πιστωτές δικαιούχοι ≥1/3 των συνολικών απαιτήσεων </a:t>
            </a:r>
            <a:endParaRPr lang="el-GR" sz="1200" dirty="0"/>
          </a:p>
        </p:txBody>
      </p:sp>
      <p:sp>
        <p:nvSpPr>
          <p:cNvPr id="26" name="25 - Βέλος προς τα κάτω"/>
          <p:cNvSpPr/>
          <p:nvPr/>
        </p:nvSpPr>
        <p:spPr>
          <a:xfrm>
            <a:off x="7884368" y="1844824"/>
            <a:ext cx="45719" cy="2160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7" name="26 - Ορθογώνιο"/>
          <p:cNvSpPr/>
          <p:nvPr/>
        </p:nvSpPr>
        <p:spPr>
          <a:xfrm>
            <a:off x="7092280" y="2132856"/>
            <a:ext cx="1656184" cy="10801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200" dirty="0" smtClean="0"/>
              <a:t>Επιλογή &amp;διορισμός  από την απόλυτη πλειοψηφία των συμμετεχόντων πιστωτών εντός  (1) μήνα</a:t>
            </a:r>
            <a:endParaRPr lang="el-GR" sz="1200" dirty="0"/>
          </a:p>
        </p:txBody>
      </p:sp>
      <p:sp>
        <p:nvSpPr>
          <p:cNvPr id="28" name="27 - Αριστερό βέλος"/>
          <p:cNvSpPr/>
          <p:nvPr/>
        </p:nvSpPr>
        <p:spPr>
          <a:xfrm>
            <a:off x="6516216" y="2636912"/>
            <a:ext cx="504056" cy="7200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0" name="29 - Ορθογώνιο"/>
          <p:cNvSpPr/>
          <p:nvPr/>
        </p:nvSpPr>
        <p:spPr>
          <a:xfrm>
            <a:off x="107504" y="3501008"/>
            <a:ext cx="2016224" cy="10801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600" dirty="0" smtClean="0"/>
              <a:t>Υποχρεωτικός διορισμός εμπειρογνώμονα </a:t>
            </a:r>
            <a:endParaRPr lang="el-GR" sz="1600" dirty="0"/>
          </a:p>
        </p:txBody>
      </p:sp>
      <p:sp>
        <p:nvSpPr>
          <p:cNvPr id="32" name="31 - Αριστερό άγκιστρο"/>
          <p:cNvSpPr/>
          <p:nvPr/>
        </p:nvSpPr>
        <p:spPr>
          <a:xfrm>
            <a:off x="107504" y="1484784"/>
            <a:ext cx="144016" cy="79208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33" name="32 - Δεξιό άγκιστρο"/>
          <p:cNvSpPr/>
          <p:nvPr/>
        </p:nvSpPr>
        <p:spPr>
          <a:xfrm>
            <a:off x="1835696" y="1484784"/>
            <a:ext cx="288032" cy="79208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34" name="33 - TextBox"/>
          <p:cNvSpPr txBox="1"/>
          <p:nvPr/>
        </p:nvSpPr>
        <p:spPr>
          <a:xfrm>
            <a:off x="323528" y="1556792"/>
            <a:ext cx="1584176" cy="276999"/>
          </a:xfrm>
          <a:prstGeom prst="rect">
            <a:avLst/>
          </a:prstGeom>
          <a:noFill/>
        </p:spPr>
        <p:txBody>
          <a:bodyPr wrap="square" rtlCol="0">
            <a:spAutoFit/>
          </a:bodyPr>
          <a:lstStyle/>
          <a:p>
            <a:r>
              <a:rPr lang="el-GR" sz="1200" b="1" u="sng" dirty="0" smtClean="0"/>
              <a:t>ΜΙΚΡΗ  ΕΠΙΧΕΙΡΗΣΗ </a:t>
            </a:r>
            <a:endParaRPr lang="el-GR" sz="1200" b="1" u="sng" dirty="0"/>
          </a:p>
        </p:txBody>
      </p:sp>
      <p:sp>
        <p:nvSpPr>
          <p:cNvPr id="35" name="34 - Αριστερό άγκιστρο"/>
          <p:cNvSpPr/>
          <p:nvPr/>
        </p:nvSpPr>
        <p:spPr>
          <a:xfrm>
            <a:off x="72008" y="4653136"/>
            <a:ext cx="179512" cy="79208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39" name="38 - Ορθογώνιο"/>
          <p:cNvSpPr/>
          <p:nvPr/>
        </p:nvSpPr>
        <p:spPr>
          <a:xfrm>
            <a:off x="179513" y="4797152"/>
            <a:ext cx="1440159" cy="461665"/>
          </a:xfrm>
          <a:prstGeom prst="rect">
            <a:avLst/>
          </a:prstGeom>
        </p:spPr>
        <p:txBody>
          <a:bodyPr wrap="square">
            <a:spAutoFit/>
          </a:bodyPr>
          <a:lstStyle/>
          <a:p>
            <a:r>
              <a:rPr lang="el-GR" sz="1200" b="1" u="sng" dirty="0" smtClean="0"/>
              <a:t>ΜΕΓΑΛΗ  ΕΠΙΧΕΙΡΗΣΗ </a:t>
            </a:r>
            <a:endParaRPr lang="el-GR" sz="1200" b="1" u="sng" dirty="0"/>
          </a:p>
        </p:txBody>
      </p:sp>
      <p:sp>
        <p:nvSpPr>
          <p:cNvPr id="40" name="39 - Δεξιό άγκιστρο"/>
          <p:cNvSpPr/>
          <p:nvPr/>
        </p:nvSpPr>
        <p:spPr>
          <a:xfrm>
            <a:off x="1475656" y="4653136"/>
            <a:ext cx="144016" cy="79208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42" name="41 - Ορθογώνιο"/>
          <p:cNvSpPr/>
          <p:nvPr/>
        </p:nvSpPr>
        <p:spPr>
          <a:xfrm>
            <a:off x="2411760" y="3933056"/>
            <a:ext cx="1296144"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ΑΠΑΡΤΙΑ</a:t>
            </a:r>
            <a:endParaRPr lang="el-GR" dirty="0"/>
          </a:p>
        </p:txBody>
      </p:sp>
      <p:sp>
        <p:nvSpPr>
          <p:cNvPr id="43" name="42 - Δεξιό βέλος"/>
          <p:cNvSpPr/>
          <p:nvPr/>
        </p:nvSpPr>
        <p:spPr>
          <a:xfrm>
            <a:off x="3779912" y="4149080"/>
            <a:ext cx="144016"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4" name="43 - Επεξήγηση με στρογγυλεμένο παραλληλόγραμμο"/>
          <p:cNvSpPr/>
          <p:nvPr/>
        </p:nvSpPr>
        <p:spPr>
          <a:xfrm>
            <a:off x="3995936" y="3429000"/>
            <a:ext cx="2304256" cy="1440160"/>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200" dirty="0" smtClean="0"/>
              <a:t>ο συντονιστής κοινοποιεί στους  συμμετέχοντες πιστωτές  το πλήρες  περιεχόμενο της αίτησης  &amp; ενημερώνει τον </a:t>
            </a:r>
            <a:r>
              <a:rPr lang="el-GR" sz="1200" b="1" u="sng" dirty="0" smtClean="0"/>
              <a:t>οφειλέτη(μεγάλη επιχείρηση </a:t>
            </a:r>
            <a:r>
              <a:rPr lang="el-GR" sz="1200" dirty="0" smtClean="0"/>
              <a:t>) για την έναρξη της διαδικασίας </a:t>
            </a:r>
            <a:endParaRPr lang="el-GR" sz="1200" dirty="0"/>
          </a:p>
        </p:txBody>
      </p:sp>
      <p:sp>
        <p:nvSpPr>
          <p:cNvPr id="45" name="44 - Δεξιό βέλος"/>
          <p:cNvSpPr/>
          <p:nvPr/>
        </p:nvSpPr>
        <p:spPr>
          <a:xfrm>
            <a:off x="6372200" y="4221088"/>
            <a:ext cx="144016"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2" name="51 - Διάγραμμα ροής: Εναλλακτική διεργασία"/>
          <p:cNvSpPr/>
          <p:nvPr/>
        </p:nvSpPr>
        <p:spPr>
          <a:xfrm>
            <a:off x="4427984" y="2204864"/>
            <a:ext cx="1944216" cy="86409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200" dirty="0" smtClean="0"/>
              <a:t>Η αμοιβή συμφωνείται  ελεύθερα  και βαρύνει τους συμμετέχοντες πιστωτές</a:t>
            </a:r>
          </a:p>
          <a:p>
            <a:pPr algn="ctr"/>
            <a:endParaRPr lang="el-GR" sz="1200" dirty="0"/>
          </a:p>
        </p:txBody>
      </p:sp>
      <p:sp>
        <p:nvSpPr>
          <p:cNvPr id="53" name="52 - Δεξιό βέλος"/>
          <p:cNvSpPr/>
          <p:nvPr/>
        </p:nvSpPr>
        <p:spPr>
          <a:xfrm rot="10800000">
            <a:off x="3995936" y="2636912"/>
            <a:ext cx="288032"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4" name="53 - Έκρηξη 2"/>
          <p:cNvSpPr/>
          <p:nvPr/>
        </p:nvSpPr>
        <p:spPr>
          <a:xfrm>
            <a:off x="251520" y="1700808"/>
            <a:ext cx="4176464" cy="2088232"/>
          </a:xfrm>
          <a:prstGeom prst="irregularSeal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200" dirty="0" smtClean="0"/>
              <a:t>Όταν</a:t>
            </a:r>
            <a:r>
              <a:rPr lang="el-GR" dirty="0" smtClean="0"/>
              <a:t>  </a:t>
            </a:r>
            <a:r>
              <a:rPr lang="el-GR" sz="1200" dirty="0" smtClean="0"/>
              <a:t>η σύμβαση  καταρτίζεται  με βάση το σχέδιο που εκπονήθηκε από τον εμπειρογνώμονα  η αμοιβή του βαρύνει τον οφειλέτη</a:t>
            </a:r>
            <a:endParaRPr lang="el-GR" sz="1200" dirty="0"/>
          </a:p>
        </p:txBody>
      </p:sp>
      <p:sp>
        <p:nvSpPr>
          <p:cNvPr id="55" name="54 - Διάγραμμα ροής: Εναλλακτική διεργασία"/>
          <p:cNvSpPr/>
          <p:nvPr/>
        </p:nvSpPr>
        <p:spPr>
          <a:xfrm>
            <a:off x="6660232" y="3573016"/>
            <a:ext cx="2160240" cy="158417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200" b="1" u="sng" dirty="0" smtClean="0"/>
              <a:t>Υποχρεωτικός</a:t>
            </a:r>
            <a:r>
              <a:rPr lang="el-GR" b="1" u="sng" dirty="0" smtClean="0"/>
              <a:t>  </a:t>
            </a:r>
            <a:r>
              <a:rPr lang="el-GR" sz="1200" b="1" u="sng" dirty="0" smtClean="0"/>
              <a:t>διορισμός εμπειρογνώμονα</a:t>
            </a:r>
            <a:r>
              <a:rPr lang="en-US" sz="1200" b="1" u="sng" dirty="0"/>
              <a:t>:</a:t>
            </a:r>
            <a:r>
              <a:rPr lang="el-GR" sz="1200" b="1" u="sng" dirty="0" smtClean="0"/>
              <a:t> </a:t>
            </a:r>
          </a:p>
          <a:p>
            <a:pPr algn="ctr"/>
            <a:r>
              <a:rPr lang="en-US" sz="1200" dirty="0" smtClean="0"/>
              <a:t>1.</a:t>
            </a:r>
            <a:r>
              <a:rPr lang="el-GR" sz="1200" dirty="0" smtClean="0"/>
              <a:t>έκθεση  βιωσιμότητας</a:t>
            </a:r>
          </a:p>
          <a:p>
            <a:pPr algn="ctr"/>
            <a:r>
              <a:rPr lang="el-GR" sz="1200" dirty="0" smtClean="0"/>
              <a:t>2.σχέδιο αναδιάρθρωσης οφειλών </a:t>
            </a:r>
          </a:p>
          <a:p>
            <a:pPr algn="ctr"/>
            <a:r>
              <a:rPr lang="el-GR" sz="1200" dirty="0" smtClean="0"/>
              <a:t>3.επαλήθευση απαιτήσεων (προαιρετικά)</a:t>
            </a:r>
            <a:endParaRPr lang="el-GR" sz="1200" dirty="0"/>
          </a:p>
        </p:txBody>
      </p:sp>
      <p:sp>
        <p:nvSpPr>
          <p:cNvPr id="56" name="55 - Βέλος προς τα κάτω"/>
          <p:cNvSpPr/>
          <p:nvPr/>
        </p:nvSpPr>
        <p:spPr>
          <a:xfrm>
            <a:off x="7668344" y="5229200"/>
            <a:ext cx="72008"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7" name="56 - Διάγραμμα ροής: Εναλλακτική διεργασία"/>
          <p:cNvSpPr/>
          <p:nvPr/>
        </p:nvSpPr>
        <p:spPr>
          <a:xfrm>
            <a:off x="6732240" y="5589240"/>
            <a:ext cx="2088232" cy="108012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200" dirty="0" smtClean="0"/>
              <a:t>Η επιλογή &amp; ο  διορισμός  του εμπειρογνώμονα  με </a:t>
            </a:r>
            <a:r>
              <a:rPr lang="el-GR" sz="1200" b="1" u="sng" dirty="0" smtClean="0"/>
              <a:t>κοινή απόφαση </a:t>
            </a:r>
            <a:r>
              <a:rPr lang="el-GR" sz="1200" dirty="0" smtClean="0"/>
              <a:t>οφειλέτη και απόλυτης  πλειοψηφίας συμμετεχόντων πιστωτών</a:t>
            </a:r>
            <a:endParaRPr lang="el-GR" sz="1200" dirty="0"/>
          </a:p>
        </p:txBody>
      </p:sp>
      <p:sp>
        <p:nvSpPr>
          <p:cNvPr id="58" name="57 - Αριστερό βέλος"/>
          <p:cNvSpPr/>
          <p:nvPr/>
        </p:nvSpPr>
        <p:spPr>
          <a:xfrm>
            <a:off x="6084168" y="6093296"/>
            <a:ext cx="432048" cy="45719"/>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9" name="58 - Ελλειψοειδής επεξήγηση"/>
          <p:cNvSpPr/>
          <p:nvPr/>
        </p:nvSpPr>
        <p:spPr>
          <a:xfrm>
            <a:off x="3131840" y="5157192"/>
            <a:ext cx="2952328" cy="1440160"/>
          </a:xfrm>
          <a:prstGeom prst="wedgeEllipseCallout">
            <a:avLst>
              <a:gd name="adj1" fmla="val -66915"/>
              <a:gd name="adj2" fmla="val 411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400" dirty="0" smtClean="0"/>
              <a:t>Η αμοιβή του εμπειρογνώμονα συμφωνείται ελεύθερα και βαρύνει τον οφειλέτη</a:t>
            </a:r>
            <a:endParaRPr lang="el-GR" sz="1400" dirty="0"/>
          </a:p>
        </p:txBody>
      </p:sp>
      <p:sp>
        <p:nvSpPr>
          <p:cNvPr id="36" name="Rectangle 2"/>
          <p:cNvSpPr txBox="1">
            <a:spLocks noChangeArrowheads="1"/>
          </p:cNvSpPr>
          <p:nvPr/>
        </p:nvSpPr>
        <p:spPr bwMode="auto">
          <a:xfrm>
            <a:off x="323528" y="0"/>
            <a:ext cx="8239821" cy="504056"/>
          </a:xfrm>
          <a:prstGeom prst="rect">
            <a:avLst/>
          </a:prstGeom>
          <a:solidFill>
            <a:srgbClr val="6699FF">
              <a:alpha val="50000"/>
            </a:srgbClr>
          </a:solidFill>
          <a:ln>
            <a:solidFill>
              <a:schemeClr val="bg1"/>
            </a:solidFill>
            <a:miter lim="800000"/>
            <a:headEnd/>
            <a:tailEnd/>
          </a:ln>
        </p:spPr>
        <p:txBody>
          <a:bodyPr vert="horz" wrap="square" lIns="91440" tIns="45720" rIns="91440" bIns="45720" numCol="1" anchor="t" anchorCtr="0" compatLnSpc="1">
            <a:prstTxWarp prst="textNoShape">
              <a:avLst/>
            </a:prstTxWarp>
            <a:normAutofit fontScale="52500" lnSpcReduction="20000"/>
          </a:bodyPr>
          <a:lstStyle/>
          <a:p>
            <a:pPr eaLnBrk="1" fontAlgn="auto" hangingPunct="1">
              <a:spcAft>
                <a:spcPts val="0"/>
              </a:spcAft>
              <a:defRPr/>
            </a:pPr>
            <a:endParaRPr lang="el-GR" altLang="en-US" sz="2700" b="1" dirty="0" smtClean="0">
              <a:solidFill>
                <a:srgbClr val="000099"/>
              </a:solidFill>
              <a:latin typeface="Times New Roman" pitchFamily="18" charset="0"/>
            </a:endParaRPr>
          </a:p>
          <a:p>
            <a:pPr lvl="0" eaLnBrk="1" fontAlgn="auto" hangingPunct="1">
              <a:spcAft>
                <a:spcPts val="0"/>
              </a:spcAft>
              <a:defRPr/>
            </a:pPr>
            <a:r>
              <a:rPr lang="el-GR" altLang="en-US" sz="2700" b="1" dirty="0" smtClean="0">
                <a:solidFill>
                  <a:srgbClr val="000099"/>
                </a:solidFill>
                <a:latin typeface="Times New Roman" pitchFamily="18" charset="0"/>
              </a:rPr>
              <a:t>ΔΙΑΔΙΚΑΣΙΑ ΔΙΑΠΡΑΓΜΑΤΕΥΣΗΣ &amp; ΔΙΟΡΙΣΜΟΣ ΕΜΠΕΙΡΟΓΝΩΜΟΝΑ (Άρθρα 8 &amp; 11 – Συνέχεια) </a:t>
            </a:r>
            <a:endParaRPr lang="en-GB" altLang="en-US" sz="2700" b="1" dirty="0" smtClean="0">
              <a:solidFill>
                <a:srgbClr val="000099"/>
              </a:solidFill>
              <a:latin typeface="Times New Roman" pitchFamily="18" charset="0"/>
            </a:endParaRPr>
          </a:p>
          <a:p>
            <a:pPr marL="0" marR="0" lvl="0" indent="0" defTabSz="914400" rtl="0" eaLnBrk="1" fontAlgn="auto" latinLnBrk="0" hangingPunct="1">
              <a:lnSpc>
                <a:spcPct val="100000"/>
              </a:lnSpc>
              <a:spcBef>
                <a:spcPct val="0"/>
              </a:spcBef>
              <a:spcAft>
                <a:spcPts val="0"/>
              </a:spcAft>
              <a:buClrTx/>
              <a:buSzTx/>
              <a:buFontTx/>
              <a:buNone/>
              <a:tabLst/>
              <a:defRPr/>
            </a:pPr>
            <a:endParaRPr lang="en-GB" b="1" dirty="0" smtClean="0">
              <a:solidFill>
                <a:srgbClr val="000099"/>
              </a:solidFill>
              <a:latin typeface="Times New Roman" pitchFamily="18" charset="0"/>
              <a:ea typeface="+mj-ea"/>
              <a:cs typeface="+mj-cs"/>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95536" y="332656"/>
            <a:ext cx="1512168" cy="504056"/>
          </a:xfrm>
        </p:spPr>
        <p:txBody>
          <a:bodyPr>
            <a:normAutofit/>
          </a:bodyPr>
          <a:lstStyle/>
          <a:p>
            <a:r>
              <a:rPr lang="el-GR" sz="1400" dirty="0" smtClean="0">
                <a:solidFill>
                  <a:schemeClr val="tx1"/>
                </a:solidFill>
                <a:latin typeface="Verdana" pitchFamily="34" charset="0"/>
                <a:ea typeface="Verdana" pitchFamily="34" charset="0"/>
                <a:cs typeface="Verdana" pitchFamily="34" charset="0"/>
              </a:rPr>
              <a:t>ΒΗΜΑ 4  </a:t>
            </a:r>
            <a:endParaRPr lang="el-GR" sz="1400" dirty="0">
              <a:solidFill>
                <a:schemeClr val="tx1"/>
              </a:solidFill>
              <a:latin typeface="Verdana" pitchFamily="34" charset="0"/>
              <a:ea typeface="Verdana" pitchFamily="34" charset="0"/>
              <a:cs typeface="Verdana" pitchFamily="34" charset="0"/>
            </a:endParaRPr>
          </a:p>
        </p:txBody>
      </p:sp>
      <p:sp>
        <p:nvSpPr>
          <p:cNvPr id="4" name="3 - Θέση αριθμού διαφάνειας"/>
          <p:cNvSpPr>
            <a:spLocks noGrp="1"/>
          </p:cNvSpPr>
          <p:nvPr>
            <p:ph type="sldNum" sz="quarter" idx="12"/>
          </p:nvPr>
        </p:nvSpPr>
        <p:spPr/>
        <p:txBody>
          <a:bodyPr/>
          <a:lstStyle/>
          <a:p>
            <a:fld id="{1E3FEE50-07D4-4402-A245-6C73E616B05D}" type="slidenum">
              <a:rPr lang="el-GR" smtClean="0"/>
              <a:pPr/>
              <a:t>35</a:t>
            </a:fld>
            <a:endParaRPr lang="el-GR"/>
          </a:p>
        </p:txBody>
      </p:sp>
      <p:sp>
        <p:nvSpPr>
          <p:cNvPr id="5" name="4 - Διάγραμμα ροής: Εναλλακτική διεργασία"/>
          <p:cNvSpPr/>
          <p:nvPr/>
        </p:nvSpPr>
        <p:spPr>
          <a:xfrm>
            <a:off x="179512" y="980728"/>
            <a:ext cx="1944216" cy="1008112"/>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200" dirty="0"/>
              <a:t>Ο  εμπειρογνώμονας υποβάλλει στον </a:t>
            </a:r>
            <a:r>
              <a:rPr lang="el-GR" sz="1200" b="1" i="1" u="sng" dirty="0"/>
              <a:t>συντονιστή, </a:t>
            </a:r>
            <a:r>
              <a:rPr lang="el-GR" sz="1200" dirty="0"/>
              <a:t>εντός (30) εργασίμων </a:t>
            </a:r>
            <a:r>
              <a:rPr lang="el-GR" sz="1200" dirty="0" smtClean="0"/>
              <a:t>ημερών</a:t>
            </a:r>
            <a:endParaRPr lang="el-GR" sz="1200" dirty="0"/>
          </a:p>
        </p:txBody>
      </p:sp>
      <p:sp>
        <p:nvSpPr>
          <p:cNvPr id="6" name="5 - Δεξιό βέλος"/>
          <p:cNvSpPr/>
          <p:nvPr/>
        </p:nvSpPr>
        <p:spPr>
          <a:xfrm rot="20430051">
            <a:off x="2195366" y="1352793"/>
            <a:ext cx="432000" cy="720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 name="7 - Έλλειψη"/>
          <p:cNvSpPr/>
          <p:nvPr/>
        </p:nvSpPr>
        <p:spPr>
          <a:xfrm rot="21305445">
            <a:off x="2682752" y="742253"/>
            <a:ext cx="1568967" cy="82091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200" dirty="0" smtClean="0"/>
              <a:t>Όταν ο οφειλέτης είναι μικρή επιχείρηση</a:t>
            </a:r>
            <a:endParaRPr lang="el-GR" sz="1200" dirty="0"/>
          </a:p>
        </p:txBody>
      </p:sp>
      <p:sp>
        <p:nvSpPr>
          <p:cNvPr id="9" name="8 - Δεξιό βέλος"/>
          <p:cNvSpPr/>
          <p:nvPr/>
        </p:nvSpPr>
        <p:spPr>
          <a:xfrm>
            <a:off x="4355976" y="1079025"/>
            <a:ext cx="216024"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 name="9 - Διάγραμμα ροής: Αρχή/τέλος εργασίας"/>
          <p:cNvSpPr/>
          <p:nvPr/>
        </p:nvSpPr>
        <p:spPr>
          <a:xfrm>
            <a:off x="4644008" y="692696"/>
            <a:ext cx="1224136" cy="648072"/>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200" dirty="0" smtClean="0"/>
              <a:t>Έκθεση αξιολόγησης βιωσιμότητας </a:t>
            </a:r>
            <a:endParaRPr lang="el-GR" sz="1200" dirty="0"/>
          </a:p>
        </p:txBody>
      </p:sp>
      <p:sp>
        <p:nvSpPr>
          <p:cNvPr id="11" name="10 - Συν"/>
          <p:cNvSpPr/>
          <p:nvPr/>
        </p:nvSpPr>
        <p:spPr>
          <a:xfrm>
            <a:off x="6228184" y="836712"/>
            <a:ext cx="432048" cy="360040"/>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 name="11 - Διπλή αγκύλη"/>
          <p:cNvSpPr/>
          <p:nvPr/>
        </p:nvSpPr>
        <p:spPr>
          <a:xfrm>
            <a:off x="5868144" y="1196752"/>
            <a:ext cx="1044000" cy="360040"/>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15" name="14 - TextBox"/>
          <p:cNvSpPr txBox="1"/>
          <p:nvPr/>
        </p:nvSpPr>
        <p:spPr>
          <a:xfrm>
            <a:off x="5868144" y="1238563"/>
            <a:ext cx="1656184" cy="246221"/>
          </a:xfrm>
          <a:prstGeom prst="rect">
            <a:avLst/>
          </a:prstGeom>
          <a:noFill/>
        </p:spPr>
        <p:txBody>
          <a:bodyPr wrap="square" rtlCol="0">
            <a:spAutoFit/>
          </a:bodyPr>
          <a:lstStyle/>
          <a:p>
            <a:r>
              <a:rPr lang="el-GR" sz="1000" i="1" dirty="0" smtClean="0"/>
              <a:t>Εφόσον ζητηθεί </a:t>
            </a:r>
            <a:endParaRPr lang="el-GR" sz="1000" i="1" dirty="0"/>
          </a:p>
        </p:txBody>
      </p:sp>
      <p:sp>
        <p:nvSpPr>
          <p:cNvPr id="16" name="15 - Ψαλίδισμα διαγώνιας γωνίας του ορθογωνίου"/>
          <p:cNvSpPr/>
          <p:nvPr/>
        </p:nvSpPr>
        <p:spPr>
          <a:xfrm>
            <a:off x="6948264" y="476672"/>
            <a:ext cx="1512168" cy="1152128"/>
          </a:xfrm>
          <a:prstGeom prst="snip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28600" algn="just">
              <a:buAutoNum type="arabicPeriod"/>
            </a:pPr>
            <a:r>
              <a:rPr lang="el-GR" sz="1200" dirty="0" smtClean="0"/>
              <a:t>σχέδιο </a:t>
            </a:r>
            <a:r>
              <a:rPr lang="el-GR" sz="1200" dirty="0"/>
              <a:t>αναδιάρθρωσης οφειλών </a:t>
            </a:r>
          </a:p>
          <a:p>
            <a:pPr indent="-228600" algn="just">
              <a:buAutoNum type="arabicPeriod"/>
            </a:pPr>
            <a:r>
              <a:rPr lang="el-GR" sz="1200" dirty="0" smtClean="0"/>
              <a:t>επαλήθευση απαιτήσεων</a:t>
            </a:r>
            <a:endParaRPr lang="el-GR" sz="1200" dirty="0"/>
          </a:p>
        </p:txBody>
      </p:sp>
      <p:sp>
        <p:nvSpPr>
          <p:cNvPr id="19" name="18 - Ραβδωτό δεξιό βέλος"/>
          <p:cNvSpPr/>
          <p:nvPr/>
        </p:nvSpPr>
        <p:spPr>
          <a:xfrm rot="3334743">
            <a:off x="870034" y="2441827"/>
            <a:ext cx="936000" cy="216024"/>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1" name="20 - Δάκρυ"/>
          <p:cNvSpPr/>
          <p:nvPr/>
        </p:nvSpPr>
        <p:spPr>
          <a:xfrm rot="1126327">
            <a:off x="1560561" y="2906146"/>
            <a:ext cx="1851807" cy="1080120"/>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l-GR" sz="1200" dirty="0" smtClean="0"/>
              <a:t>Όταν ο οφειλέτης είναι μεγάλη επιχείρηση</a:t>
            </a:r>
            <a:endParaRPr lang="el-GR" sz="1200" dirty="0"/>
          </a:p>
        </p:txBody>
      </p:sp>
      <p:sp>
        <p:nvSpPr>
          <p:cNvPr id="22" name="21 - Δεξιό βέλος"/>
          <p:cNvSpPr/>
          <p:nvPr/>
        </p:nvSpPr>
        <p:spPr>
          <a:xfrm rot="463212">
            <a:off x="3561988" y="3573016"/>
            <a:ext cx="648072" cy="720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5" name="24 - Διπλωμένη γωνία"/>
          <p:cNvSpPr/>
          <p:nvPr/>
        </p:nvSpPr>
        <p:spPr>
          <a:xfrm>
            <a:off x="4355976" y="2996952"/>
            <a:ext cx="3024336" cy="1368152"/>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l-GR" sz="1200" dirty="0" smtClean="0"/>
              <a:t>1.Αξιολόγηση βιωσιμότητας </a:t>
            </a:r>
            <a:br>
              <a:rPr lang="el-GR" sz="1200" dirty="0" smtClean="0"/>
            </a:br>
            <a:r>
              <a:rPr lang="el-GR" sz="1200" dirty="0" smtClean="0"/>
              <a:t>          2. </a:t>
            </a:r>
            <a:r>
              <a:rPr lang="el-GR" sz="1200" dirty="0"/>
              <a:t>σχέδιο αναδιάρθρωσης οφειλών </a:t>
            </a:r>
            <a:endParaRPr lang="el-GR" sz="1200" dirty="0" smtClean="0"/>
          </a:p>
          <a:p>
            <a:pPr algn="ctr"/>
            <a:r>
              <a:rPr lang="el-GR" sz="1200" dirty="0" smtClean="0"/>
              <a:t> </a:t>
            </a:r>
          </a:p>
          <a:p>
            <a:pPr algn="ctr"/>
            <a:r>
              <a:rPr lang="el-GR" sz="1200" dirty="0" smtClean="0"/>
              <a:t>     </a:t>
            </a:r>
          </a:p>
          <a:p>
            <a:pPr algn="ctr"/>
            <a:r>
              <a:rPr lang="el-GR" sz="1200" dirty="0" smtClean="0"/>
              <a:t> 3.επαλήθευση </a:t>
            </a:r>
            <a:r>
              <a:rPr lang="el-GR" sz="1200" dirty="0"/>
              <a:t>απαιτήσεων όταν  αμφισβητείται </a:t>
            </a:r>
            <a:r>
              <a:rPr lang="el-GR" sz="1200" dirty="0" smtClean="0"/>
              <a:t>(προαιρετικά)</a:t>
            </a:r>
            <a:endParaRPr lang="el-GR" sz="1200" dirty="0"/>
          </a:p>
        </p:txBody>
      </p:sp>
      <p:sp>
        <p:nvSpPr>
          <p:cNvPr id="27" name="26 - Συν"/>
          <p:cNvSpPr/>
          <p:nvPr/>
        </p:nvSpPr>
        <p:spPr>
          <a:xfrm>
            <a:off x="5652120" y="3429000"/>
            <a:ext cx="288032" cy="288032"/>
          </a:xfrm>
          <a:prstGeom prst="mathPlus">
            <a:avLst>
              <a:gd name="adj1" fmla="val 23520"/>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9" name="28 - Κουμπί ενέργειας: Προσαρμογή">
            <a:hlinkClick r:id="" action="ppaction://noaction" highlightClick="1"/>
          </p:cNvPr>
          <p:cNvSpPr/>
          <p:nvPr/>
        </p:nvSpPr>
        <p:spPr>
          <a:xfrm>
            <a:off x="1331640" y="4797152"/>
            <a:ext cx="6192688" cy="1728192"/>
          </a:xfrm>
          <a:prstGeom prst="actionButtonBlan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200" b="1" u="sng" dirty="0" err="1"/>
              <a:t>Mη</a:t>
            </a:r>
            <a:r>
              <a:rPr lang="el-GR" sz="1200" b="1" u="sng" dirty="0"/>
              <a:t>  ανάθεση σε εμπειρογνώμονα της αξιολόγησης βιωσιμότητας</a:t>
            </a:r>
            <a:r>
              <a:rPr lang="el-GR" sz="1200" dirty="0" smtClean="0"/>
              <a:t>:</a:t>
            </a:r>
          </a:p>
          <a:p>
            <a:pPr algn="ctr"/>
            <a:endParaRPr lang="el-GR" sz="1200" dirty="0" smtClean="0"/>
          </a:p>
          <a:p>
            <a:pPr algn="just"/>
            <a:r>
              <a:rPr lang="el-GR" sz="1000" dirty="0" smtClean="0"/>
              <a:t>1.έχει </a:t>
            </a:r>
            <a:r>
              <a:rPr lang="el-GR" sz="1000" dirty="0"/>
              <a:t>εκπονηθεί από οποιονδήποτε πιστωτή αξιολόγηση βιωσιμότητας του οφειλέτη εντός των τελευταίων δώδεκα (12) μηνών πριν από την υποβολή της αίτησης α των συμμετεχόντων πιστωτών και ο οφειλέτης</a:t>
            </a:r>
            <a:r>
              <a:rPr lang="el-GR" sz="1200" dirty="0" smtClean="0"/>
              <a:t>.</a:t>
            </a:r>
          </a:p>
          <a:p>
            <a:pPr algn="just"/>
            <a:r>
              <a:rPr lang="el-GR" sz="1000" dirty="0" smtClean="0"/>
              <a:t>2.συμφωνεί </a:t>
            </a:r>
            <a:r>
              <a:rPr lang="el-GR" sz="1000" dirty="0"/>
              <a:t>στη χρησιμοποίησή της η απόλυτη πλειοψηφία των </a:t>
            </a:r>
            <a:r>
              <a:rPr lang="el-GR" sz="1000" dirty="0" smtClean="0"/>
              <a:t>πιστωτών </a:t>
            </a:r>
            <a:r>
              <a:rPr lang="el-GR" sz="1000" dirty="0"/>
              <a:t>και ο οφειλέτης</a:t>
            </a:r>
            <a:r>
              <a:rPr lang="el-GR" dirty="0"/>
              <a:t>.</a:t>
            </a:r>
            <a:r>
              <a:rPr lang="el-GR" dirty="0" smtClean="0"/>
              <a:t> </a:t>
            </a:r>
            <a:endParaRPr lang="el-GR" dirty="0"/>
          </a:p>
        </p:txBody>
      </p:sp>
      <p:sp>
        <p:nvSpPr>
          <p:cNvPr id="30" name="29 - Διάφορο"/>
          <p:cNvSpPr/>
          <p:nvPr/>
        </p:nvSpPr>
        <p:spPr>
          <a:xfrm>
            <a:off x="179512" y="5373216"/>
            <a:ext cx="1202432" cy="504056"/>
          </a:xfrm>
          <a:prstGeom prst="mathNot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31" name="30 - Διάφορο"/>
          <p:cNvSpPr/>
          <p:nvPr/>
        </p:nvSpPr>
        <p:spPr>
          <a:xfrm>
            <a:off x="7524328" y="5301208"/>
            <a:ext cx="1274440" cy="576064"/>
          </a:xfrm>
          <a:prstGeom prst="mathNot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23" name="Rectangle 2"/>
          <p:cNvSpPr txBox="1">
            <a:spLocks noChangeArrowheads="1"/>
          </p:cNvSpPr>
          <p:nvPr/>
        </p:nvSpPr>
        <p:spPr bwMode="auto">
          <a:xfrm>
            <a:off x="323528" y="0"/>
            <a:ext cx="8239821" cy="504056"/>
          </a:xfrm>
          <a:prstGeom prst="rect">
            <a:avLst/>
          </a:prstGeom>
          <a:solidFill>
            <a:srgbClr val="6699FF">
              <a:alpha val="50000"/>
            </a:srgbClr>
          </a:solidFill>
          <a:ln>
            <a:solidFill>
              <a:schemeClr val="bg1"/>
            </a:solidFill>
            <a:miter lim="800000"/>
            <a:headEnd/>
            <a:tailEnd/>
          </a:ln>
        </p:spPr>
        <p:txBody>
          <a:bodyPr vert="horz" wrap="square" lIns="91440" tIns="45720" rIns="91440" bIns="45720" numCol="1" anchor="t" anchorCtr="0" compatLnSpc="1">
            <a:prstTxWarp prst="textNoShape">
              <a:avLst/>
            </a:prstTxWarp>
            <a:normAutofit fontScale="52500" lnSpcReduction="20000"/>
          </a:bodyPr>
          <a:lstStyle/>
          <a:p>
            <a:pPr eaLnBrk="1" fontAlgn="auto" hangingPunct="1">
              <a:spcAft>
                <a:spcPts val="0"/>
              </a:spcAft>
              <a:defRPr/>
            </a:pPr>
            <a:endParaRPr lang="el-GR" altLang="en-US" sz="2700" b="1" dirty="0" smtClean="0">
              <a:solidFill>
                <a:srgbClr val="000099"/>
              </a:solidFill>
              <a:latin typeface="Times New Roman" pitchFamily="18" charset="0"/>
            </a:endParaRPr>
          </a:p>
          <a:p>
            <a:pPr lvl="0" eaLnBrk="1" fontAlgn="auto" hangingPunct="1">
              <a:spcAft>
                <a:spcPts val="0"/>
              </a:spcAft>
              <a:defRPr/>
            </a:pPr>
            <a:r>
              <a:rPr lang="el-GR" altLang="en-US" sz="2700" b="1" dirty="0" smtClean="0">
                <a:solidFill>
                  <a:srgbClr val="000099"/>
                </a:solidFill>
                <a:latin typeface="Times New Roman" pitchFamily="18" charset="0"/>
              </a:rPr>
              <a:t>ΔΙΑΔΙΚΑΣΙΑ ΔΙΑΠΡΑΓΜΑΤΕΥΣΗΣ &amp; ΔΙΟΡΙΣΜΟΣ ΕΜΠΕΙΡΟΓΝΩΜΟΝΑ (Άρθρα 8 &amp; 11 – Συνέχεια) </a:t>
            </a:r>
            <a:endParaRPr lang="en-GB" altLang="en-US" sz="2700" b="1" dirty="0" smtClean="0">
              <a:solidFill>
                <a:srgbClr val="000099"/>
              </a:solidFill>
              <a:latin typeface="Times New Roman" pitchFamily="18" charset="0"/>
            </a:endParaRPr>
          </a:p>
          <a:p>
            <a:pPr marL="0" marR="0" lvl="0" indent="0" defTabSz="914400" rtl="0" eaLnBrk="1" fontAlgn="auto" latinLnBrk="0" hangingPunct="1">
              <a:lnSpc>
                <a:spcPct val="100000"/>
              </a:lnSpc>
              <a:spcBef>
                <a:spcPct val="0"/>
              </a:spcBef>
              <a:spcAft>
                <a:spcPts val="0"/>
              </a:spcAft>
              <a:buClrTx/>
              <a:buSzTx/>
              <a:buFontTx/>
              <a:buNone/>
              <a:tabLst/>
              <a:defRPr/>
            </a:pPr>
            <a:endParaRPr lang="en-GB" b="1" dirty="0" smtClean="0">
              <a:solidFill>
                <a:srgbClr val="000099"/>
              </a:solidFill>
              <a:latin typeface="Times New Roman" pitchFamily="18" charset="0"/>
              <a:ea typeface="+mj-ea"/>
              <a:cs typeface="+mj-cs"/>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39552" y="332656"/>
            <a:ext cx="1594520" cy="432048"/>
          </a:xfrm>
        </p:spPr>
        <p:txBody>
          <a:bodyPr>
            <a:noAutofit/>
          </a:bodyPr>
          <a:lstStyle/>
          <a:p>
            <a:r>
              <a:rPr lang="el-GR" sz="1400" dirty="0" smtClean="0">
                <a:solidFill>
                  <a:schemeClr val="tx1"/>
                </a:solidFill>
                <a:latin typeface="Verdana" pitchFamily="34" charset="0"/>
                <a:ea typeface="Verdana" pitchFamily="34" charset="0"/>
                <a:cs typeface="Verdana" pitchFamily="34" charset="0"/>
              </a:rPr>
              <a:t>ΒΗΜΑ 5 </a:t>
            </a:r>
            <a:endParaRPr lang="el-GR" sz="1400" dirty="0">
              <a:solidFill>
                <a:schemeClr val="tx1"/>
              </a:solidFill>
              <a:latin typeface="Verdana" pitchFamily="34" charset="0"/>
              <a:ea typeface="Verdana" pitchFamily="34" charset="0"/>
              <a:cs typeface="Verdana" pitchFamily="34" charset="0"/>
            </a:endParaRPr>
          </a:p>
        </p:txBody>
      </p:sp>
      <p:sp>
        <p:nvSpPr>
          <p:cNvPr id="4" name="3 - Θέση αριθμού διαφάνειας"/>
          <p:cNvSpPr>
            <a:spLocks noGrp="1"/>
          </p:cNvSpPr>
          <p:nvPr>
            <p:ph type="sldNum" sz="quarter" idx="12"/>
          </p:nvPr>
        </p:nvSpPr>
        <p:spPr/>
        <p:txBody>
          <a:bodyPr/>
          <a:lstStyle/>
          <a:p>
            <a:fld id="{1E3FEE50-07D4-4402-A245-6C73E616B05D}" type="slidenum">
              <a:rPr lang="el-GR" smtClean="0"/>
              <a:pPr/>
              <a:t>36</a:t>
            </a:fld>
            <a:endParaRPr lang="el-GR"/>
          </a:p>
        </p:txBody>
      </p:sp>
      <p:sp>
        <p:nvSpPr>
          <p:cNvPr id="5" name="4 - Διπλωμένη γωνία"/>
          <p:cNvSpPr/>
          <p:nvPr/>
        </p:nvSpPr>
        <p:spPr>
          <a:xfrm rot="322397">
            <a:off x="277419" y="2750249"/>
            <a:ext cx="1944216" cy="1310678"/>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 </a:t>
            </a:r>
            <a:r>
              <a:rPr lang="el-GR" sz="1200" dirty="0"/>
              <a:t>Οι αντιπροτάσεις των </a:t>
            </a:r>
            <a:r>
              <a:rPr lang="el-GR" sz="1200" b="1" u="sng" dirty="0"/>
              <a:t>πιστωτών κοινοποιούνται </a:t>
            </a:r>
            <a:r>
              <a:rPr lang="el-GR" sz="1200" dirty="0"/>
              <a:t>στους λοιπούς συμμετέχοντες πιστωτές και τον </a:t>
            </a:r>
            <a:r>
              <a:rPr lang="el-GR" sz="1200" dirty="0" smtClean="0"/>
              <a:t>οφειλέτη</a:t>
            </a:r>
          </a:p>
        </p:txBody>
      </p:sp>
      <p:sp>
        <p:nvSpPr>
          <p:cNvPr id="6" name="5 - Δεξιό βέλος"/>
          <p:cNvSpPr/>
          <p:nvPr/>
        </p:nvSpPr>
        <p:spPr>
          <a:xfrm>
            <a:off x="2555776" y="836713"/>
            <a:ext cx="720080" cy="14401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6 - Ελλειψοειδής επεξήγηση"/>
          <p:cNvSpPr/>
          <p:nvPr/>
        </p:nvSpPr>
        <p:spPr>
          <a:xfrm>
            <a:off x="2987824" y="3140968"/>
            <a:ext cx="2952328" cy="864096"/>
          </a:xfrm>
          <a:prstGeom prst="wedgeEllipseCallout">
            <a:avLst>
              <a:gd name="adj1" fmla="val -54566"/>
              <a:gd name="adj2" fmla="val 8705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200" b="1" u="sng" dirty="0" smtClean="0"/>
              <a:t>Εντός (15) ημερών</a:t>
            </a:r>
          </a:p>
          <a:p>
            <a:pPr algn="ctr"/>
            <a:r>
              <a:rPr lang="el-GR" sz="1200" dirty="0" smtClean="0"/>
              <a:t> μπορούν  οι πιστωτές να προτείνουν  συγκεκριμένες τροποποιήσεις</a:t>
            </a:r>
            <a:endParaRPr lang="el-GR" sz="1200" dirty="0"/>
          </a:p>
        </p:txBody>
      </p:sp>
      <p:sp>
        <p:nvSpPr>
          <p:cNvPr id="8" name="7 - Επεξήγηση με παραλληλόγραμμο"/>
          <p:cNvSpPr/>
          <p:nvPr/>
        </p:nvSpPr>
        <p:spPr>
          <a:xfrm rot="10800000" flipV="1">
            <a:off x="6948264" y="2780928"/>
            <a:ext cx="2016224" cy="1800201"/>
          </a:xfrm>
          <a:prstGeom prst="wedge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200" b="1" u="sng" dirty="0" smtClean="0"/>
              <a:t>Εντός δέκα (10) ημερών </a:t>
            </a:r>
            <a:r>
              <a:rPr lang="el-GR" sz="1200" dirty="0" smtClean="0"/>
              <a:t>από τη λήξη της προθεσμίας  1 μήνα για τις μικρές και 2 μηνών  για τις μεγάλες επιχειρήσεις</a:t>
            </a:r>
          </a:p>
          <a:p>
            <a:pPr algn="ctr"/>
            <a:r>
              <a:rPr lang="el-GR" sz="1200" dirty="0" smtClean="0"/>
              <a:t>ο οφειλέτης δηλώνει αν αποδέχεται μία ή περισσότερες από τις αντιπροτάσεις</a:t>
            </a:r>
            <a:endParaRPr lang="el-GR" sz="1200" dirty="0"/>
          </a:p>
        </p:txBody>
      </p:sp>
      <p:sp>
        <p:nvSpPr>
          <p:cNvPr id="11" name="10 - Οριζόντιος πάπυρος"/>
          <p:cNvSpPr/>
          <p:nvPr/>
        </p:nvSpPr>
        <p:spPr>
          <a:xfrm>
            <a:off x="323528" y="476672"/>
            <a:ext cx="6192688" cy="1656184"/>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l-GR" sz="1200" dirty="0"/>
              <a:t>Η αντιπρόταση  των πιστωτών κατ</a:t>
            </a:r>
            <a:r>
              <a:rPr lang="el-GR" sz="1200" dirty="0" smtClean="0"/>
              <a:t>’ ελάχιστον  </a:t>
            </a:r>
            <a:r>
              <a:rPr lang="el-GR" sz="1200" dirty="0"/>
              <a:t>περιέχει</a:t>
            </a:r>
            <a:r>
              <a:rPr lang="el-GR" sz="1200" dirty="0" smtClean="0"/>
              <a:t>:</a:t>
            </a:r>
          </a:p>
          <a:p>
            <a:pPr algn="just"/>
            <a:r>
              <a:rPr lang="el-GR" sz="1200" dirty="0" smtClean="0"/>
              <a:t> </a:t>
            </a:r>
            <a:r>
              <a:rPr lang="el-GR" sz="1200" dirty="0"/>
              <a:t>1.συμπεράσματα σχετικά με τη βιωσιμότητα της επιχείρησης του οφειλέτη </a:t>
            </a:r>
            <a:endParaRPr lang="el-GR" sz="1200" dirty="0" smtClean="0"/>
          </a:p>
          <a:p>
            <a:pPr algn="just"/>
            <a:r>
              <a:rPr lang="el-GR" sz="1200" dirty="0" smtClean="0"/>
              <a:t>2.την </a:t>
            </a:r>
            <a:r>
              <a:rPr lang="el-GR" sz="1200" dirty="0"/>
              <a:t>αξία ρευστοποίησης των περιουσιακών στοιχείων του </a:t>
            </a:r>
            <a:endParaRPr lang="el-GR" sz="1200" dirty="0" smtClean="0"/>
          </a:p>
          <a:p>
            <a:pPr algn="just"/>
            <a:r>
              <a:rPr lang="el-GR" sz="1200" dirty="0" smtClean="0"/>
              <a:t>3.το </a:t>
            </a:r>
            <a:r>
              <a:rPr lang="el-GR" sz="1200" dirty="0"/>
              <a:t>ποσό που προτείνεται να καταβάλει ο οφειλέτης και οι </a:t>
            </a:r>
            <a:r>
              <a:rPr lang="el-GR" sz="1200" dirty="0" err="1"/>
              <a:t>συνοφειλέτες</a:t>
            </a:r>
            <a:r>
              <a:rPr lang="el-GR" sz="1200" dirty="0"/>
              <a:t> </a:t>
            </a:r>
            <a:endParaRPr lang="el-GR" sz="1200" dirty="0" smtClean="0"/>
          </a:p>
          <a:p>
            <a:pPr algn="just"/>
            <a:r>
              <a:rPr lang="el-GR" sz="1200" dirty="0" smtClean="0"/>
              <a:t>4.το </a:t>
            </a:r>
            <a:r>
              <a:rPr lang="el-GR" sz="1200" dirty="0"/>
              <a:t>συνολικό ποσό που πρέπει να πληρωθεί σε κάθε πιστωτή με τη σύμβαση αναδιάρθρωσης οφειλών</a:t>
            </a:r>
            <a:r>
              <a:rPr lang="el-GR" sz="1200" dirty="0" smtClean="0"/>
              <a:t> </a:t>
            </a:r>
            <a:endParaRPr lang="el-GR" sz="1200" dirty="0"/>
          </a:p>
        </p:txBody>
      </p:sp>
      <p:sp>
        <p:nvSpPr>
          <p:cNvPr id="13" name="12 - TextBox"/>
          <p:cNvSpPr txBox="1"/>
          <p:nvPr/>
        </p:nvSpPr>
        <p:spPr>
          <a:xfrm>
            <a:off x="611560" y="2348880"/>
            <a:ext cx="1728192" cy="307777"/>
          </a:xfrm>
          <a:prstGeom prst="rect">
            <a:avLst/>
          </a:prstGeom>
          <a:noFill/>
        </p:spPr>
        <p:txBody>
          <a:bodyPr wrap="square" rtlCol="0">
            <a:spAutoFit/>
          </a:bodyPr>
          <a:lstStyle/>
          <a:p>
            <a:r>
              <a:rPr lang="el-GR" sz="1400" b="1" dirty="0" smtClean="0">
                <a:latin typeface="Verdana" pitchFamily="34" charset="0"/>
                <a:ea typeface="Verdana" pitchFamily="34" charset="0"/>
                <a:cs typeface="Verdana" pitchFamily="34" charset="0"/>
              </a:rPr>
              <a:t>ΒΗΜΑ 6 </a:t>
            </a:r>
            <a:endParaRPr lang="el-GR" sz="1400" b="1" dirty="0">
              <a:latin typeface="Verdana" pitchFamily="34" charset="0"/>
              <a:ea typeface="Verdana" pitchFamily="34" charset="0"/>
              <a:cs typeface="Verdana" pitchFamily="34" charset="0"/>
            </a:endParaRPr>
          </a:p>
        </p:txBody>
      </p:sp>
      <p:sp>
        <p:nvSpPr>
          <p:cNvPr id="14" name="13 - Δεξιό βέλος"/>
          <p:cNvSpPr/>
          <p:nvPr/>
        </p:nvSpPr>
        <p:spPr>
          <a:xfrm rot="623473">
            <a:off x="2330354" y="3451434"/>
            <a:ext cx="576064" cy="1428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5" name="14 - Δεξιό βέλος"/>
          <p:cNvSpPr/>
          <p:nvPr/>
        </p:nvSpPr>
        <p:spPr>
          <a:xfrm rot="204410">
            <a:off x="5944316" y="3670846"/>
            <a:ext cx="873993" cy="16610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6" name="15 - Διάφορο"/>
          <p:cNvSpPr/>
          <p:nvPr/>
        </p:nvSpPr>
        <p:spPr>
          <a:xfrm>
            <a:off x="323528" y="5301208"/>
            <a:ext cx="914400" cy="360040"/>
          </a:xfrm>
          <a:prstGeom prst="mathNot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17" name="16 - Διάγραμμα ροής: Διάτρητη ταινία"/>
          <p:cNvSpPr/>
          <p:nvPr/>
        </p:nvSpPr>
        <p:spPr>
          <a:xfrm>
            <a:off x="1403648" y="4221088"/>
            <a:ext cx="5184576" cy="2448272"/>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l-GR" sz="1000" b="1" u="sng" dirty="0"/>
              <a:t>Κάθε συμμετέχων πιστωτής μπορεί  να ζητήσει </a:t>
            </a:r>
            <a:r>
              <a:rPr lang="el-GR" sz="1000" b="1" u="sng" dirty="0" smtClean="0"/>
              <a:t>πρόσθετα </a:t>
            </a:r>
            <a:r>
              <a:rPr lang="el-GR" sz="1000" b="1" u="sng" dirty="0"/>
              <a:t>έγγραφα και στοιχεία από τον </a:t>
            </a:r>
            <a:r>
              <a:rPr lang="el-GR" sz="1000" b="1" u="sng" dirty="0" smtClean="0"/>
              <a:t>οφειλέτη</a:t>
            </a:r>
          </a:p>
          <a:p>
            <a:pPr algn="just"/>
            <a:r>
              <a:rPr lang="el-GR" sz="1000" dirty="0" smtClean="0"/>
              <a:t>1.Όταν </a:t>
            </a:r>
            <a:r>
              <a:rPr lang="el-GR" sz="1000" dirty="0"/>
              <a:t>ο  πιστωτής εκπροσωπεί ποσοστό μικρότερο του (25%), επί των συνολικών απαιτήσεων κατά του οφειλέτη ο οφειλέτης μπορεί να αρνηθεί </a:t>
            </a:r>
            <a:r>
              <a:rPr lang="el-GR" sz="1000" b="1" u="sng" dirty="0" smtClean="0"/>
              <a:t> </a:t>
            </a:r>
            <a:r>
              <a:rPr lang="el-GR" sz="1000" b="1" u="sng" dirty="0"/>
              <a:t>υπό </a:t>
            </a:r>
            <a:r>
              <a:rPr lang="el-GR" sz="1000" b="1" u="sng" dirty="0" smtClean="0"/>
              <a:t>προϋποθέσεις</a:t>
            </a:r>
            <a:endParaRPr lang="el-GR" sz="1200" b="1" u="sng" dirty="0" smtClean="0"/>
          </a:p>
          <a:p>
            <a:pPr algn="just"/>
            <a:r>
              <a:rPr lang="el-GR" sz="1000" dirty="0" smtClean="0"/>
              <a:t>2.Επί </a:t>
            </a:r>
            <a:r>
              <a:rPr lang="el-GR" sz="1000" dirty="0"/>
              <a:t>διαφωνίας, αποφασίζουν οι συμμετέχοντες πιστωτές με πλειοψηφία εξήντα τοις εκατό (60%)</a:t>
            </a:r>
            <a:r>
              <a:rPr lang="el-GR" sz="1200" dirty="0"/>
              <a:t>. </a:t>
            </a:r>
            <a:endParaRPr lang="el-GR" sz="1200" dirty="0" smtClean="0"/>
          </a:p>
          <a:p>
            <a:pPr algn="just"/>
            <a:r>
              <a:rPr lang="el-GR" sz="1000" dirty="0" smtClean="0"/>
              <a:t>3.Αν </a:t>
            </a:r>
            <a:r>
              <a:rPr lang="el-GR" sz="1000" dirty="0"/>
              <a:t>ο οφειλέτης αρνηθεί εκ νέου -</a:t>
            </a:r>
            <a:r>
              <a:rPr lang="el-GR" sz="1600" b="1" u="sng" dirty="0"/>
              <a:t>άκαρπη  η διαδικασία </a:t>
            </a:r>
            <a:r>
              <a:rPr lang="el-GR" sz="1000" dirty="0" smtClean="0"/>
              <a:t>–</a:t>
            </a:r>
          </a:p>
          <a:p>
            <a:pPr algn="just"/>
            <a:r>
              <a:rPr lang="el-GR" sz="1000" dirty="0" smtClean="0"/>
              <a:t>ο </a:t>
            </a:r>
            <a:r>
              <a:rPr lang="el-GR" sz="1000" dirty="0"/>
              <a:t>συντονιστής συντάσσει πρακτικό αποτυχίας  της διαδικασίας</a:t>
            </a:r>
            <a:r>
              <a:rPr lang="el-GR" sz="1200" dirty="0"/>
              <a:t>.</a:t>
            </a:r>
            <a:r>
              <a:rPr lang="el-GR" sz="1200" dirty="0" smtClean="0"/>
              <a:t> </a:t>
            </a:r>
            <a:endParaRPr lang="el-GR" sz="1200" dirty="0"/>
          </a:p>
        </p:txBody>
      </p:sp>
      <p:sp>
        <p:nvSpPr>
          <p:cNvPr id="18" name="17 - Διάφορο"/>
          <p:cNvSpPr/>
          <p:nvPr/>
        </p:nvSpPr>
        <p:spPr>
          <a:xfrm>
            <a:off x="6732240" y="5301208"/>
            <a:ext cx="1008112" cy="360040"/>
          </a:xfrm>
          <a:prstGeom prst="mathNot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19" name="Rectangle 2"/>
          <p:cNvSpPr txBox="1">
            <a:spLocks noChangeArrowheads="1"/>
          </p:cNvSpPr>
          <p:nvPr/>
        </p:nvSpPr>
        <p:spPr bwMode="auto">
          <a:xfrm>
            <a:off x="323528" y="0"/>
            <a:ext cx="8239821" cy="504056"/>
          </a:xfrm>
          <a:prstGeom prst="rect">
            <a:avLst/>
          </a:prstGeom>
          <a:solidFill>
            <a:srgbClr val="6699FF">
              <a:alpha val="50000"/>
            </a:srgbClr>
          </a:solidFill>
          <a:ln>
            <a:solidFill>
              <a:schemeClr val="bg1"/>
            </a:solidFill>
            <a:miter lim="800000"/>
            <a:headEnd/>
            <a:tailEnd/>
          </a:ln>
        </p:spPr>
        <p:txBody>
          <a:bodyPr vert="horz" wrap="square" lIns="91440" tIns="45720" rIns="91440" bIns="45720" numCol="1" anchor="t" anchorCtr="0" compatLnSpc="1">
            <a:prstTxWarp prst="textNoShape">
              <a:avLst/>
            </a:prstTxWarp>
            <a:normAutofit fontScale="52500" lnSpcReduction="20000"/>
          </a:bodyPr>
          <a:lstStyle/>
          <a:p>
            <a:pPr eaLnBrk="1" fontAlgn="auto" hangingPunct="1">
              <a:spcAft>
                <a:spcPts val="0"/>
              </a:spcAft>
              <a:defRPr/>
            </a:pPr>
            <a:endParaRPr lang="el-GR" altLang="en-US" sz="2700" b="1" dirty="0" smtClean="0">
              <a:solidFill>
                <a:srgbClr val="000099"/>
              </a:solidFill>
              <a:latin typeface="Times New Roman" pitchFamily="18" charset="0"/>
            </a:endParaRPr>
          </a:p>
          <a:p>
            <a:pPr lvl="0" eaLnBrk="1" fontAlgn="auto" hangingPunct="1">
              <a:spcAft>
                <a:spcPts val="0"/>
              </a:spcAft>
              <a:defRPr/>
            </a:pPr>
            <a:r>
              <a:rPr lang="el-GR" altLang="en-US" sz="2700" b="1" dirty="0" smtClean="0">
                <a:solidFill>
                  <a:srgbClr val="000099"/>
                </a:solidFill>
                <a:latin typeface="Times New Roman" pitchFamily="18" charset="0"/>
              </a:rPr>
              <a:t>ΔΙΑΔΙΚΑΣΙΑ ΔΙΑΠΡΑΓΜΑΤΕΥΣΗΣ &amp; ΔΙΟΡΙΣΜΟΣ ΕΜΠΕΙΡΟΓΝΩΜΟΝΑ (Άρθρα 8 &amp; 11 – Συνέχεια) </a:t>
            </a:r>
            <a:endParaRPr lang="en-GB" altLang="en-US" sz="2700" b="1" dirty="0" smtClean="0">
              <a:solidFill>
                <a:srgbClr val="000099"/>
              </a:solidFill>
              <a:latin typeface="Times New Roman" pitchFamily="18" charset="0"/>
            </a:endParaRPr>
          </a:p>
          <a:p>
            <a:pPr marL="0" marR="0" lvl="0" indent="0" defTabSz="914400" rtl="0" eaLnBrk="1" fontAlgn="auto" latinLnBrk="0" hangingPunct="1">
              <a:lnSpc>
                <a:spcPct val="100000"/>
              </a:lnSpc>
              <a:spcBef>
                <a:spcPct val="0"/>
              </a:spcBef>
              <a:spcAft>
                <a:spcPts val="0"/>
              </a:spcAft>
              <a:buClrTx/>
              <a:buSzTx/>
              <a:buFontTx/>
              <a:buNone/>
              <a:tabLst/>
              <a:defRPr/>
            </a:pPr>
            <a:endParaRPr lang="en-GB" b="1" dirty="0" smtClean="0">
              <a:solidFill>
                <a:srgbClr val="000099"/>
              </a:solidFill>
              <a:latin typeface="Times New Roman" pitchFamily="18" charset="0"/>
              <a:ea typeface="+mj-ea"/>
              <a:cs typeface="+mj-cs"/>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39552" y="404664"/>
            <a:ext cx="1522512" cy="432048"/>
          </a:xfrm>
        </p:spPr>
        <p:txBody>
          <a:bodyPr>
            <a:normAutofit/>
          </a:bodyPr>
          <a:lstStyle/>
          <a:p>
            <a:r>
              <a:rPr lang="el-GR" sz="1400" dirty="0" smtClean="0">
                <a:solidFill>
                  <a:schemeClr val="tx1"/>
                </a:solidFill>
                <a:latin typeface="Verdana" pitchFamily="34" charset="0"/>
                <a:ea typeface="Verdana" pitchFamily="34" charset="0"/>
                <a:cs typeface="Verdana" pitchFamily="34" charset="0"/>
              </a:rPr>
              <a:t>ΒΗΜΑ 7 </a:t>
            </a:r>
            <a:endParaRPr lang="el-GR" sz="1400" dirty="0">
              <a:solidFill>
                <a:schemeClr val="tx1"/>
              </a:solidFill>
              <a:latin typeface="Verdana" pitchFamily="34" charset="0"/>
              <a:ea typeface="Verdana" pitchFamily="34" charset="0"/>
              <a:cs typeface="Verdana" pitchFamily="34" charset="0"/>
            </a:endParaRPr>
          </a:p>
        </p:txBody>
      </p:sp>
      <p:sp>
        <p:nvSpPr>
          <p:cNvPr id="4" name="3 - Θέση αριθμού διαφάνειας"/>
          <p:cNvSpPr>
            <a:spLocks noGrp="1"/>
          </p:cNvSpPr>
          <p:nvPr>
            <p:ph type="sldNum" sz="quarter" idx="12"/>
          </p:nvPr>
        </p:nvSpPr>
        <p:spPr/>
        <p:txBody>
          <a:bodyPr/>
          <a:lstStyle/>
          <a:p>
            <a:fld id="{1E3FEE50-07D4-4402-A245-6C73E616B05D}" type="slidenum">
              <a:rPr lang="el-GR" smtClean="0"/>
              <a:pPr/>
              <a:t>37</a:t>
            </a:fld>
            <a:endParaRPr lang="el-GR"/>
          </a:p>
        </p:txBody>
      </p:sp>
      <p:sp>
        <p:nvSpPr>
          <p:cNvPr id="5" name="4 - Διπλωμένη γωνία"/>
          <p:cNvSpPr/>
          <p:nvPr/>
        </p:nvSpPr>
        <p:spPr>
          <a:xfrm>
            <a:off x="539552" y="764704"/>
            <a:ext cx="2520280" cy="1440160"/>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200" dirty="0"/>
              <a:t>Κάθε σχέδιο αναδιάρθρωσης οφειλών που έχει εκπονηθεί από εμπειρογνώμονα εγκρίνεται από τον οφειλέτη πριν τεθεί σε ψηφοφορία για έγκριση από τους συμμετέχοντες πιστωτές</a:t>
            </a:r>
            <a:r>
              <a:rPr lang="el-GR" sz="1200" dirty="0" smtClean="0"/>
              <a:t> </a:t>
            </a:r>
            <a:endParaRPr lang="el-GR" sz="1200" dirty="0"/>
          </a:p>
        </p:txBody>
      </p:sp>
      <p:sp>
        <p:nvSpPr>
          <p:cNvPr id="6" name="5 - Αριστερό-δεξιό βέλος"/>
          <p:cNvSpPr/>
          <p:nvPr/>
        </p:nvSpPr>
        <p:spPr>
          <a:xfrm>
            <a:off x="3311992" y="1412775"/>
            <a:ext cx="1188000" cy="108000"/>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6 - Διπλωμένη γωνία"/>
          <p:cNvSpPr/>
          <p:nvPr/>
        </p:nvSpPr>
        <p:spPr>
          <a:xfrm>
            <a:off x="4716016" y="764704"/>
            <a:ext cx="2520000" cy="1440000"/>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200" dirty="0"/>
              <a:t>Αν ο οφειλέτης εγκρίνει μία ή περισσότερες από τις αντιπροτάσεις, αυτές τίθενται ταυτόχρονα σε ψηφοφορία από τους συμμετέχοντες πιστωτές. </a:t>
            </a:r>
          </a:p>
        </p:txBody>
      </p:sp>
      <p:cxnSp>
        <p:nvCxnSpPr>
          <p:cNvPr id="9" name="8 - Γωνιακή σύνδεση"/>
          <p:cNvCxnSpPr/>
          <p:nvPr/>
        </p:nvCxnSpPr>
        <p:spPr>
          <a:xfrm rot="16200000" flipH="1">
            <a:off x="3509904" y="2006864"/>
            <a:ext cx="1296144" cy="396000"/>
          </a:xfrm>
          <a:prstGeom prst="bentConnector3">
            <a:avLst>
              <a:gd name="adj1" fmla="val 50000"/>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11" name="10 - Δάκρυ"/>
          <p:cNvSpPr/>
          <p:nvPr/>
        </p:nvSpPr>
        <p:spPr>
          <a:xfrm>
            <a:off x="1043608" y="2996952"/>
            <a:ext cx="6696744" cy="2232248"/>
          </a:xfrm>
          <a:prstGeom prst="teardrop">
            <a:avLst>
              <a:gd name="adj" fmla="val 12048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l-GR" sz="1200" dirty="0" smtClean="0"/>
              <a:t> 1.Αν </a:t>
            </a:r>
            <a:r>
              <a:rPr lang="el-GR" sz="1200" b="1" dirty="0"/>
              <a:t>δεν υποβλήθηκε καμία αντιπρόταση </a:t>
            </a:r>
            <a:r>
              <a:rPr lang="el-GR" sz="1200" dirty="0"/>
              <a:t>από τους </a:t>
            </a:r>
            <a:r>
              <a:rPr lang="el-GR" sz="1200" dirty="0" smtClean="0"/>
              <a:t>πιστωτές ή </a:t>
            </a:r>
          </a:p>
          <a:p>
            <a:pPr algn="just"/>
            <a:r>
              <a:rPr lang="el-GR" sz="1200" dirty="0" smtClean="0"/>
              <a:t> 2.καμία </a:t>
            </a:r>
            <a:r>
              <a:rPr lang="el-GR" sz="1200" dirty="0"/>
              <a:t>αντιπρόταση από αυτές που υποβλήθηκαν </a:t>
            </a:r>
            <a:r>
              <a:rPr lang="el-GR" sz="1200" dirty="0" smtClean="0"/>
              <a:t>ή</a:t>
            </a:r>
          </a:p>
          <a:p>
            <a:pPr algn="just"/>
            <a:r>
              <a:rPr lang="el-GR" sz="1200" dirty="0" smtClean="0"/>
              <a:t> </a:t>
            </a:r>
            <a:r>
              <a:rPr lang="el-GR" sz="1200" dirty="0"/>
              <a:t>3.</a:t>
            </a:r>
            <a:r>
              <a:rPr lang="el-GR" sz="1200" b="1" dirty="0"/>
              <a:t>το σχέδιο αναδιάρθρωσης οφειλών του εμπειρογνώμονα </a:t>
            </a:r>
            <a:endParaRPr lang="el-GR" sz="1200" b="1" dirty="0" smtClean="0"/>
          </a:p>
          <a:p>
            <a:pPr algn="just"/>
            <a:r>
              <a:rPr lang="el-GR" sz="1200" b="1" u="sng" dirty="0" smtClean="0"/>
              <a:t>δεν </a:t>
            </a:r>
            <a:r>
              <a:rPr lang="el-GR" sz="1200" b="1" u="sng" dirty="0"/>
              <a:t>εγκρίθηκαν από τον οφειλέτη</a:t>
            </a:r>
            <a:r>
              <a:rPr lang="el-GR" sz="1200" dirty="0"/>
              <a:t>, </a:t>
            </a:r>
            <a:endParaRPr lang="el-GR" sz="1200" dirty="0" smtClean="0"/>
          </a:p>
          <a:p>
            <a:pPr algn="just"/>
            <a:endParaRPr lang="el-GR" sz="1200" dirty="0" smtClean="0"/>
          </a:p>
          <a:p>
            <a:pPr algn="just">
              <a:buFont typeface="Arial" pitchFamily="34" charset="0"/>
              <a:buChar char="•"/>
            </a:pPr>
            <a:r>
              <a:rPr lang="el-GR" sz="1200" dirty="0" smtClean="0"/>
              <a:t>τίθεται </a:t>
            </a:r>
            <a:r>
              <a:rPr lang="el-GR" sz="1200" dirty="0"/>
              <a:t>σε ψηφοφορία από τους συμμετέχοντες </a:t>
            </a:r>
            <a:r>
              <a:rPr lang="el-GR" sz="1200" dirty="0" smtClean="0"/>
              <a:t>πιστωτές</a:t>
            </a:r>
          </a:p>
          <a:p>
            <a:pPr algn="just">
              <a:buFont typeface="Arial" pitchFamily="34" charset="0"/>
              <a:buChar char="•"/>
            </a:pPr>
            <a:r>
              <a:rPr lang="el-GR" sz="1200" dirty="0" smtClean="0"/>
              <a:t> </a:t>
            </a:r>
            <a:r>
              <a:rPr lang="el-GR" sz="1200" b="1" u="sng" dirty="0"/>
              <a:t>η αρχική πρόταση του οφειλέτη</a:t>
            </a:r>
            <a:r>
              <a:rPr lang="el-GR" dirty="0"/>
              <a:t>.</a:t>
            </a:r>
            <a:r>
              <a:rPr lang="el-GR" dirty="0" smtClean="0"/>
              <a:t> </a:t>
            </a:r>
            <a:endParaRPr lang="el-GR" dirty="0"/>
          </a:p>
        </p:txBody>
      </p:sp>
      <p:sp>
        <p:nvSpPr>
          <p:cNvPr id="10" name="Rectangle 2"/>
          <p:cNvSpPr txBox="1">
            <a:spLocks noChangeArrowheads="1"/>
          </p:cNvSpPr>
          <p:nvPr/>
        </p:nvSpPr>
        <p:spPr bwMode="auto">
          <a:xfrm>
            <a:off x="323528" y="0"/>
            <a:ext cx="8239821" cy="504056"/>
          </a:xfrm>
          <a:prstGeom prst="rect">
            <a:avLst/>
          </a:prstGeom>
          <a:solidFill>
            <a:srgbClr val="6699FF">
              <a:alpha val="50000"/>
            </a:srgbClr>
          </a:solidFill>
          <a:ln>
            <a:solidFill>
              <a:schemeClr val="bg1"/>
            </a:solidFill>
            <a:miter lim="800000"/>
            <a:headEnd/>
            <a:tailEnd/>
          </a:ln>
        </p:spPr>
        <p:txBody>
          <a:bodyPr vert="horz" wrap="square" lIns="91440" tIns="45720" rIns="91440" bIns="45720" numCol="1" anchor="t" anchorCtr="0" compatLnSpc="1">
            <a:prstTxWarp prst="textNoShape">
              <a:avLst/>
            </a:prstTxWarp>
            <a:normAutofit fontScale="52500" lnSpcReduction="20000"/>
          </a:bodyPr>
          <a:lstStyle/>
          <a:p>
            <a:pPr eaLnBrk="1" fontAlgn="auto" hangingPunct="1">
              <a:spcAft>
                <a:spcPts val="0"/>
              </a:spcAft>
              <a:defRPr/>
            </a:pPr>
            <a:endParaRPr lang="el-GR" altLang="en-US" sz="2700" b="1" dirty="0" smtClean="0">
              <a:solidFill>
                <a:srgbClr val="000099"/>
              </a:solidFill>
              <a:latin typeface="Times New Roman" pitchFamily="18" charset="0"/>
            </a:endParaRPr>
          </a:p>
          <a:p>
            <a:pPr lvl="0" eaLnBrk="1" fontAlgn="auto" hangingPunct="1">
              <a:spcAft>
                <a:spcPts val="0"/>
              </a:spcAft>
              <a:defRPr/>
            </a:pPr>
            <a:r>
              <a:rPr lang="el-GR" altLang="en-US" sz="2700" b="1" dirty="0" smtClean="0">
                <a:solidFill>
                  <a:srgbClr val="000099"/>
                </a:solidFill>
                <a:latin typeface="Times New Roman" pitchFamily="18" charset="0"/>
              </a:rPr>
              <a:t>ΔΙΑΔΙΚΑΣΙΑ ΔΙΑΠΡΑΓΜΑΤΕΥΣΗΣ &amp; ΔΙΟΡΙΣΜΟΣ ΕΜΠΕΙΡΟΓΝΩΜΟΝΑ (Άρθρα 8 &amp; 11 – Συνέχεια) </a:t>
            </a:r>
            <a:endParaRPr lang="en-GB" altLang="en-US" sz="2700" b="1" dirty="0" smtClean="0">
              <a:solidFill>
                <a:srgbClr val="000099"/>
              </a:solidFill>
              <a:latin typeface="Times New Roman" pitchFamily="18" charset="0"/>
            </a:endParaRPr>
          </a:p>
          <a:p>
            <a:pPr marL="0" marR="0" lvl="0" indent="0" defTabSz="914400" rtl="0" eaLnBrk="1" fontAlgn="auto" latinLnBrk="0" hangingPunct="1">
              <a:lnSpc>
                <a:spcPct val="100000"/>
              </a:lnSpc>
              <a:spcBef>
                <a:spcPct val="0"/>
              </a:spcBef>
              <a:spcAft>
                <a:spcPts val="0"/>
              </a:spcAft>
              <a:buClrTx/>
              <a:buSzTx/>
              <a:buFontTx/>
              <a:buNone/>
              <a:tabLst/>
              <a:defRPr/>
            </a:pPr>
            <a:endParaRPr lang="en-GB" b="1" dirty="0" smtClean="0">
              <a:solidFill>
                <a:srgbClr val="000099"/>
              </a:solidFill>
              <a:latin typeface="Times New Roman" pitchFamily="18" charset="0"/>
              <a:ea typeface="+mj-ea"/>
              <a:cs typeface="+mj-cs"/>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39552" y="188640"/>
            <a:ext cx="1378496" cy="432048"/>
          </a:xfrm>
        </p:spPr>
        <p:txBody>
          <a:bodyPr>
            <a:normAutofit/>
          </a:bodyPr>
          <a:lstStyle/>
          <a:p>
            <a:r>
              <a:rPr lang="el-GR" sz="1400" dirty="0" smtClean="0">
                <a:solidFill>
                  <a:schemeClr val="tx1"/>
                </a:solidFill>
                <a:latin typeface="Verdana" pitchFamily="34" charset="0"/>
                <a:ea typeface="Verdana" pitchFamily="34" charset="0"/>
                <a:cs typeface="Verdana" pitchFamily="34" charset="0"/>
              </a:rPr>
              <a:t>ΒΗΜΑ 8</a:t>
            </a:r>
            <a:endParaRPr lang="el-GR" sz="1400" dirty="0">
              <a:solidFill>
                <a:schemeClr val="tx1"/>
              </a:solidFill>
              <a:latin typeface="Verdana" pitchFamily="34" charset="0"/>
              <a:ea typeface="Verdana" pitchFamily="34" charset="0"/>
              <a:cs typeface="Verdana" pitchFamily="34" charset="0"/>
            </a:endParaRPr>
          </a:p>
        </p:txBody>
      </p:sp>
      <p:sp>
        <p:nvSpPr>
          <p:cNvPr id="4" name="3 - Θέση αριθμού διαφάνειας"/>
          <p:cNvSpPr>
            <a:spLocks noGrp="1"/>
          </p:cNvSpPr>
          <p:nvPr>
            <p:ph type="sldNum" sz="quarter" idx="12"/>
          </p:nvPr>
        </p:nvSpPr>
        <p:spPr/>
        <p:txBody>
          <a:bodyPr/>
          <a:lstStyle/>
          <a:p>
            <a:fld id="{1E3FEE50-07D4-4402-A245-6C73E616B05D}" type="slidenum">
              <a:rPr lang="el-GR" smtClean="0"/>
              <a:pPr/>
              <a:t>38</a:t>
            </a:fld>
            <a:endParaRPr lang="el-GR" dirty="0"/>
          </a:p>
        </p:txBody>
      </p:sp>
      <p:sp>
        <p:nvSpPr>
          <p:cNvPr id="5" name="4 - Διπλωμένη γωνία"/>
          <p:cNvSpPr/>
          <p:nvPr/>
        </p:nvSpPr>
        <p:spPr>
          <a:xfrm>
            <a:off x="107504" y="620688"/>
            <a:ext cx="2088232" cy="1944216"/>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200" dirty="0"/>
              <a:t>Κάθε σχέδιο αναδιάρθρωσης οφειλών που έχει εκπονηθεί από εμπειρογνώμονα </a:t>
            </a:r>
            <a:r>
              <a:rPr lang="el-GR" sz="1200" dirty="0" smtClean="0"/>
              <a:t> και εγκρίνεται </a:t>
            </a:r>
            <a:r>
              <a:rPr lang="el-GR" sz="1200" dirty="0"/>
              <a:t>από τον οφειλέτη </a:t>
            </a:r>
            <a:r>
              <a:rPr lang="el-GR" sz="1200" dirty="0" smtClean="0"/>
              <a:t> τίθεται  </a:t>
            </a:r>
            <a:r>
              <a:rPr lang="el-GR" sz="1200" dirty="0"/>
              <a:t>σε ψηφοφορία για έγκριση από τους συμμετέχοντες πιστωτές.</a:t>
            </a:r>
            <a:r>
              <a:rPr lang="el-GR" sz="1200" dirty="0" smtClean="0"/>
              <a:t> </a:t>
            </a:r>
            <a:endParaRPr lang="el-GR" sz="1200" dirty="0"/>
          </a:p>
        </p:txBody>
      </p:sp>
      <p:sp>
        <p:nvSpPr>
          <p:cNvPr id="6" name="5 - Αριστερό-δεξιό βέλος"/>
          <p:cNvSpPr/>
          <p:nvPr/>
        </p:nvSpPr>
        <p:spPr>
          <a:xfrm rot="20539625">
            <a:off x="2261033" y="992291"/>
            <a:ext cx="578510" cy="45719"/>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 name="8 - Διπλωμένη γωνία"/>
          <p:cNvSpPr/>
          <p:nvPr/>
        </p:nvSpPr>
        <p:spPr>
          <a:xfrm>
            <a:off x="2915816" y="0"/>
            <a:ext cx="2736000" cy="1628800"/>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 </a:t>
            </a:r>
            <a:r>
              <a:rPr lang="el-GR" sz="1200" dirty="0" smtClean="0"/>
              <a:t>Αν οι </a:t>
            </a:r>
            <a:r>
              <a:rPr lang="el-GR" sz="1200" dirty="0"/>
              <a:t>αντιπροτάσεις υπερβαίνουν τις δύο χωρίς κάποια από αυτές να συγκεντρώσει το ποσοστό πλειοψηφίας  (3/5) των συμμετεχόντων πιστωτών, οι δύο αντιπροτάσεις που συγκέντρωσαν το μεγαλύτερο ποσοστό ψήφων τίθενται εκ νέου σε ψηφοφορία.</a:t>
            </a:r>
            <a:r>
              <a:rPr lang="el-GR" sz="1200" dirty="0" smtClean="0"/>
              <a:t> </a:t>
            </a:r>
            <a:endParaRPr lang="el-GR" sz="1200" dirty="0"/>
          </a:p>
        </p:txBody>
      </p:sp>
      <p:sp>
        <p:nvSpPr>
          <p:cNvPr id="10" name="9 - Αριστερό-δεξιό βέλος"/>
          <p:cNvSpPr/>
          <p:nvPr/>
        </p:nvSpPr>
        <p:spPr>
          <a:xfrm rot="1381046">
            <a:off x="2253611" y="2059851"/>
            <a:ext cx="579600" cy="45719"/>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 name="10 - Διπλωμένη γωνία"/>
          <p:cNvSpPr/>
          <p:nvPr/>
        </p:nvSpPr>
        <p:spPr>
          <a:xfrm>
            <a:off x="2915816" y="1700808"/>
            <a:ext cx="2736304" cy="1944216"/>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200" b="1" dirty="0" smtClean="0"/>
              <a:t>Όταν</a:t>
            </a:r>
            <a:r>
              <a:rPr lang="el-GR" sz="1200" dirty="0" smtClean="0"/>
              <a:t> </a:t>
            </a:r>
            <a:r>
              <a:rPr lang="el-GR" sz="1200" dirty="0"/>
              <a:t>οι αντιπροτάσεις είτε εξαρχής ή εκ νέου είναι δύο, χωρίς να έχει πλειοψηφήσει(3/5) καμία- η αντιπρόταση που συγκέντρωσε το μεγαλύτερο ποσοστό ψήφων τίθεται εκ νέου σε ψηφοφορία για να διαπιστωθεί αν συγκεντρώνει την πλειοψηφία συμμετεχόντων πιστωτών (3/5).</a:t>
            </a:r>
            <a:r>
              <a:rPr lang="el-GR" sz="1200" dirty="0" smtClean="0"/>
              <a:t> </a:t>
            </a:r>
            <a:endParaRPr lang="el-GR" sz="1200" dirty="0"/>
          </a:p>
        </p:txBody>
      </p:sp>
      <p:sp>
        <p:nvSpPr>
          <p:cNvPr id="12" name="11 - Ελλειψοειδής επεξήγηση"/>
          <p:cNvSpPr/>
          <p:nvPr/>
        </p:nvSpPr>
        <p:spPr>
          <a:xfrm rot="1781174">
            <a:off x="5909670" y="299841"/>
            <a:ext cx="3296576" cy="1800200"/>
          </a:xfrm>
          <a:prstGeom prst="wedgeEllipseCallout">
            <a:avLst>
              <a:gd name="adj1" fmla="val -44292"/>
              <a:gd name="adj2" fmla="val 7075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200" dirty="0"/>
              <a:t>Έγκριση πρότασης αναδιάρθρωσης </a:t>
            </a:r>
            <a:r>
              <a:rPr lang="el-GR" sz="1200" dirty="0" smtClean="0"/>
              <a:t>οφειλών</a:t>
            </a:r>
            <a:r>
              <a:rPr lang="en-US" sz="1200" dirty="0" smtClean="0"/>
              <a:t>:</a:t>
            </a:r>
            <a:r>
              <a:rPr lang="el-GR" sz="1200" dirty="0" smtClean="0"/>
              <a:t> συμφωνία </a:t>
            </a:r>
            <a:r>
              <a:rPr lang="el-GR" sz="1200" dirty="0"/>
              <a:t>του οφειλέτη και πλειοψηφία (3/5) των συμμετεχόντων πιστωτών (συμπεριλαμβάνεται ποσοστό (2/5) των συμμετεχόντων πιστωτών με ειδικό </a:t>
            </a:r>
            <a:r>
              <a:rPr lang="el-GR" sz="1200" dirty="0" smtClean="0"/>
              <a:t>προνόμιο</a:t>
            </a:r>
            <a:r>
              <a:rPr lang="en-US" sz="1200" dirty="0" smtClean="0"/>
              <a:t>)</a:t>
            </a:r>
            <a:r>
              <a:rPr lang="el-GR" sz="1200" dirty="0" smtClean="0"/>
              <a:t> </a:t>
            </a:r>
            <a:endParaRPr lang="el-GR" sz="1200" dirty="0"/>
          </a:p>
        </p:txBody>
      </p:sp>
      <p:sp>
        <p:nvSpPr>
          <p:cNvPr id="13" name="12 - TextBox"/>
          <p:cNvSpPr txBox="1"/>
          <p:nvPr/>
        </p:nvSpPr>
        <p:spPr>
          <a:xfrm>
            <a:off x="6948264" y="2679303"/>
            <a:ext cx="1368152" cy="307777"/>
          </a:xfrm>
          <a:prstGeom prst="rect">
            <a:avLst/>
          </a:prstGeom>
          <a:noFill/>
        </p:spPr>
        <p:txBody>
          <a:bodyPr wrap="square" rtlCol="0">
            <a:spAutoFit/>
          </a:bodyPr>
          <a:lstStyle/>
          <a:p>
            <a:r>
              <a:rPr lang="el-GR" sz="1400" b="1" dirty="0" smtClean="0">
                <a:latin typeface="Verdana" pitchFamily="34" charset="0"/>
                <a:ea typeface="Verdana" pitchFamily="34" charset="0"/>
                <a:cs typeface="Verdana" pitchFamily="34" charset="0"/>
              </a:rPr>
              <a:t>ΒΗΜΑ 9</a:t>
            </a:r>
            <a:endParaRPr lang="el-GR" sz="1400" b="1" dirty="0">
              <a:latin typeface="Verdana" pitchFamily="34" charset="0"/>
              <a:ea typeface="Verdana" pitchFamily="34" charset="0"/>
              <a:cs typeface="Verdana" pitchFamily="34" charset="0"/>
            </a:endParaRPr>
          </a:p>
        </p:txBody>
      </p:sp>
      <p:sp>
        <p:nvSpPr>
          <p:cNvPr id="14" name="13 - Πίτα"/>
          <p:cNvSpPr/>
          <p:nvPr/>
        </p:nvSpPr>
        <p:spPr>
          <a:xfrm rot="239636">
            <a:off x="220047" y="3700288"/>
            <a:ext cx="4154674" cy="1674288"/>
          </a:xfrm>
          <a:prstGeom prst="pie">
            <a:avLst>
              <a:gd name="adj1" fmla="val 396203"/>
              <a:gd name="adj2" fmla="val 2146747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 </a:t>
            </a:r>
            <a:endParaRPr lang="el-GR" dirty="0">
              <a:solidFill>
                <a:schemeClr val="tx1"/>
              </a:solidFill>
            </a:endParaRPr>
          </a:p>
        </p:txBody>
      </p:sp>
      <p:sp>
        <p:nvSpPr>
          <p:cNvPr id="15" name="14 - TextBox"/>
          <p:cNvSpPr txBox="1"/>
          <p:nvPr/>
        </p:nvSpPr>
        <p:spPr>
          <a:xfrm rot="368126">
            <a:off x="894174" y="3853657"/>
            <a:ext cx="2592288" cy="1384995"/>
          </a:xfrm>
          <a:prstGeom prst="rect">
            <a:avLst/>
          </a:prstGeom>
          <a:noFill/>
        </p:spPr>
        <p:txBody>
          <a:bodyPr wrap="square" rtlCol="0">
            <a:spAutoFit/>
          </a:bodyPr>
          <a:lstStyle/>
          <a:p>
            <a:pPr algn="just"/>
            <a:r>
              <a:rPr lang="el-GR" sz="1200" dirty="0" smtClean="0"/>
              <a:t>Άκαρπη η διαδικασία αν δεν επιτευχθεί συμφωνία </a:t>
            </a:r>
          </a:p>
          <a:p>
            <a:pPr algn="just">
              <a:buFont typeface="Arial" pitchFamily="34" charset="0"/>
              <a:buChar char="•"/>
            </a:pPr>
            <a:r>
              <a:rPr lang="el-GR" sz="1200" b="1" u="sng" dirty="0" smtClean="0"/>
              <a:t> ο συντονιστής</a:t>
            </a:r>
            <a:r>
              <a:rPr lang="el-GR" sz="1200" dirty="0" smtClean="0"/>
              <a:t> συντάσσει πρακτικό αποτυχίας της διαδικασίας και</a:t>
            </a:r>
          </a:p>
          <a:p>
            <a:pPr algn="just">
              <a:buFont typeface="Arial" pitchFamily="34" charset="0"/>
              <a:buChar char="•"/>
            </a:pPr>
            <a:r>
              <a:rPr lang="el-GR" sz="1200" dirty="0" smtClean="0"/>
              <a:t> το αποστέλλει ηλεκτρονικά στον </a:t>
            </a:r>
            <a:r>
              <a:rPr lang="el-GR" sz="1200" b="1" i="1" u="sng" dirty="0" smtClean="0"/>
              <a:t>αιτούντα</a:t>
            </a:r>
            <a:r>
              <a:rPr lang="el-GR" sz="1200" dirty="0" smtClean="0"/>
              <a:t> και στους πιστωτές</a:t>
            </a:r>
            <a:endParaRPr lang="el-GR" sz="1200" dirty="0"/>
          </a:p>
        </p:txBody>
      </p:sp>
      <p:sp>
        <p:nvSpPr>
          <p:cNvPr id="16" name="15 - Κεραυνός"/>
          <p:cNvSpPr/>
          <p:nvPr/>
        </p:nvSpPr>
        <p:spPr>
          <a:xfrm>
            <a:off x="1475656" y="2636912"/>
            <a:ext cx="432048" cy="936104"/>
          </a:xfrm>
          <a:prstGeom prst="lightningBol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7" name="16 - Πίτα"/>
          <p:cNvSpPr/>
          <p:nvPr/>
        </p:nvSpPr>
        <p:spPr>
          <a:xfrm rot="774341">
            <a:off x="4978030" y="4153322"/>
            <a:ext cx="3945176" cy="2013420"/>
          </a:xfrm>
          <a:prstGeom prst="pie">
            <a:avLst>
              <a:gd name="adj1" fmla="val 11636740"/>
              <a:gd name="adj2" fmla="val 1118207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sz="1200" dirty="0">
              <a:solidFill>
                <a:schemeClr val="tx1"/>
              </a:solidFill>
            </a:endParaRPr>
          </a:p>
        </p:txBody>
      </p:sp>
      <p:sp>
        <p:nvSpPr>
          <p:cNvPr id="18" name="17 - TextBox"/>
          <p:cNvSpPr txBox="1"/>
          <p:nvPr/>
        </p:nvSpPr>
        <p:spPr>
          <a:xfrm rot="959364">
            <a:off x="6128575" y="4380650"/>
            <a:ext cx="2304256" cy="1569660"/>
          </a:xfrm>
          <a:prstGeom prst="rect">
            <a:avLst/>
          </a:prstGeom>
          <a:noFill/>
        </p:spPr>
        <p:txBody>
          <a:bodyPr wrap="square" rtlCol="0">
            <a:spAutoFit/>
          </a:bodyPr>
          <a:lstStyle/>
          <a:p>
            <a:pPr algn="ctr"/>
            <a:r>
              <a:rPr lang="el-GR" sz="1200" b="1" u="sng" dirty="0" smtClean="0"/>
              <a:t>Δικαίωμα ενστάσεως κατά της διαδικασίας διαπραγμάτευσης.</a:t>
            </a:r>
          </a:p>
          <a:p>
            <a:pPr algn="ctr"/>
            <a:r>
              <a:rPr lang="el-GR" sz="1200" b="1" u="sng" dirty="0" smtClean="0"/>
              <a:t>Οι </a:t>
            </a:r>
            <a:r>
              <a:rPr lang="el-GR" sz="1200" dirty="0" smtClean="0"/>
              <a:t>συμμετέχοντες πιστωτές που καταψήφισαν την πρόταση αναδιάρθρωσης που εγκρίθηκε έχουν δικαίωμα να υποβάλουν ένσταση εγγράφως στο </a:t>
            </a:r>
            <a:r>
              <a:rPr lang="el-GR" sz="1200" b="1" i="1" u="sng" dirty="0" smtClean="0"/>
              <a:t>συντονιστή.</a:t>
            </a:r>
            <a:r>
              <a:rPr lang="el-GR" sz="1200" dirty="0" smtClean="0"/>
              <a:t> </a:t>
            </a:r>
            <a:endParaRPr lang="el-GR" sz="1200" dirty="0">
              <a:solidFill>
                <a:schemeClr val="tx1"/>
              </a:solidFill>
            </a:endParaRPr>
          </a:p>
        </p:txBody>
      </p:sp>
      <p:sp>
        <p:nvSpPr>
          <p:cNvPr id="19" name="18 - Κεραυνός"/>
          <p:cNvSpPr/>
          <p:nvPr/>
        </p:nvSpPr>
        <p:spPr>
          <a:xfrm rot="2397590">
            <a:off x="7308304" y="3068960"/>
            <a:ext cx="288032" cy="864096"/>
          </a:xfrm>
          <a:prstGeom prst="lightningBol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0" name="19 - Ελλειψοειδής επεξήγηση"/>
          <p:cNvSpPr/>
          <p:nvPr/>
        </p:nvSpPr>
        <p:spPr>
          <a:xfrm>
            <a:off x="1475656" y="5486012"/>
            <a:ext cx="4176464" cy="1111340"/>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200" dirty="0"/>
              <a:t>Τ</a:t>
            </a:r>
            <a:r>
              <a:rPr lang="el-GR" sz="1200" dirty="0" smtClean="0"/>
              <a:t>ο </a:t>
            </a:r>
            <a:r>
              <a:rPr lang="el-GR" sz="1200" dirty="0"/>
              <a:t>δικαστήριο εξετάζει όλες τις ενστάσεις που υποβλήθηκαν εγγράφως κατά της διαδικασίας διαπραγμάτευσης, καθώς και κάθε άλλη ένσταση που προβάλλεται </a:t>
            </a:r>
            <a:r>
              <a:rPr lang="el-GR" sz="1200" dirty="0" smtClean="0"/>
              <a:t>ενώπιων του</a:t>
            </a:r>
            <a:r>
              <a:rPr lang="el-GR" dirty="0" smtClean="0"/>
              <a:t> </a:t>
            </a:r>
            <a:endParaRPr lang="el-GR"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23528" y="332656"/>
            <a:ext cx="1810544" cy="432048"/>
          </a:xfrm>
        </p:spPr>
        <p:txBody>
          <a:bodyPr>
            <a:normAutofit/>
          </a:bodyPr>
          <a:lstStyle/>
          <a:p>
            <a:r>
              <a:rPr lang="el-GR" sz="1400" dirty="0" smtClean="0">
                <a:solidFill>
                  <a:schemeClr val="tx1"/>
                </a:solidFill>
                <a:latin typeface="Verdana" pitchFamily="34" charset="0"/>
                <a:ea typeface="Verdana" pitchFamily="34" charset="0"/>
                <a:cs typeface="Verdana" pitchFamily="34" charset="0"/>
              </a:rPr>
              <a:t>ΒΗΜΑ 10 </a:t>
            </a:r>
            <a:endParaRPr lang="el-GR" sz="1400" dirty="0">
              <a:solidFill>
                <a:schemeClr val="tx1"/>
              </a:solidFill>
              <a:latin typeface="Verdana" pitchFamily="34" charset="0"/>
              <a:ea typeface="Verdana" pitchFamily="34" charset="0"/>
              <a:cs typeface="Verdana" pitchFamily="34" charset="0"/>
            </a:endParaRPr>
          </a:p>
        </p:txBody>
      </p:sp>
      <p:sp>
        <p:nvSpPr>
          <p:cNvPr id="4" name="3 - Θέση αριθμού διαφάνειας"/>
          <p:cNvSpPr>
            <a:spLocks noGrp="1"/>
          </p:cNvSpPr>
          <p:nvPr>
            <p:ph type="sldNum" sz="quarter" idx="12"/>
          </p:nvPr>
        </p:nvSpPr>
        <p:spPr/>
        <p:txBody>
          <a:bodyPr/>
          <a:lstStyle/>
          <a:p>
            <a:fld id="{1E3FEE50-07D4-4402-A245-6C73E616B05D}" type="slidenum">
              <a:rPr lang="el-GR" smtClean="0"/>
              <a:pPr/>
              <a:t>39</a:t>
            </a:fld>
            <a:endParaRPr lang="el-GR"/>
          </a:p>
        </p:txBody>
      </p:sp>
      <p:sp>
        <p:nvSpPr>
          <p:cNvPr id="9" name="8 - Επεξήγηση με δεξιό βέλος"/>
          <p:cNvSpPr/>
          <p:nvPr/>
        </p:nvSpPr>
        <p:spPr>
          <a:xfrm>
            <a:off x="251520" y="692696"/>
            <a:ext cx="3096344" cy="2016224"/>
          </a:xfrm>
          <a:prstGeom prst="right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1200" dirty="0" smtClean="0"/>
              <a:t>Για την  πρόταση αναδιάρθρωσης οφειλών  που έχει εγκριθεί , υπογράφεται με επιμέλεια του συντονιστή μεταξύ των συναινούντων πιστωτών και του οφειλέτη η σύμβαση αναδιάρθρωσης οφειλών</a:t>
            </a:r>
            <a:endParaRPr lang="el-GR" sz="1200" dirty="0"/>
          </a:p>
        </p:txBody>
      </p:sp>
      <p:sp>
        <p:nvSpPr>
          <p:cNvPr id="10" name="9 - Επεξήγηση με δεξιό βέλος"/>
          <p:cNvSpPr/>
          <p:nvPr/>
        </p:nvSpPr>
        <p:spPr>
          <a:xfrm>
            <a:off x="3491880" y="980728"/>
            <a:ext cx="2520280" cy="1512168"/>
          </a:xfrm>
          <a:prstGeom prst="right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200" dirty="0" smtClean="0"/>
              <a:t>Η υπογραφή της σύμβασης αναδιάρθρωσης με μηχανικό μέσο ή ηλεκτρονικό τρόπο είναι επαρκής</a:t>
            </a:r>
            <a:endParaRPr lang="el-GR" sz="1200" dirty="0"/>
          </a:p>
        </p:txBody>
      </p:sp>
      <p:sp>
        <p:nvSpPr>
          <p:cNvPr id="12" name="11 - TextBox"/>
          <p:cNvSpPr txBox="1"/>
          <p:nvPr/>
        </p:nvSpPr>
        <p:spPr>
          <a:xfrm>
            <a:off x="323528" y="2852936"/>
            <a:ext cx="1728192" cy="307777"/>
          </a:xfrm>
          <a:prstGeom prst="rect">
            <a:avLst/>
          </a:prstGeom>
          <a:noFill/>
        </p:spPr>
        <p:txBody>
          <a:bodyPr wrap="square" rtlCol="0">
            <a:spAutoFit/>
          </a:bodyPr>
          <a:lstStyle/>
          <a:p>
            <a:r>
              <a:rPr lang="el-GR" sz="1400" b="1" dirty="0" smtClean="0">
                <a:latin typeface="Verdana" pitchFamily="34" charset="0"/>
                <a:ea typeface="Verdana" pitchFamily="34" charset="0"/>
                <a:cs typeface="Verdana" pitchFamily="34" charset="0"/>
              </a:rPr>
              <a:t>ΒΗΜΑ 11 </a:t>
            </a:r>
            <a:endParaRPr lang="el-GR" sz="1400" b="1" dirty="0">
              <a:latin typeface="Verdana" pitchFamily="34" charset="0"/>
              <a:ea typeface="Verdana" pitchFamily="34" charset="0"/>
              <a:cs typeface="Verdana" pitchFamily="34" charset="0"/>
            </a:endParaRPr>
          </a:p>
        </p:txBody>
      </p:sp>
      <p:sp>
        <p:nvSpPr>
          <p:cNvPr id="13" name="12 - Επεξήγηση με δεξιό βέλος"/>
          <p:cNvSpPr/>
          <p:nvPr/>
        </p:nvSpPr>
        <p:spPr>
          <a:xfrm>
            <a:off x="251520" y="3284984"/>
            <a:ext cx="2520280" cy="1512168"/>
          </a:xfrm>
          <a:prstGeom prst="rightArrowCallout">
            <a:avLst>
              <a:gd name="adj1" fmla="val 25000"/>
              <a:gd name="adj2" fmla="val 25000"/>
              <a:gd name="adj3" fmla="val 25000"/>
              <a:gd name="adj4" fmla="val 6539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200" dirty="0" smtClean="0"/>
              <a:t>Πέρας της διαδικασίας. </a:t>
            </a:r>
            <a:r>
              <a:rPr lang="el-GR" sz="1200" b="1" i="1" u="sng" dirty="0" smtClean="0"/>
              <a:t>Ο συντονιστής</a:t>
            </a:r>
            <a:r>
              <a:rPr lang="el-GR" sz="1200" dirty="0" smtClean="0"/>
              <a:t> καταρτίζει πρακτικό περαίωσής της. Το πρακτικό υπογράφεται από τον </a:t>
            </a:r>
            <a:r>
              <a:rPr lang="el-GR" sz="1200" b="1" i="1" u="sng" dirty="0" smtClean="0"/>
              <a:t>συντονιστή </a:t>
            </a:r>
            <a:endParaRPr lang="el-GR" sz="1200" dirty="0"/>
          </a:p>
        </p:txBody>
      </p:sp>
      <p:sp>
        <p:nvSpPr>
          <p:cNvPr id="14" name="13 - Επεξήγηση με δεξιό βέλος"/>
          <p:cNvSpPr/>
          <p:nvPr/>
        </p:nvSpPr>
        <p:spPr>
          <a:xfrm>
            <a:off x="2915816" y="3284984"/>
            <a:ext cx="2736304" cy="1512168"/>
          </a:xfrm>
          <a:prstGeom prst="right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200" dirty="0" smtClean="0"/>
              <a:t>Το πρακτικό αποστέλλεται ηλεκτρονικά στον οφειλέτη και τους συμμετέχοντες πιστωτές και φυλάσσεται από τον </a:t>
            </a:r>
            <a:r>
              <a:rPr lang="el-GR" sz="1200" b="1" i="1" u="sng" dirty="0" smtClean="0"/>
              <a:t>συντονιστή</a:t>
            </a:r>
            <a:r>
              <a:rPr lang="el-GR" sz="1200" dirty="0" smtClean="0"/>
              <a:t>.          </a:t>
            </a:r>
            <a:endParaRPr lang="el-GR" sz="1200" dirty="0"/>
          </a:p>
        </p:txBody>
      </p:sp>
      <p:sp>
        <p:nvSpPr>
          <p:cNvPr id="15" name="14 - Επεξήγηση με δεξιό βέλος"/>
          <p:cNvSpPr/>
          <p:nvPr/>
        </p:nvSpPr>
        <p:spPr>
          <a:xfrm>
            <a:off x="5724128" y="3501008"/>
            <a:ext cx="1512168" cy="1008112"/>
          </a:xfrm>
          <a:prstGeom prst="right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200" dirty="0" smtClean="0"/>
              <a:t>Αντίγραφο του πρακτικού περαίωσης δικαιούται: </a:t>
            </a:r>
            <a:endParaRPr lang="el-GR" sz="1200" dirty="0"/>
          </a:p>
        </p:txBody>
      </p:sp>
      <p:sp>
        <p:nvSpPr>
          <p:cNvPr id="17" name="16 - Επεξήγηση με κάτω βέλος"/>
          <p:cNvSpPr/>
          <p:nvPr/>
        </p:nvSpPr>
        <p:spPr>
          <a:xfrm>
            <a:off x="7308304" y="3140968"/>
            <a:ext cx="1728192" cy="1728192"/>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200" dirty="0" smtClean="0"/>
              <a:t>1. κάθε </a:t>
            </a:r>
            <a:r>
              <a:rPr lang="el-GR" sz="1200" b="1" i="1" u="sng" dirty="0" smtClean="0"/>
              <a:t>μέρος </a:t>
            </a:r>
            <a:r>
              <a:rPr lang="el-GR" sz="1200" dirty="0" smtClean="0"/>
              <a:t>που μετείχε στην διαδικασία                      2. οποιοσδήποτε μη συμμετέχων πιστωτής ή </a:t>
            </a:r>
            <a:r>
              <a:rPr lang="el-GR" sz="1200" dirty="0" err="1" smtClean="0"/>
              <a:t>συνοφειλέτης</a:t>
            </a:r>
            <a:r>
              <a:rPr lang="el-GR" sz="1200" dirty="0" smtClean="0"/>
              <a:t> </a:t>
            </a:r>
            <a:endParaRPr lang="el-GR" sz="1200" dirty="0"/>
          </a:p>
        </p:txBody>
      </p:sp>
      <p:sp>
        <p:nvSpPr>
          <p:cNvPr id="20" name="19 - Διπλωμένη γωνία"/>
          <p:cNvSpPr/>
          <p:nvPr/>
        </p:nvSpPr>
        <p:spPr>
          <a:xfrm>
            <a:off x="755576" y="5157192"/>
            <a:ext cx="2592288" cy="1440160"/>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l-GR" sz="900" dirty="0" smtClean="0"/>
              <a:t>                                                                                                                                                                                			</a:t>
            </a:r>
          </a:p>
          <a:p>
            <a:pPr algn="just"/>
            <a:r>
              <a:rPr lang="el-GR" sz="900" dirty="0" smtClean="0"/>
              <a:t>1.Η εκπροσώπηση του οφειλέτη ή κάθε συμμετέχοντος πιστωτή από δικηγόρο είναι προαιρετική.     </a:t>
            </a:r>
          </a:p>
          <a:p>
            <a:pPr algn="just"/>
            <a:r>
              <a:rPr lang="el-GR" sz="900" dirty="0" smtClean="0"/>
              <a:t>2. Υποχρέωση εχεμύθειας ως προς την ύπαρξη και το περιεχόμενο των διαπραγματεύσεων </a:t>
            </a:r>
          </a:p>
          <a:p>
            <a:pPr algn="just"/>
            <a:r>
              <a:rPr lang="el-GR" sz="900" dirty="0" smtClean="0"/>
              <a:t>3.Υποχρέωση ειλικρίνειας και  καλής  πίστης. </a:t>
            </a:r>
          </a:p>
          <a:p>
            <a:pPr algn="just"/>
            <a:r>
              <a:rPr lang="el-GR" sz="900" dirty="0" smtClean="0"/>
              <a:t>4. Η δημοσίευση ή η κοινοποίηση απαγορεύεται</a:t>
            </a:r>
            <a:endParaRPr lang="el-GR" sz="1000" dirty="0"/>
          </a:p>
        </p:txBody>
      </p:sp>
      <p:sp>
        <p:nvSpPr>
          <p:cNvPr id="22" name="21 - Διάγραμμα ροής: Εναλλακτική διεργασία"/>
          <p:cNvSpPr/>
          <p:nvPr/>
        </p:nvSpPr>
        <p:spPr>
          <a:xfrm>
            <a:off x="4211960" y="5013176"/>
            <a:ext cx="4752528" cy="1656184"/>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l-GR" sz="1200" dirty="0" smtClean="0"/>
              <a:t>Το  πρακτικό περαίωσής αναφέρει υποχρεωτικά:  </a:t>
            </a:r>
          </a:p>
          <a:p>
            <a:pPr algn="just"/>
            <a:r>
              <a:rPr lang="el-GR" sz="1200" dirty="0" smtClean="0"/>
              <a:t>α) την ύπαρξη απαρτίας, </a:t>
            </a:r>
          </a:p>
          <a:p>
            <a:pPr algn="just"/>
            <a:r>
              <a:rPr lang="el-GR" sz="1200" dirty="0" smtClean="0"/>
              <a:t>β) πρόσθετα έγγραφα και στοιχεία </a:t>
            </a:r>
          </a:p>
          <a:p>
            <a:pPr algn="just"/>
            <a:r>
              <a:rPr lang="el-GR" sz="1200" dirty="0" smtClean="0"/>
              <a:t>γ) τη σύμφωνη γνώμη του οφειλέτη στα σχέδια σύμβασης</a:t>
            </a:r>
          </a:p>
          <a:p>
            <a:pPr algn="just"/>
            <a:r>
              <a:rPr lang="el-GR" sz="1200" dirty="0" smtClean="0"/>
              <a:t>δ) τα σχέδια σύμβασης που τέθηκαν  σε ψηφοφορία </a:t>
            </a:r>
          </a:p>
          <a:p>
            <a:pPr algn="just"/>
            <a:r>
              <a:rPr lang="el-GR" sz="1200" dirty="0" smtClean="0"/>
              <a:t>ζ) ενστάσεις συμμετεχόντων πιστωτών που καταψήφισαν</a:t>
            </a:r>
          </a:p>
          <a:p>
            <a:pPr algn="just"/>
            <a:r>
              <a:rPr lang="el-GR" sz="1200" dirty="0" smtClean="0"/>
              <a:t>ε) τα ποσοστά πλειοψηφίας για την  έγκριση της  σύμβασης </a:t>
            </a:r>
          </a:p>
          <a:p>
            <a:pPr algn="just"/>
            <a:r>
              <a:rPr lang="el-GR" sz="1200" dirty="0" smtClean="0"/>
              <a:t>στ) διαβεβαίωση του </a:t>
            </a:r>
            <a:r>
              <a:rPr lang="el-GR" sz="1200" b="1" i="1" u="sng" dirty="0" smtClean="0"/>
              <a:t>συντονιστή</a:t>
            </a:r>
            <a:r>
              <a:rPr lang="el-GR" sz="1200" dirty="0" smtClean="0"/>
              <a:t>  για την τήρηση  των διατάξεων</a:t>
            </a:r>
            <a:endParaRPr lang="el-GR" sz="1200" dirty="0"/>
          </a:p>
        </p:txBody>
      </p:sp>
      <p:sp>
        <p:nvSpPr>
          <p:cNvPr id="23" name="22 - Διάφορο"/>
          <p:cNvSpPr/>
          <p:nvPr/>
        </p:nvSpPr>
        <p:spPr>
          <a:xfrm>
            <a:off x="144016" y="5733256"/>
            <a:ext cx="539552" cy="288032"/>
          </a:xfrm>
          <a:prstGeom prst="mathNotEqual">
            <a:avLst>
              <a:gd name="adj1" fmla="val 23520"/>
              <a:gd name="adj2" fmla="val 6600000"/>
              <a:gd name="adj3" fmla="val 1176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24" name="23 - Διάφορο"/>
          <p:cNvSpPr/>
          <p:nvPr/>
        </p:nvSpPr>
        <p:spPr>
          <a:xfrm>
            <a:off x="3347864" y="5733256"/>
            <a:ext cx="648072" cy="288032"/>
          </a:xfrm>
          <a:prstGeom prst="mathNot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25" name="24 - Διπλωμένη γωνία"/>
          <p:cNvSpPr/>
          <p:nvPr/>
        </p:nvSpPr>
        <p:spPr>
          <a:xfrm>
            <a:off x="6156176" y="1052736"/>
            <a:ext cx="2664296" cy="1296144"/>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200" dirty="0" smtClean="0"/>
              <a:t>Ο συντονιστής αποστέλλει αντίγραφο της υπογεγραμμένης σύμβασης αναδιάρθρωσης σε όλους τους συμμετέχοντες πιστωτές και στον οφειλέτη</a:t>
            </a:r>
            <a:endParaRPr lang="el-GR" sz="1200" dirty="0"/>
          </a:p>
        </p:txBody>
      </p:sp>
      <p:sp>
        <p:nvSpPr>
          <p:cNvPr id="16" name="Rectangle 2"/>
          <p:cNvSpPr txBox="1">
            <a:spLocks noChangeArrowheads="1"/>
          </p:cNvSpPr>
          <p:nvPr/>
        </p:nvSpPr>
        <p:spPr bwMode="auto">
          <a:xfrm>
            <a:off x="323528" y="0"/>
            <a:ext cx="8239821" cy="504056"/>
          </a:xfrm>
          <a:prstGeom prst="rect">
            <a:avLst/>
          </a:prstGeom>
          <a:solidFill>
            <a:srgbClr val="6699FF">
              <a:alpha val="50000"/>
            </a:srgbClr>
          </a:solidFill>
          <a:ln>
            <a:solidFill>
              <a:schemeClr val="bg1"/>
            </a:solidFill>
            <a:miter lim="800000"/>
            <a:headEnd/>
            <a:tailEnd/>
          </a:ln>
        </p:spPr>
        <p:txBody>
          <a:bodyPr vert="horz" wrap="square" lIns="91440" tIns="45720" rIns="91440" bIns="45720" numCol="1" anchor="t" anchorCtr="0" compatLnSpc="1">
            <a:prstTxWarp prst="textNoShape">
              <a:avLst/>
            </a:prstTxWarp>
            <a:normAutofit fontScale="52500" lnSpcReduction="20000"/>
          </a:bodyPr>
          <a:lstStyle/>
          <a:p>
            <a:pPr eaLnBrk="1" fontAlgn="auto" hangingPunct="1">
              <a:spcAft>
                <a:spcPts val="0"/>
              </a:spcAft>
              <a:defRPr/>
            </a:pPr>
            <a:endParaRPr lang="el-GR" altLang="en-US" sz="2700" b="1" dirty="0" smtClean="0">
              <a:solidFill>
                <a:srgbClr val="000099"/>
              </a:solidFill>
              <a:latin typeface="Times New Roman" pitchFamily="18" charset="0"/>
            </a:endParaRPr>
          </a:p>
          <a:p>
            <a:pPr lvl="0" eaLnBrk="1" fontAlgn="auto" hangingPunct="1">
              <a:spcAft>
                <a:spcPts val="0"/>
              </a:spcAft>
              <a:defRPr/>
            </a:pPr>
            <a:r>
              <a:rPr lang="el-GR" altLang="en-US" sz="2700" b="1" dirty="0" smtClean="0">
                <a:solidFill>
                  <a:srgbClr val="000099"/>
                </a:solidFill>
                <a:latin typeface="Times New Roman" pitchFamily="18" charset="0"/>
              </a:rPr>
              <a:t>ΔΙΑΔΙΚΑΣΙΑ ΔΙΑΠΡΑΓΜΑΤΕΥΣΗΣ &amp; ΔΙΟΡΙΣΜΟΣ ΕΜΠΕΙΡΟΓΝΩΜΟΝΑ (Άρθρα 8 &amp; 11 – Συνέχεια) </a:t>
            </a:r>
            <a:endParaRPr lang="en-GB" altLang="en-US" sz="2700" b="1" dirty="0" smtClean="0">
              <a:solidFill>
                <a:srgbClr val="000099"/>
              </a:solidFill>
              <a:latin typeface="Times New Roman" pitchFamily="18" charset="0"/>
            </a:endParaRPr>
          </a:p>
          <a:p>
            <a:pPr marL="0" marR="0" lvl="0" indent="0" defTabSz="914400" rtl="0" eaLnBrk="1" fontAlgn="auto" latinLnBrk="0" hangingPunct="1">
              <a:lnSpc>
                <a:spcPct val="100000"/>
              </a:lnSpc>
              <a:spcBef>
                <a:spcPct val="0"/>
              </a:spcBef>
              <a:spcAft>
                <a:spcPts val="0"/>
              </a:spcAft>
              <a:buClrTx/>
              <a:buSzTx/>
              <a:buFontTx/>
              <a:buNone/>
              <a:tabLst/>
              <a:defRPr/>
            </a:pPr>
            <a:endParaRPr lang="en-GB" b="1" dirty="0" smtClean="0">
              <a:solidFill>
                <a:srgbClr val="000099"/>
              </a:solidFill>
              <a:latin typeface="Times New Roman" pitchFamily="18" charset="0"/>
              <a:ea typeface="+mj-ea"/>
              <a:cs typeface="+mj-cs"/>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 Τίτλος"/>
          <p:cNvSpPr>
            <a:spLocks noGrp="1"/>
          </p:cNvSpPr>
          <p:nvPr>
            <p:ph type="title"/>
          </p:nvPr>
        </p:nvSpPr>
        <p:spPr/>
        <p:txBody>
          <a:bodyPr/>
          <a:lstStyle/>
          <a:p>
            <a:r>
              <a:rPr lang="el-GR" altLang="en-US" smtClean="0">
                <a:latin typeface="Candara" pitchFamily="34" charset="0"/>
              </a:rPr>
              <a:t>Ποιους αφορά;  			Τι κάνουν;</a:t>
            </a:r>
            <a:endParaRPr lang="el-GR" altLang="en-US" smtClean="0"/>
          </a:p>
        </p:txBody>
      </p:sp>
      <p:sp>
        <p:nvSpPr>
          <p:cNvPr id="18435" name="2 - Θέση περιεχομένου"/>
          <p:cNvSpPr>
            <a:spLocks noGrp="1"/>
          </p:cNvSpPr>
          <p:nvPr>
            <p:ph idx="1"/>
          </p:nvPr>
        </p:nvSpPr>
        <p:spPr>
          <a:xfrm>
            <a:off x="838200" y="2276475"/>
            <a:ext cx="3589338" cy="4176713"/>
          </a:xfrm>
        </p:spPr>
        <p:txBody>
          <a:bodyPr/>
          <a:lstStyle/>
          <a:p>
            <a:r>
              <a:rPr lang="el-GR" altLang="en-US" sz="2000" dirty="0" smtClean="0"/>
              <a:t>Όλες τις επιχειρήσεις</a:t>
            </a:r>
          </a:p>
          <a:p>
            <a:pPr lvl="1"/>
            <a:r>
              <a:rPr lang="el-GR" altLang="en-US" sz="1600" dirty="0" smtClean="0"/>
              <a:t>Ατομικές</a:t>
            </a:r>
          </a:p>
          <a:p>
            <a:pPr lvl="1"/>
            <a:r>
              <a:rPr lang="el-GR" altLang="en-US" sz="1600" dirty="0" smtClean="0"/>
              <a:t>Μικρές &amp; Μεσαίες</a:t>
            </a:r>
          </a:p>
          <a:p>
            <a:pPr lvl="1"/>
            <a:r>
              <a:rPr lang="el-GR" altLang="en-US" sz="1600" dirty="0" smtClean="0"/>
              <a:t>Μεγάλες</a:t>
            </a:r>
          </a:p>
          <a:p>
            <a:pPr lvl="1"/>
            <a:endParaRPr lang="el-GR" altLang="en-US" sz="1600" dirty="0" smtClean="0"/>
          </a:p>
          <a:p>
            <a:pPr lvl="1"/>
            <a:endParaRPr lang="el-GR" altLang="en-US" sz="1600" dirty="0" smtClean="0"/>
          </a:p>
          <a:p>
            <a:pPr lvl="1"/>
            <a:endParaRPr lang="el-GR" altLang="en-US" sz="1600" dirty="0" smtClean="0"/>
          </a:p>
          <a:p>
            <a:pPr lvl="1"/>
            <a:endParaRPr lang="el-GR" altLang="en-US" sz="1600" dirty="0" smtClean="0"/>
          </a:p>
          <a:p>
            <a:pPr lvl="1"/>
            <a:endParaRPr lang="el-GR" altLang="en-US" sz="1600" dirty="0" smtClean="0"/>
          </a:p>
          <a:p>
            <a:endParaRPr lang="el-GR" altLang="en-US" sz="2000" dirty="0" smtClean="0"/>
          </a:p>
          <a:p>
            <a:endParaRPr lang="el-GR" altLang="en-US" sz="2000" dirty="0" smtClean="0"/>
          </a:p>
          <a:p>
            <a:r>
              <a:rPr lang="el-GR" altLang="en-US" sz="2000" dirty="0" smtClean="0"/>
              <a:t>Ελεύθερους επαγγελματίες – αυτοαπασχολούμενους </a:t>
            </a:r>
          </a:p>
          <a:p>
            <a:endParaRPr lang="en-US" altLang="en-US" sz="2000" dirty="0" smtClean="0"/>
          </a:p>
        </p:txBody>
      </p:sp>
      <p:pic>
        <p:nvPicPr>
          <p:cNvPr id="18436" name="Picture 4"/>
          <p:cNvPicPr>
            <a:picLocks noChangeAspect="1"/>
          </p:cNvPicPr>
          <p:nvPr/>
        </p:nvPicPr>
        <p:blipFill>
          <a:blip r:embed="rId2" cstate="print"/>
          <a:srcRect/>
          <a:stretch>
            <a:fillRect/>
          </a:stretch>
        </p:blipFill>
        <p:spPr bwMode="auto">
          <a:xfrm>
            <a:off x="1200150" y="3648075"/>
            <a:ext cx="3305175" cy="1652588"/>
          </a:xfrm>
          <a:prstGeom prst="rect">
            <a:avLst/>
          </a:prstGeom>
          <a:noFill/>
          <a:ln w="9525">
            <a:noFill/>
            <a:miter lim="800000"/>
            <a:headEnd/>
            <a:tailEnd/>
          </a:ln>
        </p:spPr>
      </p:pic>
      <p:sp>
        <p:nvSpPr>
          <p:cNvPr id="6" name="Right Arrow 5"/>
          <p:cNvSpPr/>
          <p:nvPr/>
        </p:nvSpPr>
        <p:spPr>
          <a:xfrm>
            <a:off x="4505325" y="2852738"/>
            <a:ext cx="1362075" cy="431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7" name="Right Arrow 6"/>
          <p:cNvSpPr/>
          <p:nvPr/>
        </p:nvSpPr>
        <p:spPr>
          <a:xfrm>
            <a:off x="4505325" y="5876925"/>
            <a:ext cx="1362075" cy="431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8" name="Oval 7"/>
          <p:cNvSpPr/>
          <p:nvPr/>
        </p:nvSpPr>
        <p:spPr>
          <a:xfrm>
            <a:off x="6227763" y="2349500"/>
            <a:ext cx="2089150" cy="15113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dirty="0"/>
              <a:t>Αίτηση στην ηλεκτρονική πλατφόρμα ΕΓΔΙΧ</a:t>
            </a:r>
            <a:endParaRPr lang="en-US" dirty="0"/>
          </a:p>
        </p:txBody>
      </p:sp>
      <p:sp>
        <p:nvSpPr>
          <p:cNvPr id="9" name="Oval 8"/>
          <p:cNvSpPr/>
          <p:nvPr/>
        </p:nvSpPr>
        <p:spPr>
          <a:xfrm>
            <a:off x="6219825" y="5300663"/>
            <a:ext cx="2089150" cy="151288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dirty="0"/>
              <a:t>Αίτηση απευθείας σε ΑΑΔΕ ή/και ΕΦΚΑ</a:t>
            </a:r>
            <a:endParaRPr lang="en-US" dirty="0"/>
          </a:p>
        </p:txBody>
      </p:sp>
      <p:sp>
        <p:nvSpPr>
          <p:cNvPr id="10" name="Right Arrow 9"/>
          <p:cNvSpPr/>
          <p:nvPr/>
        </p:nvSpPr>
        <p:spPr>
          <a:xfrm>
            <a:off x="4505325" y="1322388"/>
            <a:ext cx="1362075" cy="431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1" name="Rectangle 2"/>
          <p:cNvSpPr txBox="1">
            <a:spLocks noChangeArrowheads="1"/>
          </p:cNvSpPr>
          <p:nvPr/>
        </p:nvSpPr>
        <p:spPr bwMode="auto">
          <a:xfrm>
            <a:off x="827584" y="836712"/>
            <a:ext cx="7735765" cy="381000"/>
          </a:xfrm>
          <a:prstGeom prst="roundRect">
            <a:avLst>
              <a:gd name="adj" fmla="val 21667"/>
            </a:avLst>
          </a:prstGeom>
          <a:solidFill>
            <a:srgbClr val="6699FF">
              <a:alpha val="50000"/>
            </a:srgbClr>
          </a:solidFill>
          <a:ln w="9525">
            <a:noFill/>
            <a:miter lim="800000"/>
            <a:headEnd/>
            <a:tailEnd/>
          </a:ln>
          <a:effectLst/>
        </p:spPr>
        <p:txBody>
          <a:bodyPr vert="horz" wrap="square" lIns="91440" tIns="45720" rIns="91440" bIns="45720" numCol="1" anchor="t" anchorCtr="0" compatLnSpc="1">
            <a:prstTxWarp prst="textNoShape">
              <a:avLst/>
            </a:prstTxWarp>
            <a:normAutofit fontScale="90000" lnSpcReduction="10000"/>
          </a:bodyPr>
          <a:lstStyle/>
          <a:p>
            <a:pPr marL="0" marR="0" lvl="0" indent="0" algn="l" defTabSz="914400" rtl="0" eaLnBrk="0" fontAlgn="base" latinLnBrk="0" hangingPunct="0">
              <a:lnSpc>
                <a:spcPct val="90000"/>
              </a:lnSpc>
              <a:spcBef>
                <a:spcPct val="0"/>
              </a:spcBef>
              <a:spcAft>
                <a:spcPct val="0"/>
              </a:spcAft>
              <a:buClrTx/>
              <a:buSzTx/>
              <a:buFontTx/>
              <a:buNone/>
              <a:tabLst/>
              <a:defRPr/>
            </a:pPr>
            <a:r>
              <a:rPr kumimoji="0" lang="el-GR" sz="2000" b="1" i="0" u="none" strike="noStrike" kern="1200" cap="none" spc="0" normalizeH="0" baseline="0" noProof="0" smtClean="0">
                <a:ln>
                  <a:noFill/>
                </a:ln>
                <a:solidFill>
                  <a:srgbClr val="000099"/>
                </a:solidFill>
                <a:effectLst/>
                <a:uLnTx/>
                <a:uFillTx/>
                <a:latin typeface="Times New Roman" pitchFamily="18" charset="0"/>
                <a:ea typeface="+mj-ea"/>
                <a:cs typeface="+mj-cs"/>
              </a:rPr>
              <a:t>Σκοπός εξωδικαστικού συμβιβασμού </a:t>
            </a:r>
            <a:r>
              <a:rPr kumimoji="0" lang="en-US" sz="2000" b="1" i="0" u="none" strike="noStrike" kern="1200" cap="none" spc="0" normalizeH="0" baseline="0" noProof="0" smtClean="0">
                <a:ln>
                  <a:noFill/>
                </a:ln>
                <a:solidFill>
                  <a:srgbClr val="000099"/>
                </a:solidFill>
                <a:effectLst/>
                <a:uLnTx/>
                <a:uFillTx/>
                <a:latin typeface="Times New Roman" pitchFamily="18" charset="0"/>
                <a:ea typeface="+mj-ea"/>
                <a:cs typeface="+mj-cs"/>
              </a:rPr>
              <a:t>–</a:t>
            </a:r>
            <a:r>
              <a:rPr kumimoji="0" lang="el-GR" sz="2000" b="1" i="0" u="none" strike="noStrike" kern="1200" cap="none" spc="0" normalizeH="0" baseline="0" noProof="0" smtClean="0">
                <a:ln>
                  <a:noFill/>
                </a:ln>
                <a:solidFill>
                  <a:srgbClr val="000099"/>
                </a:solidFill>
                <a:effectLst/>
                <a:uLnTx/>
                <a:uFillTx/>
                <a:latin typeface="Times New Roman" pitchFamily="18" charset="0"/>
                <a:ea typeface="+mj-ea"/>
                <a:cs typeface="+mj-cs"/>
              </a:rPr>
              <a:t> Εμπλεκόμενα Μέρη</a:t>
            </a:r>
            <a:r>
              <a:rPr kumimoji="0" lang="en-US" sz="2000" b="1" i="0" u="none" strike="noStrike" kern="1200" cap="none" spc="0" normalizeH="0" baseline="0" noProof="0" smtClean="0">
                <a:ln>
                  <a:noFill/>
                </a:ln>
                <a:solidFill>
                  <a:srgbClr val="000099"/>
                </a:solidFill>
                <a:effectLst/>
                <a:uLnTx/>
                <a:uFillTx/>
                <a:latin typeface="Times New Roman" pitchFamily="18" charset="0"/>
                <a:ea typeface="+mj-ea"/>
                <a:cs typeface="+mj-cs"/>
              </a:rPr>
              <a:t> </a:t>
            </a:r>
            <a:r>
              <a:rPr kumimoji="0" lang="el-GR" sz="2000" b="1" i="0" u="none" strike="noStrike" kern="1200" cap="none" spc="0" normalizeH="0" baseline="0" noProof="0" smtClean="0">
                <a:ln>
                  <a:noFill/>
                </a:ln>
                <a:solidFill>
                  <a:srgbClr val="000099"/>
                </a:solidFill>
                <a:effectLst/>
                <a:uLnTx/>
                <a:uFillTx/>
                <a:latin typeface="Times New Roman" pitchFamily="18" charset="0"/>
                <a:ea typeface="+mj-ea"/>
                <a:cs typeface="+mj-cs"/>
              </a:rPr>
              <a:t>(Άρθρο 1)</a:t>
            </a:r>
            <a:endParaRPr kumimoji="0" lang="en-GB" sz="2000" b="1" i="0" u="none" strike="noStrike" kern="1200" cap="none" spc="0" normalizeH="0" baseline="0" noProof="0" dirty="0">
              <a:ln>
                <a:noFill/>
              </a:ln>
              <a:solidFill>
                <a:srgbClr val="000099"/>
              </a:solidFill>
              <a:effectLst/>
              <a:uLnTx/>
              <a:uFillTx/>
              <a:latin typeface="Times New Roman" pitchFamily="18" charset="0"/>
              <a:ea typeface="+mj-ea"/>
              <a:cs typeface="+mj-cs"/>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αριθμού διαφάνειας"/>
          <p:cNvSpPr>
            <a:spLocks noGrp="1"/>
          </p:cNvSpPr>
          <p:nvPr>
            <p:ph type="sldNum" sz="quarter" idx="12"/>
          </p:nvPr>
        </p:nvSpPr>
        <p:spPr/>
        <p:txBody>
          <a:bodyPr/>
          <a:lstStyle/>
          <a:p>
            <a:fld id="{1E3FEE50-07D4-4402-A245-6C73E616B05D}" type="slidenum">
              <a:rPr lang="el-GR" smtClean="0"/>
              <a:pPr/>
              <a:t>40</a:t>
            </a:fld>
            <a:endParaRPr lang="el-GR"/>
          </a:p>
        </p:txBody>
      </p:sp>
      <p:sp>
        <p:nvSpPr>
          <p:cNvPr id="6" name="Title 1"/>
          <p:cNvSpPr txBox="1">
            <a:spLocks/>
          </p:cNvSpPr>
          <p:nvPr/>
        </p:nvSpPr>
        <p:spPr bwMode="auto">
          <a:xfrm>
            <a:off x="827584" y="1052736"/>
            <a:ext cx="7321906" cy="377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457200" rtl="0" eaLnBrk="0" fontAlgn="base" latinLnBrk="0" hangingPunct="0">
              <a:lnSpc>
                <a:spcPct val="100000"/>
              </a:lnSpc>
              <a:spcBef>
                <a:spcPct val="0"/>
              </a:spcBef>
              <a:spcAft>
                <a:spcPct val="0"/>
              </a:spcAft>
              <a:buClrTx/>
              <a:buSzTx/>
              <a:buFontTx/>
              <a:buNone/>
              <a:tabLst/>
              <a:defRPr/>
            </a:pPr>
            <a:endParaRPr lang="en-US" sz="1400" b="1" dirty="0">
              <a:latin typeface="Verdana" pitchFamily="34" charset="0"/>
              <a:ea typeface="Verdana" pitchFamily="34" charset="0"/>
              <a:cs typeface="Verdana" pitchFamily="34" charset="0"/>
            </a:endParaRPr>
          </a:p>
        </p:txBody>
      </p:sp>
      <p:sp>
        <p:nvSpPr>
          <p:cNvPr id="9" name="8 - Στρογγυλεμένο ορθογώνιο"/>
          <p:cNvSpPr/>
          <p:nvPr/>
        </p:nvSpPr>
        <p:spPr>
          <a:xfrm>
            <a:off x="503040" y="692696"/>
            <a:ext cx="8461448" cy="59046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 name="10 - Ορθογώνιο"/>
          <p:cNvSpPr/>
          <p:nvPr/>
        </p:nvSpPr>
        <p:spPr>
          <a:xfrm>
            <a:off x="899592" y="476672"/>
            <a:ext cx="7992888" cy="6047809"/>
          </a:xfrm>
          <a:prstGeom prst="rect">
            <a:avLst/>
          </a:prstGeom>
        </p:spPr>
        <p:txBody>
          <a:bodyPr wrap="square">
            <a:spAutoFit/>
          </a:bodyPr>
          <a:lstStyle/>
          <a:p>
            <a:pPr>
              <a:buClr>
                <a:schemeClr val="bg1"/>
              </a:buClr>
              <a:buFont typeface="Wingdings" pitchFamily="2" charset="2"/>
              <a:buChar char="Ø"/>
            </a:pPr>
            <a:endParaRPr lang="el-GR" sz="1600" dirty="0" smtClean="0"/>
          </a:p>
          <a:p>
            <a:pPr>
              <a:buClr>
                <a:schemeClr val="bg1"/>
              </a:buClr>
              <a:buFont typeface="Wingdings" pitchFamily="2" charset="2"/>
              <a:buChar char="Ø"/>
            </a:pPr>
            <a:r>
              <a:rPr lang="el-GR" sz="1600" dirty="0" smtClean="0">
                <a:solidFill>
                  <a:schemeClr val="bg1"/>
                </a:solidFill>
              </a:rPr>
              <a:t>   Ελεύθερη διαμόρφωση περιεχομένου σύμβασης αναδιάρθρωσης</a:t>
            </a:r>
          </a:p>
          <a:p>
            <a:pPr>
              <a:spcBef>
                <a:spcPts val="600"/>
              </a:spcBef>
              <a:buClr>
                <a:schemeClr val="bg1"/>
              </a:buClr>
              <a:buFont typeface="Wingdings" pitchFamily="2" charset="2"/>
              <a:buChar char="Ø"/>
            </a:pPr>
            <a:r>
              <a:rPr lang="el-GR" sz="1600" dirty="0" smtClean="0"/>
              <a:t>   </a:t>
            </a:r>
            <a:r>
              <a:rPr lang="el-GR" sz="1600" dirty="0" smtClean="0">
                <a:solidFill>
                  <a:schemeClr val="bg1"/>
                </a:solidFill>
              </a:rPr>
              <a:t>Διατήρηση δικαιωμάτων προνομιούχων πιστωτών</a:t>
            </a:r>
            <a:endParaRPr lang="en-US" sz="1600" dirty="0" smtClean="0">
              <a:solidFill>
                <a:schemeClr val="bg1"/>
              </a:solidFill>
            </a:endParaRPr>
          </a:p>
          <a:p>
            <a:pPr algn="just">
              <a:spcBef>
                <a:spcPts val="600"/>
              </a:spcBef>
              <a:buClr>
                <a:schemeClr val="bg1"/>
              </a:buClr>
              <a:buFont typeface="Wingdings" pitchFamily="2" charset="2"/>
              <a:buChar char="Ø"/>
            </a:pPr>
            <a:r>
              <a:rPr lang="en-US" sz="1600" dirty="0" smtClean="0">
                <a:solidFill>
                  <a:schemeClr val="bg1"/>
                </a:solidFill>
              </a:rPr>
              <a:t>   </a:t>
            </a:r>
            <a:r>
              <a:rPr lang="el-GR" sz="1600" dirty="0" smtClean="0">
                <a:solidFill>
                  <a:schemeClr val="bg1"/>
                </a:solidFill>
              </a:rPr>
              <a:t>Τήρηση των υποχρεωτικών κανόνων ως προς το περιεχόμενο της σύμβασης αναδιάρθρωσης οφειλών με σκοπό την αποφυγή βλάβης των συμφερόντων μη συμμετεχόντων ή μη συμβαλλομένων πιστωτών  (άρθρο 9)</a:t>
            </a:r>
          </a:p>
          <a:p>
            <a:pPr>
              <a:spcBef>
                <a:spcPts val="600"/>
              </a:spcBef>
              <a:buClr>
                <a:schemeClr val="bg1"/>
              </a:buClr>
            </a:pPr>
            <a:r>
              <a:rPr lang="el-GR" sz="1600" dirty="0" smtClean="0">
                <a:solidFill>
                  <a:schemeClr val="bg1"/>
                </a:solidFill>
              </a:rPr>
              <a:t>	α) μη χειροτέρευσης της θέσης των πιστωτών σε συνάρτηση με τις αρχές 	της ίσης μεταχείρισης και της συλλογικής ικανοποίησης των πιστωτών</a:t>
            </a:r>
            <a:r>
              <a:rPr lang="en-US" sz="1600" dirty="0" smtClean="0">
                <a:solidFill>
                  <a:schemeClr val="bg1"/>
                </a:solidFill>
              </a:rPr>
              <a:t>, </a:t>
            </a:r>
            <a:endParaRPr lang="el-GR" sz="1600" dirty="0" smtClean="0">
              <a:solidFill>
                <a:schemeClr val="bg1"/>
              </a:solidFill>
            </a:endParaRPr>
          </a:p>
          <a:p>
            <a:pPr>
              <a:spcBef>
                <a:spcPts val="600"/>
              </a:spcBef>
              <a:buClr>
                <a:schemeClr val="bg1"/>
              </a:buClr>
            </a:pPr>
            <a:r>
              <a:rPr lang="el-GR" sz="1600" dirty="0" smtClean="0">
                <a:solidFill>
                  <a:schemeClr val="bg1"/>
                </a:solidFill>
              </a:rPr>
              <a:t>	β) αποπληρωμή οφειλών κατ’ ελάχιστον ίσων με την αξία ρευστοποίησης 	των περιουσιακών στοιχείων οφειλέτη και </a:t>
            </a:r>
            <a:r>
              <a:rPr lang="el-GR" sz="1600" dirty="0" err="1" smtClean="0">
                <a:solidFill>
                  <a:schemeClr val="bg1"/>
                </a:solidFill>
              </a:rPr>
              <a:t>συνοφειλετών</a:t>
            </a:r>
            <a:r>
              <a:rPr lang="el-GR" sz="1600" dirty="0" smtClean="0">
                <a:solidFill>
                  <a:schemeClr val="bg1"/>
                </a:solidFill>
              </a:rPr>
              <a:t>,   </a:t>
            </a:r>
          </a:p>
          <a:p>
            <a:pPr>
              <a:spcBef>
                <a:spcPts val="600"/>
              </a:spcBef>
              <a:buClr>
                <a:schemeClr val="bg1"/>
              </a:buClr>
            </a:pPr>
            <a:r>
              <a:rPr lang="el-GR" sz="1600" dirty="0" smtClean="0">
                <a:solidFill>
                  <a:schemeClr val="bg1"/>
                </a:solidFill>
              </a:rPr>
              <a:t>	γ) σύμμετρη διανομή στους πιστωτές ποσών και λοιπών ανταλλαγμάτων 	κατά το μέρος των απαιτήσεων τους που απομένει ανεξόφλητο,</a:t>
            </a:r>
          </a:p>
          <a:p>
            <a:pPr>
              <a:spcBef>
                <a:spcPts val="600"/>
              </a:spcBef>
              <a:buClr>
                <a:schemeClr val="bg1"/>
              </a:buClr>
            </a:pPr>
            <a:r>
              <a:rPr lang="el-GR" sz="1600" dirty="0" smtClean="0">
                <a:solidFill>
                  <a:schemeClr val="bg1"/>
                </a:solidFill>
              </a:rPr>
              <a:t>	δ) προνομιακή μεταχείριση νέων χρηματοδοτήσεων</a:t>
            </a:r>
            <a:endParaRPr lang="en-US" sz="1600" dirty="0" smtClean="0">
              <a:solidFill>
                <a:schemeClr val="bg1"/>
              </a:solidFill>
            </a:endParaRPr>
          </a:p>
          <a:p>
            <a:pPr>
              <a:spcBef>
                <a:spcPts val="600"/>
              </a:spcBef>
              <a:buClr>
                <a:schemeClr val="bg1"/>
              </a:buClr>
              <a:buFont typeface="Wingdings" pitchFamily="2" charset="2"/>
              <a:buChar char="Ø"/>
            </a:pPr>
            <a:r>
              <a:rPr lang="en-US" sz="1600" dirty="0" smtClean="0">
                <a:solidFill>
                  <a:schemeClr val="bg1"/>
                </a:solidFill>
              </a:rPr>
              <a:t>  </a:t>
            </a:r>
            <a:r>
              <a:rPr lang="el-GR" sz="1600" dirty="0" smtClean="0">
                <a:solidFill>
                  <a:schemeClr val="bg1"/>
                </a:solidFill>
              </a:rPr>
              <a:t> Τήρηση των υποχρεωτικών κανόνων ως προς τη ρύθμιση των απαιτήσεων του Ελληνικού Δημοσίου, των Φορέων Κοινωνικής Ασφάλισης και των Ν.Π.Δ.Δ. (άρθρο 15)</a:t>
            </a:r>
          </a:p>
          <a:p>
            <a:pPr algn="just">
              <a:buNone/>
            </a:pPr>
            <a:r>
              <a:rPr lang="el-GR" sz="1600" dirty="0" smtClean="0"/>
              <a:t>	</a:t>
            </a:r>
            <a:r>
              <a:rPr lang="el-GR" sz="1600" dirty="0" smtClean="0">
                <a:solidFill>
                  <a:schemeClr val="bg1"/>
                </a:solidFill>
              </a:rPr>
              <a:t>α) αποπληρωμή οφειλών προς το Δημόσιο κατ’ ανώτατο σε 120 δόσεις,</a:t>
            </a:r>
          </a:p>
          <a:p>
            <a:pPr>
              <a:buNone/>
            </a:pPr>
            <a:r>
              <a:rPr lang="el-GR" sz="1600" dirty="0" smtClean="0">
                <a:solidFill>
                  <a:schemeClr val="bg1"/>
                </a:solidFill>
              </a:rPr>
              <a:t>	β) μηνιαίες δόσεις προς το Δημόσιο,</a:t>
            </a:r>
          </a:p>
          <a:p>
            <a:pPr algn="just">
              <a:buNone/>
            </a:pPr>
            <a:r>
              <a:rPr lang="el-GR" sz="1600" dirty="0" smtClean="0">
                <a:solidFill>
                  <a:schemeClr val="bg1"/>
                </a:solidFill>
              </a:rPr>
              <a:t>	γ) ελάχιστη μηνιαία δόση πενήντα (50) ευρώ,</a:t>
            </a:r>
          </a:p>
          <a:p>
            <a:pPr>
              <a:buNone/>
            </a:pPr>
            <a:r>
              <a:rPr lang="el-GR" sz="1600" dirty="0" smtClean="0">
                <a:solidFill>
                  <a:schemeClr val="bg1"/>
                </a:solidFill>
              </a:rPr>
              <a:t>	δ) δεν επιτρέπεται περίοδος χάριτος για αποπληρωμή προς το Δημόσιο,</a:t>
            </a:r>
          </a:p>
          <a:p>
            <a:pPr algn="just">
              <a:buNone/>
            </a:pPr>
            <a:r>
              <a:rPr lang="el-GR" sz="1600" dirty="0" smtClean="0">
                <a:solidFill>
                  <a:schemeClr val="bg1"/>
                </a:solidFill>
              </a:rPr>
              <a:t>	ε) δεν επιτρέπεται η ικανοποίηση απαιτήσεών του Δημοσίου με άλλα 	ανταλλάγματα αντί χρηματικού ποσού.</a:t>
            </a:r>
            <a:endParaRPr lang="el-GR" sz="1600" dirty="0">
              <a:solidFill>
                <a:schemeClr val="bg1"/>
              </a:solidFill>
            </a:endParaRPr>
          </a:p>
        </p:txBody>
      </p:sp>
      <p:sp>
        <p:nvSpPr>
          <p:cNvPr id="19" name="Rectangle 2"/>
          <p:cNvSpPr txBox="1">
            <a:spLocks noChangeArrowheads="1"/>
          </p:cNvSpPr>
          <p:nvPr/>
        </p:nvSpPr>
        <p:spPr bwMode="auto">
          <a:xfrm>
            <a:off x="467544" y="116632"/>
            <a:ext cx="8239821" cy="504056"/>
          </a:xfrm>
          <a:prstGeom prst="rect">
            <a:avLst/>
          </a:prstGeom>
          <a:solidFill>
            <a:srgbClr val="6699FF">
              <a:alpha val="50000"/>
            </a:srgbClr>
          </a:solidFill>
          <a:ln>
            <a:solidFill>
              <a:schemeClr val="bg1"/>
            </a:solidFill>
            <a:miter lim="800000"/>
            <a:headEnd/>
            <a:tailEnd/>
          </a:ln>
        </p:spPr>
        <p:txBody>
          <a:bodyPr vert="horz" wrap="square" lIns="91440" tIns="45720" rIns="91440" bIns="45720" numCol="1" anchor="t" anchorCtr="0" compatLnSpc="1">
            <a:prstTxWarp prst="textNoShape">
              <a:avLst/>
            </a:prstTxWarp>
            <a:normAutofit fontScale="60000" lnSpcReduction="20000"/>
          </a:bodyPr>
          <a:lstStyle/>
          <a:p>
            <a:pPr eaLnBrk="1" fontAlgn="auto" hangingPunct="1">
              <a:spcAft>
                <a:spcPts val="0"/>
              </a:spcAft>
              <a:defRPr/>
            </a:pPr>
            <a:endParaRPr lang="el-GR" altLang="en-US" sz="2700" b="1" dirty="0" smtClean="0">
              <a:solidFill>
                <a:srgbClr val="000099"/>
              </a:solidFill>
              <a:latin typeface="Times New Roman" pitchFamily="18" charset="0"/>
            </a:endParaRPr>
          </a:p>
          <a:p>
            <a:pPr eaLnBrk="1" fontAlgn="auto" hangingPunct="1">
              <a:spcAft>
                <a:spcPts val="0"/>
              </a:spcAft>
              <a:defRPr/>
            </a:pPr>
            <a:r>
              <a:rPr lang="el-GR" altLang="en-US" sz="2700" b="1" dirty="0" smtClean="0">
                <a:solidFill>
                  <a:srgbClr val="000099"/>
                </a:solidFill>
                <a:latin typeface="Times New Roman" pitchFamily="18" charset="0"/>
              </a:rPr>
              <a:t>ΚΑΝΟΝΕΣ ΣΥΜΒΑΣΗΣ ΑΝΑΔΙΑΡΘΡΩΣΗΣ ΟΦΕΙΛΩΝ (Άρθρο 9) </a:t>
            </a:r>
            <a:endParaRPr lang="en-GB" altLang="en-US" sz="2700" b="1" dirty="0" smtClean="0">
              <a:solidFill>
                <a:srgbClr val="000099"/>
              </a:solidFill>
              <a:latin typeface="Times New Roman" pitchFamily="18" charset="0"/>
            </a:endParaRPr>
          </a:p>
          <a:p>
            <a:pPr marL="0" marR="0" lvl="0" indent="0" defTabSz="914400" rtl="0" eaLnBrk="1" fontAlgn="auto" latinLnBrk="0" hangingPunct="1">
              <a:lnSpc>
                <a:spcPct val="100000"/>
              </a:lnSpc>
              <a:spcBef>
                <a:spcPct val="0"/>
              </a:spcBef>
              <a:spcAft>
                <a:spcPts val="0"/>
              </a:spcAft>
              <a:buClrTx/>
              <a:buSzTx/>
              <a:buFontTx/>
              <a:buNone/>
              <a:tabLst/>
              <a:defRPr/>
            </a:pPr>
            <a:endParaRPr lang="en-GB" b="1" dirty="0" smtClean="0">
              <a:solidFill>
                <a:srgbClr val="000099"/>
              </a:solidFill>
              <a:latin typeface="Times New Roman" pitchFamily="18" charset="0"/>
              <a:ea typeface="+mj-ea"/>
              <a:cs typeface="+mj-cs"/>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αριθμού διαφάνειας"/>
          <p:cNvSpPr>
            <a:spLocks noGrp="1"/>
          </p:cNvSpPr>
          <p:nvPr>
            <p:ph type="sldNum" sz="quarter" idx="12"/>
          </p:nvPr>
        </p:nvSpPr>
        <p:spPr/>
        <p:txBody>
          <a:bodyPr/>
          <a:lstStyle/>
          <a:p>
            <a:fld id="{1E3FEE50-07D4-4402-A245-6C73E616B05D}" type="slidenum">
              <a:rPr lang="el-GR" smtClean="0"/>
              <a:pPr/>
              <a:t>41</a:t>
            </a:fld>
            <a:endParaRPr lang="el-GR"/>
          </a:p>
        </p:txBody>
      </p:sp>
      <p:sp>
        <p:nvSpPr>
          <p:cNvPr id="6" name="Title 1"/>
          <p:cNvSpPr txBox="1">
            <a:spLocks/>
          </p:cNvSpPr>
          <p:nvPr/>
        </p:nvSpPr>
        <p:spPr bwMode="auto">
          <a:xfrm>
            <a:off x="827584" y="1052736"/>
            <a:ext cx="7321906" cy="377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457200" rtl="0" eaLnBrk="0" fontAlgn="base" latinLnBrk="0" hangingPunct="0">
              <a:lnSpc>
                <a:spcPct val="100000"/>
              </a:lnSpc>
              <a:spcBef>
                <a:spcPct val="0"/>
              </a:spcBef>
              <a:spcAft>
                <a:spcPct val="0"/>
              </a:spcAft>
              <a:buClrTx/>
              <a:buSzTx/>
              <a:buFontTx/>
              <a:buNone/>
              <a:tabLst/>
              <a:defRPr/>
            </a:pPr>
            <a:endParaRPr lang="en-US" sz="1400" b="1" dirty="0">
              <a:latin typeface="Verdana" pitchFamily="34" charset="0"/>
              <a:ea typeface="Verdana" pitchFamily="34" charset="0"/>
              <a:cs typeface="Verdana" pitchFamily="34" charset="0"/>
            </a:endParaRPr>
          </a:p>
        </p:txBody>
      </p:sp>
      <p:sp>
        <p:nvSpPr>
          <p:cNvPr id="9" name="8 - Στρογγυλεμένο ορθογώνιο"/>
          <p:cNvSpPr/>
          <p:nvPr/>
        </p:nvSpPr>
        <p:spPr>
          <a:xfrm>
            <a:off x="107504" y="1628800"/>
            <a:ext cx="8712968" cy="468052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 name="10 - Ορθογώνιο"/>
          <p:cNvSpPr/>
          <p:nvPr/>
        </p:nvSpPr>
        <p:spPr>
          <a:xfrm>
            <a:off x="251520" y="1923216"/>
            <a:ext cx="8496944" cy="6278642"/>
          </a:xfrm>
          <a:prstGeom prst="rect">
            <a:avLst/>
          </a:prstGeom>
        </p:spPr>
        <p:txBody>
          <a:bodyPr wrap="square">
            <a:spAutoFit/>
          </a:bodyPr>
          <a:lstStyle/>
          <a:p>
            <a:pPr algn="just">
              <a:buClr>
                <a:schemeClr val="bg1"/>
              </a:buClr>
              <a:buFont typeface="Wingdings" pitchFamily="2" charset="2"/>
              <a:buChar char="Ø"/>
            </a:pPr>
            <a:r>
              <a:rPr lang="el-GR" sz="1600" dirty="0" smtClean="0"/>
              <a:t> </a:t>
            </a:r>
            <a:r>
              <a:rPr lang="en-US" sz="1600" dirty="0" smtClean="0"/>
              <a:t>  </a:t>
            </a:r>
            <a:r>
              <a:rPr lang="el-GR" sz="1600" dirty="0" smtClean="0">
                <a:solidFill>
                  <a:schemeClr val="bg1"/>
                </a:solidFill>
              </a:rPr>
              <a:t>Κάθε ρύθμιση της σύμβασης αναδιάρθρωσης οφειλών ευνοϊκή για τον οφειλέτη ισχύει    υπέρ κάθε </a:t>
            </a:r>
            <a:r>
              <a:rPr lang="el-GR" sz="1600" dirty="0" err="1" smtClean="0">
                <a:solidFill>
                  <a:schemeClr val="bg1"/>
                </a:solidFill>
              </a:rPr>
              <a:t>συνοφειλέτη</a:t>
            </a:r>
            <a:r>
              <a:rPr lang="el-GR" sz="1600" dirty="0" smtClean="0">
                <a:solidFill>
                  <a:schemeClr val="bg1"/>
                </a:solidFill>
              </a:rPr>
              <a:t>, μη εγγυητή, που έχει συνυποβάλει αίτηση για υπαγωγή στην διαδικασία εξωδικαστικής ρύθμισης οφειλών και υπέρ κάθε εγγυητή που έχει παράσχει εγγύηση για ρυθμιζόμενη με τη σύμβαση αναδιάρθρωσης οφειλών απαίτηση. </a:t>
            </a:r>
          </a:p>
          <a:p>
            <a:pPr algn="just">
              <a:buClr>
                <a:schemeClr val="bg1"/>
              </a:buClr>
            </a:pPr>
            <a:endParaRPr lang="el-GR" sz="1600" dirty="0" smtClean="0">
              <a:solidFill>
                <a:schemeClr val="bg1"/>
              </a:solidFill>
            </a:endParaRPr>
          </a:p>
          <a:p>
            <a:pPr>
              <a:spcBef>
                <a:spcPts val="600"/>
              </a:spcBef>
              <a:buClr>
                <a:schemeClr val="bg1"/>
              </a:buClr>
              <a:buFont typeface="Wingdings" pitchFamily="2" charset="2"/>
              <a:buChar char="Ø"/>
            </a:pPr>
            <a:r>
              <a:rPr lang="el-GR" sz="1600" dirty="0" smtClean="0"/>
              <a:t>   </a:t>
            </a:r>
            <a:r>
              <a:rPr lang="el-GR" sz="1600" dirty="0" smtClean="0">
                <a:solidFill>
                  <a:schemeClr val="bg1"/>
                </a:solidFill>
              </a:rPr>
              <a:t> Η σύμβαση αναδιάρθρωσης οφειλών δημιουργεί δικαιώματα και υποχρεώσεις των συμβαλλόμενων μερών από την κατάρτισή της. Ο οφειλέτης καταβάλλει ποσά και άλλα ανταλλάγματα σε μη συμβαλλόμενους πιστωτές σύμφωνα με τους όρους της σύμβασης αναδιάρθρωσης οφειλών. </a:t>
            </a:r>
          </a:p>
          <a:p>
            <a:pPr>
              <a:spcBef>
                <a:spcPts val="600"/>
              </a:spcBef>
              <a:buClr>
                <a:schemeClr val="bg1"/>
              </a:buClr>
              <a:buFont typeface="Wingdings" pitchFamily="2" charset="2"/>
              <a:buChar char="Ø"/>
            </a:pPr>
            <a:endParaRPr lang="el-GR" sz="1600" dirty="0" smtClean="0">
              <a:solidFill>
                <a:schemeClr val="bg1"/>
              </a:solidFill>
            </a:endParaRPr>
          </a:p>
          <a:p>
            <a:pPr>
              <a:spcBef>
                <a:spcPts val="600"/>
              </a:spcBef>
              <a:buClr>
                <a:schemeClr val="bg1"/>
              </a:buClr>
              <a:buFont typeface="Wingdings" pitchFamily="2" charset="2"/>
              <a:buChar char="Ø"/>
            </a:pPr>
            <a:r>
              <a:rPr lang="el-GR" sz="1600" dirty="0" smtClean="0">
                <a:solidFill>
                  <a:schemeClr val="bg1"/>
                </a:solidFill>
              </a:rPr>
              <a:t>  Οι εγγυήσεις του Ελληνικού Δημοσίου υπέρ πιστωτικών ιδρυμάτων, του Εθνικού Ταμείου Επιχειρηματικότητας και Ανάπτυξης (Ε.ΤΕ.ΑΝ. Α.Ε.), καθώς και οποιουδήποτε άλλου φορέα του δημόσιου τομέα που έχει χορηγήσει εγγύηση για δάνεια οποιουδήποτε είδους ακολουθούν τις απαιτήσεις υπέρ των οποίων χορηγήθηκαν, όπως οι απαιτήσεις αυτές ρυθμίζονται με τη συμφωνία.</a:t>
            </a:r>
          </a:p>
          <a:p>
            <a:pPr>
              <a:spcBef>
                <a:spcPts val="600"/>
              </a:spcBef>
              <a:buClr>
                <a:schemeClr val="bg1"/>
              </a:buClr>
              <a:buFont typeface="Wingdings" pitchFamily="2" charset="2"/>
              <a:buChar char="Ø"/>
            </a:pPr>
            <a:endParaRPr lang="en-US" sz="1600" dirty="0" smtClean="0">
              <a:solidFill>
                <a:schemeClr val="bg1"/>
              </a:solidFill>
            </a:endParaRPr>
          </a:p>
          <a:p>
            <a:pPr>
              <a:spcBef>
                <a:spcPts val="600"/>
              </a:spcBef>
              <a:buClr>
                <a:schemeClr val="bg1"/>
              </a:buClr>
              <a:buFont typeface="Wingdings" pitchFamily="2" charset="2"/>
              <a:buChar char="Ø"/>
            </a:pPr>
            <a:endParaRPr lang="el-GR" sz="1600" dirty="0" smtClean="0">
              <a:solidFill>
                <a:schemeClr val="bg1"/>
              </a:solidFill>
            </a:endParaRPr>
          </a:p>
          <a:p>
            <a:pPr>
              <a:spcBef>
                <a:spcPts val="600"/>
              </a:spcBef>
              <a:buClr>
                <a:schemeClr val="bg1"/>
              </a:buClr>
              <a:buFont typeface="Wingdings" pitchFamily="2" charset="2"/>
              <a:buChar char="Ø"/>
            </a:pPr>
            <a:endParaRPr lang="el-GR" sz="1600" dirty="0" smtClean="0">
              <a:solidFill>
                <a:schemeClr val="bg1"/>
              </a:solidFill>
            </a:endParaRPr>
          </a:p>
          <a:p>
            <a:pPr>
              <a:spcBef>
                <a:spcPts val="600"/>
              </a:spcBef>
              <a:buClr>
                <a:schemeClr val="bg1"/>
              </a:buClr>
              <a:buFont typeface="Wingdings" pitchFamily="2" charset="2"/>
              <a:buChar char="Ø"/>
            </a:pPr>
            <a:endParaRPr lang="el-GR" sz="1600" dirty="0" smtClean="0">
              <a:solidFill>
                <a:schemeClr val="bg1"/>
              </a:solidFill>
            </a:endParaRPr>
          </a:p>
          <a:p>
            <a:pPr>
              <a:spcBef>
                <a:spcPts val="600"/>
              </a:spcBef>
              <a:buClr>
                <a:schemeClr val="bg1"/>
              </a:buClr>
              <a:buFont typeface="Wingdings" pitchFamily="2" charset="2"/>
              <a:buChar char="Ø"/>
            </a:pPr>
            <a:endParaRPr lang="el-GR" sz="1600" dirty="0" smtClean="0">
              <a:solidFill>
                <a:schemeClr val="bg1"/>
              </a:solidFill>
            </a:endParaRPr>
          </a:p>
          <a:p>
            <a:pPr>
              <a:spcBef>
                <a:spcPts val="600"/>
              </a:spcBef>
              <a:buClr>
                <a:schemeClr val="bg1"/>
              </a:buClr>
              <a:buFont typeface="Wingdings" pitchFamily="2" charset="2"/>
              <a:buChar char="Ø"/>
            </a:pPr>
            <a:endParaRPr lang="en-US" sz="1600" dirty="0" smtClean="0">
              <a:solidFill>
                <a:schemeClr val="bg1"/>
              </a:solidFill>
            </a:endParaRPr>
          </a:p>
          <a:p>
            <a:pPr>
              <a:spcBef>
                <a:spcPts val="600"/>
              </a:spcBef>
              <a:buClr>
                <a:schemeClr val="bg1"/>
              </a:buClr>
              <a:buFont typeface="Wingdings" pitchFamily="2" charset="2"/>
              <a:buChar char="Ø"/>
            </a:pPr>
            <a:endParaRPr lang="el-GR" sz="1600" dirty="0">
              <a:solidFill>
                <a:schemeClr val="bg1"/>
              </a:solidFill>
            </a:endParaRPr>
          </a:p>
        </p:txBody>
      </p:sp>
      <p:sp>
        <p:nvSpPr>
          <p:cNvPr id="19" name="Rectangle 2"/>
          <p:cNvSpPr txBox="1">
            <a:spLocks noChangeArrowheads="1"/>
          </p:cNvSpPr>
          <p:nvPr/>
        </p:nvSpPr>
        <p:spPr bwMode="auto">
          <a:xfrm>
            <a:off x="395536" y="908720"/>
            <a:ext cx="8239821" cy="504056"/>
          </a:xfrm>
          <a:prstGeom prst="rect">
            <a:avLst/>
          </a:prstGeom>
          <a:solidFill>
            <a:srgbClr val="6699FF">
              <a:alpha val="50000"/>
            </a:srgbClr>
          </a:solidFill>
          <a:ln>
            <a:solidFill>
              <a:schemeClr val="bg1"/>
            </a:solidFill>
            <a:miter lim="800000"/>
            <a:headEnd/>
            <a:tailEnd/>
          </a:ln>
        </p:spPr>
        <p:txBody>
          <a:bodyPr vert="horz" wrap="square" lIns="91440" tIns="45720" rIns="91440" bIns="45720" numCol="1" anchor="t" anchorCtr="0" compatLnSpc="1">
            <a:prstTxWarp prst="textNoShape">
              <a:avLst/>
            </a:prstTxWarp>
            <a:normAutofit fontScale="60000" lnSpcReduction="20000"/>
          </a:bodyPr>
          <a:lstStyle/>
          <a:p>
            <a:pPr eaLnBrk="1" fontAlgn="auto" hangingPunct="1">
              <a:spcAft>
                <a:spcPts val="0"/>
              </a:spcAft>
              <a:defRPr/>
            </a:pPr>
            <a:endParaRPr lang="el-GR" altLang="en-US" sz="2700" b="1" dirty="0" smtClean="0">
              <a:solidFill>
                <a:srgbClr val="000099"/>
              </a:solidFill>
              <a:latin typeface="Times New Roman" pitchFamily="18" charset="0"/>
            </a:endParaRPr>
          </a:p>
          <a:p>
            <a:pPr eaLnBrk="1" fontAlgn="auto" hangingPunct="1">
              <a:spcAft>
                <a:spcPts val="0"/>
              </a:spcAft>
              <a:defRPr/>
            </a:pPr>
            <a:r>
              <a:rPr lang="el-GR" altLang="en-US" sz="2700" b="1" dirty="0" smtClean="0">
                <a:solidFill>
                  <a:srgbClr val="000099"/>
                </a:solidFill>
                <a:latin typeface="Times New Roman" pitchFamily="18" charset="0"/>
              </a:rPr>
              <a:t>ΚΑΝΟΝΕΣ ΣΥΜΒΑΣΗΣ ΑΝΑΔΙΑΡΘΡΩΣΗΣ ΟΦΕΙΛΩΝ (Άρθρο 9 - Συνέχεια) </a:t>
            </a:r>
            <a:endParaRPr lang="en-GB" altLang="en-US" sz="2700" b="1" dirty="0" smtClean="0">
              <a:solidFill>
                <a:srgbClr val="000099"/>
              </a:solidFill>
              <a:latin typeface="Times New Roman" pitchFamily="18" charset="0"/>
            </a:endParaRPr>
          </a:p>
          <a:p>
            <a:pPr marL="0" marR="0" lvl="0" indent="0" defTabSz="914400" rtl="0" eaLnBrk="1" fontAlgn="auto" latinLnBrk="0" hangingPunct="1">
              <a:lnSpc>
                <a:spcPct val="100000"/>
              </a:lnSpc>
              <a:spcBef>
                <a:spcPct val="0"/>
              </a:spcBef>
              <a:spcAft>
                <a:spcPts val="0"/>
              </a:spcAft>
              <a:buClrTx/>
              <a:buSzTx/>
              <a:buFontTx/>
              <a:buNone/>
              <a:tabLst/>
              <a:defRPr/>
            </a:pPr>
            <a:endParaRPr lang="en-GB" b="1" dirty="0" smtClean="0">
              <a:solidFill>
                <a:srgbClr val="000099"/>
              </a:solidFill>
              <a:latin typeface="Times New Roman" pitchFamily="18" charset="0"/>
              <a:ea typeface="+mj-ea"/>
              <a:cs typeface="+mj-cs"/>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14 - Στρογγυλεμένο ορθογώνιο"/>
          <p:cNvSpPr/>
          <p:nvPr/>
        </p:nvSpPr>
        <p:spPr>
          <a:xfrm>
            <a:off x="179512" y="4862072"/>
            <a:ext cx="3600000" cy="1015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 name="13 - Στρογγυλεμένο ορθογώνιο"/>
          <p:cNvSpPr/>
          <p:nvPr/>
        </p:nvSpPr>
        <p:spPr>
          <a:xfrm>
            <a:off x="179512" y="3573016"/>
            <a:ext cx="3600000" cy="1080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 name="11 - Στρογγυλεμένο ορθογώνιο"/>
          <p:cNvSpPr/>
          <p:nvPr/>
        </p:nvSpPr>
        <p:spPr>
          <a:xfrm>
            <a:off x="179512" y="2276872"/>
            <a:ext cx="3600000" cy="1116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 name="3 - Θέση αριθμού διαφάνειας"/>
          <p:cNvSpPr>
            <a:spLocks noGrp="1"/>
          </p:cNvSpPr>
          <p:nvPr>
            <p:ph type="sldNum" sz="quarter" idx="12"/>
          </p:nvPr>
        </p:nvSpPr>
        <p:spPr/>
        <p:txBody>
          <a:bodyPr/>
          <a:lstStyle/>
          <a:p>
            <a:fld id="{1E3FEE50-07D4-4402-A245-6C73E616B05D}" type="slidenum">
              <a:rPr lang="el-GR" smtClean="0"/>
              <a:pPr/>
              <a:t>42</a:t>
            </a:fld>
            <a:endParaRPr lang="el-GR"/>
          </a:p>
        </p:txBody>
      </p:sp>
      <p:sp>
        <p:nvSpPr>
          <p:cNvPr id="8" name="7 - TextBox"/>
          <p:cNvSpPr txBox="1"/>
          <p:nvPr/>
        </p:nvSpPr>
        <p:spPr>
          <a:xfrm>
            <a:off x="755576" y="1700808"/>
            <a:ext cx="2592288" cy="353943"/>
          </a:xfrm>
          <a:prstGeom prst="rect">
            <a:avLst/>
          </a:prstGeom>
          <a:noFill/>
        </p:spPr>
        <p:txBody>
          <a:bodyPr wrap="square" rtlCol="0">
            <a:spAutoFit/>
          </a:bodyPr>
          <a:lstStyle/>
          <a:p>
            <a:r>
              <a:rPr lang="el-GR" sz="1700" b="1" dirty="0" smtClean="0">
                <a:latin typeface="Verdana" pitchFamily="34" charset="0"/>
                <a:ea typeface="Verdana" pitchFamily="34" charset="0"/>
                <a:cs typeface="Verdana" pitchFamily="34" charset="0"/>
              </a:rPr>
              <a:t>Λοιπές δυνατότητες</a:t>
            </a:r>
            <a:endParaRPr lang="el-GR" sz="1700" b="1" dirty="0">
              <a:latin typeface="Verdana" pitchFamily="34" charset="0"/>
              <a:ea typeface="Verdana" pitchFamily="34" charset="0"/>
              <a:cs typeface="Verdana" pitchFamily="34" charset="0"/>
            </a:endParaRPr>
          </a:p>
        </p:txBody>
      </p:sp>
      <p:sp>
        <p:nvSpPr>
          <p:cNvPr id="9" name="8 - Ορθογώνιο"/>
          <p:cNvSpPr/>
          <p:nvPr/>
        </p:nvSpPr>
        <p:spPr>
          <a:xfrm>
            <a:off x="179512" y="2276872"/>
            <a:ext cx="3672408" cy="1015663"/>
          </a:xfrm>
          <a:prstGeom prst="rect">
            <a:avLst/>
          </a:prstGeom>
        </p:spPr>
        <p:txBody>
          <a:bodyPr wrap="square">
            <a:spAutoFit/>
          </a:bodyPr>
          <a:lstStyle/>
          <a:p>
            <a:pPr marL="354013" indent="-354013" algn="just">
              <a:buFont typeface="Wingdings" pitchFamily="2" charset="2"/>
              <a:buChar char="Ø"/>
            </a:pPr>
            <a:r>
              <a:rPr lang="el-GR" sz="1500" dirty="0" smtClean="0">
                <a:solidFill>
                  <a:schemeClr val="bg1"/>
                </a:solidFill>
              </a:rPr>
              <a:t>Προνομιακή μεταχείριση νέων χρηματοδοτήσεων που αποσκοπούν στην συνέχιση της επιχειρηματικής δραστηριότητας</a:t>
            </a:r>
          </a:p>
        </p:txBody>
      </p:sp>
      <p:sp>
        <p:nvSpPr>
          <p:cNvPr id="10" name="9 - Ορθογώνιο"/>
          <p:cNvSpPr/>
          <p:nvPr/>
        </p:nvSpPr>
        <p:spPr>
          <a:xfrm>
            <a:off x="179512" y="3573016"/>
            <a:ext cx="3600000" cy="1015663"/>
          </a:xfrm>
          <a:prstGeom prst="rect">
            <a:avLst/>
          </a:prstGeom>
        </p:spPr>
        <p:txBody>
          <a:bodyPr wrap="square">
            <a:spAutoFit/>
          </a:bodyPr>
          <a:lstStyle/>
          <a:p>
            <a:pPr marL="354013" indent="-354013" algn="just">
              <a:buFont typeface="Wingdings" pitchFamily="2" charset="2"/>
              <a:buChar char="Ø"/>
            </a:pPr>
            <a:r>
              <a:rPr lang="el-GR" sz="1500" dirty="0" smtClean="0">
                <a:solidFill>
                  <a:schemeClr val="bg1"/>
                </a:solidFill>
              </a:rPr>
              <a:t>Δικαίωμα εγγραφής υποθήκης, προσημείωσης υποθήκης ή ειδικού προνομίου σε περιουσιακά στοιχεία οφειλέτη/συνοφειλετών</a:t>
            </a:r>
          </a:p>
        </p:txBody>
      </p:sp>
      <p:sp>
        <p:nvSpPr>
          <p:cNvPr id="11" name="10 - Ορθογώνιο"/>
          <p:cNvSpPr/>
          <p:nvPr/>
        </p:nvSpPr>
        <p:spPr>
          <a:xfrm>
            <a:off x="179512" y="4941168"/>
            <a:ext cx="3600000" cy="784830"/>
          </a:xfrm>
          <a:prstGeom prst="rect">
            <a:avLst/>
          </a:prstGeom>
        </p:spPr>
        <p:txBody>
          <a:bodyPr wrap="square">
            <a:spAutoFit/>
          </a:bodyPr>
          <a:lstStyle/>
          <a:p>
            <a:pPr marL="354013" indent="-354013" algn="just">
              <a:buFont typeface="Wingdings" pitchFamily="2" charset="2"/>
              <a:buChar char="Ø"/>
            </a:pPr>
            <a:r>
              <a:rPr lang="el-GR" sz="1500" dirty="0" smtClean="0">
                <a:solidFill>
                  <a:schemeClr val="bg1"/>
                </a:solidFill>
              </a:rPr>
              <a:t>Αξιοποίηση εγγυήσεων του Δημοσίου για απαιτήσεις υπέρ των οποίων χορηγήθηκαν</a:t>
            </a:r>
          </a:p>
        </p:txBody>
      </p:sp>
      <p:sp>
        <p:nvSpPr>
          <p:cNvPr id="16" name="15 - TextBox"/>
          <p:cNvSpPr txBox="1"/>
          <p:nvPr/>
        </p:nvSpPr>
        <p:spPr>
          <a:xfrm>
            <a:off x="5652120" y="1700808"/>
            <a:ext cx="1728192" cy="353943"/>
          </a:xfrm>
          <a:prstGeom prst="rect">
            <a:avLst/>
          </a:prstGeom>
          <a:noFill/>
        </p:spPr>
        <p:txBody>
          <a:bodyPr wrap="square" rtlCol="0">
            <a:spAutoFit/>
          </a:bodyPr>
          <a:lstStyle/>
          <a:p>
            <a:r>
              <a:rPr lang="el-GR" sz="1700" b="1" dirty="0" smtClean="0">
                <a:latin typeface="Verdana" pitchFamily="34" charset="0"/>
                <a:ea typeface="Verdana" pitchFamily="34" charset="0"/>
                <a:cs typeface="Verdana" pitchFamily="34" charset="0"/>
              </a:rPr>
              <a:t>Περιορισμοί</a:t>
            </a:r>
            <a:endParaRPr lang="el-GR" sz="1700" b="1" dirty="0">
              <a:latin typeface="Verdana" pitchFamily="34" charset="0"/>
              <a:ea typeface="Verdana" pitchFamily="34" charset="0"/>
              <a:cs typeface="Verdana" pitchFamily="34" charset="0"/>
            </a:endParaRPr>
          </a:p>
        </p:txBody>
      </p:sp>
      <p:sp>
        <p:nvSpPr>
          <p:cNvPr id="17" name="16 - Στρογγυλεμένο ορθογώνιο"/>
          <p:cNvSpPr/>
          <p:nvPr/>
        </p:nvSpPr>
        <p:spPr>
          <a:xfrm>
            <a:off x="4211960" y="2276872"/>
            <a:ext cx="4788000" cy="864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8" name="17 - Στρογγυλεμένο ορθογώνιο"/>
          <p:cNvSpPr/>
          <p:nvPr/>
        </p:nvSpPr>
        <p:spPr>
          <a:xfrm>
            <a:off x="4211960" y="3357088"/>
            <a:ext cx="4788000" cy="864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9" name="18 - Στρογγυλεμένο ορθογώνιο"/>
          <p:cNvSpPr/>
          <p:nvPr/>
        </p:nvSpPr>
        <p:spPr>
          <a:xfrm>
            <a:off x="4211960" y="4437208"/>
            <a:ext cx="4788000" cy="864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0" name="19 - Στρογγυλεμένο ορθογώνιο"/>
          <p:cNvSpPr/>
          <p:nvPr/>
        </p:nvSpPr>
        <p:spPr>
          <a:xfrm>
            <a:off x="4211960" y="5517232"/>
            <a:ext cx="4788000" cy="864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1" name="20 - Ορθογώνιο"/>
          <p:cNvSpPr/>
          <p:nvPr/>
        </p:nvSpPr>
        <p:spPr>
          <a:xfrm>
            <a:off x="4211960" y="2309971"/>
            <a:ext cx="4608512" cy="792000"/>
          </a:xfrm>
          <a:prstGeom prst="rect">
            <a:avLst/>
          </a:prstGeom>
        </p:spPr>
        <p:txBody>
          <a:bodyPr wrap="square">
            <a:spAutoFit/>
          </a:bodyPr>
          <a:lstStyle/>
          <a:p>
            <a:pPr marL="354013" indent="-354013" algn="just">
              <a:buFont typeface="Wingdings" pitchFamily="2" charset="2"/>
              <a:buChar char="Ø"/>
            </a:pPr>
            <a:r>
              <a:rPr lang="el-GR" sz="1500" dirty="0" smtClean="0">
                <a:solidFill>
                  <a:schemeClr val="bg1"/>
                </a:solidFill>
              </a:rPr>
              <a:t>Μη προνομιακή ικανοποίηση μεταγενέστερων της σύμβασης απαιτήσεων οφειλέτη προς τους πιστωτές εφόσον δεν συμφωνηθεί διαφορετικά</a:t>
            </a:r>
          </a:p>
        </p:txBody>
      </p:sp>
      <p:sp>
        <p:nvSpPr>
          <p:cNvPr id="22" name="21 - Ορθογώνιο"/>
          <p:cNvSpPr/>
          <p:nvPr/>
        </p:nvSpPr>
        <p:spPr>
          <a:xfrm>
            <a:off x="4211960" y="3356992"/>
            <a:ext cx="4608512" cy="784830"/>
          </a:xfrm>
          <a:prstGeom prst="rect">
            <a:avLst/>
          </a:prstGeom>
        </p:spPr>
        <p:txBody>
          <a:bodyPr wrap="square">
            <a:spAutoFit/>
          </a:bodyPr>
          <a:lstStyle/>
          <a:p>
            <a:pPr marL="354013" indent="-354013" algn="just">
              <a:buFont typeface="Wingdings" pitchFamily="2" charset="2"/>
              <a:buChar char="Ø"/>
            </a:pPr>
            <a:r>
              <a:rPr lang="el-GR" sz="1500" dirty="0" smtClean="0">
                <a:solidFill>
                  <a:schemeClr val="bg1"/>
                </a:solidFill>
              </a:rPr>
              <a:t>Απαγόρευση εγγραφής νέου βάρους σε περιουσιακά στοιχεία του οφειλέτη μετά την σύμβαση εφόσον αυτή εξυπηρετείται</a:t>
            </a:r>
          </a:p>
        </p:txBody>
      </p:sp>
      <p:sp>
        <p:nvSpPr>
          <p:cNvPr id="23" name="22 - Ορθογώνιο"/>
          <p:cNvSpPr/>
          <p:nvPr/>
        </p:nvSpPr>
        <p:spPr>
          <a:xfrm>
            <a:off x="4139952" y="4365104"/>
            <a:ext cx="4823520" cy="1015663"/>
          </a:xfrm>
          <a:prstGeom prst="rect">
            <a:avLst/>
          </a:prstGeom>
        </p:spPr>
        <p:txBody>
          <a:bodyPr wrap="square">
            <a:spAutoFit/>
          </a:bodyPr>
          <a:lstStyle/>
          <a:p>
            <a:pPr marL="354013" indent="-354013" algn="just">
              <a:buFont typeface="Wingdings" pitchFamily="2" charset="2"/>
              <a:buChar char="Ø"/>
            </a:pPr>
            <a:r>
              <a:rPr lang="el-GR" sz="1500" dirty="0" smtClean="0">
                <a:solidFill>
                  <a:schemeClr val="bg1"/>
                </a:solidFill>
              </a:rPr>
              <a:t>Αναστολή παραγραφής δικαιωμάτων των πιστωτών κατά του Δημοσίου ως εγγυητή από την υποβολής αίτησης και όσο η σύμβαση είναι σε ισχύ</a:t>
            </a:r>
          </a:p>
        </p:txBody>
      </p:sp>
      <p:cxnSp>
        <p:nvCxnSpPr>
          <p:cNvPr id="25" name="24 - Ευθεία γραμμή σύνδεσης"/>
          <p:cNvCxnSpPr/>
          <p:nvPr/>
        </p:nvCxnSpPr>
        <p:spPr>
          <a:xfrm>
            <a:off x="3995936" y="1988840"/>
            <a:ext cx="0" cy="4608512"/>
          </a:xfrm>
          <a:prstGeom prst="line">
            <a:avLst/>
          </a:prstGeom>
        </p:spPr>
        <p:style>
          <a:lnRef idx="3">
            <a:schemeClr val="accent1"/>
          </a:lnRef>
          <a:fillRef idx="0">
            <a:schemeClr val="accent1"/>
          </a:fillRef>
          <a:effectRef idx="2">
            <a:schemeClr val="accent1"/>
          </a:effectRef>
          <a:fontRef idx="minor">
            <a:schemeClr val="tx1"/>
          </a:fontRef>
        </p:style>
      </p:cxnSp>
      <p:sp>
        <p:nvSpPr>
          <p:cNvPr id="26" name="25 - Ορθογώνιο"/>
          <p:cNvSpPr/>
          <p:nvPr/>
        </p:nvSpPr>
        <p:spPr>
          <a:xfrm>
            <a:off x="4211960" y="5517232"/>
            <a:ext cx="4832592" cy="784830"/>
          </a:xfrm>
          <a:prstGeom prst="rect">
            <a:avLst/>
          </a:prstGeom>
        </p:spPr>
        <p:txBody>
          <a:bodyPr wrap="square">
            <a:spAutoFit/>
          </a:bodyPr>
          <a:lstStyle/>
          <a:p>
            <a:pPr marL="354013" indent="-354013" algn="just">
              <a:buFont typeface="Wingdings" pitchFamily="2" charset="2"/>
              <a:buChar char="Ø"/>
            </a:pPr>
            <a:r>
              <a:rPr lang="el-GR" sz="1500" dirty="0" smtClean="0">
                <a:solidFill>
                  <a:schemeClr val="bg1"/>
                </a:solidFill>
              </a:rPr>
              <a:t>Συμψηφισμός ανταπαιτήσεων οφειλέτη έναντι πιστωτών μετά την έναρξη της σύμβασης με κατά προτεραιότητα κάλυψη οφειλών εκτός σύμβασης</a:t>
            </a:r>
          </a:p>
        </p:txBody>
      </p:sp>
      <p:sp>
        <p:nvSpPr>
          <p:cNvPr id="24" name="Rectangle 2"/>
          <p:cNvSpPr txBox="1">
            <a:spLocks noChangeArrowheads="1"/>
          </p:cNvSpPr>
          <p:nvPr/>
        </p:nvSpPr>
        <p:spPr bwMode="auto">
          <a:xfrm>
            <a:off x="611560" y="980728"/>
            <a:ext cx="8239821" cy="504056"/>
          </a:xfrm>
          <a:prstGeom prst="rect">
            <a:avLst/>
          </a:prstGeom>
          <a:solidFill>
            <a:srgbClr val="6699FF">
              <a:alpha val="50000"/>
            </a:srgbClr>
          </a:solidFill>
          <a:ln>
            <a:solidFill>
              <a:schemeClr val="bg1"/>
            </a:solidFill>
            <a:miter lim="800000"/>
            <a:headEnd/>
            <a:tailEnd/>
          </a:ln>
        </p:spPr>
        <p:txBody>
          <a:bodyPr vert="horz" wrap="square" lIns="91440" tIns="45720" rIns="91440" bIns="45720" numCol="1" anchor="t" anchorCtr="0" compatLnSpc="1">
            <a:prstTxWarp prst="textNoShape">
              <a:avLst/>
            </a:prstTxWarp>
            <a:normAutofit fontScale="60000" lnSpcReduction="20000"/>
          </a:bodyPr>
          <a:lstStyle/>
          <a:p>
            <a:pPr eaLnBrk="1" fontAlgn="auto" hangingPunct="1">
              <a:spcAft>
                <a:spcPts val="0"/>
              </a:spcAft>
              <a:defRPr/>
            </a:pPr>
            <a:endParaRPr lang="el-GR" altLang="en-US" sz="2700" b="1" dirty="0" smtClean="0">
              <a:solidFill>
                <a:srgbClr val="000099"/>
              </a:solidFill>
              <a:latin typeface="Times New Roman" pitchFamily="18" charset="0"/>
            </a:endParaRPr>
          </a:p>
          <a:p>
            <a:pPr eaLnBrk="1" fontAlgn="auto" hangingPunct="1">
              <a:spcAft>
                <a:spcPts val="0"/>
              </a:spcAft>
              <a:defRPr/>
            </a:pPr>
            <a:r>
              <a:rPr lang="el-GR" altLang="en-US" sz="2700" b="1" dirty="0" smtClean="0">
                <a:solidFill>
                  <a:srgbClr val="000099"/>
                </a:solidFill>
                <a:latin typeface="Times New Roman" pitchFamily="18" charset="0"/>
              </a:rPr>
              <a:t>ΚΑΝΟΝΕΣ ΣΥΜΒΑΣΗΣ ΑΝΑΔΙΑΡΘΡΩΣΗΣ ΟΦΕΙΛΩΝ (Άρθρο 9 – Συνέχεια) </a:t>
            </a:r>
            <a:endParaRPr lang="en-GB" altLang="en-US" sz="2700" b="1" dirty="0" smtClean="0">
              <a:solidFill>
                <a:srgbClr val="000099"/>
              </a:solidFill>
              <a:latin typeface="Times New Roman" pitchFamily="18" charset="0"/>
            </a:endParaRPr>
          </a:p>
          <a:p>
            <a:pPr marL="0" marR="0" lvl="0" indent="0" defTabSz="914400" rtl="0" eaLnBrk="1" fontAlgn="auto" latinLnBrk="0" hangingPunct="1">
              <a:lnSpc>
                <a:spcPct val="100000"/>
              </a:lnSpc>
              <a:spcBef>
                <a:spcPct val="0"/>
              </a:spcBef>
              <a:spcAft>
                <a:spcPts val="0"/>
              </a:spcAft>
              <a:buClrTx/>
              <a:buSzTx/>
              <a:buFontTx/>
              <a:buNone/>
              <a:tabLst/>
              <a:defRPr/>
            </a:pPr>
            <a:endParaRPr lang="en-GB" b="1" dirty="0" smtClean="0">
              <a:solidFill>
                <a:srgbClr val="000099"/>
              </a:solidFill>
              <a:latin typeface="Times New Roman" pitchFamily="18" charset="0"/>
              <a:ea typeface="+mj-ea"/>
              <a:cs typeface="+mj-cs"/>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αριθμού διαφάνειας"/>
          <p:cNvSpPr>
            <a:spLocks noGrp="1"/>
          </p:cNvSpPr>
          <p:nvPr>
            <p:ph type="sldNum" sz="quarter" idx="12"/>
          </p:nvPr>
        </p:nvSpPr>
        <p:spPr/>
        <p:txBody>
          <a:bodyPr/>
          <a:lstStyle/>
          <a:p>
            <a:fld id="{1E3FEE50-07D4-4402-A245-6C73E616B05D}" type="slidenum">
              <a:rPr lang="el-GR" smtClean="0"/>
              <a:pPr/>
              <a:t>43</a:t>
            </a:fld>
            <a:endParaRPr lang="el-GR"/>
          </a:p>
        </p:txBody>
      </p:sp>
      <p:sp>
        <p:nvSpPr>
          <p:cNvPr id="6" name="Title 1"/>
          <p:cNvSpPr txBox="1">
            <a:spLocks/>
          </p:cNvSpPr>
          <p:nvPr/>
        </p:nvSpPr>
        <p:spPr bwMode="auto">
          <a:xfrm>
            <a:off x="827584" y="1052736"/>
            <a:ext cx="7321906" cy="377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457200" rtl="0" eaLnBrk="0" fontAlgn="base" latinLnBrk="0" hangingPunct="0">
              <a:lnSpc>
                <a:spcPct val="100000"/>
              </a:lnSpc>
              <a:spcBef>
                <a:spcPct val="0"/>
              </a:spcBef>
              <a:spcAft>
                <a:spcPct val="0"/>
              </a:spcAft>
              <a:buClrTx/>
              <a:buSzTx/>
              <a:buFontTx/>
              <a:buNone/>
              <a:tabLst/>
              <a:defRPr/>
            </a:pPr>
            <a:endParaRPr lang="en-US" sz="1400" b="1" dirty="0">
              <a:latin typeface="Verdana" pitchFamily="34" charset="0"/>
              <a:ea typeface="Verdana" pitchFamily="34" charset="0"/>
              <a:cs typeface="Verdana" pitchFamily="34" charset="0"/>
            </a:endParaRPr>
          </a:p>
        </p:txBody>
      </p:sp>
      <p:sp>
        <p:nvSpPr>
          <p:cNvPr id="9" name="8 - Στρογγυλεμένο ορθογώνιο"/>
          <p:cNvSpPr/>
          <p:nvPr/>
        </p:nvSpPr>
        <p:spPr>
          <a:xfrm>
            <a:off x="539552" y="620688"/>
            <a:ext cx="8136904" cy="31683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 name="10 - Ορθογώνιο"/>
          <p:cNvSpPr/>
          <p:nvPr/>
        </p:nvSpPr>
        <p:spPr>
          <a:xfrm>
            <a:off x="971600" y="742052"/>
            <a:ext cx="7488832" cy="3046988"/>
          </a:xfrm>
          <a:prstGeom prst="rect">
            <a:avLst/>
          </a:prstGeom>
        </p:spPr>
        <p:txBody>
          <a:bodyPr wrap="square">
            <a:spAutoFit/>
          </a:bodyPr>
          <a:lstStyle/>
          <a:p>
            <a:pPr algn="just">
              <a:buClr>
                <a:schemeClr val="bg1"/>
              </a:buClr>
              <a:buFont typeface="Wingdings" pitchFamily="2" charset="2"/>
              <a:buChar char="Ø"/>
            </a:pPr>
            <a:r>
              <a:rPr lang="el-GR" sz="1600" dirty="0" smtClean="0">
                <a:solidFill>
                  <a:schemeClr val="bg1"/>
                </a:solidFill>
              </a:rPr>
              <a:t>   Προκειμένου η σύμβαση αναδιάρθρωσης να πληροί τους όρους των διατάξεων των αρ. 9 και 15 του νόμου θα πρέπει να διασφαλίζεται ότι το ποσό από τη ρευστοποίηση των περιουσιακών στοιχείων του οφειλέτη και των </a:t>
            </a:r>
            <a:r>
              <a:rPr lang="el-GR" sz="1600" dirty="0" err="1" smtClean="0">
                <a:solidFill>
                  <a:schemeClr val="bg1"/>
                </a:solidFill>
              </a:rPr>
              <a:t>συνοφειλετών</a:t>
            </a:r>
            <a:r>
              <a:rPr lang="el-GR" sz="1600" dirty="0" smtClean="0">
                <a:solidFill>
                  <a:schemeClr val="bg1"/>
                </a:solidFill>
              </a:rPr>
              <a:t>, όπως θα προέκυπτε από τη διανομή του κατά τις διατάξεις του άρθρου 977 </a:t>
            </a:r>
            <a:r>
              <a:rPr lang="el-GR" sz="1600" dirty="0" err="1" smtClean="0">
                <a:solidFill>
                  <a:schemeClr val="bg1"/>
                </a:solidFill>
              </a:rPr>
              <a:t>ΚΠολΔ</a:t>
            </a:r>
            <a:r>
              <a:rPr lang="el-GR" sz="1600" dirty="0" smtClean="0">
                <a:solidFill>
                  <a:schemeClr val="bg1"/>
                </a:solidFill>
              </a:rPr>
              <a:t>, δεν υπερβαίνει την Καθαρή Παρούσα Αξία (ΚΠΑ) των ποσών που πρόκειται να καταβάλει ο οφειλέτης σύμφωνα με τη σύμβαση αναδιάρθρωσης οφειλών.   </a:t>
            </a:r>
          </a:p>
          <a:p>
            <a:pPr algn="just">
              <a:buClr>
                <a:schemeClr val="bg1"/>
              </a:buClr>
              <a:buFont typeface="Wingdings" pitchFamily="2" charset="2"/>
              <a:buChar char="Ø"/>
            </a:pPr>
            <a:r>
              <a:rPr lang="el-GR" sz="1600" dirty="0" smtClean="0">
                <a:solidFill>
                  <a:schemeClr val="bg1"/>
                </a:solidFill>
              </a:rPr>
              <a:t>   Η αξία ρευστοποίησης υπολογίζεται ως η αξία </a:t>
            </a:r>
            <a:r>
              <a:rPr lang="el-GR" sz="1600" dirty="0" err="1" smtClean="0">
                <a:solidFill>
                  <a:schemeClr val="bg1"/>
                </a:solidFill>
              </a:rPr>
              <a:t>πλειστηριάσματος</a:t>
            </a:r>
            <a:r>
              <a:rPr lang="el-GR" sz="1600" dirty="0" smtClean="0">
                <a:solidFill>
                  <a:schemeClr val="bg1"/>
                </a:solidFill>
              </a:rPr>
              <a:t> (δηλ. το ποσό που θα αποκόμιζαν οι πιστωτές σε περίπτωση αναγκαστικής εκποίησης της περιουσίας του οφειλέτη και των </a:t>
            </a:r>
            <a:r>
              <a:rPr lang="el-GR" sz="1600" dirty="0" err="1" smtClean="0">
                <a:solidFill>
                  <a:schemeClr val="bg1"/>
                </a:solidFill>
              </a:rPr>
              <a:t>συνοφειλετών</a:t>
            </a:r>
            <a:r>
              <a:rPr lang="el-GR" sz="1600" dirty="0" smtClean="0">
                <a:solidFill>
                  <a:schemeClr val="bg1"/>
                </a:solidFill>
              </a:rPr>
              <a:t>). Για τα ακίνητα απαιτείται η εκτίμηση της εμπορικής αξίας του ακινήτου αφού αφαιρεθούν τα έξοδα εκτέλεσης. </a:t>
            </a:r>
            <a:endParaRPr lang="el-GR" sz="1600" dirty="0">
              <a:solidFill>
                <a:schemeClr val="bg1"/>
              </a:solidFill>
            </a:endParaRPr>
          </a:p>
        </p:txBody>
      </p:sp>
      <p:sp>
        <p:nvSpPr>
          <p:cNvPr id="12" name="11 - TextBox"/>
          <p:cNvSpPr txBox="1"/>
          <p:nvPr/>
        </p:nvSpPr>
        <p:spPr>
          <a:xfrm>
            <a:off x="251520" y="3939153"/>
            <a:ext cx="2880320" cy="353943"/>
          </a:xfrm>
          <a:prstGeom prst="rect">
            <a:avLst/>
          </a:prstGeom>
          <a:noFill/>
        </p:spPr>
        <p:txBody>
          <a:bodyPr wrap="square" rtlCol="0">
            <a:spAutoFit/>
          </a:bodyPr>
          <a:lstStyle/>
          <a:p>
            <a:pPr marL="0" indent="0">
              <a:buNone/>
            </a:pPr>
            <a:r>
              <a:rPr lang="el-GR" sz="1700" b="1" u="sng" dirty="0" smtClean="0">
                <a:latin typeface="Verdana" pitchFamily="34" charset="0"/>
              </a:rPr>
              <a:t>ΚΠΑ ποσών Σύμβασης </a:t>
            </a:r>
          </a:p>
        </p:txBody>
      </p:sp>
      <p:sp>
        <p:nvSpPr>
          <p:cNvPr id="14" name="13 - Στρογγυλεμένο ορθογώνιο"/>
          <p:cNvSpPr/>
          <p:nvPr/>
        </p:nvSpPr>
        <p:spPr>
          <a:xfrm>
            <a:off x="251520" y="4365104"/>
            <a:ext cx="3240360" cy="22322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sz="1600" dirty="0"/>
          </a:p>
        </p:txBody>
      </p:sp>
      <p:sp>
        <p:nvSpPr>
          <p:cNvPr id="13" name="12 - Ορθογώνιο"/>
          <p:cNvSpPr/>
          <p:nvPr/>
        </p:nvSpPr>
        <p:spPr>
          <a:xfrm>
            <a:off x="179512" y="4458305"/>
            <a:ext cx="3312368" cy="2139047"/>
          </a:xfrm>
          <a:prstGeom prst="rect">
            <a:avLst/>
          </a:prstGeom>
        </p:spPr>
        <p:txBody>
          <a:bodyPr wrap="square">
            <a:spAutoFit/>
          </a:bodyPr>
          <a:lstStyle/>
          <a:p>
            <a:pPr marL="355600" indent="-355600" algn="ctr">
              <a:spcBef>
                <a:spcPts val="600"/>
              </a:spcBef>
              <a:buFont typeface="Wingdings" pitchFamily="2" charset="2"/>
              <a:buChar char="Ø"/>
            </a:pPr>
            <a:r>
              <a:rPr lang="el-GR" sz="1600" dirty="0" smtClean="0">
                <a:solidFill>
                  <a:schemeClr val="bg1"/>
                </a:solidFill>
              </a:rPr>
              <a:t>Αξία ρευστοποίησης ≤ ΚΠΑ </a:t>
            </a:r>
          </a:p>
          <a:p>
            <a:pPr marL="355600" indent="-355600" algn="ctr">
              <a:spcBef>
                <a:spcPts val="600"/>
              </a:spcBef>
            </a:pPr>
            <a:r>
              <a:rPr lang="el-GR" sz="1600" dirty="0" smtClean="0">
                <a:solidFill>
                  <a:schemeClr val="bg1"/>
                </a:solidFill>
              </a:rPr>
              <a:t>	Η αξία ρευστοποίησης </a:t>
            </a:r>
            <a:r>
              <a:rPr lang="el-GR" sz="1600" u="sng" dirty="0" smtClean="0">
                <a:solidFill>
                  <a:srgbClr val="FF0000"/>
                </a:solidFill>
              </a:rPr>
              <a:t>δεν</a:t>
            </a:r>
            <a:r>
              <a:rPr lang="el-GR" sz="1600" dirty="0" smtClean="0">
                <a:solidFill>
                  <a:schemeClr val="bg1"/>
                </a:solidFill>
              </a:rPr>
              <a:t> πρέπει να υπερβαίνει την Καθαρή Παρούσα Αξία (ΚΠΑ)  των ποσών που πρόκειται να καταβάλει ο οφειλέτης σύμφωνα με τη σύμβαση αναδιάρθρωσης οφειλών.</a:t>
            </a:r>
          </a:p>
        </p:txBody>
      </p:sp>
      <p:sp>
        <p:nvSpPr>
          <p:cNvPr id="17" name="16 - Στρογγυλεμένο ορθογώνιο"/>
          <p:cNvSpPr/>
          <p:nvPr/>
        </p:nvSpPr>
        <p:spPr>
          <a:xfrm>
            <a:off x="4139952" y="4365104"/>
            <a:ext cx="4752528" cy="23042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95250">
              <a:spcBef>
                <a:spcPts val="600"/>
              </a:spcBef>
              <a:tabLst>
                <a:tab pos="450850" algn="l"/>
              </a:tabLst>
            </a:pPr>
            <a:endParaRPr lang="el-GR" dirty="0" smtClean="0"/>
          </a:p>
        </p:txBody>
      </p:sp>
      <p:sp>
        <p:nvSpPr>
          <p:cNvPr id="18" name="17 - Ορθογώνιο"/>
          <p:cNvSpPr/>
          <p:nvPr/>
        </p:nvSpPr>
        <p:spPr>
          <a:xfrm>
            <a:off x="4139952" y="4478630"/>
            <a:ext cx="4608512" cy="2046714"/>
          </a:xfrm>
          <a:prstGeom prst="rect">
            <a:avLst/>
          </a:prstGeom>
        </p:spPr>
        <p:txBody>
          <a:bodyPr wrap="square">
            <a:spAutoFit/>
          </a:bodyPr>
          <a:lstStyle/>
          <a:p>
            <a:pPr marL="355600" indent="-261938" algn="ctr">
              <a:spcBef>
                <a:spcPts val="600"/>
              </a:spcBef>
              <a:tabLst>
                <a:tab pos="355600" algn="l"/>
              </a:tabLst>
            </a:pPr>
            <a:r>
              <a:rPr lang="el-GR" sz="1600" dirty="0" smtClean="0">
                <a:solidFill>
                  <a:schemeClr val="bg1"/>
                </a:solidFill>
              </a:rPr>
              <a:t>Από τις ανεξόφλητες απαιτήσεις των πιστωτών μετά την διανομή βάσει </a:t>
            </a:r>
            <a:r>
              <a:rPr lang="el-GR" sz="1600" dirty="0" err="1" smtClean="0">
                <a:solidFill>
                  <a:schemeClr val="bg1"/>
                </a:solidFill>
              </a:rPr>
              <a:t>ΚΠολΔ</a:t>
            </a:r>
            <a:r>
              <a:rPr lang="el-GR" sz="1600" dirty="0" smtClean="0">
                <a:solidFill>
                  <a:schemeClr val="bg1"/>
                </a:solidFill>
              </a:rPr>
              <a:t> αφαιρούνται</a:t>
            </a:r>
            <a:r>
              <a:rPr lang="en-US" sz="1600" dirty="0" smtClean="0">
                <a:solidFill>
                  <a:schemeClr val="bg1"/>
                </a:solidFill>
              </a:rPr>
              <a:t>:</a:t>
            </a:r>
            <a:endParaRPr lang="el-GR" sz="1600" dirty="0" smtClean="0">
              <a:solidFill>
                <a:schemeClr val="bg1"/>
              </a:solidFill>
            </a:endParaRPr>
          </a:p>
          <a:p>
            <a:pPr marL="355600" indent="-261938" algn="ctr">
              <a:spcBef>
                <a:spcPts val="600"/>
              </a:spcBef>
              <a:buFont typeface="Wingdings" pitchFamily="2" charset="2"/>
              <a:buChar char="Ø"/>
              <a:tabLst>
                <a:tab pos="355600" algn="l"/>
              </a:tabLst>
            </a:pPr>
            <a:r>
              <a:rPr lang="el-GR" sz="1600" dirty="0" smtClean="0">
                <a:solidFill>
                  <a:schemeClr val="bg1"/>
                </a:solidFill>
              </a:rPr>
              <a:t>τόκοι υπερημερίας πιστωτών ιδιωτικού</a:t>
            </a:r>
            <a:r>
              <a:rPr lang="en-US" sz="1600" dirty="0" smtClean="0">
                <a:solidFill>
                  <a:schemeClr val="bg1"/>
                </a:solidFill>
              </a:rPr>
              <a:t> </a:t>
            </a:r>
            <a:r>
              <a:rPr lang="el-GR" sz="1600" dirty="0" smtClean="0">
                <a:solidFill>
                  <a:schemeClr val="bg1"/>
                </a:solidFill>
              </a:rPr>
              <a:t>τομέα</a:t>
            </a:r>
          </a:p>
          <a:p>
            <a:pPr marL="95250" indent="269875" algn="ctr">
              <a:spcBef>
                <a:spcPts val="600"/>
              </a:spcBef>
              <a:buFont typeface="Wingdings" pitchFamily="2" charset="2"/>
              <a:buChar char="Ø"/>
            </a:pPr>
            <a:r>
              <a:rPr lang="el-GR" sz="1600" b="1" dirty="0" smtClean="0">
                <a:solidFill>
                  <a:schemeClr val="bg1"/>
                </a:solidFill>
              </a:rPr>
              <a:t>95</a:t>
            </a:r>
            <a:r>
              <a:rPr lang="en-US" sz="1600" b="1" dirty="0" smtClean="0">
                <a:solidFill>
                  <a:schemeClr val="bg1"/>
                </a:solidFill>
              </a:rPr>
              <a:t>%</a:t>
            </a:r>
            <a:r>
              <a:rPr lang="el-GR" sz="1600" b="1" dirty="0" smtClean="0">
                <a:solidFill>
                  <a:schemeClr val="bg1"/>
                </a:solidFill>
              </a:rPr>
              <a:t> </a:t>
            </a:r>
            <a:r>
              <a:rPr lang="el-GR" sz="1600" dirty="0" smtClean="0">
                <a:solidFill>
                  <a:schemeClr val="bg1"/>
                </a:solidFill>
              </a:rPr>
              <a:t>φορολογικών προστίμων</a:t>
            </a:r>
            <a:endParaRPr lang="en-US" sz="1600" dirty="0" smtClean="0">
              <a:solidFill>
                <a:schemeClr val="bg1"/>
              </a:solidFill>
            </a:endParaRPr>
          </a:p>
          <a:p>
            <a:pPr marL="355600" indent="-261938" algn="ctr">
              <a:spcBef>
                <a:spcPts val="600"/>
              </a:spcBef>
              <a:buFont typeface="Wingdings" pitchFamily="2" charset="2"/>
              <a:buChar char="Ø"/>
            </a:pPr>
            <a:r>
              <a:rPr lang="el-GR" sz="1600" b="1" dirty="0" smtClean="0">
                <a:solidFill>
                  <a:schemeClr val="bg1"/>
                </a:solidFill>
              </a:rPr>
              <a:t>85% </a:t>
            </a:r>
            <a:r>
              <a:rPr lang="el-GR" sz="1600" dirty="0" smtClean="0">
                <a:solidFill>
                  <a:schemeClr val="bg1"/>
                </a:solidFill>
              </a:rPr>
              <a:t>προσαυξήσεων &amp; τόκων εκπρόθεσμης καταβολής </a:t>
            </a:r>
            <a:r>
              <a:rPr lang="en-US" sz="1600" dirty="0" smtClean="0">
                <a:solidFill>
                  <a:schemeClr val="bg1"/>
                </a:solidFill>
              </a:rPr>
              <a:t> </a:t>
            </a:r>
            <a:r>
              <a:rPr lang="el-GR" sz="1600" dirty="0" smtClean="0">
                <a:solidFill>
                  <a:schemeClr val="bg1"/>
                </a:solidFill>
              </a:rPr>
              <a:t>προς Δημόσιο/Φορείς </a:t>
            </a:r>
            <a:r>
              <a:rPr lang="el-GR" sz="1600" dirty="0" err="1" smtClean="0">
                <a:solidFill>
                  <a:schemeClr val="bg1"/>
                </a:solidFill>
              </a:rPr>
              <a:t>Κοιν</a:t>
            </a:r>
            <a:r>
              <a:rPr lang="el-GR" sz="1600" dirty="0" smtClean="0">
                <a:solidFill>
                  <a:schemeClr val="bg1"/>
                </a:solidFill>
              </a:rPr>
              <a:t>. Ασφάλισης</a:t>
            </a:r>
          </a:p>
        </p:txBody>
      </p:sp>
      <p:sp>
        <p:nvSpPr>
          <p:cNvPr id="19" name="Rectangle 2"/>
          <p:cNvSpPr txBox="1">
            <a:spLocks noChangeArrowheads="1"/>
          </p:cNvSpPr>
          <p:nvPr/>
        </p:nvSpPr>
        <p:spPr bwMode="auto">
          <a:xfrm>
            <a:off x="395536" y="0"/>
            <a:ext cx="8239821" cy="504056"/>
          </a:xfrm>
          <a:prstGeom prst="rect">
            <a:avLst/>
          </a:prstGeom>
          <a:solidFill>
            <a:srgbClr val="6699FF">
              <a:alpha val="50000"/>
            </a:srgbClr>
          </a:solidFill>
          <a:ln>
            <a:solidFill>
              <a:schemeClr val="bg1"/>
            </a:solidFill>
            <a:miter lim="800000"/>
            <a:headEnd/>
            <a:tailEnd/>
          </a:ln>
        </p:spPr>
        <p:txBody>
          <a:bodyPr vert="horz" wrap="square" lIns="91440" tIns="45720" rIns="91440" bIns="45720" numCol="1" anchor="t" anchorCtr="0" compatLnSpc="1">
            <a:prstTxWarp prst="textNoShape">
              <a:avLst/>
            </a:prstTxWarp>
            <a:normAutofit fontScale="60000" lnSpcReduction="20000"/>
          </a:bodyPr>
          <a:lstStyle/>
          <a:p>
            <a:pPr eaLnBrk="1" fontAlgn="auto" hangingPunct="1">
              <a:spcAft>
                <a:spcPts val="0"/>
              </a:spcAft>
              <a:defRPr/>
            </a:pPr>
            <a:endParaRPr lang="el-GR" altLang="en-US" sz="2700" b="1" dirty="0" smtClean="0">
              <a:solidFill>
                <a:srgbClr val="000099"/>
              </a:solidFill>
              <a:latin typeface="Times New Roman" pitchFamily="18" charset="0"/>
            </a:endParaRPr>
          </a:p>
          <a:p>
            <a:pPr eaLnBrk="1" fontAlgn="auto" hangingPunct="1">
              <a:spcAft>
                <a:spcPts val="0"/>
              </a:spcAft>
              <a:defRPr/>
            </a:pPr>
            <a:r>
              <a:rPr lang="el-GR" altLang="en-US" sz="2700" b="1" dirty="0" smtClean="0">
                <a:solidFill>
                  <a:srgbClr val="000099"/>
                </a:solidFill>
                <a:latin typeface="Times New Roman" pitchFamily="18" charset="0"/>
              </a:rPr>
              <a:t>ΚΑΝΟΝΕΣ ΣΥΜΒΑΣΗΣ ΑΝΑΔΙΑΡΘΡΩΣΗΣ ΟΦΕΙΛΩΝ (Άρθρο 9 – Συνέχεια) </a:t>
            </a:r>
            <a:endParaRPr lang="en-GB" altLang="en-US" sz="2700" b="1" dirty="0" smtClean="0">
              <a:solidFill>
                <a:srgbClr val="000099"/>
              </a:solidFill>
              <a:latin typeface="Times New Roman" pitchFamily="18" charset="0"/>
            </a:endParaRPr>
          </a:p>
          <a:p>
            <a:pPr marL="0" marR="0" lvl="0" indent="0" defTabSz="914400" rtl="0" eaLnBrk="1" fontAlgn="auto" latinLnBrk="0" hangingPunct="1">
              <a:lnSpc>
                <a:spcPct val="100000"/>
              </a:lnSpc>
              <a:spcBef>
                <a:spcPct val="0"/>
              </a:spcBef>
              <a:spcAft>
                <a:spcPts val="0"/>
              </a:spcAft>
              <a:buClrTx/>
              <a:buSzTx/>
              <a:buFontTx/>
              <a:buNone/>
              <a:tabLst/>
              <a:defRPr/>
            </a:pPr>
            <a:endParaRPr lang="en-GB" b="1" dirty="0" smtClean="0">
              <a:solidFill>
                <a:srgbClr val="000099"/>
              </a:solidFill>
              <a:latin typeface="Times New Roman" pitchFamily="18" charset="0"/>
              <a:ea typeface="+mj-ea"/>
              <a:cs typeface="+mj-cs"/>
            </a:endParaRPr>
          </a:p>
        </p:txBody>
      </p:sp>
      <p:sp>
        <p:nvSpPr>
          <p:cNvPr id="20" name="19 - TextBox"/>
          <p:cNvSpPr txBox="1"/>
          <p:nvPr/>
        </p:nvSpPr>
        <p:spPr>
          <a:xfrm>
            <a:off x="3600400" y="3717032"/>
            <a:ext cx="5652120" cy="615553"/>
          </a:xfrm>
          <a:prstGeom prst="rect">
            <a:avLst/>
          </a:prstGeom>
          <a:noFill/>
        </p:spPr>
        <p:txBody>
          <a:bodyPr wrap="square" rtlCol="0">
            <a:spAutoFit/>
          </a:bodyPr>
          <a:lstStyle/>
          <a:p>
            <a:pPr marL="0" indent="0" algn="ctr">
              <a:buNone/>
            </a:pPr>
            <a:r>
              <a:rPr lang="el-GR" sz="1700" b="1" u="sng" dirty="0" smtClean="0">
                <a:latin typeface="Verdana" pitchFamily="34" charset="0"/>
              </a:rPr>
              <a:t>Προσδιορισμός ποσών προς σύμμετρη διανομή μετά την διανομή βάσει </a:t>
            </a:r>
            <a:r>
              <a:rPr lang="el-GR" sz="1700" b="1" u="sng" dirty="0" err="1" smtClean="0">
                <a:latin typeface="Verdana" pitchFamily="34" charset="0"/>
              </a:rPr>
              <a:t>ΚΠολΔ</a:t>
            </a:r>
            <a:r>
              <a:rPr lang="el-GR" sz="1700" b="1" u="sng" dirty="0" smtClean="0">
                <a:latin typeface="Verdana" pitchFamily="34" charset="0"/>
              </a:rPr>
              <a:t>  </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αριθμού διαφάνειας"/>
          <p:cNvSpPr>
            <a:spLocks noGrp="1"/>
          </p:cNvSpPr>
          <p:nvPr>
            <p:ph type="sldNum" sz="quarter" idx="12"/>
          </p:nvPr>
        </p:nvSpPr>
        <p:spPr/>
        <p:txBody>
          <a:bodyPr/>
          <a:lstStyle/>
          <a:p>
            <a:fld id="{1E3FEE50-07D4-4402-A245-6C73E616B05D}" type="slidenum">
              <a:rPr lang="el-GR" smtClean="0"/>
              <a:pPr/>
              <a:t>44</a:t>
            </a:fld>
            <a:endParaRPr lang="el-GR"/>
          </a:p>
        </p:txBody>
      </p:sp>
      <p:sp>
        <p:nvSpPr>
          <p:cNvPr id="5" name="4 - Γελαστό πρόσωπο"/>
          <p:cNvSpPr/>
          <p:nvPr/>
        </p:nvSpPr>
        <p:spPr>
          <a:xfrm>
            <a:off x="179512" y="2060848"/>
            <a:ext cx="2592288" cy="1512168"/>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200" dirty="0" smtClean="0"/>
              <a:t>Αν ο οφειλέτης και οι συμμετέχοντες πιστωτές δεν συμφώνησαν μεγαλύτερη αμοιβή, </a:t>
            </a:r>
            <a:r>
              <a:rPr lang="el-GR" sz="1200" b="1" i="1" u="sng" dirty="0" smtClean="0"/>
              <a:t>η αμοιβή του συντονιστή </a:t>
            </a:r>
            <a:r>
              <a:rPr lang="el-GR" sz="1200" dirty="0" smtClean="0"/>
              <a:t>ορίζεται: </a:t>
            </a:r>
            <a:endParaRPr lang="el-GR" sz="1200" dirty="0"/>
          </a:p>
        </p:txBody>
      </p:sp>
      <p:sp>
        <p:nvSpPr>
          <p:cNvPr id="6" name="5 - Επεξήγηση με τετραπλό βέλος"/>
          <p:cNvSpPr/>
          <p:nvPr/>
        </p:nvSpPr>
        <p:spPr>
          <a:xfrm>
            <a:off x="2987824" y="1772816"/>
            <a:ext cx="3096344" cy="2088232"/>
          </a:xfrm>
          <a:prstGeom prst="quadArrowCallout">
            <a:avLst>
              <a:gd name="adj1" fmla="val 37030"/>
              <a:gd name="adj2" fmla="val 43396"/>
              <a:gd name="adj3" fmla="val 18515"/>
              <a:gd name="adj4" fmla="val 4812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7" name="6 - TextBox"/>
          <p:cNvSpPr txBox="1"/>
          <p:nvPr/>
        </p:nvSpPr>
        <p:spPr>
          <a:xfrm>
            <a:off x="4067944" y="1700808"/>
            <a:ext cx="1152128" cy="830997"/>
          </a:xfrm>
          <a:prstGeom prst="rect">
            <a:avLst/>
          </a:prstGeom>
          <a:noFill/>
        </p:spPr>
        <p:txBody>
          <a:bodyPr wrap="square" rtlCol="0">
            <a:spAutoFit/>
          </a:bodyPr>
          <a:lstStyle/>
          <a:p>
            <a:r>
              <a:rPr lang="el-GR" sz="1200" dirty="0" smtClean="0"/>
              <a:t>200 ευρώ οφειλέτες (μικρές  επιχειρήσεις)</a:t>
            </a:r>
            <a:endParaRPr lang="el-GR" sz="1200" dirty="0"/>
          </a:p>
        </p:txBody>
      </p:sp>
      <p:sp>
        <p:nvSpPr>
          <p:cNvPr id="8" name="7 - TextBox"/>
          <p:cNvSpPr txBox="1"/>
          <p:nvPr/>
        </p:nvSpPr>
        <p:spPr>
          <a:xfrm>
            <a:off x="4067944" y="2852937"/>
            <a:ext cx="1152128" cy="830997"/>
          </a:xfrm>
          <a:prstGeom prst="rect">
            <a:avLst/>
          </a:prstGeom>
          <a:noFill/>
        </p:spPr>
        <p:txBody>
          <a:bodyPr wrap="square" rtlCol="0">
            <a:spAutoFit/>
          </a:bodyPr>
          <a:lstStyle/>
          <a:p>
            <a:r>
              <a:rPr lang="el-GR" sz="1200" dirty="0" smtClean="0"/>
              <a:t>400 ευρώ οφειλέτες (μεγάλες επιχειρήσεις) </a:t>
            </a:r>
            <a:endParaRPr lang="el-GR" sz="1200" dirty="0"/>
          </a:p>
        </p:txBody>
      </p:sp>
      <p:sp>
        <p:nvSpPr>
          <p:cNvPr id="13" name="12 - Επεξήγηση με κάτω βέλος"/>
          <p:cNvSpPr/>
          <p:nvPr/>
        </p:nvSpPr>
        <p:spPr>
          <a:xfrm>
            <a:off x="6300192" y="1556792"/>
            <a:ext cx="2592288" cy="2880320"/>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l-GR" sz="1200" dirty="0" smtClean="0"/>
              <a:t>Αν ο οφειλέτης και οι συμμετέχοντες πιστωτές δεν συμφώνησαν διαφορετικά :</a:t>
            </a:r>
          </a:p>
          <a:p>
            <a:pPr marL="228600" indent="-228600" algn="just">
              <a:buAutoNum type="arabicPeriod"/>
            </a:pPr>
            <a:r>
              <a:rPr lang="el-GR" sz="1200" dirty="0" smtClean="0"/>
              <a:t>Το ποσό </a:t>
            </a:r>
            <a:r>
              <a:rPr lang="el-GR" sz="1200" b="1" dirty="0" smtClean="0"/>
              <a:t>προκαταβάλλεται </a:t>
            </a:r>
            <a:r>
              <a:rPr lang="el-GR" sz="1200" dirty="0" smtClean="0"/>
              <a:t>στον </a:t>
            </a:r>
            <a:r>
              <a:rPr lang="el-GR" sz="1200" b="1" i="1" u="sng" dirty="0" smtClean="0"/>
              <a:t>συντονιστή</a:t>
            </a:r>
            <a:r>
              <a:rPr lang="el-GR" sz="1200" dirty="0" smtClean="0"/>
              <a:t> από  το μέρος που προκάλεσε την υποβολή αίτησης για έναρξη της διαδικασίας</a:t>
            </a:r>
          </a:p>
          <a:p>
            <a:pPr marL="228600" indent="-228600" algn="just">
              <a:buAutoNum type="arabicPeriod"/>
            </a:pPr>
            <a:r>
              <a:rPr lang="el-GR" sz="1200" b="1" dirty="0" smtClean="0"/>
              <a:t>Πριν από τον έλεγχο </a:t>
            </a:r>
            <a:r>
              <a:rPr lang="el-GR" sz="1200" dirty="0" smtClean="0"/>
              <a:t>της πληρότητας της αίτησης </a:t>
            </a:r>
            <a:endParaRPr lang="el-GR" sz="1200" dirty="0"/>
          </a:p>
        </p:txBody>
      </p:sp>
      <p:sp>
        <p:nvSpPr>
          <p:cNvPr id="14" name="13 - Διπλωμένη γωνία"/>
          <p:cNvSpPr/>
          <p:nvPr/>
        </p:nvSpPr>
        <p:spPr>
          <a:xfrm>
            <a:off x="5436096" y="4581128"/>
            <a:ext cx="3528392" cy="1944216"/>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l-GR" sz="1200" dirty="0" smtClean="0"/>
              <a:t>Σε περίπτωση αντικατάστασης του </a:t>
            </a:r>
            <a:r>
              <a:rPr lang="el-GR" sz="1200" b="1" i="1" u="sng" dirty="0" smtClean="0"/>
              <a:t>συντονιστή</a:t>
            </a:r>
            <a:r>
              <a:rPr lang="el-GR" sz="1200" dirty="0" smtClean="0"/>
              <a:t> (από συμμετέχοντες πιστωτές για μεγάλες επιχειρήσεις):  </a:t>
            </a:r>
          </a:p>
          <a:p>
            <a:pPr algn="just"/>
            <a:r>
              <a:rPr lang="el-GR" sz="1200" dirty="0" smtClean="0"/>
              <a:t>1. η  αμοιβή του νέου </a:t>
            </a:r>
            <a:r>
              <a:rPr lang="el-GR" sz="1200" b="1" i="1" u="sng" dirty="0" smtClean="0"/>
              <a:t>συντονιστή</a:t>
            </a:r>
          </a:p>
          <a:p>
            <a:pPr algn="just"/>
            <a:r>
              <a:rPr lang="el-GR" sz="1200" dirty="0" smtClean="0"/>
              <a:t>2. όσο και αυτού που  τον συνεπικουρεί  </a:t>
            </a:r>
            <a:r>
              <a:rPr lang="el-GR" sz="1200" b="1" dirty="0" smtClean="0"/>
              <a:t>βαρύνει τους πιστωτές </a:t>
            </a:r>
            <a:r>
              <a:rPr lang="el-GR" sz="1200" dirty="0" smtClean="0"/>
              <a:t>που τους όρισαν</a:t>
            </a:r>
            <a:r>
              <a:rPr lang="el-GR" dirty="0" smtClean="0"/>
              <a:t>.</a:t>
            </a:r>
            <a:endParaRPr lang="el-GR" dirty="0"/>
          </a:p>
        </p:txBody>
      </p:sp>
      <p:sp>
        <p:nvSpPr>
          <p:cNvPr id="11" name="Title 1"/>
          <p:cNvSpPr txBox="1">
            <a:spLocks/>
          </p:cNvSpPr>
          <p:nvPr/>
        </p:nvSpPr>
        <p:spPr>
          <a:xfrm>
            <a:off x="251520" y="404664"/>
            <a:ext cx="7632848" cy="693974"/>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sz="2800" b="1" i="0" u="none" strike="noStrike" kern="1200" cap="none" spc="0" normalizeH="0" baseline="0" noProof="0" dirty="0">
              <a:ln>
                <a:noFill/>
              </a:ln>
              <a:solidFill>
                <a:schemeClr val="tx1"/>
              </a:solidFill>
              <a:effectLst/>
              <a:uLnTx/>
              <a:uFillTx/>
              <a:latin typeface="+mj-lt"/>
              <a:ea typeface="+mj-ea"/>
              <a:cs typeface="+mj-cs"/>
            </a:endParaRPr>
          </a:p>
        </p:txBody>
      </p:sp>
      <p:sp>
        <p:nvSpPr>
          <p:cNvPr id="12" name="Rectangle 2"/>
          <p:cNvSpPr txBox="1">
            <a:spLocks noChangeArrowheads="1"/>
          </p:cNvSpPr>
          <p:nvPr/>
        </p:nvSpPr>
        <p:spPr bwMode="auto">
          <a:xfrm>
            <a:off x="683568" y="908720"/>
            <a:ext cx="8239821" cy="504056"/>
          </a:xfrm>
          <a:prstGeom prst="rect">
            <a:avLst/>
          </a:prstGeom>
          <a:solidFill>
            <a:srgbClr val="6699FF">
              <a:alpha val="50000"/>
            </a:srgbClr>
          </a:solidFill>
          <a:ln>
            <a:solidFill>
              <a:schemeClr val="bg1"/>
            </a:solidFill>
            <a:miter lim="800000"/>
            <a:headEnd/>
            <a:tailEnd/>
          </a:ln>
        </p:spPr>
        <p:txBody>
          <a:bodyPr vert="horz" wrap="square" lIns="91440" tIns="45720" rIns="91440" bIns="45720" numCol="1" anchor="t" anchorCtr="0" compatLnSpc="1">
            <a:prstTxWarp prst="textNoShape">
              <a:avLst/>
            </a:prstTxWarp>
            <a:normAutofit fontScale="60000" lnSpcReduction="20000"/>
          </a:bodyPr>
          <a:lstStyle/>
          <a:p>
            <a:pPr eaLnBrk="1" fontAlgn="auto" hangingPunct="1">
              <a:spcAft>
                <a:spcPts val="0"/>
              </a:spcAft>
              <a:defRPr/>
            </a:pPr>
            <a:endParaRPr lang="el-GR" altLang="en-US" sz="2700" b="1" dirty="0" smtClean="0">
              <a:solidFill>
                <a:srgbClr val="000099"/>
              </a:solidFill>
              <a:latin typeface="Times New Roman" pitchFamily="18" charset="0"/>
            </a:endParaRPr>
          </a:p>
          <a:p>
            <a:pPr lvl="0" eaLnBrk="1" fontAlgn="auto" hangingPunct="1">
              <a:spcAft>
                <a:spcPts val="0"/>
              </a:spcAft>
              <a:defRPr/>
            </a:pPr>
            <a:r>
              <a:rPr lang="el-GR" sz="2400" b="1" dirty="0" smtClean="0"/>
              <a:t>ΑΜΟΙΒΗ ΣΥΝΤΟΝΙΣΤΗ </a:t>
            </a:r>
            <a:r>
              <a:rPr lang="el-GR" altLang="en-US" sz="2700" b="1" dirty="0" smtClean="0">
                <a:solidFill>
                  <a:srgbClr val="000099"/>
                </a:solidFill>
                <a:latin typeface="Times New Roman" pitchFamily="18" charset="0"/>
              </a:rPr>
              <a:t>(Άρθρο 10 ) </a:t>
            </a:r>
            <a:endParaRPr lang="en-GB" altLang="en-US" sz="2700" b="1" dirty="0" smtClean="0">
              <a:solidFill>
                <a:srgbClr val="000099"/>
              </a:solidFill>
              <a:latin typeface="Times New Roman" pitchFamily="18" charset="0"/>
            </a:endParaRPr>
          </a:p>
          <a:p>
            <a:pPr marL="0" marR="0" lvl="0" indent="0" defTabSz="914400" rtl="0" eaLnBrk="1" fontAlgn="auto" latinLnBrk="0" hangingPunct="1">
              <a:lnSpc>
                <a:spcPct val="100000"/>
              </a:lnSpc>
              <a:spcBef>
                <a:spcPct val="0"/>
              </a:spcBef>
              <a:spcAft>
                <a:spcPts val="0"/>
              </a:spcAft>
              <a:buClrTx/>
              <a:buSzTx/>
              <a:buFontTx/>
              <a:buNone/>
              <a:tabLst/>
              <a:defRPr/>
            </a:pPr>
            <a:endParaRPr lang="en-GB" b="1" dirty="0" smtClean="0">
              <a:solidFill>
                <a:srgbClr val="000099"/>
              </a:solidFill>
              <a:latin typeface="Times New Roman" pitchFamily="18" charset="0"/>
              <a:ea typeface="+mj-ea"/>
              <a:cs typeface="+mj-cs"/>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Στρογγυλεμένο ορθογώνιο"/>
          <p:cNvSpPr/>
          <p:nvPr/>
        </p:nvSpPr>
        <p:spPr>
          <a:xfrm>
            <a:off x="611560" y="836712"/>
            <a:ext cx="8136904" cy="58326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6387" name="Content Placeholder 2"/>
          <p:cNvSpPr>
            <a:spLocks noGrp="1"/>
          </p:cNvSpPr>
          <p:nvPr>
            <p:ph idx="1"/>
          </p:nvPr>
        </p:nvSpPr>
        <p:spPr>
          <a:xfrm>
            <a:off x="683568" y="908720"/>
            <a:ext cx="7920880" cy="5688632"/>
          </a:xfrm>
        </p:spPr>
        <p:txBody>
          <a:bodyPr/>
          <a:lstStyle/>
          <a:p>
            <a:pPr algn="just">
              <a:buNone/>
            </a:pPr>
            <a:r>
              <a:rPr lang="el-GR" sz="2400" dirty="0" smtClean="0"/>
              <a:t>    </a:t>
            </a:r>
            <a:r>
              <a:rPr lang="el-GR" sz="1800" dirty="0" smtClean="0">
                <a:solidFill>
                  <a:schemeClr val="bg1"/>
                </a:solidFill>
                <a:latin typeface="Arial" charset="0"/>
              </a:rPr>
              <a:t>Το Πολυμελές Πρωτοδικείο δύναται να απορρίψει την αίτηση επικύρωσης, όταν:</a:t>
            </a:r>
          </a:p>
          <a:p>
            <a:pPr algn="just">
              <a:buNone/>
            </a:pPr>
            <a:endParaRPr lang="el-GR" sz="1800" dirty="0" smtClean="0">
              <a:solidFill>
                <a:schemeClr val="bg1"/>
              </a:solidFill>
              <a:latin typeface="Arial" charset="0"/>
            </a:endParaRPr>
          </a:p>
          <a:p>
            <a:pPr algn="just">
              <a:buFont typeface="Wingdings" panose="05000000000000000000" pitchFamily="2" charset="2"/>
              <a:buChar char="Ø"/>
            </a:pPr>
            <a:r>
              <a:rPr lang="el-GR" sz="1800" dirty="0" smtClean="0">
                <a:solidFill>
                  <a:schemeClr val="bg1"/>
                </a:solidFill>
                <a:latin typeface="Arial" charset="0"/>
              </a:rPr>
              <a:t>Έχουν παραβιαστεί οι υποχρεωτικοί κανόνες του άρθρου 9 (σχετικά με τους υποχρεωτικούς κανόνες της σύμβασης αναδιάρθρωσης οφειλών) και του άρθρου 15 (σχετικά με τους κανόνες ρύθμισης των απαιτήσεων του Δημοσίου).</a:t>
            </a:r>
          </a:p>
          <a:p>
            <a:pPr algn="just">
              <a:buFont typeface="Wingdings" panose="05000000000000000000" pitchFamily="2" charset="2"/>
              <a:buChar char="Ø"/>
            </a:pPr>
            <a:r>
              <a:rPr lang="el-GR" sz="1800" dirty="0" smtClean="0">
                <a:solidFill>
                  <a:schemeClr val="bg1"/>
                </a:solidFill>
                <a:latin typeface="Arial" charset="0"/>
              </a:rPr>
              <a:t>Έχουν παραβιαστεί άλλοι κανόνες της διαδικασίας του εξωδικαστικού μηχανισμού και η βλάβη που έχει προκληθεί σε πιστωτή δεν μπορεί να αποκατασταθεί διαφορετικά, παρά μόνο με τη μη επικύρωση της συμφωνίας. </a:t>
            </a:r>
          </a:p>
          <a:p>
            <a:pPr algn="just">
              <a:buFont typeface="Wingdings" panose="05000000000000000000" pitchFamily="2" charset="2"/>
              <a:buChar char="Ø"/>
            </a:pPr>
            <a:r>
              <a:rPr lang="el-GR" sz="1800" dirty="0" smtClean="0">
                <a:solidFill>
                  <a:schemeClr val="bg1"/>
                </a:solidFill>
                <a:latin typeface="Arial" charset="0"/>
              </a:rPr>
              <a:t>Δεν κλητεύθηκαν στη διαδικασία διαπραγμάτευσης πιστωτές που είναι δικαιούχοι ποσοστού επί του συνόλου των απαιτήσεων κατά του οφειλέτη ικανού να ανατρέψει τη σύναψη της σύμβασης αναδιάρθρωσης οφειλών.</a:t>
            </a:r>
          </a:p>
          <a:p>
            <a:pPr algn="just">
              <a:buFont typeface="Wingdings" panose="05000000000000000000" pitchFamily="2" charset="2"/>
              <a:buChar char="Ø"/>
            </a:pPr>
            <a:r>
              <a:rPr lang="el-GR" sz="1800" dirty="0" smtClean="0">
                <a:solidFill>
                  <a:schemeClr val="bg1"/>
                </a:solidFill>
                <a:latin typeface="Arial" charset="0"/>
              </a:rPr>
              <a:t>Αποδεικνύεται ότι ο οφειλέτης δεν εκπληρώνει τις χρηματικές υποχρεώσεις του, σύμφωνα με τους όρους της σύμβασης αναδιάρθρωσης οφειλών.</a:t>
            </a:r>
          </a:p>
          <a:p>
            <a:pPr algn="just">
              <a:buFont typeface="Wingdings" panose="05000000000000000000" pitchFamily="2" charset="2"/>
              <a:buChar char="Ø"/>
            </a:pPr>
            <a:endParaRPr lang="el-GR" sz="1800" dirty="0" smtClean="0">
              <a:solidFill>
                <a:schemeClr val="bg1"/>
              </a:solidFill>
              <a:latin typeface="Arial" charset="0"/>
            </a:endParaRPr>
          </a:p>
        </p:txBody>
      </p:sp>
      <p:sp>
        <p:nvSpPr>
          <p:cNvPr id="4" name="Rectangle 2"/>
          <p:cNvSpPr txBox="1">
            <a:spLocks noChangeArrowheads="1"/>
          </p:cNvSpPr>
          <p:nvPr/>
        </p:nvSpPr>
        <p:spPr bwMode="auto">
          <a:xfrm>
            <a:off x="323528" y="188640"/>
            <a:ext cx="8820472" cy="504056"/>
          </a:xfrm>
          <a:prstGeom prst="rect">
            <a:avLst/>
          </a:prstGeom>
          <a:solidFill>
            <a:srgbClr val="6699FF">
              <a:alpha val="50000"/>
            </a:srgbClr>
          </a:solidFill>
          <a:ln>
            <a:solidFill>
              <a:schemeClr val="bg1"/>
            </a:solidFill>
            <a:miter lim="800000"/>
            <a:headEnd/>
            <a:tailEnd/>
          </a:ln>
        </p:spPr>
        <p:txBody>
          <a:bodyPr vert="horz" wrap="square" lIns="91440" tIns="45720" rIns="91440" bIns="45720" numCol="1" anchor="t" anchorCtr="0" compatLnSpc="1">
            <a:prstTxWarp prst="textNoShape">
              <a:avLst/>
            </a:prstTxWarp>
            <a:normAutofit fontScale="60000" lnSpcReduction="20000"/>
          </a:bodyPr>
          <a:lstStyle/>
          <a:p>
            <a:pPr algn="ctr" eaLnBrk="1" fontAlgn="auto" hangingPunct="1">
              <a:spcAft>
                <a:spcPts val="0"/>
              </a:spcAft>
              <a:defRPr/>
            </a:pPr>
            <a:endParaRPr lang="el-GR" altLang="en-US" sz="2700" b="1" dirty="0" smtClean="0">
              <a:solidFill>
                <a:srgbClr val="000099"/>
              </a:solidFill>
              <a:latin typeface="Times New Roman" pitchFamily="18" charset="0"/>
            </a:endParaRPr>
          </a:p>
          <a:p>
            <a:pPr algn="ctr" eaLnBrk="1" fontAlgn="auto" hangingPunct="1">
              <a:spcAft>
                <a:spcPts val="0"/>
              </a:spcAft>
              <a:defRPr/>
            </a:pPr>
            <a:r>
              <a:rPr lang="el-GR" altLang="en-US" sz="2700" b="1" dirty="0" smtClean="0">
                <a:solidFill>
                  <a:srgbClr val="000099"/>
                </a:solidFill>
                <a:latin typeface="Times New Roman" pitchFamily="18" charset="0"/>
              </a:rPr>
              <a:t>Προϋποθέσεις επικύρωσης της σύμβασης αναδιάρθρωσης από το δικαστήριο (άρθρο 12 § 6</a:t>
            </a:r>
            <a:r>
              <a:rPr lang="el-GR" altLang="en-US" sz="2800" dirty="0" smtClean="0"/>
              <a:t>)</a:t>
            </a:r>
            <a:endParaRPr lang="en-GB" altLang="en-US" sz="2700" b="1" dirty="0" smtClean="0">
              <a:solidFill>
                <a:srgbClr val="000099"/>
              </a:solidFill>
              <a:latin typeface="Times New Roman" pitchFamily="18" charset="0"/>
            </a:endParaRPr>
          </a:p>
          <a:p>
            <a:pPr marL="0" marR="0" lvl="0" indent="0" defTabSz="914400" rtl="0" eaLnBrk="1" fontAlgn="auto" latinLnBrk="0" hangingPunct="1">
              <a:lnSpc>
                <a:spcPct val="100000"/>
              </a:lnSpc>
              <a:spcBef>
                <a:spcPct val="0"/>
              </a:spcBef>
              <a:spcAft>
                <a:spcPts val="0"/>
              </a:spcAft>
              <a:buClrTx/>
              <a:buSzTx/>
              <a:buFontTx/>
              <a:buNone/>
              <a:tabLst/>
              <a:defRPr/>
            </a:pPr>
            <a:endParaRPr lang="en-GB" b="1" dirty="0" smtClean="0">
              <a:solidFill>
                <a:srgbClr val="000099"/>
              </a:solidFill>
              <a:latin typeface="Times New Roman" pitchFamily="18" charset="0"/>
              <a:ea typeface="+mj-ea"/>
              <a:cs typeface="+mj-cs"/>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Στρογγυλεμένο ορθογώνιο"/>
          <p:cNvSpPr/>
          <p:nvPr/>
        </p:nvSpPr>
        <p:spPr>
          <a:xfrm>
            <a:off x="611560" y="836712"/>
            <a:ext cx="8136904" cy="58326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6387" name="Content Placeholder 2"/>
          <p:cNvSpPr>
            <a:spLocks noGrp="1"/>
          </p:cNvSpPr>
          <p:nvPr>
            <p:ph idx="1"/>
          </p:nvPr>
        </p:nvSpPr>
        <p:spPr>
          <a:xfrm>
            <a:off x="683568" y="1052736"/>
            <a:ext cx="7920880" cy="5688632"/>
          </a:xfrm>
        </p:spPr>
        <p:txBody>
          <a:bodyPr/>
          <a:lstStyle/>
          <a:p>
            <a:pPr algn="just">
              <a:buFont typeface="Wingdings" panose="05000000000000000000" pitchFamily="2" charset="2"/>
              <a:buChar char="Ø"/>
            </a:pPr>
            <a:r>
              <a:rPr lang="el-GR" sz="1600" dirty="0" smtClean="0">
                <a:solidFill>
                  <a:schemeClr val="bg1"/>
                </a:solidFill>
                <a:latin typeface="Arial" charset="0"/>
              </a:rPr>
              <a:t>Από την κατάθεση της αίτησης για την επικύρωση της σύμβασης αναδιάρθρωσης οφειλών και έως την έκδοση απόφασης από το αρμόδιο δικαστήριο για την επικύρωση ή μη της συμφωνίας αναδιάρθρωσης, αναστέλλονται αυτοδικαίως τα μέτρα, εκκρεμή ή μη, ατομικής και συλλογικής αναγκαστικής εκτέλεσης κατά του οφειλέτη για την ικανοποίηση απαιτήσεων που ρυθμίζονται από τη σύμβαση. </a:t>
            </a:r>
          </a:p>
          <a:p>
            <a:pPr algn="just">
              <a:buFont typeface="Wingdings" panose="05000000000000000000" pitchFamily="2" charset="2"/>
              <a:buChar char="Ø"/>
            </a:pPr>
            <a:endParaRPr lang="el-GR" sz="1600" dirty="0" smtClean="0">
              <a:solidFill>
                <a:schemeClr val="bg1"/>
              </a:solidFill>
              <a:latin typeface="Arial" charset="0"/>
            </a:endParaRPr>
          </a:p>
          <a:p>
            <a:pPr algn="just">
              <a:buFont typeface="Wingdings" panose="05000000000000000000" pitchFamily="2" charset="2"/>
              <a:buChar char="Ø"/>
            </a:pPr>
            <a:r>
              <a:rPr lang="el-GR" sz="1600" dirty="0" smtClean="0">
                <a:solidFill>
                  <a:schemeClr val="bg1"/>
                </a:solidFill>
                <a:latin typeface="Arial" charset="0"/>
              </a:rPr>
              <a:t>Από την ημερομηνία υπογραφής της σύμβασης αναδιάρθρωσης από το Δημόσιο ή την κοινοποίηση δικαστικής επικύρωσης αναστέλλονται η συνέχιση της διαδικασίας της αναγκαστικής εκτέλεσης, με εξαίρεση τις ληξιπρόθεσμες δόσεις της σύμβασης και η ποινική διαδικασία (άρθρο 15 § 11)</a:t>
            </a:r>
            <a:r>
              <a:rPr lang="en-US" sz="1600" dirty="0" smtClean="0">
                <a:solidFill>
                  <a:schemeClr val="bg1"/>
                </a:solidFill>
                <a:latin typeface="Arial" charset="0"/>
              </a:rPr>
              <a:t>.</a:t>
            </a:r>
            <a:r>
              <a:rPr lang="el-GR" sz="1600" dirty="0" smtClean="0">
                <a:solidFill>
                  <a:schemeClr val="bg1"/>
                </a:solidFill>
                <a:latin typeface="Arial" charset="0"/>
              </a:rPr>
              <a:t> </a:t>
            </a:r>
          </a:p>
          <a:p>
            <a:pPr algn="just">
              <a:buFont typeface="Wingdings" panose="05000000000000000000" pitchFamily="2" charset="2"/>
              <a:buChar char="Ø"/>
            </a:pPr>
            <a:endParaRPr lang="el-GR" sz="1600" dirty="0" smtClean="0">
              <a:solidFill>
                <a:schemeClr val="bg1"/>
              </a:solidFill>
              <a:latin typeface="Arial" charset="0"/>
            </a:endParaRPr>
          </a:p>
          <a:p>
            <a:pPr algn="just">
              <a:buFont typeface="Wingdings" panose="05000000000000000000" pitchFamily="2" charset="2"/>
              <a:buChar char="Ø"/>
            </a:pPr>
            <a:r>
              <a:rPr lang="el-GR" sz="1600" dirty="0" smtClean="0">
                <a:solidFill>
                  <a:schemeClr val="bg1"/>
                </a:solidFill>
                <a:latin typeface="Arial" charset="0"/>
              </a:rPr>
              <a:t>Το ίδιο ισχύει και για τις οφειλές τρίτων (λ.χ. Δήμων ή ΕΦΚΑ) που εισπράττονται μέσω του Δημοσίου (άρθρο 15 § 13). </a:t>
            </a:r>
          </a:p>
          <a:p>
            <a:pPr algn="just">
              <a:buFont typeface="Wingdings" panose="05000000000000000000" pitchFamily="2" charset="2"/>
              <a:buChar char="Ø"/>
            </a:pPr>
            <a:endParaRPr lang="el-GR" sz="1600" dirty="0" smtClean="0">
              <a:solidFill>
                <a:schemeClr val="bg1"/>
              </a:solidFill>
              <a:latin typeface="Arial" charset="0"/>
            </a:endParaRPr>
          </a:p>
          <a:p>
            <a:pPr algn="just">
              <a:buFont typeface="Wingdings" panose="05000000000000000000" pitchFamily="2" charset="2"/>
              <a:buChar char="Ø"/>
            </a:pPr>
            <a:r>
              <a:rPr lang="el-GR" sz="1600" dirty="0" smtClean="0">
                <a:solidFill>
                  <a:schemeClr val="bg1"/>
                </a:solidFill>
                <a:latin typeface="Arial" charset="0"/>
              </a:rPr>
              <a:t>Ειδικά για τους Ασφαλιστικούς Οργανισμούς η συμμετοχή γίνεται, επίσης από το Κέντρο Είσπραξης Ασφαλιστικών Εισφορών (Κ.Ε.Α.Ο.), </a:t>
            </a:r>
            <a:r>
              <a:rPr lang="el-GR" sz="1600" u="sng" dirty="0" smtClean="0">
                <a:solidFill>
                  <a:schemeClr val="bg1"/>
                </a:solidFill>
                <a:latin typeface="Arial" charset="0"/>
              </a:rPr>
              <a:t>δεν επιτρέπεται</a:t>
            </a:r>
            <a:r>
              <a:rPr lang="el-GR" sz="1600" dirty="0" smtClean="0">
                <a:solidFill>
                  <a:schemeClr val="bg1"/>
                </a:solidFill>
                <a:latin typeface="Arial" charset="0"/>
              </a:rPr>
              <a:t> η διαγραφή βασικής οφειλής παρακρατούμενων εισφορών εργαζομένων προς φορείς κοινωνικής ασφάλισης.</a:t>
            </a:r>
          </a:p>
        </p:txBody>
      </p:sp>
      <p:sp>
        <p:nvSpPr>
          <p:cNvPr id="4" name="Rectangle 2"/>
          <p:cNvSpPr txBox="1">
            <a:spLocks noChangeArrowheads="1"/>
          </p:cNvSpPr>
          <p:nvPr/>
        </p:nvSpPr>
        <p:spPr bwMode="auto">
          <a:xfrm>
            <a:off x="323528" y="188640"/>
            <a:ext cx="8820472" cy="504056"/>
          </a:xfrm>
          <a:prstGeom prst="rect">
            <a:avLst/>
          </a:prstGeom>
          <a:solidFill>
            <a:srgbClr val="6699FF">
              <a:alpha val="50000"/>
            </a:srgbClr>
          </a:solidFill>
          <a:ln>
            <a:solidFill>
              <a:schemeClr val="bg1"/>
            </a:solidFill>
            <a:miter lim="800000"/>
            <a:headEnd/>
            <a:tailEnd/>
          </a:ln>
        </p:spPr>
        <p:txBody>
          <a:bodyPr vert="horz" wrap="square" lIns="91440" tIns="45720" rIns="91440" bIns="45720" numCol="1" anchor="t" anchorCtr="0" compatLnSpc="1">
            <a:prstTxWarp prst="textNoShape">
              <a:avLst/>
            </a:prstTxWarp>
            <a:normAutofit fontScale="60000" lnSpcReduction="20000"/>
          </a:bodyPr>
          <a:lstStyle/>
          <a:p>
            <a:pPr algn="ctr" eaLnBrk="1" fontAlgn="auto" hangingPunct="1">
              <a:spcAft>
                <a:spcPts val="0"/>
              </a:spcAft>
              <a:defRPr/>
            </a:pPr>
            <a:endParaRPr lang="el-GR" altLang="en-US" sz="2700" b="1" dirty="0" smtClean="0">
              <a:solidFill>
                <a:srgbClr val="000099"/>
              </a:solidFill>
              <a:latin typeface="Times New Roman" pitchFamily="18" charset="0"/>
            </a:endParaRPr>
          </a:p>
          <a:p>
            <a:pPr algn="ctr" eaLnBrk="1" fontAlgn="auto" hangingPunct="1">
              <a:spcAft>
                <a:spcPts val="0"/>
              </a:spcAft>
              <a:defRPr/>
            </a:pPr>
            <a:r>
              <a:rPr lang="el-GR" altLang="en-US" sz="2700" b="1" dirty="0" smtClean="0">
                <a:solidFill>
                  <a:srgbClr val="000099"/>
                </a:solidFill>
                <a:latin typeface="Times New Roman" pitchFamily="18" charset="0"/>
              </a:rPr>
              <a:t>Νομικές συνέπειες από την επικύρωση της σύμβασης αναδιάρθρωσης (Άρθρο 12 &amp; 15)</a:t>
            </a:r>
            <a:endParaRPr lang="en-GB" altLang="en-US" sz="2700" b="1" dirty="0" smtClean="0">
              <a:solidFill>
                <a:srgbClr val="000099"/>
              </a:solidFill>
              <a:latin typeface="Times New Roman" pitchFamily="18" charset="0"/>
            </a:endParaRPr>
          </a:p>
          <a:p>
            <a:pPr marL="0" marR="0" lvl="0" indent="0" defTabSz="914400" rtl="0" eaLnBrk="1" fontAlgn="auto" latinLnBrk="0" hangingPunct="1">
              <a:lnSpc>
                <a:spcPct val="100000"/>
              </a:lnSpc>
              <a:spcBef>
                <a:spcPct val="0"/>
              </a:spcBef>
              <a:spcAft>
                <a:spcPts val="0"/>
              </a:spcAft>
              <a:buClrTx/>
              <a:buSzTx/>
              <a:buFontTx/>
              <a:buNone/>
              <a:tabLst/>
              <a:defRPr/>
            </a:pPr>
            <a:endParaRPr lang="en-GB" b="1" dirty="0" smtClean="0">
              <a:solidFill>
                <a:srgbClr val="000099"/>
              </a:solidFill>
              <a:latin typeface="Times New Roman" pitchFamily="18" charset="0"/>
              <a:ea typeface="+mj-ea"/>
              <a:cs typeface="+mj-cs"/>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Στρογγυλεμένο ορθογώνιο"/>
          <p:cNvSpPr/>
          <p:nvPr/>
        </p:nvSpPr>
        <p:spPr>
          <a:xfrm>
            <a:off x="611560" y="1268760"/>
            <a:ext cx="8136904" cy="52565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6387" name="Content Placeholder 2"/>
          <p:cNvSpPr>
            <a:spLocks noGrp="1"/>
          </p:cNvSpPr>
          <p:nvPr>
            <p:ph idx="1"/>
          </p:nvPr>
        </p:nvSpPr>
        <p:spPr>
          <a:xfrm>
            <a:off x="683568" y="1052736"/>
            <a:ext cx="7920880" cy="5688632"/>
          </a:xfrm>
        </p:spPr>
        <p:txBody>
          <a:bodyPr/>
          <a:lstStyle/>
          <a:p>
            <a:pPr algn="just">
              <a:buFont typeface="Wingdings" panose="05000000000000000000" pitchFamily="2" charset="2"/>
              <a:buChar char="Ø"/>
            </a:pPr>
            <a:endParaRPr lang="el-GR" sz="1800" dirty="0" smtClean="0">
              <a:solidFill>
                <a:schemeClr val="bg1"/>
              </a:solidFill>
              <a:latin typeface="Arial" charset="0"/>
            </a:endParaRPr>
          </a:p>
          <a:p>
            <a:pPr algn="just">
              <a:buFont typeface="Wingdings" panose="05000000000000000000" pitchFamily="2" charset="2"/>
              <a:buChar char="Ø"/>
            </a:pPr>
            <a:endParaRPr lang="el-GR" sz="1800" dirty="0" smtClean="0">
              <a:solidFill>
                <a:schemeClr val="bg1"/>
              </a:solidFill>
              <a:latin typeface="Arial" charset="0"/>
            </a:endParaRPr>
          </a:p>
          <a:p>
            <a:pPr algn="just">
              <a:buFont typeface="Wingdings" panose="05000000000000000000" pitchFamily="2" charset="2"/>
              <a:buChar char="Ø"/>
            </a:pPr>
            <a:r>
              <a:rPr lang="el-GR" sz="1800" dirty="0" smtClean="0">
                <a:solidFill>
                  <a:schemeClr val="bg1"/>
                </a:solidFill>
                <a:latin typeface="Arial" charset="0"/>
              </a:rPr>
              <a:t>Ο πιστωτής δικαιούται να ζητήσει την ακύρωση της συμφωνίας ως προς όλους, καταθέτοντας αίτηση στο αρμόδιο δικαστήριο, εάν ο οφειλέτης δεν καταβάλει προς οποιονδήποτε πιστωτή οποιοδήποτε οφειλόμενο ποσό σύμφωνα με τους όρους της σύμβασης αναδιάρθρωσης οφειλών για χρονικό διάστημα μεγαλύτερο των 90 ημερών. (άρθρο 14 § 1) </a:t>
            </a:r>
          </a:p>
          <a:p>
            <a:pPr algn="just">
              <a:buFont typeface="Wingdings" panose="05000000000000000000" pitchFamily="2" charset="2"/>
              <a:buChar char="Ø"/>
            </a:pPr>
            <a:endParaRPr lang="el-GR" sz="1800" dirty="0" smtClean="0">
              <a:solidFill>
                <a:schemeClr val="bg1"/>
              </a:solidFill>
              <a:latin typeface="Arial" charset="0"/>
            </a:endParaRPr>
          </a:p>
          <a:p>
            <a:pPr algn="just">
              <a:buFont typeface="Wingdings" panose="05000000000000000000" pitchFamily="2" charset="2"/>
              <a:buChar char="Ø"/>
            </a:pPr>
            <a:endParaRPr lang="el-GR" sz="1800" dirty="0" smtClean="0">
              <a:solidFill>
                <a:schemeClr val="bg1"/>
              </a:solidFill>
              <a:latin typeface="Arial" charset="0"/>
            </a:endParaRPr>
          </a:p>
          <a:p>
            <a:pPr algn="just">
              <a:buFont typeface="Wingdings" panose="05000000000000000000" pitchFamily="2" charset="2"/>
              <a:buChar char="Ø"/>
            </a:pPr>
            <a:r>
              <a:rPr lang="el-GR" sz="1800" dirty="0" smtClean="0">
                <a:solidFill>
                  <a:schemeClr val="bg1"/>
                </a:solidFill>
                <a:latin typeface="Arial" charset="0"/>
              </a:rPr>
              <a:t>Επέρχεται αυτοδικαίως ανατροπή της σύμβασης αναδιάρθρωσης έναντι του Δημοσίου ή των Φορέων Κοινωνικής Ασφάλισης και αναβίωση των απαιτήσεών τους, εάν:</a:t>
            </a:r>
          </a:p>
          <a:p>
            <a:pPr algn="just">
              <a:buNone/>
            </a:pPr>
            <a:r>
              <a:rPr lang="el-GR" sz="1800" dirty="0" smtClean="0">
                <a:solidFill>
                  <a:schemeClr val="bg1"/>
                </a:solidFill>
                <a:latin typeface="Arial" charset="0"/>
              </a:rPr>
              <a:t>      α) ο οφειλέτης παραλείψει να καταβάλει 3 δόσεις,</a:t>
            </a:r>
          </a:p>
          <a:p>
            <a:pPr algn="just">
              <a:buNone/>
            </a:pPr>
            <a:r>
              <a:rPr lang="el-GR" sz="1800" dirty="0" smtClean="0">
                <a:solidFill>
                  <a:schemeClr val="bg1"/>
                </a:solidFill>
                <a:latin typeface="Arial" charset="0"/>
              </a:rPr>
              <a:t>	β) ο οφειλέτης παραλείψει να υποβάλει τις προβλεπόμενες  φορολογικές δηλώσεις, εντός 3 μηνών από την παρέλευση της προθεσμίας υποβολής τους. (άρθρο 14 § 6)</a:t>
            </a:r>
          </a:p>
        </p:txBody>
      </p:sp>
      <p:sp>
        <p:nvSpPr>
          <p:cNvPr id="4" name="Rectangle 2"/>
          <p:cNvSpPr txBox="1">
            <a:spLocks noChangeArrowheads="1"/>
          </p:cNvSpPr>
          <p:nvPr/>
        </p:nvSpPr>
        <p:spPr bwMode="auto">
          <a:xfrm>
            <a:off x="323528" y="476672"/>
            <a:ext cx="8820472" cy="504056"/>
          </a:xfrm>
          <a:prstGeom prst="rect">
            <a:avLst/>
          </a:prstGeom>
          <a:solidFill>
            <a:srgbClr val="6699FF">
              <a:alpha val="50000"/>
            </a:srgbClr>
          </a:solidFill>
          <a:ln>
            <a:solidFill>
              <a:schemeClr val="bg1"/>
            </a:solidFill>
            <a:miter lim="800000"/>
            <a:headEnd/>
            <a:tailEnd/>
          </a:ln>
        </p:spPr>
        <p:txBody>
          <a:bodyPr vert="horz" wrap="square" lIns="91440" tIns="45720" rIns="91440" bIns="45720" numCol="1" anchor="t" anchorCtr="0" compatLnSpc="1">
            <a:prstTxWarp prst="textNoShape">
              <a:avLst/>
            </a:prstTxWarp>
            <a:normAutofit fontScale="60000" lnSpcReduction="20000"/>
          </a:bodyPr>
          <a:lstStyle/>
          <a:p>
            <a:pPr algn="ctr" eaLnBrk="1" fontAlgn="auto" hangingPunct="1">
              <a:spcAft>
                <a:spcPts val="0"/>
              </a:spcAft>
              <a:defRPr/>
            </a:pPr>
            <a:endParaRPr lang="el-GR" altLang="en-US" sz="2700" b="1" dirty="0" smtClean="0">
              <a:solidFill>
                <a:srgbClr val="000099"/>
              </a:solidFill>
              <a:latin typeface="Times New Roman" pitchFamily="18" charset="0"/>
            </a:endParaRPr>
          </a:p>
          <a:p>
            <a:pPr algn="ctr" eaLnBrk="1" fontAlgn="auto" hangingPunct="1">
              <a:spcAft>
                <a:spcPts val="0"/>
              </a:spcAft>
              <a:defRPr/>
            </a:pPr>
            <a:r>
              <a:rPr lang="el-GR" altLang="en-US" sz="2700" b="1" dirty="0" smtClean="0">
                <a:solidFill>
                  <a:srgbClr val="000099"/>
                </a:solidFill>
                <a:latin typeface="Times New Roman" pitchFamily="18" charset="0"/>
              </a:rPr>
              <a:t>Ακύρωση – Ανατροπή της συμφωνίας αναδιάρθρωσης οφειλών από το δικαστήριο (Άρθρο 14)</a:t>
            </a:r>
            <a:endParaRPr lang="en-GB" altLang="en-US" sz="2700" b="1" dirty="0" smtClean="0">
              <a:solidFill>
                <a:srgbClr val="000099"/>
              </a:solidFill>
              <a:latin typeface="Times New Roman" pitchFamily="18" charset="0"/>
            </a:endParaRPr>
          </a:p>
          <a:p>
            <a:pPr marL="0" marR="0" lvl="0" indent="0" defTabSz="914400" rtl="0" eaLnBrk="1" fontAlgn="auto" latinLnBrk="0" hangingPunct="1">
              <a:lnSpc>
                <a:spcPct val="100000"/>
              </a:lnSpc>
              <a:spcBef>
                <a:spcPct val="0"/>
              </a:spcBef>
              <a:spcAft>
                <a:spcPts val="0"/>
              </a:spcAft>
              <a:buClrTx/>
              <a:buSzTx/>
              <a:buFontTx/>
              <a:buNone/>
              <a:tabLst/>
              <a:defRPr/>
            </a:pPr>
            <a:endParaRPr lang="en-GB" b="1" dirty="0" smtClean="0">
              <a:solidFill>
                <a:srgbClr val="000099"/>
              </a:solidFill>
              <a:latin typeface="Times New Roman" pitchFamily="18" charset="0"/>
              <a:ea typeface="+mj-ea"/>
              <a:cs typeface="+mj-cs"/>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Στρογγυλεμένο ορθογώνιο"/>
          <p:cNvSpPr/>
          <p:nvPr/>
        </p:nvSpPr>
        <p:spPr>
          <a:xfrm>
            <a:off x="611560" y="1268760"/>
            <a:ext cx="8136904" cy="48245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6387" name="Content Placeholder 2"/>
          <p:cNvSpPr>
            <a:spLocks noGrp="1"/>
          </p:cNvSpPr>
          <p:nvPr>
            <p:ph idx="1"/>
          </p:nvPr>
        </p:nvSpPr>
        <p:spPr>
          <a:xfrm>
            <a:off x="683568" y="836712"/>
            <a:ext cx="7920880" cy="5688632"/>
          </a:xfrm>
        </p:spPr>
        <p:txBody>
          <a:bodyPr/>
          <a:lstStyle/>
          <a:p>
            <a:pPr algn="just">
              <a:buFont typeface="Wingdings" panose="05000000000000000000" pitchFamily="2" charset="2"/>
              <a:buChar char="Ø"/>
            </a:pPr>
            <a:endParaRPr lang="el-GR" sz="1800" dirty="0" smtClean="0">
              <a:solidFill>
                <a:schemeClr val="bg1"/>
              </a:solidFill>
              <a:latin typeface="Arial" charset="0"/>
            </a:endParaRPr>
          </a:p>
          <a:p>
            <a:pPr algn="just">
              <a:buFont typeface="Wingdings" panose="05000000000000000000" pitchFamily="2" charset="2"/>
              <a:buChar char="Ø"/>
            </a:pPr>
            <a:endParaRPr lang="el-GR" sz="1800" dirty="0" smtClean="0">
              <a:solidFill>
                <a:schemeClr val="bg1"/>
              </a:solidFill>
              <a:latin typeface="Arial" charset="0"/>
            </a:endParaRPr>
          </a:p>
          <a:p>
            <a:pPr algn="just">
              <a:buFont typeface="Wingdings" panose="05000000000000000000" pitchFamily="2" charset="2"/>
              <a:buChar char="Ø"/>
            </a:pPr>
            <a:endParaRPr lang="el-GR" sz="1800" dirty="0" smtClean="0">
              <a:solidFill>
                <a:schemeClr val="bg1"/>
              </a:solidFill>
              <a:latin typeface="Arial" charset="0"/>
            </a:endParaRPr>
          </a:p>
          <a:p>
            <a:pPr algn="just">
              <a:buFont typeface="Wingdings" panose="05000000000000000000" pitchFamily="2" charset="2"/>
              <a:buChar char="Ø"/>
            </a:pPr>
            <a:r>
              <a:rPr lang="el-GR" sz="1800" dirty="0" smtClean="0">
                <a:solidFill>
                  <a:schemeClr val="bg1"/>
                </a:solidFill>
                <a:latin typeface="Arial" charset="0"/>
              </a:rPr>
              <a:t>Με την ακύρωση της σύμβασης αναδιάρθρωσης οφειλών αναβιώνουν οι απαιτήσεις των πιστωτών κατά του οφειλέτη και των </a:t>
            </a:r>
            <a:r>
              <a:rPr lang="el-GR" sz="1800" dirty="0" err="1" smtClean="0">
                <a:solidFill>
                  <a:schemeClr val="bg1"/>
                </a:solidFill>
                <a:latin typeface="Arial" charset="0"/>
              </a:rPr>
              <a:t>συνοφειλετών</a:t>
            </a:r>
            <a:r>
              <a:rPr lang="el-GR" sz="1800" dirty="0" smtClean="0">
                <a:solidFill>
                  <a:schemeClr val="bg1"/>
                </a:solidFill>
                <a:latin typeface="Arial" charset="0"/>
              </a:rPr>
              <a:t>. Ποσά που καταβλήθηκαν σε εκτέλεση της σύμβασης αναδιάρθρωσης αφαιρούνται από τις απαιτήσεις που αναβίωσαν. (άρθρο 14 § 2)</a:t>
            </a:r>
          </a:p>
          <a:p>
            <a:pPr algn="just">
              <a:buFont typeface="Wingdings" panose="05000000000000000000" pitchFamily="2" charset="2"/>
              <a:buChar char="Ø"/>
            </a:pPr>
            <a:endParaRPr lang="el-GR" sz="1800" dirty="0" smtClean="0">
              <a:solidFill>
                <a:schemeClr val="bg1"/>
              </a:solidFill>
              <a:latin typeface="Arial" charset="0"/>
            </a:endParaRPr>
          </a:p>
          <a:p>
            <a:pPr algn="just">
              <a:buFont typeface="Wingdings" panose="05000000000000000000" pitchFamily="2" charset="2"/>
              <a:buChar char="Ø"/>
            </a:pPr>
            <a:r>
              <a:rPr lang="el-GR" sz="1800" dirty="0" smtClean="0">
                <a:solidFill>
                  <a:schemeClr val="bg1"/>
                </a:solidFill>
                <a:latin typeface="Arial" charset="0"/>
              </a:rPr>
              <a:t>Η ακύρωση της σύμβασης αναδιάρθρωσης οφειλών αποτελεί μαχητό τεκμήριο για την παύση πληρωμών του οφειλέτη. (άρθρο 14 § 5)</a:t>
            </a:r>
          </a:p>
          <a:p>
            <a:pPr algn="just">
              <a:buFont typeface="Wingdings" panose="05000000000000000000" pitchFamily="2" charset="2"/>
              <a:buChar char="Ø"/>
            </a:pPr>
            <a:endParaRPr lang="el-GR" sz="1800" dirty="0" smtClean="0">
              <a:solidFill>
                <a:schemeClr val="bg1"/>
              </a:solidFill>
              <a:latin typeface="Arial" charset="0"/>
            </a:endParaRPr>
          </a:p>
          <a:p>
            <a:pPr algn="just">
              <a:buFont typeface="Wingdings" panose="05000000000000000000" pitchFamily="2" charset="2"/>
              <a:buChar char="Ø"/>
            </a:pPr>
            <a:r>
              <a:rPr lang="el-GR" sz="1800" dirty="0" smtClean="0">
                <a:solidFill>
                  <a:schemeClr val="bg1"/>
                </a:solidFill>
                <a:latin typeface="Arial" charset="0"/>
              </a:rPr>
              <a:t>Επέρχεται αυτοδικαίως ανατροπή της σύμβασης αναδιάρθρωσης έναντι του Δημοσίου ή των Φορέων Κοινωνικής Ασφάλισης και αναβίωση των απαιτήσεών τους, μαζί με τους αναλογούντες τόκους και προσαυξήσεις εκπρόθεσμης καταβολής. (άρθρο 14 § 6)</a:t>
            </a:r>
          </a:p>
        </p:txBody>
      </p:sp>
      <p:sp>
        <p:nvSpPr>
          <p:cNvPr id="4" name="Rectangle 2"/>
          <p:cNvSpPr txBox="1">
            <a:spLocks noChangeArrowheads="1"/>
          </p:cNvSpPr>
          <p:nvPr/>
        </p:nvSpPr>
        <p:spPr bwMode="auto">
          <a:xfrm>
            <a:off x="323528" y="476672"/>
            <a:ext cx="8820472" cy="504056"/>
          </a:xfrm>
          <a:prstGeom prst="rect">
            <a:avLst/>
          </a:prstGeom>
          <a:solidFill>
            <a:srgbClr val="6699FF">
              <a:alpha val="50000"/>
            </a:srgbClr>
          </a:solidFill>
          <a:ln>
            <a:solidFill>
              <a:schemeClr val="bg1"/>
            </a:solidFill>
            <a:miter lim="800000"/>
            <a:headEnd/>
            <a:tailEnd/>
          </a:ln>
        </p:spPr>
        <p:txBody>
          <a:bodyPr vert="horz" wrap="square" lIns="91440" tIns="45720" rIns="91440" bIns="45720" numCol="1" anchor="t" anchorCtr="0" compatLnSpc="1">
            <a:prstTxWarp prst="textNoShape">
              <a:avLst/>
            </a:prstTxWarp>
            <a:normAutofit fontScale="60000" lnSpcReduction="20000"/>
          </a:bodyPr>
          <a:lstStyle/>
          <a:p>
            <a:pPr algn="ctr" eaLnBrk="1" fontAlgn="auto" hangingPunct="1">
              <a:spcAft>
                <a:spcPts val="0"/>
              </a:spcAft>
              <a:defRPr/>
            </a:pPr>
            <a:endParaRPr lang="el-GR" altLang="en-US" sz="2700" b="1" dirty="0" smtClean="0">
              <a:solidFill>
                <a:srgbClr val="000099"/>
              </a:solidFill>
              <a:latin typeface="Times New Roman" pitchFamily="18" charset="0"/>
            </a:endParaRPr>
          </a:p>
          <a:p>
            <a:pPr algn="ctr" eaLnBrk="1" fontAlgn="auto" hangingPunct="1">
              <a:spcAft>
                <a:spcPts val="0"/>
              </a:spcAft>
              <a:defRPr/>
            </a:pPr>
            <a:r>
              <a:rPr lang="el-GR" altLang="en-US" sz="2700" b="1" dirty="0" smtClean="0">
                <a:solidFill>
                  <a:srgbClr val="000099"/>
                </a:solidFill>
                <a:latin typeface="Times New Roman" pitchFamily="18" charset="0"/>
              </a:rPr>
              <a:t>Νομικές συνέπειες από την ακύρωση της σύμβασης αναδιάρθρωσης (Άρθρο 14)</a:t>
            </a:r>
            <a:endParaRPr lang="en-GB" altLang="en-US" sz="2700" b="1" dirty="0" smtClean="0">
              <a:solidFill>
                <a:srgbClr val="000099"/>
              </a:solidFill>
              <a:latin typeface="Times New Roman" pitchFamily="18" charset="0"/>
            </a:endParaRPr>
          </a:p>
          <a:p>
            <a:pPr marL="0" marR="0" lvl="0" indent="0" defTabSz="914400" rtl="0" eaLnBrk="1" fontAlgn="auto" latinLnBrk="0" hangingPunct="1">
              <a:lnSpc>
                <a:spcPct val="100000"/>
              </a:lnSpc>
              <a:spcBef>
                <a:spcPct val="0"/>
              </a:spcBef>
              <a:spcAft>
                <a:spcPts val="0"/>
              </a:spcAft>
              <a:buClrTx/>
              <a:buSzTx/>
              <a:buFontTx/>
              <a:buNone/>
              <a:tabLst/>
              <a:defRPr/>
            </a:pPr>
            <a:endParaRPr lang="en-GB" altLang="en-US" sz="2700" b="1" dirty="0" smtClean="0">
              <a:solidFill>
                <a:srgbClr val="000099"/>
              </a:solidFill>
              <a:latin typeface="Times New Roman" pitchFamily="18" charset="0"/>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Στρογγυλεμένο ορθογώνιο"/>
          <p:cNvSpPr/>
          <p:nvPr/>
        </p:nvSpPr>
        <p:spPr>
          <a:xfrm>
            <a:off x="611560" y="1268760"/>
            <a:ext cx="8136904" cy="48245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6387" name="Content Placeholder 2"/>
          <p:cNvSpPr>
            <a:spLocks noGrp="1"/>
          </p:cNvSpPr>
          <p:nvPr>
            <p:ph idx="1"/>
          </p:nvPr>
        </p:nvSpPr>
        <p:spPr>
          <a:xfrm>
            <a:off x="683568" y="836712"/>
            <a:ext cx="7920880" cy="5688632"/>
          </a:xfrm>
        </p:spPr>
        <p:txBody>
          <a:bodyPr/>
          <a:lstStyle/>
          <a:p>
            <a:pPr algn="just">
              <a:buFont typeface="Wingdings" panose="05000000000000000000" pitchFamily="2" charset="2"/>
              <a:buChar char="Ø"/>
            </a:pPr>
            <a:endParaRPr lang="el-GR" sz="1800" dirty="0" smtClean="0">
              <a:solidFill>
                <a:schemeClr val="bg1"/>
              </a:solidFill>
              <a:latin typeface="Arial" charset="0"/>
            </a:endParaRPr>
          </a:p>
          <a:p>
            <a:pPr algn="just">
              <a:buFont typeface="Wingdings" panose="05000000000000000000" pitchFamily="2" charset="2"/>
              <a:buChar char="Ø"/>
            </a:pPr>
            <a:endParaRPr lang="el-GR" sz="1800" dirty="0" smtClean="0">
              <a:solidFill>
                <a:schemeClr val="bg1"/>
              </a:solidFill>
              <a:latin typeface="Arial" charset="0"/>
            </a:endParaRPr>
          </a:p>
          <a:p>
            <a:pPr algn="just">
              <a:buFont typeface="Wingdings" panose="05000000000000000000" pitchFamily="2" charset="2"/>
              <a:buChar char="Ø"/>
            </a:pPr>
            <a:endParaRPr lang="el-GR" sz="1800" dirty="0" smtClean="0">
              <a:solidFill>
                <a:schemeClr val="bg1"/>
              </a:solidFill>
              <a:latin typeface="Arial" charset="0"/>
            </a:endParaRPr>
          </a:p>
          <a:p>
            <a:pPr algn="just">
              <a:buNone/>
            </a:pPr>
            <a:r>
              <a:rPr lang="el-GR" sz="1800" u="sng" dirty="0" smtClean="0">
                <a:solidFill>
                  <a:schemeClr val="bg1"/>
                </a:solidFill>
              </a:rPr>
              <a:t>Είναι άκυρος ο όρος σύμβασης αναδιάρθρωσης, που προβλέπει:</a:t>
            </a:r>
          </a:p>
          <a:p>
            <a:pPr algn="just">
              <a:buNone/>
            </a:pPr>
            <a:endParaRPr lang="el-GR" sz="1800" u="sng" dirty="0" smtClean="0"/>
          </a:p>
          <a:p>
            <a:pPr algn="just">
              <a:buFont typeface="Wingdings" panose="05000000000000000000" pitchFamily="2" charset="2"/>
              <a:buChar char="Ø"/>
            </a:pPr>
            <a:r>
              <a:rPr lang="el-GR" sz="1800" dirty="0" smtClean="0">
                <a:solidFill>
                  <a:schemeClr val="bg1"/>
                </a:solidFill>
                <a:latin typeface="Arial" charset="0"/>
              </a:rPr>
              <a:t>την αποπληρωμή οφειλών προς το Δημόσιο σε περισσότερες από 120 δόσεις,</a:t>
            </a:r>
          </a:p>
          <a:p>
            <a:pPr algn="just">
              <a:buFont typeface="Wingdings" panose="05000000000000000000" pitchFamily="2" charset="2"/>
              <a:buChar char="Ø"/>
            </a:pPr>
            <a:r>
              <a:rPr lang="el-GR" sz="1800" dirty="0" smtClean="0">
                <a:solidFill>
                  <a:schemeClr val="bg1"/>
                </a:solidFill>
                <a:latin typeface="Arial" charset="0"/>
              </a:rPr>
              <a:t>την τμηματική αποπληρωμή οφειλών προς το Δημόσιο ανά χρονικά διαστήματα που υπερβαίνουν το μήνα,</a:t>
            </a:r>
          </a:p>
          <a:p>
            <a:pPr algn="just">
              <a:buFont typeface="Wingdings" panose="05000000000000000000" pitchFamily="2" charset="2"/>
              <a:buChar char="Ø"/>
            </a:pPr>
            <a:r>
              <a:rPr lang="el-GR" sz="1800" dirty="0" smtClean="0">
                <a:solidFill>
                  <a:schemeClr val="bg1"/>
                </a:solidFill>
                <a:latin typeface="Arial" charset="0"/>
              </a:rPr>
              <a:t>την καταβολή μηνιαίας δόσης μικρότερης των πενήντα (50) ευρώ,</a:t>
            </a:r>
          </a:p>
          <a:p>
            <a:pPr algn="just">
              <a:buFont typeface="Wingdings" panose="05000000000000000000" pitchFamily="2" charset="2"/>
              <a:buChar char="Ø"/>
            </a:pPr>
            <a:r>
              <a:rPr lang="el-GR" sz="1800" dirty="0" smtClean="0">
                <a:solidFill>
                  <a:schemeClr val="bg1"/>
                </a:solidFill>
                <a:latin typeface="Arial" charset="0"/>
              </a:rPr>
              <a:t>την παροχή περιόδου χάριτος για την αποπληρωμή οφειλών προς το Δημόσιο,</a:t>
            </a:r>
          </a:p>
          <a:p>
            <a:pPr algn="just">
              <a:buFont typeface="Wingdings" panose="05000000000000000000" pitchFamily="2" charset="2"/>
              <a:buChar char="Ø"/>
            </a:pPr>
            <a:r>
              <a:rPr lang="el-GR" sz="1800" dirty="0" smtClean="0">
                <a:solidFill>
                  <a:schemeClr val="bg1"/>
                </a:solidFill>
                <a:latin typeface="Arial" charset="0"/>
              </a:rPr>
              <a:t>την ικανοποίηση απαιτήσεών του με άλλα ανταλλάγματα αντί χρηματικού ποσού.</a:t>
            </a:r>
          </a:p>
        </p:txBody>
      </p:sp>
      <p:sp>
        <p:nvSpPr>
          <p:cNvPr id="4" name="Rectangle 2"/>
          <p:cNvSpPr txBox="1">
            <a:spLocks noChangeArrowheads="1"/>
          </p:cNvSpPr>
          <p:nvPr/>
        </p:nvSpPr>
        <p:spPr bwMode="auto">
          <a:xfrm>
            <a:off x="323528" y="476672"/>
            <a:ext cx="8820472" cy="504056"/>
          </a:xfrm>
          <a:prstGeom prst="rect">
            <a:avLst/>
          </a:prstGeom>
          <a:solidFill>
            <a:srgbClr val="6699FF">
              <a:alpha val="50000"/>
            </a:srgbClr>
          </a:solidFill>
          <a:ln>
            <a:solidFill>
              <a:schemeClr val="bg1"/>
            </a:solidFill>
            <a:miter lim="800000"/>
            <a:headEnd/>
            <a:tailEnd/>
          </a:ln>
        </p:spPr>
        <p:txBody>
          <a:bodyPr vert="horz" wrap="square" lIns="91440" tIns="45720" rIns="91440" bIns="45720" numCol="1" anchor="t" anchorCtr="0" compatLnSpc="1">
            <a:prstTxWarp prst="textNoShape">
              <a:avLst/>
            </a:prstTxWarp>
            <a:normAutofit fontScale="60000" lnSpcReduction="20000"/>
          </a:bodyPr>
          <a:lstStyle/>
          <a:p>
            <a:pPr algn="ctr" eaLnBrk="1" fontAlgn="auto" hangingPunct="1">
              <a:spcAft>
                <a:spcPts val="0"/>
              </a:spcAft>
              <a:defRPr/>
            </a:pPr>
            <a:endParaRPr lang="el-GR" altLang="en-US" sz="2700" b="1" dirty="0" smtClean="0">
              <a:solidFill>
                <a:srgbClr val="000099"/>
              </a:solidFill>
              <a:latin typeface="Times New Roman" pitchFamily="18" charset="0"/>
            </a:endParaRPr>
          </a:p>
          <a:p>
            <a:pPr algn="ctr" eaLnBrk="1" fontAlgn="auto" hangingPunct="1">
              <a:spcAft>
                <a:spcPts val="0"/>
              </a:spcAft>
              <a:defRPr/>
            </a:pPr>
            <a:r>
              <a:rPr lang="el-GR" altLang="en-US" sz="2700" b="1" dirty="0" smtClean="0">
                <a:solidFill>
                  <a:srgbClr val="000099"/>
                </a:solidFill>
                <a:latin typeface="Times New Roman" pitchFamily="18" charset="0"/>
              </a:rPr>
              <a:t>Υποχρεωτικοί κανόνες της σύμβασης αναδιάρθρωσης οφειλών ως προς το Δημόσιο (Άρθρο 15 § 3)</a:t>
            </a:r>
            <a:r>
              <a:rPr lang="en-US" altLang="en-US" sz="2700" b="1" dirty="0" smtClean="0">
                <a:solidFill>
                  <a:srgbClr val="000099"/>
                </a:solidFill>
                <a:latin typeface="Times New Roman" pitchFamily="18" charset="0"/>
              </a:rPr>
              <a:t> </a:t>
            </a:r>
            <a:endParaRPr lang="en-GB" altLang="en-US" sz="2700" b="1" dirty="0" smtClean="0">
              <a:solidFill>
                <a:srgbClr val="000099"/>
              </a:solidFill>
              <a:latin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 Τίτλος"/>
          <p:cNvSpPr>
            <a:spLocks noGrp="1"/>
          </p:cNvSpPr>
          <p:nvPr>
            <p:ph type="title"/>
          </p:nvPr>
        </p:nvSpPr>
        <p:spPr/>
        <p:txBody>
          <a:bodyPr/>
          <a:lstStyle/>
          <a:p>
            <a:pPr algn="r"/>
            <a:r>
              <a:rPr lang="el-GR" altLang="en-US" dirty="0" smtClean="0">
                <a:latin typeface="Candara" pitchFamily="34" charset="0"/>
              </a:rPr>
              <a:t>                               Ποια χρέη;			</a:t>
            </a:r>
            <a:endParaRPr lang="el-GR" altLang="en-US" dirty="0" smtClean="0"/>
          </a:p>
        </p:txBody>
      </p:sp>
      <p:graphicFrame>
        <p:nvGraphicFramePr>
          <p:cNvPr id="12" name="Content Placeholder 11"/>
          <p:cNvGraphicFramePr>
            <a:graphicFrameLocks noGrp="1"/>
          </p:cNvGraphicFramePr>
          <p:nvPr>
            <p:ph idx="1"/>
          </p:nvPr>
        </p:nvGraphicFramePr>
        <p:xfrm>
          <a:off x="-1140053" y="1806863"/>
          <a:ext cx="9144000" cy="45091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ounded Rectangle 2"/>
          <p:cNvSpPr/>
          <p:nvPr/>
        </p:nvSpPr>
        <p:spPr>
          <a:xfrm>
            <a:off x="4832350" y="5791200"/>
            <a:ext cx="4284663" cy="549275"/>
          </a:xfrm>
          <a:prstGeom prst="roundRect">
            <a:avLst/>
          </a:prstGeom>
          <a:noFill/>
          <a:ln w="127000">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0000"/>
              </a:solidFill>
            </a:endParaRPr>
          </a:p>
        </p:txBody>
      </p:sp>
      <p:sp>
        <p:nvSpPr>
          <p:cNvPr id="20485" name="TextBox 3"/>
          <p:cNvSpPr txBox="1">
            <a:spLocks noChangeArrowheads="1"/>
          </p:cNvSpPr>
          <p:nvPr/>
        </p:nvSpPr>
        <p:spPr bwMode="auto">
          <a:xfrm>
            <a:off x="6999288" y="5783263"/>
            <a:ext cx="2009775" cy="584200"/>
          </a:xfrm>
          <a:prstGeom prst="rect">
            <a:avLst/>
          </a:prstGeom>
          <a:noFill/>
          <a:ln w="9525">
            <a:noFill/>
            <a:miter lim="800000"/>
            <a:headEnd/>
            <a:tailEnd/>
          </a:ln>
        </p:spPr>
        <p:txBody>
          <a:bodyPr>
            <a:spAutoFit/>
          </a:bodyPr>
          <a:lstStyle/>
          <a:p>
            <a:pPr algn="ctr"/>
            <a:r>
              <a:rPr lang="el-GR" altLang="en-US" sz="1600" b="1" i="1">
                <a:solidFill>
                  <a:srgbClr val="FF0000"/>
                </a:solidFill>
              </a:rPr>
              <a:t>ΔΕΝ ΡΥΘΜΙΖΟΝΤΑΙ</a:t>
            </a:r>
            <a:endParaRPr lang="en-US" altLang="en-US" sz="1600" b="1" i="1">
              <a:solidFill>
                <a:srgbClr val="FF0000"/>
              </a:solidFill>
            </a:endParaRPr>
          </a:p>
        </p:txBody>
      </p:sp>
      <p:sp>
        <p:nvSpPr>
          <p:cNvPr id="20486" name="TextBox 4"/>
          <p:cNvSpPr txBox="1">
            <a:spLocks noChangeArrowheads="1"/>
          </p:cNvSpPr>
          <p:nvPr/>
        </p:nvSpPr>
        <p:spPr bwMode="auto">
          <a:xfrm>
            <a:off x="7092950" y="6453188"/>
            <a:ext cx="2184400" cy="307975"/>
          </a:xfrm>
          <a:prstGeom prst="rect">
            <a:avLst/>
          </a:prstGeom>
          <a:noFill/>
          <a:ln w="9525">
            <a:noFill/>
            <a:miter lim="800000"/>
            <a:headEnd/>
            <a:tailEnd/>
          </a:ln>
        </p:spPr>
        <p:txBody>
          <a:bodyPr>
            <a:spAutoFit/>
          </a:bodyPr>
          <a:lstStyle/>
          <a:p>
            <a:r>
              <a:rPr lang="el-GR" altLang="en-US" sz="1400" u="sng" dirty="0">
                <a:solidFill>
                  <a:srgbClr val="FF0000"/>
                </a:solidFill>
              </a:rPr>
              <a:t>αλλά εξοφλούνται 100%</a:t>
            </a:r>
            <a:endParaRPr lang="en-US" altLang="en-US" sz="1400" u="sng" dirty="0">
              <a:solidFill>
                <a:srgbClr val="FF0000"/>
              </a:solidFill>
            </a:endParaRPr>
          </a:p>
        </p:txBody>
      </p:sp>
      <p:sp>
        <p:nvSpPr>
          <p:cNvPr id="7" name="Rectangle 2"/>
          <p:cNvSpPr txBox="1">
            <a:spLocks noChangeArrowheads="1"/>
          </p:cNvSpPr>
          <p:nvPr/>
        </p:nvSpPr>
        <p:spPr bwMode="auto">
          <a:xfrm>
            <a:off x="611560" y="764704"/>
            <a:ext cx="7735765" cy="504056"/>
          </a:xfrm>
          <a:prstGeom prst="rect">
            <a:avLst/>
          </a:prstGeom>
          <a:solidFill>
            <a:srgbClr val="6699FF">
              <a:alpha val="50000"/>
            </a:srgbClr>
          </a:solidFill>
          <a:ln>
            <a:solidFill>
              <a:schemeClr val="bg1"/>
            </a:solidFill>
            <a:miter lim="800000"/>
            <a:headEnd/>
            <a:tailEnd/>
          </a:ln>
        </p:spPr>
        <p:txBody>
          <a:bodyPr vert="horz" wrap="square" lIns="91440" tIns="45720" rIns="91440" bIns="45720" numCol="1" anchor="t" anchorCtr="0" compatLnSpc="1">
            <a:prstTxWarp prst="textNoShape">
              <a:avLst/>
            </a:prstTxWarp>
            <a:normAutofit fontScale="97500"/>
          </a:bodyPr>
          <a:lstStyle/>
          <a:p>
            <a:pPr marL="0" marR="0" lvl="0" indent="0" defTabSz="914400" rtl="0" eaLnBrk="1" fontAlgn="auto" latinLnBrk="0" hangingPunct="1">
              <a:lnSpc>
                <a:spcPct val="100000"/>
              </a:lnSpc>
              <a:spcBef>
                <a:spcPct val="0"/>
              </a:spcBef>
              <a:spcAft>
                <a:spcPts val="0"/>
              </a:spcAft>
              <a:buClrTx/>
              <a:buSzTx/>
              <a:buFontTx/>
              <a:buNone/>
              <a:tabLst/>
              <a:defRPr/>
            </a:pPr>
            <a:r>
              <a:rPr lang="el-GR" b="1" dirty="0" smtClean="0">
                <a:solidFill>
                  <a:srgbClr val="000099"/>
                </a:solidFill>
                <a:latin typeface="Times New Roman" pitchFamily="18" charset="0"/>
                <a:ea typeface="+mj-ea"/>
                <a:cs typeface="+mj-cs"/>
              </a:rPr>
              <a:t>Είδη</a:t>
            </a:r>
            <a:r>
              <a:rPr lang="el-GR" sz="2000" dirty="0" smtClean="0">
                <a:solidFill>
                  <a:schemeClr val="bg1"/>
                </a:solidFill>
                <a:latin typeface="Times New Roman" pitchFamily="18" charset="0"/>
                <a:ea typeface="+mj-ea"/>
                <a:cs typeface="+mj-cs"/>
              </a:rPr>
              <a:t> </a:t>
            </a:r>
            <a:r>
              <a:rPr lang="el-GR" b="1" dirty="0" smtClean="0">
                <a:solidFill>
                  <a:srgbClr val="000099"/>
                </a:solidFill>
                <a:latin typeface="Times New Roman" pitchFamily="18" charset="0"/>
                <a:ea typeface="+mj-ea"/>
                <a:cs typeface="+mj-cs"/>
              </a:rPr>
              <a:t>οφειλών που ρυθμίζονται (Άρθρα 1 &amp; 2)</a:t>
            </a:r>
            <a:endParaRPr lang="en-GB" b="1" dirty="0" smtClean="0">
              <a:solidFill>
                <a:srgbClr val="000099"/>
              </a:solidFill>
              <a:latin typeface="Times New Roman" pitchFamily="18" charset="0"/>
              <a:ea typeface="+mj-ea"/>
              <a:cs typeface="+mj-cs"/>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Στρογγυλεμένο ορθογώνιο"/>
          <p:cNvSpPr/>
          <p:nvPr/>
        </p:nvSpPr>
        <p:spPr>
          <a:xfrm>
            <a:off x="611560" y="1268760"/>
            <a:ext cx="8136904" cy="48245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6387" name="Content Placeholder 2"/>
          <p:cNvSpPr>
            <a:spLocks noGrp="1"/>
          </p:cNvSpPr>
          <p:nvPr>
            <p:ph idx="1"/>
          </p:nvPr>
        </p:nvSpPr>
        <p:spPr>
          <a:xfrm>
            <a:off x="683568" y="836712"/>
            <a:ext cx="7920880" cy="5688632"/>
          </a:xfrm>
        </p:spPr>
        <p:txBody>
          <a:bodyPr/>
          <a:lstStyle/>
          <a:p>
            <a:pPr algn="just">
              <a:buFont typeface="Wingdings" panose="05000000000000000000" pitchFamily="2" charset="2"/>
              <a:buChar char="Ø"/>
            </a:pPr>
            <a:endParaRPr lang="el-GR" sz="1800" dirty="0" smtClean="0">
              <a:solidFill>
                <a:schemeClr val="bg1"/>
              </a:solidFill>
              <a:latin typeface="Arial" charset="0"/>
            </a:endParaRPr>
          </a:p>
          <a:p>
            <a:pPr algn="just">
              <a:buFont typeface="Wingdings" panose="05000000000000000000" pitchFamily="2" charset="2"/>
              <a:buChar char="Ø"/>
            </a:pPr>
            <a:endParaRPr lang="el-GR" sz="1800" dirty="0" smtClean="0">
              <a:solidFill>
                <a:schemeClr val="bg1"/>
              </a:solidFill>
              <a:latin typeface="Arial" charset="0"/>
            </a:endParaRPr>
          </a:p>
          <a:p>
            <a:pPr algn="just">
              <a:buFont typeface="Wingdings" panose="05000000000000000000" pitchFamily="2" charset="2"/>
              <a:buChar char="Ø"/>
            </a:pPr>
            <a:endParaRPr lang="el-GR" sz="1800" dirty="0" smtClean="0">
              <a:solidFill>
                <a:schemeClr val="bg1"/>
              </a:solidFill>
              <a:latin typeface="Arial" charset="0"/>
            </a:endParaRPr>
          </a:p>
          <a:p>
            <a:pPr algn="just">
              <a:buNone/>
            </a:pPr>
            <a:r>
              <a:rPr lang="el-GR" sz="1800" u="sng" dirty="0" smtClean="0">
                <a:solidFill>
                  <a:schemeClr val="bg1"/>
                </a:solidFill>
              </a:rPr>
              <a:t>Στις περιπτώσεις οφειλετών με συνολικό ποσό βασικής οφειλής προς το Δημόσιο έως 20.000€, εφαρμόζονται οι εξής κανόνες:</a:t>
            </a:r>
          </a:p>
          <a:p>
            <a:pPr algn="just">
              <a:buNone/>
            </a:pPr>
            <a:endParaRPr lang="el-GR" sz="1800" u="sng" dirty="0" smtClean="0"/>
          </a:p>
          <a:p>
            <a:pPr algn="just">
              <a:buFont typeface="Wingdings" panose="05000000000000000000" pitchFamily="2" charset="2"/>
              <a:buChar char="Ø"/>
            </a:pPr>
            <a:r>
              <a:rPr lang="el-GR" sz="1800" dirty="0" smtClean="0">
                <a:solidFill>
                  <a:schemeClr val="bg1"/>
                </a:solidFill>
                <a:latin typeface="Arial" charset="0"/>
              </a:rPr>
              <a:t>για βασικές οφειλές έως 3.000€, η αποπληρωμή αυτών και των επ’ αυτών προσαυξήσεων ή τόκων εκπρόθεσμης καταβολής γίνεται τμηματικά σε </a:t>
            </a:r>
            <a:r>
              <a:rPr lang="el-GR" sz="1800" u="sng" dirty="0" smtClean="0">
                <a:solidFill>
                  <a:schemeClr val="bg1"/>
                </a:solidFill>
                <a:latin typeface="Arial" charset="0"/>
              </a:rPr>
              <a:t>36 μηνιαίες δόσεις κατ’ ανώτατο όριο</a:t>
            </a:r>
            <a:r>
              <a:rPr lang="el-GR" sz="1800" dirty="0" smtClean="0">
                <a:solidFill>
                  <a:schemeClr val="bg1"/>
                </a:solidFill>
                <a:latin typeface="Arial" charset="0"/>
              </a:rPr>
              <a:t>, </a:t>
            </a:r>
            <a:r>
              <a:rPr lang="el-GR" sz="1800" u="sng" dirty="0" smtClean="0">
                <a:solidFill>
                  <a:schemeClr val="bg1"/>
                </a:solidFill>
                <a:latin typeface="Arial" charset="0"/>
              </a:rPr>
              <a:t>με ελάχιστη μηνιαία δόση 50€</a:t>
            </a:r>
            <a:r>
              <a:rPr lang="el-GR" sz="1800" dirty="0" smtClean="0">
                <a:solidFill>
                  <a:schemeClr val="bg1"/>
                </a:solidFill>
                <a:latin typeface="Arial" charset="0"/>
              </a:rPr>
              <a:t>, χωρίς δυνατότητα διαγραφής κανενός ποσού,</a:t>
            </a:r>
          </a:p>
          <a:p>
            <a:pPr algn="just">
              <a:buFont typeface="Wingdings" panose="05000000000000000000" pitchFamily="2" charset="2"/>
              <a:buChar char="Ø"/>
            </a:pPr>
            <a:endParaRPr lang="el-GR" sz="1800" dirty="0" smtClean="0">
              <a:solidFill>
                <a:schemeClr val="bg1"/>
              </a:solidFill>
              <a:latin typeface="Arial" charset="0"/>
            </a:endParaRPr>
          </a:p>
          <a:p>
            <a:pPr algn="just">
              <a:buFont typeface="Wingdings" panose="05000000000000000000" pitchFamily="2" charset="2"/>
              <a:buChar char="Ø"/>
            </a:pPr>
            <a:r>
              <a:rPr lang="el-GR" sz="1800" dirty="0" smtClean="0">
                <a:solidFill>
                  <a:schemeClr val="bg1"/>
                </a:solidFill>
                <a:latin typeface="Arial" charset="0"/>
              </a:rPr>
              <a:t>για βασικές οφειλές άνω των 3.000€, η αποπληρωμή αυτών και των επ’ αυτών προσαυξήσεων ή τόκων εκπρόθεσμης καταβολής γίνεται τμηματικά </a:t>
            </a:r>
            <a:r>
              <a:rPr lang="el-GR" sz="1800" u="sng" dirty="0" smtClean="0">
                <a:solidFill>
                  <a:schemeClr val="bg1"/>
                </a:solidFill>
                <a:latin typeface="Arial" charset="0"/>
              </a:rPr>
              <a:t>σε 120 μηνιαίες δόσεις κατ’ ανώτατο όριο, με ελάχιστη μηνιαία δόση 50€,</a:t>
            </a:r>
            <a:r>
              <a:rPr lang="el-GR" sz="1800" dirty="0" smtClean="0">
                <a:solidFill>
                  <a:schemeClr val="bg1"/>
                </a:solidFill>
                <a:latin typeface="Arial" charset="0"/>
              </a:rPr>
              <a:t> χωρίς δυνατότητα διαγραφής βασικής οφειλής.</a:t>
            </a:r>
          </a:p>
        </p:txBody>
      </p:sp>
      <p:sp>
        <p:nvSpPr>
          <p:cNvPr id="4" name="Rectangle 2"/>
          <p:cNvSpPr txBox="1">
            <a:spLocks noChangeArrowheads="1"/>
          </p:cNvSpPr>
          <p:nvPr/>
        </p:nvSpPr>
        <p:spPr bwMode="auto">
          <a:xfrm>
            <a:off x="323528" y="476672"/>
            <a:ext cx="8820472" cy="504056"/>
          </a:xfrm>
          <a:prstGeom prst="rect">
            <a:avLst/>
          </a:prstGeom>
          <a:solidFill>
            <a:srgbClr val="6699FF">
              <a:alpha val="50000"/>
            </a:srgbClr>
          </a:solidFill>
          <a:ln>
            <a:solidFill>
              <a:schemeClr val="bg1"/>
            </a:solidFill>
            <a:miter lim="800000"/>
            <a:headEnd/>
            <a:tailEnd/>
          </a:ln>
        </p:spPr>
        <p:txBody>
          <a:bodyPr vert="horz" wrap="square" lIns="91440" tIns="45720" rIns="91440" bIns="45720" numCol="1" anchor="t" anchorCtr="0" compatLnSpc="1">
            <a:prstTxWarp prst="textNoShape">
              <a:avLst/>
            </a:prstTxWarp>
            <a:normAutofit fontScale="60000" lnSpcReduction="20000"/>
          </a:bodyPr>
          <a:lstStyle/>
          <a:p>
            <a:pPr algn="ctr" eaLnBrk="1" fontAlgn="auto" hangingPunct="1">
              <a:spcAft>
                <a:spcPts val="0"/>
              </a:spcAft>
              <a:defRPr/>
            </a:pPr>
            <a:endParaRPr lang="el-GR" altLang="en-US" sz="2700" b="1" dirty="0" smtClean="0">
              <a:solidFill>
                <a:srgbClr val="000099"/>
              </a:solidFill>
              <a:latin typeface="Times New Roman" pitchFamily="18" charset="0"/>
            </a:endParaRPr>
          </a:p>
          <a:p>
            <a:pPr algn="ctr" eaLnBrk="1" fontAlgn="auto" hangingPunct="1">
              <a:spcAft>
                <a:spcPts val="0"/>
              </a:spcAft>
              <a:defRPr/>
            </a:pPr>
            <a:r>
              <a:rPr lang="el-GR" altLang="en-US" sz="2700" b="1" dirty="0" smtClean="0">
                <a:solidFill>
                  <a:srgbClr val="000099"/>
                </a:solidFill>
                <a:latin typeface="Times New Roman" pitchFamily="18" charset="0"/>
              </a:rPr>
              <a:t>Ειδικές ρυθμίσεις συμφωνιών αναδιάρθρωσης προς το Δημόσιο (Άρθρο 15 § 6)</a:t>
            </a:r>
            <a:r>
              <a:rPr lang="en-US" altLang="en-US" sz="2700" b="1" dirty="0" smtClean="0">
                <a:solidFill>
                  <a:srgbClr val="000099"/>
                </a:solidFill>
                <a:latin typeface="Times New Roman" pitchFamily="18" charset="0"/>
              </a:rPr>
              <a:t> </a:t>
            </a:r>
            <a:endParaRPr lang="en-GB" altLang="en-US" sz="2700" b="1" dirty="0" smtClean="0">
              <a:solidFill>
                <a:srgbClr val="000099"/>
              </a:solidFill>
              <a:latin typeface="Times New Roman" pitchFamily="18" charset="0"/>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Στρογγυλεμένο ορθογώνιο"/>
          <p:cNvSpPr/>
          <p:nvPr/>
        </p:nvSpPr>
        <p:spPr>
          <a:xfrm>
            <a:off x="611560" y="1268760"/>
            <a:ext cx="8136904" cy="48245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6387" name="Content Placeholder 2"/>
          <p:cNvSpPr>
            <a:spLocks noGrp="1"/>
          </p:cNvSpPr>
          <p:nvPr>
            <p:ph idx="1"/>
          </p:nvPr>
        </p:nvSpPr>
        <p:spPr>
          <a:xfrm>
            <a:off x="683568" y="836712"/>
            <a:ext cx="7920880" cy="5688632"/>
          </a:xfrm>
        </p:spPr>
        <p:txBody>
          <a:bodyPr/>
          <a:lstStyle/>
          <a:p>
            <a:pPr algn="just">
              <a:buFont typeface="Wingdings" panose="05000000000000000000" pitchFamily="2" charset="2"/>
              <a:buChar char="Ø"/>
            </a:pPr>
            <a:endParaRPr lang="el-GR" sz="1800" dirty="0" smtClean="0">
              <a:solidFill>
                <a:schemeClr val="bg1"/>
              </a:solidFill>
              <a:latin typeface="Arial" charset="0"/>
            </a:endParaRPr>
          </a:p>
          <a:p>
            <a:pPr algn="just">
              <a:buFont typeface="Wingdings" panose="05000000000000000000" pitchFamily="2" charset="2"/>
              <a:buChar char="Ø"/>
            </a:pPr>
            <a:endParaRPr lang="el-GR" sz="1800" dirty="0" smtClean="0">
              <a:solidFill>
                <a:schemeClr val="bg1"/>
              </a:solidFill>
              <a:latin typeface="Arial" charset="0"/>
            </a:endParaRPr>
          </a:p>
          <a:p>
            <a:pPr algn="just">
              <a:buFont typeface="Wingdings" panose="05000000000000000000" pitchFamily="2" charset="2"/>
              <a:buChar char="Ø"/>
            </a:pPr>
            <a:endParaRPr lang="el-GR" sz="1800" dirty="0" smtClean="0">
              <a:solidFill>
                <a:schemeClr val="bg1"/>
              </a:solidFill>
              <a:latin typeface="Arial" charset="0"/>
            </a:endParaRPr>
          </a:p>
          <a:p>
            <a:pPr algn="just">
              <a:buNone/>
            </a:pPr>
            <a:r>
              <a:rPr lang="el-GR" sz="1800" u="sng" dirty="0" smtClean="0">
                <a:solidFill>
                  <a:schemeClr val="bg1"/>
                </a:solidFill>
              </a:rPr>
              <a:t>Από την ημερομηνία υπογραφής από το Δημόσιο της εγκριθείσας σύμβασης αναδιάρθρωσης ή από την κοινοποίηση στο Δημόσιο της δικαστικής απόφασης με την οποία επικυρώθηκε σύμβαση αναδιάρθρωσης οφειλών, για τις υπαγόμενες στη σύμβαση οφειλές:</a:t>
            </a:r>
          </a:p>
          <a:p>
            <a:pPr algn="just">
              <a:buNone/>
            </a:pPr>
            <a:endParaRPr lang="el-GR" sz="1800" u="sng" dirty="0" smtClean="0"/>
          </a:p>
          <a:p>
            <a:pPr algn="just">
              <a:buFont typeface="Wingdings" panose="05000000000000000000" pitchFamily="2" charset="2"/>
              <a:buChar char="Ø"/>
            </a:pPr>
            <a:r>
              <a:rPr lang="el-GR" sz="1800" dirty="0" smtClean="0">
                <a:solidFill>
                  <a:schemeClr val="bg1"/>
                </a:solidFill>
                <a:latin typeface="Arial" charset="0"/>
              </a:rPr>
              <a:t>αναστέλλεται η λήψη αναγκαστικών μέτρων εκτέλεσης κατά του οφειλέτη. Η αναστολή αυτή δεν ισχύει για τις ληξιπρόθεσμες δόσεις της σύμβασης,</a:t>
            </a:r>
          </a:p>
          <a:p>
            <a:pPr algn="just">
              <a:buFont typeface="Wingdings" panose="05000000000000000000" pitchFamily="2" charset="2"/>
              <a:buChar char="Ø"/>
            </a:pPr>
            <a:endParaRPr lang="el-GR" sz="1800" dirty="0" smtClean="0">
              <a:solidFill>
                <a:schemeClr val="bg1"/>
              </a:solidFill>
              <a:latin typeface="Arial" charset="0"/>
            </a:endParaRPr>
          </a:p>
          <a:p>
            <a:pPr algn="just">
              <a:buFont typeface="Wingdings" panose="05000000000000000000" pitchFamily="2" charset="2"/>
              <a:buChar char="Ø"/>
            </a:pPr>
            <a:r>
              <a:rPr lang="el-GR" sz="1800" dirty="0" smtClean="0">
                <a:solidFill>
                  <a:schemeClr val="bg1"/>
                </a:solidFill>
                <a:latin typeface="Arial" charset="0"/>
              </a:rPr>
              <a:t>αναστέλλονται οι ποινικές διώξεις. (άρθρο 15 § 11)</a:t>
            </a:r>
          </a:p>
        </p:txBody>
      </p:sp>
      <p:sp>
        <p:nvSpPr>
          <p:cNvPr id="4" name="Rectangle 2"/>
          <p:cNvSpPr txBox="1">
            <a:spLocks noChangeArrowheads="1"/>
          </p:cNvSpPr>
          <p:nvPr/>
        </p:nvSpPr>
        <p:spPr bwMode="auto">
          <a:xfrm>
            <a:off x="323528" y="476672"/>
            <a:ext cx="8820472" cy="504056"/>
          </a:xfrm>
          <a:prstGeom prst="rect">
            <a:avLst/>
          </a:prstGeom>
          <a:solidFill>
            <a:srgbClr val="6699FF">
              <a:alpha val="50000"/>
            </a:srgbClr>
          </a:solidFill>
          <a:ln>
            <a:solidFill>
              <a:schemeClr val="bg1"/>
            </a:solidFill>
            <a:miter lim="800000"/>
            <a:headEnd/>
            <a:tailEnd/>
          </a:ln>
        </p:spPr>
        <p:txBody>
          <a:bodyPr vert="horz" wrap="square" lIns="91440" tIns="45720" rIns="91440" bIns="45720" numCol="1" anchor="t" anchorCtr="0" compatLnSpc="1">
            <a:prstTxWarp prst="textNoShape">
              <a:avLst/>
            </a:prstTxWarp>
            <a:normAutofit fontScale="60000" lnSpcReduction="20000"/>
          </a:bodyPr>
          <a:lstStyle/>
          <a:p>
            <a:pPr algn="ctr" eaLnBrk="1" fontAlgn="auto" hangingPunct="1">
              <a:spcAft>
                <a:spcPts val="0"/>
              </a:spcAft>
              <a:defRPr/>
            </a:pPr>
            <a:endParaRPr lang="el-GR" altLang="en-US" sz="2700" b="1" dirty="0" smtClean="0">
              <a:solidFill>
                <a:srgbClr val="000099"/>
              </a:solidFill>
              <a:latin typeface="Times New Roman" pitchFamily="18" charset="0"/>
            </a:endParaRPr>
          </a:p>
          <a:p>
            <a:pPr algn="ctr" eaLnBrk="1" fontAlgn="auto" hangingPunct="1">
              <a:spcAft>
                <a:spcPts val="0"/>
              </a:spcAft>
              <a:defRPr/>
            </a:pPr>
            <a:r>
              <a:rPr lang="el-GR" altLang="en-US" sz="2700" b="1" dirty="0" smtClean="0">
                <a:solidFill>
                  <a:srgbClr val="000099"/>
                </a:solidFill>
                <a:latin typeface="Times New Roman" pitchFamily="18" charset="0"/>
              </a:rPr>
              <a:t>Συνέπειες της σύμβασης αναδιάρθρωσης για τις απαιτήσεις του Δημοσίου (Άρθρο 15 § 11)</a:t>
            </a:r>
            <a:r>
              <a:rPr lang="en-US" altLang="en-US" sz="2700" b="1" dirty="0" smtClean="0">
                <a:solidFill>
                  <a:srgbClr val="000099"/>
                </a:solidFill>
                <a:latin typeface="Times New Roman" pitchFamily="18" charset="0"/>
              </a:rPr>
              <a:t> </a:t>
            </a:r>
            <a:endParaRPr lang="en-GB" altLang="en-US" sz="2700" b="1" dirty="0" smtClean="0">
              <a:solidFill>
                <a:srgbClr val="000099"/>
              </a:solidFill>
              <a:latin typeface="Times New Roman" pitchFamily="18" charset="0"/>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Στρογγυλεμένο ορθογώνιο"/>
          <p:cNvSpPr/>
          <p:nvPr/>
        </p:nvSpPr>
        <p:spPr>
          <a:xfrm>
            <a:off x="611560" y="1268760"/>
            <a:ext cx="8136904" cy="48245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6387" name="Content Placeholder 2"/>
          <p:cNvSpPr>
            <a:spLocks noGrp="1"/>
          </p:cNvSpPr>
          <p:nvPr>
            <p:ph idx="1"/>
          </p:nvPr>
        </p:nvSpPr>
        <p:spPr>
          <a:xfrm>
            <a:off x="683568" y="836712"/>
            <a:ext cx="7920880" cy="5688632"/>
          </a:xfrm>
        </p:spPr>
        <p:txBody>
          <a:bodyPr/>
          <a:lstStyle/>
          <a:p>
            <a:pPr algn="just">
              <a:buFont typeface="Wingdings" panose="05000000000000000000" pitchFamily="2" charset="2"/>
              <a:buChar char="Ø"/>
            </a:pPr>
            <a:endParaRPr lang="el-GR" sz="1800" dirty="0" smtClean="0">
              <a:solidFill>
                <a:schemeClr val="bg1"/>
              </a:solidFill>
              <a:latin typeface="Arial" charset="0"/>
            </a:endParaRPr>
          </a:p>
          <a:p>
            <a:pPr algn="just">
              <a:buFont typeface="Wingdings" panose="05000000000000000000" pitchFamily="2" charset="2"/>
              <a:buChar char="Ø"/>
            </a:pPr>
            <a:endParaRPr lang="el-GR" sz="1800" dirty="0" smtClean="0">
              <a:solidFill>
                <a:schemeClr val="bg1"/>
              </a:solidFill>
              <a:latin typeface="Arial" charset="0"/>
            </a:endParaRPr>
          </a:p>
          <a:p>
            <a:pPr algn="just">
              <a:buFont typeface="Wingdings" panose="05000000000000000000" pitchFamily="2" charset="2"/>
              <a:buChar char="Ø"/>
            </a:pPr>
            <a:endParaRPr lang="el-GR" sz="1800" dirty="0" smtClean="0">
              <a:solidFill>
                <a:schemeClr val="bg1"/>
              </a:solidFill>
              <a:latin typeface="Arial" charset="0"/>
            </a:endParaRPr>
          </a:p>
          <a:p>
            <a:pPr algn="just">
              <a:buFont typeface="Wingdings" panose="05000000000000000000" pitchFamily="2" charset="2"/>
              <a:buChar char="Ø"/>
            </a:pPr>
            <a:r>
              <a:rPr lang="el-GR" sz="1800" dirty="0" smtClean="0">
                <a:solidFill>
                  <a:schemeClr val="bg1"/>
                </a:solidFill>
                <a:latin typeface="Arial" charset="0"/>
              </a:rPr>
              <a:t>Στην Ηλεκτρονική Πλατφόρμα υποβάλλονται από τους οφειλέτες ηλεκτρονικά οι αιτήσεις για υπαγωγή  στον Εξωδικαστικό Μηχανισμό Ρύθμισης Οφειλών.  </a:t>
            </a:r>
          </a:p>
          <a:p>
            <a:pPr algn="just">
              <a:buFont typeface="Wingdings" panose="05000000000000000000" pitchFamily="2" charset="2"/>
              <a:buChar char="Ø"/>
            </a:pPr>
            <a:r>
              <a:rPr lang="el-GR" sz="1800" dirty="0" smtClean="0">
                <a:solidFill>
                  <a:schemeClr val="bg1"/>
                </a:solidFill>
                <a:latin typeface="Arial" charset="0"/>
              </a:rPr>
              <a:t>Παρέχεται πρόσβαση σε αυτήν μέσω της ιστοσελίδας της Ε.Γ.Δ.Ι.Χ.  όταν θα ξεκινήσει την λειτουργία της στις 3.8.2017 με την έναρξη ισχύος του Νόμου.</a:t>
            </a:r>
          </a:p>
          <a:p>
            <a:pPr algn="just">
              <a:buFont typeface="Wingdings" panose="05000000000000000000" pitchFamily="2" charset="2"/>
              <a:buChar char="Ø"/>
            </a:pPr>
            <a:r>
              <a:rPr lang="el-GR" altLang="en-US" sz="1800" dirty="0" smtClean="0">
                <a:solidFill>
                  <a:schemeClr val="bg1"/>
                </a:solidFill>
                <a:latin typeface="Arial" charset="0"/>
              </a:rPr>
              <a:t>Επιτυγχάνεται Διαφάνεια καθώς θα υπάρχει κατά την πλήρη ανάπτυξη της διασύνδεσης με υφιστάμενες βάσεις δεδομένων δημοσίου (ΑΑΔΕ και ΕΦΚΑ / ΚΕΑΟ) και τραπεζών .</a:t>
            </a:r>
          </a:p>
          <a:p>
            <a:pPr algn="just">
              <a:buFont typeface="Wingdings" panose="05000000000000000000" pitchFamily="2" charset="2"/>
              <a:buChar char="Ø"/>
            </a:pPr>
            <a:r>
              <a:rPr lang="el-GR" altLang="en-US" sz="1800" dirty="0" smtClean="0">
                <a:solidFill>
                  <a:schemeClr val="bg1"/>
                </a:solidFill>
                <a:latin typeface="Arial" charset="0"/>
              </a:rPr>
              <a:t>Εξασφαλίζεται η Εμπιστευτικότητα δεδομένων καθώς έχει παρασχεθεί η  Άδεια από Ανεξάρτητη Αρχή ΠΔΠΧ</a:t>
            </a:r>
          </a:p>
          <a:p>
            <a:pPr algn="just">
              <a:buFont typeface="Wingdings" panose="05000000000000000000" pitchFamily="2" charset="2"/>
              <a:buChar char="Ø"/>
            </a:pPr>
            <a:r>
              <a:rPr lang="el-GR" altLang="en-US" sz="1800" dirty="0" smtClean="0">
                <a:solidFill>
                  <a:schemeClr val="bg1"/>
                </a:solidFill>
                <a:latin typeface="Arial" charset="0"/>
              </a:rPr>
              <a:t>Αξιοποιείται η τεχνολογία και επιτυγχάνεται η διασφάλιση τήρησης των κανόνων, η ταχύτητα, η μείωση γραφειοκρατίας και η μείωση κόστους.</a:t>
            </a:r>
          </a:p>
        </p:txBody>
      </p:sp>
      <p:sp>
        <p:nvSpPr>
          <p:cNvPr id="6" name="Rectangle 2"/>
          <p:cNvSpPr txBox="1">
            <a:spLocks noChangeArrowheads="1"/>
          </p:cNvSpPr>
          <p:nvPr/>
        </p:nvSpPr>
        <p:spPr bwMode="auto">
          <a:xfrm>
            <a:off x="575048" y="332656"/>
            <a:ext cx="8568952" cy="504056"/>
          </a:xfrm>
          <a:prstGeom prst="rect">
            <a:avLst/>
          </a:prstGeom>
          <a:solidFill>
            <a:srgbClr val="6699FF">
              <a:alpha val="50000"/>
            </a:srgbClr>
          </a:solidFill>
          <a:ln>
            <a:solidFill>
              <a:schemeClr val="bg1"/>
            </a:solidFill>
            <a:miter lim="800000"/>
            <a:headEnd/>
            <a:tailEnd/>
          </a:ln>
        </p:spPr>
        <p:txBody>
          <a:bodyPr vert="horz" wrap="square" lIns="91440" tIns="45720" rIns="91440" bIns="45720" numCol="1" anchor="t" anchorCtr="0" compatLnSpc="1">
            <a:prstTxWarp prst="textNoShape">
              <a:avLst/>
            </a:prstTxWarp>
            <a:normAutofit fontScale="90000" lnSpcReduction="20000"/>
          </a:bodyPr>
          <a:lstStyle/>
          <a:p>
            <a:pPr eaLnBrk="1" fontAlgn="auto" hangingPunct="1">
              <a:spcAft>
                <a:spcPts val="0"/>
              </a:spcAft>
              <a:defRPr/>
            </a:pPr>
            <a:endParaRPr lang="el-GR" altLang="en-US" b="1" dirty="0" smtClean="0">
              <a:solidFill>
                <a:srgbClr val="000099"/>
              </a:solidFill>
              <a:latin typeface="Times New Roman" pitchFamily="18" charset="0"/>
            </a:endParaRPr>
          </a:p>
          <a:p>
            <a:pPr eaLnBrk="1" fontAlgn="auto" hangingPunct="1">
              <a:spcAft>
                <a:spcPts val="0"/>
              </a:spcAft>
              <a:defRPr/>
            </a:pPr>
            <a:r>
              <a:rPr lang="el-GR" altLang="en-US" b="1" dirty="0" smtClean="0">
                <a:solidFill>
                  <a:srgbClr val="000099"/>
                </a:solidFill>
                <a:latin typeface="Times New Roman" pitchFamily="18" charset="0"/>
              </a:rPr>
              <a:t>Ηλεκτρονική Πλατφόρμα Εξωδικαστικού Μηχανισμού Ρύθμισης Οφειλών (Άρθρο 16)</a:t>
            </a:r>
            <a:endParaRPr lang="en-GB" altLang="en-US" b="1" dirty="0" smtClean="0">
              <a:solidFill>
                <a:srgbClr val="000099"/>
              </a:solidFill>
              <a:latin typeface="Times New Roman" pitchFamily="18" charset="0"/>
            </a:endParaRPr>
          </a:p>
          <a:p>
            <a:pPr marL="0" marR="0" lvl="0" indent="0" defTabSz="914400" rtl="0" eaLnBrk="1" fontAlgn="auto" latinLnBrk="0" hangingPunct="1">
              <a:lnSpc>
                <a:spcPct val="100000"/>
              </a:lnSpc>
              <a:spcBef>
                <a:spcPct val="0"/>
              </a:spcBef>
              <a:spcAft>
                <a:spcPts val="0"/>
              </a:spcAft>
              <a:buClrTx/>
              <a:buSzTx/>
              <a:buFontTx/>
              <a:buNone/>
              <a:tabLst/>
              <a:defRPr/>
            </a:pPr>
            <a:endParaRPr lang="en-GB" altLang="en-US" b="1" dirty="0" smtClean="0">
              <a:solidFill>
                <a:srgbClr val="000099"/>
              </a:solidFill>
              <a:latin typeface="Times New Roman" pitchFamily="18" charset="0"/>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7"/>
          <p:cNvGrpSpPr>
            <a:grpSpLocks/>
          </p:cNvGrpSpPr>
          <p:nvPr/>
        </p:nvGrpSpPr>
        <p:grpSpPr bwMode="auto">
          <a:xfrm>
            <a:off x="900113" y="2481263"/>
            <a:ext cx="7200900" cy="4364037"/>
            <a:chOff x="1759096" y="1759375"/>
            <a:chExt cx="8226521" cy="4706635"/>
          </a:xfrm>
        </p:grpSpPr>
        <p:cxnSp>
          <p:nvCxnSpPr>
            <p:cNvPr id="9" name="Straight Arrow Connector 8"/>
            <p:cNvCxnSpPr/>
            <p:nvPr/>
          </p:nvCxnSpPr>
          <p:spPr>
            <a:xfrm flipH="1" flipV="1">
              <a:off x="4561118" y="5043233"/>
              <a:ext cx="0" cy="299622"/>
            </a:xfrm>
            <a:prstGeom prst="straightConnector1">
              <a:avLst/>
            </a:prstGeom>
            <a:ln>
              <a:solidFill>
                <a:srgbClr val="7F7F7F"/>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bwMode="ltGray">
            <a:xfrm>
              <a:off x="3453005" y="3050318"/>
              <a:ext cx="2194464" cy="1876491"/>
            </a:xfrm>
            <a:prstGeom prst="rect">
              <a:avLst/>
            </a:prstGeom>
            <a:noFill/>
            <a:ln w="3175">
              <a:solidFill>
                <a:schemeClr val="accent6">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sz="900" dirty="0">
                <a:solidFill>
                  <a:schemeClr val="tx1"/>
                </a:solidFill>
                <a:latin typeface="Georgia" pitchFamily="18" charset="0"/>
              </a:endParaRPr>
            </a:p>
            <a:p>
              <a:pPr>
                <a:defRPr/>
              </a:pPr>
              <a:endParaRPr lang="en-US" sz="900" dirty="0">
                <a:solidFill>
                  <a:schemeClr val="tx1"/>
                </a:solidFill>
                <a:latin typeface="Georgia" pitchFamily="18" charset="0"/>
              </a:endParaRPr>
            </a:p>
            <a:p>
              <a:pPr>
                <a:defRPr/>
              </a:pPr>
              <a:endParaRPr lang="en-US" sz="900" dirty="0">
                <a:solidFill>
                  <a:schemeClr val="tx1"/>
                </a:solidFill>
                <a:latin typeface="Georgia" pitchFamily="18" charset="0"/>
              </a:endParaRPr>
            </a:p>
            <a:p>
              <a:pPr>
                <a:defRPr/>
              </a:pPr>
              <a:endParaRPr lang="el-GR" sz="900" dirty="0">
                <a:solidFill>
                  <a:schemeClr val="tx1"/>
                </a:solidFill>
                <a:latin typeface="Georgia" pitchFamily="18" charset="0"/>
              </a:endParaRPr>
            </a:p>
            <a:p>
              <a:pPr>
                <a:defRPr/>
              </a:pPr>
              <a:endParaRPr lang="en-US" sz="900" dirty="0">
                <a:solidFill>
                  <a:schemeClr val="tx1"/>
                </a:solidFill>
                <a:latin typeface="Georgia" pitchFamily="18" charset="0"/>
              </a:endParaRPr>
            </a:p>
            <a:p>
              <a:pPr>
                <a:defRPr/>
              </a:pPr>
              <a:endParaRPr lang="en-US" sz="900" dirty="0">
                <a:solidFill>
                  <a:schemeClr val="tx1"/>
                </a:solidFill>
                <a:latin typeface="Georgia" pitchFamily="18" charset="0"/>
              </a:endParaRPr>
            </a:p>
            <a:p>
              <a:pPr>
                <a:defRPr/>
              </a:pPr>
              <a:endParaRPr lang="en-US" sz="900" dirty="0">
                <a:solidFill>
                  <a:schemeClr val="tx1"/>
                </a:solidFill>
                <a:latin typeface="Georgia" pitchFamily="18" charset="0"/>
              </a:endParaRPr>
            </a:p>
            <a:p>
              <a:pPr>
                <a:defRPr/>
              </a:pPr>
              <a:endParaRPr lang="en-US" sz="900" dirty="0">
                <a:solidFill>
                  <a:schemeClr val="tx1"/>
                </a:solidFill>
                <a:latin typeface="Georgia" pitchFamily="18" charset="0"/>
              </a:endParaRPr>
            </a:p>
            <a:p>
              <a:pPr>
                <a:defRPr/>
              </a:pPr>
              <a:endParaRPr lang="el-GR" sz="750" b="1" i="1" dirty="0">
                <a:solidFill>
                  <a:schemeClr val="tx1"/>
                </a:solidFill>
                <a:latin typeface="Georgia" pitchFamily="18" charset="0"/>
              </a:endParaRPr>
            </a:p>
            <a:p>
              <a:pPr algn="ctr">
                <a:defRPr/>
              </a:pPr>
              <a:r>
                <a:rPr lang="el-GR" sz="750" b="1" i="1" dirty="0">
                  <a:solidFill>
                    <a:schemeClr val="tx1"/>
                  </a:solidFill>
                  <a:latin typeface="Georgia" pitchFamily="18" charset="0"/>
                </a:rPr>
                <a:t>Δεδομένα </a:t>
              </a:r>
              <a:r>
                <a:rPr lang="en-US" sz="750" b="1" i="1" dirty="0">
                  <a:solidFill>
                    <a:schemeClr val="tx1"/>
                  </a:solidFill>
                  <a:latin typeface="Georgia" pitchFamily="18" charset="0"/>
                </a:rPr>
                <a:t>&amp;</a:t>
              </a:r>
              <a:r>
                <a:rPr lang="el-GR" sz="750" b="1" i="1" dirty="0">
                  <a:solidFill>
                    <a:schemeClr val="tx1"/>
                  </a:solidFill>
                  <a:latin typeface="Georgia" pitchFamily="18" charset="0"/>
                </a:rPr>
                <a:t> Διεπαφές</a:t>
              </a:r>
            </a:p>
            <a:p>
              <a:pPr>
                <a:defRPr/>
              </a:pPr>
              <a:endParaRPr lang="en-US" sz="750" b="1" dirty="0">
                <a:solidFill>
                  <a:schemeClr val="tx1"/>
                </a:solidFill>
                <a:latin typeface="Georgia" pitchFamily="18" charset="0"/>
              </a:endParaRPr>
            </a:p>
          </p:txBody>
        </p:sp>
        <p:pic>
          <p:nvPicPr>
            <p:cNvPr id="17414" name="Graphic 5" descr="Database"/>
            <p:cNvPicPr>
              <a:picLocks noChangeAspect="1"/>
            </p:cNvPicPr>
            <p:nvPr/>
          </p:nvPicPr>
          <p:blipFill>
            <a:blip r:embed="rId2" cstate="print"/>
            <a:srcRect/>
            <a:stretch>
              <a:fillRect/>
            </a:stretch>
          </p:blipFill>
          <p:spPr bwMode="auto">
            <a:xfrm>
              <a:off x="3866312" y="3285960"/>
              <a:ext cx="1368000" cy="1368000"/>
            </a:xfrm>
            <a:prstGeom prst="rect">
              <a:avLst/>
            </a:prstGeom>
            <a:noFill/>
            <a:ln w="9525">
              <a:noFill/>
              <a:miter lim="800000"/>
              <a:headEnd/>
              <a:tailEnd/>
            </a:ln>
          </p:spPr>
        </p:pic>
        <p:sp>
          <p:nvSpPr>
            <p:cNvPr id="12" name="TextBox 11"/>
            <p:cNvSpPr txBox="1"/>
            <p:nvPr/>
          </p:nvSpPr>
          <p:spPr>
            <a:xfrm>
              <a:off x="3937237" y="3111955"/>
              <a:ext cx="1191540" cy="186621"/>
            </a:xfrm>
            <a:prstGeom prst="rect">
              <a:avLst/>
            </a:prstGeom>
            <a:noFill/>
          </p:spPr>
          <p:txBody>
            <a:bodyPr lIns="0" tIns="0" rIns="0" bIns="0"/>
            <a:lstStyle/>
            <a:p>
              <a:pPr indent="-205740" algn="ctr">
                <a:spcAft>
                  <a:spcPts val="675"/>
                </a:spcAft>
                <a:defRPr/>
              </a:pPr>
              <a:r>
                <a:rPr lang="el-GR" sz="750" b="1" i="1" dirty="0">
                  <a:latin typeface="Georgia" pitchFamily="18" charset="0"/>
                </a:rPr>
                <a:t>Πλατφόρμα </a:t>
              </a:r>
              <a:r>
                <a:rPr lang="en-US" sz="750" b="1" i="1" dirty="0">
                  <a:latin typeface="Georgia" pitchFamily="18" charset="0"/>
                </a:rPr>
                <a:t>OCW</a:t>
              </a:r>
            </a:p>
          </p:txBody>
        </p:sp>
        <p:pic>
          <p:nvPicPr>
            <p:cNvPr id="13" name="Graphic 14" descr="Users"/>
            <p:cNvPicPr>
              <a:picLocks noChangeAspect="1"/>
            </p:cNvPicPr>
            <p:nvPr/>
          </p:nvPicPr>
          <p:blipFill>
            <a:blip r:embed="rId3" cstate="print">
              <a:duotone>
                <a:schemeClr val="accent2">
                  <a:shade val="45000"/>
                  <a:satMod val="135000"/>
                </a:schemeClr>
                <a:prstClr val="white"/>
              </a:duotone>
              <a:extLst>
                <a:ext uri="{96DAC541-7B7A-43D3-8B79-37D633B846F1}"/>
              </a:extLst>
            </a:blip>
            <a:stretch>
              <a:fillRect/>
            </a:stretch>
          </p:blipFill>
          <p:spPr>
            <a:xfrm>
              <a:off x="1759842" y="3526197"/>
              <a:ext cx="914400" cy="914400"/>
            </a:xfrm>
            <a:prstGeom prst="rect">
              <a:avLst/>
            </a:prstGeom>
          </p:spPr>
        </p:pic>
        <p:sp>
          <p:nvSpPr>
            <p:cNvPr id="14" name="TextBox 13"/>
            <p:cNvSpPr txBox="1"/>
            <p:nvPr/>
          </p:nvSpPr>
          <p:spPr>
            <a:xfrm>
              <a:off x="1759096" y="4329276"/>
              <a:ext cx="877786" cy="196895"/>
            </a:xfrm>
            <a:prstGeom prst="rect">
              <a:avLst/>
            </a:prstGeom>
            <a:noFill/>
          </p:spPr>
          <p:txBody>
            <a:bodyPr lIns="0" tIns="0" rIns="0" bIns="0"/>
            <a:lstStyle/>
            <a:p>
              <a:pPr indent="-205740" algn="ctr">
                <a:spcAft>
                  <a:spcPts val="675"/>
                </a:spcAft>
                <a:defRPr/>
              </a:pPr>
              <a:r>
                <a:rPr lang="el-GR" sz="750" b="1" i="1" dirty="0">
                  <a:latin typeface="Georgia" pitchFamily="18" charset="0"/>
                </a:rPr>
                <a:t>Οφειλέτες</a:t>
              </a:r>
              <a:endParaRPr lang="en-US" sz="750" b="1" i="1" dirty="0">
                <a:latin typeface="Georgia" pitchFamily="18" charset="0"/>
              </a:endParaRPr>
            </a:p>
          </p:txBody>
        </p:sp>
        <p:pic>
          <p:nvPicPr>
            <p:cNvPr id="15" name="Graphic 76" descr="Users"/>
            <p:cNvPicPr>
              <a:picLocks noChangeAspect="1"/>
            </p:cNvPicPr>
            <p:nvPr/>
          </p:nvPicPr>
          <p:blipFill>
            <a:blip r:embed="rId4" cstate="print">
              <a:duotone>
                <a:schemeClr val="accent1">
                  <a:shade val="45000"/>
                  <a:satMod val="135000"/>
                </a:schemeClr>
                <a:prstClr val="white"/>
              </a:duotone>
              <a:extLst>
                <a:ext uri="{96DAC541-7B7A-43D3-8B79-37D633B846F1}"/>
              </a:extLst>
            </a:blip>
            <a:stretch>
              <a:fillRect/>
            </a:stretch>
          </p:blipFill>
          <p:spPr>
            <a:xfrm>
              <a:off x="4103067" y="5182381"/>
              <a:ext cx="914400" cy="819211"/>
            </a:xfrm>
            <a:prstGeom prst="rect">
              <a:avLst/>
            </a:prstGeom>
          </p:spPr>
        </p:pic>
        <p:sp>
          <p:nvSpPr>
            <p:cNvPr id="16" name="TextBox 15"/>
            <p:cNvSpPr txBox="1"/>
            <p:nvPr/>
          </p:nvSpPr>
          <p:spPr>
            <a:xfrm>
              <a:off x="4046054" y="5901008"/>
              <a:ext cx="1082724" cy="258532"/>
            </a:xfrm>
            <a:prstGeom prst="rect">
              <a:avLst/>
            </a:prstGeom>
            <a:noFill/>
          </p:spPr>
          <p:txBody>
            <a:bodyPr lIns="0" tIns="0" rIns="0" bIns="0"/>
            <a:lstStyle/>
            <a:p>
              <a:pPr indent="-205740" algn="ctr">
                <a:spcAft>
                  <a:spcPts val="675"/>
                </a:spcAft>
                <a:defRPr/>
              </a:pPr>
              <a:r>
                <a:rPr lang="el-GR" sz="750" b="1" i="1" dirty="0">
                  <a:latin typeface="Georgia" pitchFamily="18" charset="0"/>
                </a:rPr>
                <a:t>Λοιποί Πιστωτές</a:t>
              </a:r>
              <a:endParaRPr lang="en-US" sz="750" b="1" i="1" dirty="0">
                <a:latin typeface="Georgia" pitchFamily="18" charset="0"/>
              </a:endParaRPr>
            </a:p>
          </p:txBody>
        </p:sp>
        <p:sp>
          <p:nvSpPr>
            <p:cNvPr id="17" name="TextBox 16"/>
            <p:cNvSpPr txBox="1"/>
            <p:nvPr/>
          </p:nvSpPr>
          <p:spPr>
            <a:xfrm>
              <a:off x="4075071" y="1759375"/>
              <a:ext cx="582168" cy="224288"/>
            </a:xfrm>
            <a:prstGeom prst="rect">
              <a:avLst/>
            </a:prstGeom>
            <a:noFill/>
          </p:spPr>
          <p:txBody>
            <a:bodyPr lIns="0" tIns="0" rIns="0" bIns="0"/>
            <a:lstStyle/>
            <a:p>
              <a:pPr indent="-205740" algn="ctr">
                <a:spcAft>
                  <a:spcPts val="675"/>
                </a:spcAft>
                <a:defRPr/>
              </a:pPr>
              <a:r>
                <a:rPr lang="el-GR" sz="750" b="1" i="1" dirty="0">
                  <a:latin typeface="Georgia" pitchFamily="18" charset="0"/>
                </a:rPr>
                <a:t>Κ.Ε.Α.Ο.</a:t>
              </a:r>
              <a:endParaRPr lang="en-US" sz="750" b="1" i="1" dirty="0">
                <a:latin typeface="Georgia" pitchFamily="18" charset="0"/>
              </a:endParaRPr>
            </a:p>
          </p:txBody>
        </p:sp>
        <p:grpSp>
          <p:nvGrpSpPr>
            <p:cNvPr id="3" name="Group 17"/>
            <p:cNvGrpSpPr>
              <a:grpSpLocks/>
            </p:cNvGrpSpPr>
            <p:nvPr/>
          </p:nvGrpSpPr>
          <p:grpSpPr bwMode="auto">
            <a:xfrm>
              <a:off x="4045490" y="1892359"/>
              <a:ext cx="1260007" cy="864000"/>
              <a:chOff x="2555776" y="1844920"/>
              <a:chExt cx="1453075" cy="993277"/>
            </a:xfrm>
          </p:grpSpPr>
          <p:pic>
            <p:nvPicPr>
              <p:cNvPr id="17465" name="Graphic 43" descr="Database"/>
              <p:cNvPicPr>
                <a:picLocks noChangeAspect="1"/>
              </p:cNvPicPr>
              <p:nvPr/>
            </p:nvPicPr>
            <p:blipFill>
              <a:blip r:embed="rId5" cstate="print"/>
              <a:srcRect/>
              <a:stretch>
                <a:fillRect/>
              </a:stretch>
            </p:blipFill>
            <p:spPr bwMode="auto">
              <a:xfrm>
                <a:off x="2555776" y="1844920"/>
                <a:ext cx="864000" cy="864000"/>
              </a:xfrm>
              <a:prstGeom prst="rect">
                <a:avLst/>
              </a:prstGeom>
              <a:noFill/>
              <a:ln w="9525">
                <a:noFill/>
                <a:miter lim="800000"/>
                <a:headEnd/>
                <a:tailEnd/>
              </a:ln>
            </p:spPr>
          </p:pic>
          <p:pic>
            <p:nvPicPr>
              <p:cNvPr id="17466" name="Graphic 43" descr="Database"/>
              <p:cNvPicPr>
                <a:picLocks noChangeAspect="1"/>
              </p:cNvPicPr>
              <p:nvPr/>
            </p:nvPicPr>
            <p:blipFill>
              <a:blip r:embed="rId5" cstate="print"/>
              <a:srcRect/>
              <a:stretch>
                <a:fillRect/>
              </a:stretch>
            </p:blipFill>
            <p:spPr bwMode="auto">
              <a:xfrm>
                <a:off x="3144851" y="1974197"/>
                <a:ext cx="864000" cy="864000"/>
              </a:xfrm>
              <a:prstGeom prst="rect">
                <a:avLst/>
              </a:prstGeom>
              <a:noFill/>
              <a:ln w="9525">
                <a:noFill/>
                <a:miter lim="800000"/>
                <a:headEnd/>
                <a:tailEnd/>
              </a:ln>
            </p:spPr>
          </p:pic>
        </p:grpSp>
        <p:pic>
          <p:nvPicPr>
            <p:cNvPr id="19" name="Graphic 42" descr="Database"/>
            <p:cNvPicPr>
              <a:picLocks noChangeAspect="1"/>
            </p:cNvPicPr>
            <p:nvPr/>
          </p:nvPicPr>
          <p:blipFill>
            <a:blip r:embed="rId6" cstate="print">
              <a:duotone>
                <a:schemeClr val="accent6">
                  <a:shade val="45000"/>
                  <a:satMod val="135000"/>
                </a:schemeClr>
                <a:prstClr val="white"/>
              </a:duotone>
              <a:extLst>
                <a:ext uri="{96DAC541-7B7A-43D3-8B79-37D633B846F1}"/>
              </a:extLst>
            </a:blip>
            <a:stretch>
              <a:fillRect/>
            </a:stretch>
          </p:blipFill>
          <p:spPr>
            <a:xfrm>
              <a:off x="6143895" y="3379251"/>
              <a:ext cx="1197631" cy="1227066"/>
            </a:xfrm>
            <a:prstGeom prst="rect">
              <a:avLst/>
            </a:prstGeom>
          </p:spPr>
        </p:pic>
        <p:sp>
          <p:nvSpPr>
            <p:cNvPr id="20" name="TextBox 19"/>
            <p:cNvSpPr txBox="1"/>
            <p:nvPr/>
          </p:nvSpPr>
          <p:spPr>
            <a:xfrm>
              <a:off x="6144398" y="4553565"/>
              <a:ext cx="1180658" cy="268803"/>
            </a:xfrm>
            <a:prstGeom prst="rect">
              <a:avLst/>
            </a:prstGeom>
            <a:noFill/>
          </p:spPr>
          <p:txBody>
            <a:bodyPr lIns="0" tIns="0" rIns="0" bIns="0"/>
            <a:lstStyle/>
            <a:p>
              <a:pPr indent="-205740" algn="ctr">
                <a:spcAft>
                  <a:spcPts val="675"/>
                </a:spcAft>
                <a:defRPr/>
              </a:pPr>
              <a:r>
                <a:rPr lang="el-GR" sz="750" b="1" i="1" dirty="0">
                  <a:latin typeface="Georgia" pitchFamily="18" charset="0"/>
                </a:rPr>
                <a:t>ΤΕΙΡΕΣΙΑΣ</a:t>
              </a:r>
              <a:endParaRPr lang="en-US" sz="750" b="1" i="1" dirty="0">
                <a:latin typeface="Georgia" pitchFamily="18" charset="0"/>
              </a:endParaRPr>
            </a:p>
          </p:txBody>
        </p:sp>
        <p:sp>
          <p:nvSpPr>
            <p:cNvPr id="21" name="Freeform 351"/>
            <p:cNvSpPr>
              <a:spLocks noEditPoints="1"/>
            </p:cNvSpPr>
            <p:nvPr/>
          </p:nvSpPr>
          <p:spPr bwMode="auto">
            <a:xfrm>
              <a:off x="8206468" y="2942454"/>
              <a:ext cx="282923" cy="390365"/>
            </a:xfrm>
            <a:custGeom>
              <a:avLst/>
              <a:gdLst>
                <a:gd name="T0" fmla="*/ 65 w 946"/>
                <a:gd name="T1" fmla="*/ 187 h 1301"/>
                <a:gd name="T2" fmla="*/ 29 w 946"/>
                <a:gd name="T3" fmla="*/ 203 h 1301"/>
                <a:gd name="T4" fmla="*/ 7 w 946"/>
                <a:gd name="T5" fmla="*/ 234 h 1301"/>
                <a:gd name="T6" fmla="*/ 0 w 946"/>
                <a:gd name="T7" fmla="*/ 1220 h 1301"/>
                <a:gd name="T8" fmla="*/ 7 w 946"/>
                <a:gd name="T9" fmla="*/ 1251 h 1301"/>
                <a:gd name="T10" fmla="*/ 29 w 946"/>
                <a:gd name="T11" fmla="*/ 1283 h 1301"/>
                <a:gd name="T12" fmla="*/ 65 w 946"/>
                <a:gd name="T13" fmla="*/ 1300 h 1301"/>
                <a:gd name="T14" fmla="*/ 552 w 946"/>
                <a:gd name="T15" fmla="*/ 1301 h 1301"/>
                <a:gd name="T16" fmla="*/ 590 w 946"/>
                <a:gd name="T17" fmla="*/ 1287 h 1301"/>
                <a:gd name="T18" fmla="*/ 616 w 946"/>
                <a:gd name="T19" fmla="*/ 1259 h 1301"/>
                <a:gd name="T20" fmla="*/ 626 w 946"/>
                <a:gd name="T21" fmla="*/ 1220 h 1301"/>
                <a:gd name="T22" fmla="*/ 621 w 946"/>
                <a:gd name="T23" fmla="*/ 242 h 1301"/>
                <a:gd name="T24" fmla="*/ 602 w 946"/>
                <a:gd name="T25" fmla="*/ 208 h 1301"/>
                <a:gd name="T26" fmla="*/ 568 w 946"/>
                <a:gd name="T27" fmla="*/ 188 h 1301"/>
                <a:gd name="T28" fmla="*/ 446 w 946"/>
                <a:gd name="T29" fmla="*/ 812 h 1301"/>
                <a:gd name="T30" fmla="*/ 420 w 946"/>
                <a:gd name="T31" fmla="*/ 800 h 1301"/>
                <a:gd name="T32" fmla="*/ 408 w 946"/>
                <a:gd name="T33" fmla="*/ 774 h 1301"/>
                <a:gd name="T34" fmla="*/ 425 w 946"/>
                <a:gd name="T35" fmla="*/ 743 h 1301"/>
                <a:gd name="T36" fmla="*/ 453 w 946"/>
                <a:gd name="T37" fmla="*/ 736 h 1301"/>
                <a:gd name="T38" fmla="*/ 482 w 946"/>
                <a:gd name="T39" fmla="*/ 759 h 1301"/>
                <a:gd name="T40" fmla="*/ 482 w 946"/>
                <a:gd name="T41" fmla="*/ 788 h 1301"/>
                <a:gd name="T42" fmla="*/ 453 w 946"/>
                <a:gd name="T43" fmla="*/ 811 h 1301"/>
                <a:gd name="T44" fmla="*/ 538 w 946"/>
                <a:gd name="T45" fmla="*/ 579 h 1301"/>
                <a:gd name="T46" fmla="*/ 524 w 946"/>
                <a:gd name="T47" fmla="*/ 596 h 1301"/>
                <a:gd name="T48" fmla="*/ 90 w 946"/>
                <a:gd name="T49" fmla="*/ 597 h 1301"/>
                <a:gd name="T50" fmla="*/ 73 w 946"/>
                <a:gd name="T51" fmla="*/ 583 h 1301"/>
                <a:gd name="T52" fmla="*/ 71 w 946"/>
                <a:gd name="T53" fmla="*/ 567 h 1301"/>
                <a:gd name="T54" fmla="*/ 86 w 946"/>
                <a:gd name="T55" fmla="*/ 550 h 1301"/>
                <a:gd name="T56" fmla="*/ 519 w 946"/>
                <a:gd name="T57" fmla="*/ 548 h 1301"/>
                <a:gd name="T58" fmla="*/ 537 w 946"/>
                <a:gd name="T59" fmla="*/ 563 h 1301"/>
                <a:gd name="T60" fmla="*/ 539 w 946"/>
                <a:gd name="T61" fmla="*/ 452 h 1301"/>
                <a:gd name="T62" fmla="*/ 528 w 946"/>
                <a:gd name="T63" fmla="*/ 472 h 1301"/>
                <a:gd name="T64" fmla="*/ 94 w 946"/>
                <a:gd name="T65" fmla="*/ 476 h 1301"/>
                <a:gd name="T66" fmla="*/ 75 w 946"/>
                <a:gd name="T67" fmla="*/ 465 h 1301"/>
                <a:gd name="T68" fmla="*/ 71 w 946"/>
                <a:gd name="T69" fmla="*/ 450 h 1301"/>
                <a:gd name="T70" fmla="*/ 81 w 946"/>
                <a:gd name="T71" fmla="*/ 429 h 1301"/>
                <a:gd name="T72" fmla="*/ 514 w 946"/>
                <a:gd name="T73" fmla="*/ 425 h 1301"/>
                <a:gd name="T74" fmla="*/ 535 w 946"/>
                <a:gd name="T75" fmla="*/ 436 h 1301"/>
                <a:gd name="T76" fmla="*/ 539 w 946"/>
                <a:gd name="T77" fmla="*/ 330 h 1301"/>
                <a:gd name="T78" fmla="*/ 531 w 946"/>
                <a:gd name="T79" fmla="*/ 347 h 1301"/>
                <a:gd name="T80" fmla="*/ 94 w 946"/>
                <a:gd name="T81" fmla="*/ 354 h 1301"/>
                <a:gd name="T82" fmla="*/ 77 w 946"/>
                <a:gd name="T83" fmla="*/ 347 h 1301"/>
                <a:gd name="T84" fmla="*/ 71 w 946"/>
                <a:gd name="T85" fmla="*/ 328 h 1301"/>
                <a:gd name="T86" fmla="*/ 77 w 946"/>
                <a:gd name="T87" fmla="*/ 310 h 1301"/>
                <a:gd name="T88" fmla="*/ 514 w 946"/>
                <a:gd name="T89" fmla="*/ 303 h 1301"/>
                <a:gd name="T90" fmla="*/ 531 w 946"/>
                <a:gd name="T91" fmla="*/ 310 h 1301"/>
                <a:gd name="T92" fmla="*/ 539 w 946"/>
                <a:gd name="T93" fmla="*/ 330 h 1301"/>
                <a:gd name="T94" fmla="*/ 551 w 946"/>
                <a:gd name="T95" fmla="*/ 10 h 1301"/>
                <a:gd name="T96" fmla="*/ 608 w 946"/>
                <a:gd name="T97" fmla="*/ 0 h 1301"/>
                <a:gd name="T98" fmla="*/ 903 w 946"/>
                <a:gd name="T99" fmla="*/ 2 h 1301"/>
                <a:gd name="T100" fmla="*/ 907 w 946"/>
                <a:gd name="T101" fmla="*/ 10 h 1301"/>
                <a:gd name="T102" fmla="*/ 731 w 946"/>
                <a:gd name="T103" fmla="*/ 116 h 1301"/>
                <a:gd name="T104" fmla="*/ 660 w 946"/>
                <a:gd name="T105" fmla="*/ 137 h 1301"/>
                <a:gd name="T106" fmla="*/ 498 w 946"/>
                <a:gd name="T107" fmla="*/ 143 h 1301"/>
                <a:gd name="T108" fmla="*/ 946 w 946"/>
                <a:gd name="T109" fmla="*/ 793 h 1301"/>
                <a:gd name="T110" fmla="*/ 931 w 946"/>
                <a:gd name="T111" fmla="*/ 831 h 1301"/>
                <a:gd name="T112" fmla="*/ 666 w 946"/>
                <a:gd name="T113" fmla="*/ 266 h 1301"/>
                <a:gd name="T114" fmla="*/ 671 w 946"/>
                <a:gd name="T115" fmla="*/ 222 h 1301"/>
                <a:gd name="T116" fmla="*/ 698 w 946"/>
                <a:gd name="T117" fmla="*/ 175 h 1301"/>
                <a:gd name="T118" fmla="*/ 938 w 946"/>
                <a:gd name="T119" fmla="*/ 34 h 1301"/>
                <a:gd name="T120" fmla="*/ 946 w 946"/>
                <a:gd name="T121" fmla="*/ 54 h 13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46" h="1301">
                  <a:moveTo>
                    <a:pt x="544" y="184"/>
                  </a:moveTo>
                  <a:lnTo>
                    <a:pt x="81" y="184"/>
                  </a:lnTo>
                  <a:lnTo>
                    <a:pt x="81" y="184"/>
                  </a:lnTo>
                  <a:lnTo>
                    <a:pt x="73" y="184"/>
                  </a:lnTo>
                  <a:lnTo>
                    <a:pt x="65" y="187"/>
                  </a:lnTo>
                  <a:lnTo>
                    <a:pt x="58" y="188"/>
                  </a:lnTo>
                  <a:lnTo>
                    <a:pt x="50" y="191"/>
                  </a:lnTo>
                  <a:lnTo>
                    <a:pt x="42" y="194"/>
                  </a:lnTo>
                  <a:lnTo>
                    <a:pt x="36" y="199"/>
                  </a:lnTo>
                  <a:lnTo>
                    <a:pt x="29" y="203"/>
                  </a:lnTo>
                  <a:lnTo>
                    <a:pt x="24" y="208"/>
                  </a:lnTo>
                  <a:lnTo>
                    <a:pt x="19" y="214"/>
                  </a:lnTo>
                  <a:lnTo>
                    <a:pt x="14" y="220"/>
                  </a:lnTo>
                  <a:lnTo>
                    <a:pt x="10" y="227"/>
                  </a:lnTo>
                  <a:lnTo>
                    <a:pt x="7" y="234"/>
                  </a:lnTo>
                  <a:lnTo>
                    <a:pt x="3" y="242"/>
                  </a:lnTo>
                  <a:lnTo>
                    <a:pt x="1" y="249"/>
                  </a:lnTo>
                  <a:lnTo>
                    <a:pt x="0" y="258"/>
                  </a:lnTo>
                  <a:lnTo>
                    <a:pt x="0" y="266"/>
                  </a:lnTo>
                  <a:lnTo>
                    <a:pt x="0" y="1220"/>
                  </a:lnTo>
                  <a:lnTo>
                    <a:pt x="0" y="1220"/>
                  </a:lnTo>
                  <a:lnTo>
                    <a:pt x="0" y="1229"/>
                  </a:lnTo>
                  <a:lnTo>
                    <a:pt x="1" y="1236"/>
                  </a:lnTo>
                  <a:lnTo>
                    <a:pt x="3" y="1244"/>
                  </a:lnTo>
                  <a:lnTo>
                    <a:pt x="7" y="1251"/>
                  </a:lnTo>
                  <a:lnTo>
                    <a:pt x="10" y="1259"/>
                  </a:lnTo>
                  <a:lnTo>
                    <a:pt x="14" y="1265"/>
                  </a:lnTo>
                  <a:lnTo>
                    <a:pt x="19" y="1272"/>
                  </a:lnTo>
                  <a:lnTo>
                    <a:pt x="24" y="1277"/>
                  </a:lnTo>
                  <a:lnTo>
                    <a:pt x="29" y="1283"/>
                  </a:lnTo>
                  <a:lnTo>
                    <a:pt x="36" y="1287"/>
                  </a:lnTo>
                  <a:lnTo>
                    <a:pt x="42" y="1291"/>
                  </a:lnTo>
                  <a:lnTo>
                    <a:pt x="50" y="1295"/>
                  </a:lnTo>
                  <a:lnTo>
                    <a:pt x="58" y="1298"/>
                  </a:lnTo>
                  <a:lnTo>
                    <a:pt x="65" y="1300"/>
                  </a:lnTo>
                  <a:lnTo>
                    <a:pt x="73" y="1301"/>
                  </a:lnTo>
                  <a:lnTo>
                    <a:pt x="81" y="1301"/>
                  </a:lnTo>
                  <a:lnTo>
                    <a:pt x="544" y="1301"/>
                  </a:lnTo>
                  <a:lnTo>
                    <a:pt x="544" y="1301"/>
                  </a:lnTo>
                  <a:lnTo>
                    <a:pt x="552" y="1301"/>
                  </a:lnTo>
                  <a:lnTo>
                    <a:pt x="561" y="1300"/>
                  </a:lnTo>
                  <a:lnTo>
                    <a:pt x="568" y="1298"/>
                  </a:lnTo>
                  <a:lnTo>
                    <a:pt x="576" y="1295"/>
                  </a:lnTo>
                  <a:lnTo>
                    <a:pt x="582" y="1291"/>
                  </a:lnTo>
                  <a:lnTo>
                    <a:pt x="590" y="1287"/>
                  </a:lnTo>
                  <a:lnTo>
                    <a:pt x="595" y="1283"/>
                  </a:lnTo>
                  <a:lnTo>
                    <a:pt x="602" y="1277"/>
                  </a:lnTo>
                  <a:lnTo>
                    <a:pt x="607" y="1272"/>
                  </a:lnTo>
                  <a:lnTo>
                    <a:pt x="612" y="1265"/>
                  </a:lnTo>
                  <a:lnTo>
                    <a:pt x="616" y="1259"/>
                  </a:lnTo>
                  <a:lnTo>
                    <a:pt x="619" y="1251"/>
                  </a:lnTo>
                  <a:lnTo>
                    <a:pt x="621" y="1244"/>
                  </a:lnTo>
                  <a:lnTo>
                    <a:pt x="624" y="1236"/>
                  </a:lnTo>
                  <a:lnTo>
                    <a:pt x="625" y="1229"/>
                  </a:lnTo>
                  <a:lnTo>
                    <a:pt x="626" y="1220"/>
                  </a:lnTo>
                  <a:lnTo>
                    <a:pt x="626" y="266"/>
                  </a:lnTo>
                  <a:lnTo>
                    <a:pt x="626" y="266"/>
                  </a:lnTo>
                  <a:lnTo>
                    <a:pt x="625" y="258"/>
                  </a:lnTo>
                  <a:lnTo>
                    <a:pt x="624" y="249"/>
                  </a:lnTo>
                  <a:lnTo>
                    <a:pt x="621" y="242"/>
                  </a:lnTo>
                  <a:lnTo>
                    <a:pt x="619" y="234"/>
                  </a:lnTo>
                  <a:lnTo>
                    <a:pt x="616" y="227"/>
                  </a:lnTo>
                  <a:lnTo>
                    <a:pt x="612" y="220"/>
                  </a:lnTo>
                  <a:lnTo>
                    <a:pt x="607" y="214"/>
                  </a:lnTo>
                  <a:lnTo>
                    <a:pt x="602" y="208"/>
                  </a:lnTo>
                  <a:lnTo>
                    <a:pt x="595" y="203"/>
                  </a:lnTo>
                  <a:lnTo>
                    <a:pt x="590" y="199"/>
                  </a:lnTo>
                  <a:lnTo>
                    <a:pt x="582" y="194"/>
                  </a:lnTo>
                  <a:lnTo>
                    <a:pt x="576" y="191"/>
                  </a:lnTo>
                  <a:lnTo>
                    <a:pt x="568" y="188"/>
                  </a:lnTo>
                  <a:lnTo>
                    <a:pt x="561" y="187"/>
                  </a:lnTo>
                  <a:lnTo>
                    <a:pt x="552" y="184"/>
                  </a:lnTo>
                  <a:lnTo>
                    <a:pt x="544" y="184"/>
                  </a:lnTo>
                  <a:lnTo>
                    <a:pt x="544" y="184"/>
                  </a:lnTo>
                  <a:close/>
                  <a:moveTo>
                    <a:pt x="446" y="812"/>
                  </a:moveTo>
                  <a:lnTo>
                    <a:pt x="446" y="812"/>
                  </a:lnTo>
                  <a:lnTo>
                    <a:pt x="438" y="811"/>
                  </a:lnTo>
                  <a:lnTo>
                    <a:pt x="432" y="809"/>
                  </a:lnTo>
                  <a:lnTo>
                    <a:pt x="425" y="806"/>
                  </a:lnTo>
                  <a:lnTo>
                    <a:pt x="420" y="800"/>
                  </a:lnTo>
                  <a:lnTo>
                    <a:pt x="414" y="795"/>
                  </a:lnTo>
                  <a:lnTo>
                    <a:pt x="411" y="788"/>
                  </a:lnTo>
                  <a:lnTo>
                    <a:pt x="409" y="782"/>
                  </a:lnTo>
                  <a:lnTo>
                    <a:pt x="408" y="774"/>
                  </a:lnTo>
                  <a:lnTo>
                    <a:pt x="408" y="774"/>
                  </a:lnTo>
                  <a:lnTo>
                    <a:pt x="409" y="767"/>
                  </a:lnTo>
                  <a:lnTo>
                    <a:pt x="411" y="759"/>
                  </a:lnTo>
                  <a:lnTo>
                    <a:pt x="414" y="753"/>
                  </a:lnTo>
                  <a:lnTo>
                    <a:pt x="420" y="747"/>
                  </a:lnTo>
                  <a:lnTo>
                    <a:pt x="425" y="743"/>
                  </a:lnTo>
                  <a:lnTo>
                    <a:pt x="432" y="738"/>
                  </a:lnTo>
                  <a:lnTo>
                    <a:pt x="438" y="736"/>
                  </a:lnTo>
                  <a:lnTo>
                    <a:pt x="446" y="736"/>
                  </a:lnTo>
                  <a:lnTo>
                    <a:pt x="446" y="736"/>
                  </a:lnTo>
                  <a:lnTo>
                    <a:pt x="453" y="736"/>
                  </a:lnTo>
                  <a:lnTo>
                    <a:pt x="461" y="738"/>
                  </a:lnTo>
                  <a:lnTo>
                    <a:pt x="467" y="743"/>
                  </a:lnTo>
                  <a:lnTo>
                    <a:pt x="473" y="747"/>
                  </a:lnTo>
                  <a:lnTo>
                    <a:pt x="477" y="753"/>
                  </a:lnTo>
                  <a:lnTo>
                    <a:pt x="482" y="759"/>
                  </a:lnTo>
                  <a:lnTo>
                    <a:pt x="484" y="767"/>
                  </a:lnTo>
                  <a:lnTo>
                    <a:pt x="484" y="774"/>
                  </a:lnTo>
                  <a:lnTo>
                    <a:pt x="484" y="774"/>
                  </a:lnTo>
                  <a:lnTo>
                    <a:pt x="484" y="782"/>
                  </a:lnTo>
                  <a:lnTo>
                    <a:pt x="482" y="788"/>
                  </a:lnTo>
                  <a:lnTo>
                    <a:pt x="477" y="795"/>
                  </a:lnTo>
                  <a:lnTo>
                    <a:pt x="473" y="800"/>
                  </a:lnTo>
                  <a:lnTo>
                    <a:pt x="467" y="806"/>
                  </a:lnTo>
                  <a:lnTo>
                    <a:pt x="461" y="809"/>
                  </a:lnTo>
                  <a:lnTo>
                    <a:pt x="453" y="811"/>
                  </a:lnTo>
                  <a:lnTo>
                    <a:pt x="446" y="812"/>
                  </a:lnTo>
                  <a:lnTo>
                    <a:pt x="446" y="812"/>
                  </a:lnTo>
                  <a:close/>
                  <a:moveTo>
                    <a:pt x="539" y="574"/>
                  </a:moveTo>
                  <a:lnTo>
                    <a:pt x="539" y="574"/>
                  </a:lnTo>
                  <a:lnTo>
                    <a:pt x="538" y="579"/>
                  </a:lnTo>
                  <a:lnTo>
                    <a:pt x="537" y="583"/>
                  </a:lnTo>
                  <a:lnTo>
                    <a:pt x="535" y="588"/>
                  </a:lnTo>
                  <a:lnTo>
                    <a:pt x="531" y="591"/>
                  </a:lnTo>
                  <a:lnTo>
                    <a:pt x="528" y="594"/>
                  </a:lnTo>
                  <a:lnTo>
                    <a:pt x="524" y="596"/>
                  </a:lnTo>
                  <a:lnTo>
                    <a:pt x="519" y="597"/>
                  </a:lnTo>
                  <a:lnTo>
                    <a:pt x="514" y="599"/>
                  </a:lnTo>
                  <a:lnTo>
                    <a:pt x="94" y="599"/>
                  </a:lnTo>
                  <a:lnTo>
                    <a:pt x="94" y="599"/>
                  </a:lnTo>
                  <a:lnTo>
                    <a:pt x="90" y="597"/>
                  </a:lnTo>
                  <a:lnTo>
                    <a:pt x="86" y="596"/>
                  </a:lnTo>
                  <a:lnTo>
                    <a:pt x="81" y="594"/>
                  </a:lnTo>
                  <a:lnTo>
                    <a:pt x="77" y="591"/>
                  </a:lnTo>
                  <a:lnTo>
                    <a:pt x="75" y="588"/>
                  </a:lnTo>
                  <a:lnTo>
                    <a:pt x="73" y="583"/>
                  </a:lnTo>
                  <a:lnTo>
                    <a:pt x="71" y="579"/>
                  </a:lnTo>
                  <a:lnTo>
                    <a:pt x="71" y="574"/>
                  </a:lnTo>
                  <a:lnTo>
                    <a:pt x="71" y="571"/>
                  </a:lnTo>
                  <a:lnTo>
                    <a:pt x="71" y="571"/>
                  </a:lnTo>
                  <a:lnTo>
                    <a:pt x="71" y="567"/>
                  </a:lnTo>
                  <a:lnTo>
                    <a:pt x="73" y="563"/>
                  </a:lnTo>
                  <a:lnTo>
                    <a:pt x="75" y="558"/>
                  </a:lnTo>
                  <a:lnTo>
                    <a:pt x="77" y="554"/>
                  </a:lnTo>
                  <a:lnTo>
                    <a:pt x="81" y="552"/>
                  </a:lnTo>
                  <a:lnTo>
                    <a:pt x="86" y="550"/>
                  </a:lnTo>
                  <a:lnTo>
                    <a:pt x="90" y="548"/>
                  </a:lnTo>
                  <a:lnTo>
                    <a:pt x="94" y="548"/>
                  </a:lnTo>
                  <a:lnTo>
                    <a:pt x="514" y="548"/>
                  </a:lnTo>
                  <a:lnTo>
                    <a:pt x="514" y="548"/>
                  </a:lnTo>
                  <a:lnTo>
                    <a:pt x="519" y="548"/>
                  </a:lnTo>
                  <a:lnTo>
                    <a:pt x="524" y="550"/>
                  </a:lnTo>
                  <a:lnTo>
                    <a:pt x="528" y="552"/>
                  </a:lnTo>
                  <a:lnTo>
                    <a:pt x="531" y="554"/>
                  </a:lnTo>
                  <a:lnTo>
                    <a:pt x="535" y="558"/>
                  </a:lnTo>
                  <a:lnTo>
                    <a:pt x="537" y="563"/>
                  </a:lnTo>
                  <a:lnTo>
                    <a:pt x="538" y="567"/>
                  </a:lnTo>
                  <a:lnTo>
                    <a:pt x="539" y="571"/>
                  </a:lnTo>
                  <a:lnTo>
                    <a:pt x="539" y="574"/>
                  </a:lnTo>
                  <a:close/>
                  <a:moveTo>
                    <a:pt x="539" y="452"/>
                  </a:moveTo>
                  <a:lnTo>
                    <a:pt x="539" y="452"/>
                  </a:lnTo>
                  <a:lnTo>
                    <a:pt x="538" y="457"/>
                  </a:lnTo>
                  <a:lnTo>
                    <a:pt x="537" y="461"/>
                  </a:lnTo>
                  <a:lnTo>
                    <a:pt x="535" y="465"/>
                  </a:lnTo>
                  <a:lnTo>
                    <a:pt x="531" y="468"/>
                  </a:lnTo>
                  <a:lnTo>
                    <a:pt x="528" y="472"/>
                  </a:lnTo>
                  <a:lnTo>
                    <a:pt x="524" y="474"/>
                  </a:lnTo>
                  <a:lnTo>
                    <a:pt x="519" y="476"/>
                  </a:lnTo>
                  <a:lnTo>
                    <a:pt x="514" y="476"/>
                  </a:lnTo>
                  <a:lnTo>
                    <a:pt x="94" y="476"/>
                  </a:lnTo>
                  <a:lnTo>
                    <a:pt x="94" y="476"/>
                  </a:lnTo>
                  <a:lnTo>
                    <a:pt x="90" y="476"/>
                  </a:lnTo>
                  <a:lnTo>
                    <a:pt x="86" y="474"/>
                  </a:lnTo>
                  <a:lnTo>
                    <a:pt x="81" y="472"/>
                  </a:lnTo>
                  <a:lnTo>
                    <a:pt x="77" y="468"/>
                  </a:lnTo>
                  <a:lnTo>
                    <a:pt x="75" y="465"/>
                  </a:lnTo>
                  <a:lnTo>
                    <a:pt x="73" y="461"/>
                  </a:lnTo>
                  <a:lnTo>
                    <a:pt x="71" y="457"/>
                  </a:lnTo>
                  <a:lnTo>
                    <a:pt x="71" y="452"/>
                  </a:lnTo>
                  <a:lnTo>
                    <a:pt x="71" y="450"/>
                  </a:lnTo>
                  <a:lnTo>
                    <a:pt x="71" y="450"/>
                  </a:lnTo>
                  <a:lnTo>
                    <a:pt x="71" y="445"/>
                  </a:lnTo>
                  <a:lnTo>
                    <a:pt x="73" y="440"/>
                  </a:lnTo>
                  <a:lnTo>
                    <a:pt x="75" y="436"/>
                  </a:lnTo>
                  <a:lnTo>
                    <a:pt x="77" y="433"/>
                  </a:lnTo>
                  <a:lnTo>
                    <a:pt x="81" y="429"/>
                  </a:lnTo>
                  <a:lnTo>
                    <a:pt x="86" y="427"/>
                  </a:lnTo>
                  <a:lnTo>
                    <a:pt x="90" y="425"/>
                  </a:lnTo>
                  <a:lnTo>
                    <a:pt x="94" y="425"/>
                  </a:lnTo>
                  <a:lnTo>
                    <a:pt x="514" y="425"/>
                  </a:lnTo>
                  <a:lnTo>
                    <a:pt x="514" y="425"/>
                  </a:lnTo>
                  <a:lnTo>
                    <a:pt x="519" y="425"/>
                  </a:lnTo>
                  <a:lnTo>
                    <a:pt x="524" y="427"/>
                  </a:lnTo>
                  <a:lnTo>
                    <a:pt x="528" y="429"/>
                  </a:lnTo>
                  <a:lnTo>
                    <a:pt x="531" y="433"/>
                  </a:lnTo>
                  <a:lnTo>
                    <a:pt x="535" y="436"/>
                  </a:lnTo>
                  <a:lnTo>
                    <a:pt x="537" y="440"/>
                  </a:lnTo>
                  <a:lnTo>
                    <a:pt x="538" y="445"/>
                  </a:lnTo>
                  <a:lnTo>
                    <a:pt x="539" y="450"/>
                  </a:lnTo>
                  <a:lnTo>
                    <a:pt x="539" y="452"/>
                  </a:lnTo>
                  <a:close/>
                  <a:moveTo>
                    <a:pt x="539" y="330"/>
                  </a:moveTo>
                  <a:lnTo>
                    <a:pt x="539" y="330"/>
                  </a:lnTo>
                  <a:lnTo>
                    <a:pt x="538" y="334"/>
                  </a:lnTo>
                  <a:lnTo>
                    <a:pt x="537" y="339"/>
                  </a:lnTo>
                  <a:lnTo>
                    <a:pt x="535" y="343"/>
                  </a:lnTo>
                  <a:lnTo>
                    <a:pt x="531" y="347"/>
                  </a:lnTo>
                  <a:lnTo>
                    <a:pt x="528" y="350"/>
                  </a:lnTo>
                  <a:lnTo>
                    <a:pt x="524" y="352"/>
                  </a:lnTo>
                  <a:lnTo>
                    <a:pt x="519" y="354"/>
                  </a:lnTo>
                  <a:lnTo>
                    <a:pt x="514" y="354"/>
                  </a:lnTo>
                  <a:lnTo>
                    <a:pt x="94" y="354"/>
                  </a:lnTo>
                  <a:lnTo>
                    <a:pt x="94" y="354"/>
                  </a:lnTo>
                  <a:lnTo>
                    <a:pt x="90" y="354"/>
                  </a:lnTo>
                  <a:lnTo>
                    <a:pt x="86" y="352"/>
                  </a:lnTo>
                  <a:lnTo>
                    <a:pt x="81" y="350"/>
                  </a:lnTo>
                  <a:lnTo>
                    <a:pt x="77" y="347"/>
                  </a:lnTo>
                  <a:lnTo>
                    <a:pt x="75" y="343"/>
                  </a:lnTo>
                  <a:lnTo>
                    <a:pt x="73" y="339"/>
                  </a:lnTo>
                  <a:lnTo>
                    <a:pt x="71" y="334"/>
                  </a:lnTo>
                  <a:lnTo>
                    <a:pt x="71" y="330"/>
                  </a:lnTo>
                  <a:lnTo>
                    <a:pt x="71" y="328"/>
                  </a:lnTo>
                  <a:lnTo>
                    <a:pt x="71" y="328"/>
                  </a:lnTo>
                  <a:lnTo>
                    <a:pt x="71" y="322"/>
                  </a:lnTo>
                  <a:lnTo>
                    <a:pt x="73" y="318"/>
                  </a:lnTo>
                  <a:lnTo>
                    <a:pt x="75" y="313"/>
                  </a:lnTo>
                  <a:lnTo>
                    <a:pt x="77" y="310"/>
                  </a:lnTo>
                  <a:lnTo>
                    <a:pt x="81" y="307"/>
                  </a:lnTo>
                  <a:lnTo>
                    <a:pt x="86" y="305"/>
                  </a:lnTo>
                  <a:lnTo>
                    <a:pt x="90" y="304"/>
                  </a:lnTo>
                  <a:lnTo>
                    <a:pt x="94" y="303"/>
                  </a:lnTo>
                  <a:lnTo>
                    <a:pt x="514" y="303"/>
                  </a:lnTo>
                  <a:lnTo>
                    <a:pt x="514" y="303"/>
                  </a:lnTo>
                  <a:lnTo>
                    <a:pt x="519" y="304"/>
                  </a:lnTo>
                  <a:lnTo>
                    <a:pt x="524" y="305"/>
                  </a:lnTo>
                  <a:lnTo>
                    <a:pt x="528" y="307"/>
                  </a:lnTo>
                  <a:lnTo>
                    <a:pt x="531" y="310"/>
                  </a:lnTo>
                  <a:lnTo>
                    <a:pt x="535" y="313"/>
                  </a:lnTo>
                  <a:lnTo>
                    <a:pt x="537" y="318"/>
                  </a:lnTo>
                  <a:lnTo>
                    <a:pt x="538" y="322"/>
                  </a:lnTo>
                  <a:lnTo>
                    <a:pt x="539" y="328"/>
                  </a:lnTo>
                  <a:lnTo>
                    <a:pt x="539" y="330"/>
                  </a:lnTo>
                  <a:close/>
                  <a:moveTo>
                    <a:pt x="498" y="143"/>
                  </a:moveTo>
                  <a:lnTo>
                    <a:pt x="128" y="143"/>
                  </a:lnTo>
                  <a:lnTo>
                    <a:pt x="546" y="11"/>
                  </a:lnTo>
                  <a:lnTo>
                    <a:pt x="546" y="11"/>
                  </a:lnTo>
                  <a:lnTo>
                    <a:pt x="551" y="10"/>
                  </a:lnTo>
                  <a:lnTo>
                    <a:pt x="565" y="6"/>
                  </a:lnTo>
                  <a:lnTo>
                    <a:pt x="586" y="1"/>
                  </a:lnTo>
                  <a:lnTo>
                    <a:pt x="596" y="0"/>
                  </a:lnTo>
                  <a:lnTo>
                    <a:pt x="608" y="0"/>
                  </a:lnTo>
                  <a:lnTo>
                    <a:pt x="608" y="0"/>
                  </a:lnTo>
                  <a:lnTo>
                    <a:pt x="887" y="0"/>
                  </a:lnTo>
                  <a:lnTo>
                    <a:pt x="887" y="0"/>
                  </a:lnTo>
                  <a:lnTo>
                    <a:pt x="894" y="0"/>
                  </a:lnTo>
                  <a:lnTo>
                    <a:pt x="899" y="0"/>
                  </a:lnTo>
                  <a:lnTo>
                    <a:pt x="903" y="2"/>
                  </a:lnTo>
                  <a:lnTo>
                    <a:pt x="908" y="3"/>
                  </a:lnTo>
                  <a:lnTo>
                    <a:pt x="909" y="4"/>
                  </a:lnTo>
                  <a:lnTo>
                    <a:pt x="910" y="7"/>
                  </a:lnTo>
                  <a:lnTo>
                    <a:pt x="909" y="8"/>
                  </a:lnTo>
                  <a:lnTo>
                    <a:pt x="907" y="10"/>
                  </a:lnTo>
                  <a:lnTo>
                    <a:pt x="900" y="15"/>
                  </a:lnTo>
                  <a:lnTo>
                    <a:pt x="900" y="15"/>
                  </a:lnTo>
                  <a:lnTo>
                    <a:pt x="743" y="110"/>
                  </a:lnTo>
                  <a:lnTo>
                    <a:pt x="743" y="110"/>
                  </a:lnTo>
                  <a:lnTo>
                    <a:pt x="731" y="116"/>
                  </a:lnTo>
                  <a:lnTo>
                    <a:pt x="718" y="122"/>
                  </a:lnTo>
                  <a:lnTo>
                    <a:pt x="704" y="127"/>
                  </a:lnTo>
                  <a:lnTo>
                    <a:pt x="690" y="131"/>
                  </a:lnTo>
                  <a:lnTo>
                    <a:pt x="676" y="135"/>
                  </a:lnTo>
                  <a:lnTo>
                    <a:pt x="660" y="137"/>
                  </a:lnTo>
                  <a:lnTo>
                    <a:pt x="632" y="141"/>
                  </a:lnTo>
                  <a:lnTo>
                    <a:pt x="605" y="143"/>
                  </a:lnTo>
                  <a:lnTo>
                    <a:pt x="580" y="143"/>
                  </a:lnTo>
                  <a:lnTo>
                    <a:pt x="544" y="143"/>
                  </a:lnTo>
                  <a:lnTo>
                    <a:pt x="498" y="143"/>
                  </a:lnTo>
                  <a:close/>
                  <a:moveTo>
                    <a:pt x="946" y="54"/>
                  </a:moveTo>
                  <a:lnTo>
                    <a:pt x="946" y="54"/>
                  </a:lnTo>
                  <a:lnTo>
                    <a:pt x="946" y="781"/>
                  </a:lnTo>
                  <a:lnTo>
                    <a:pt x="946" y="781"/>
                  </a:lnTo>
                  <a:lnTo>
                    <a:pt x="946" y="793"/>
                  </a:lnTo>
                  <a:lnTo>
                    <a:pt x="943" y="804"/>
                  </a:lnTo>
                  <a:lnTo>
                    <a:pt x="941" y="812"/>
                  </a:lnTo>
                  <a:lnTo>
                    <a:pt x="939" y="819"/>
                  </a:lnTo>
                  <a:lnTo>
                    <a:pt x="934" y="828"/>
                  </a:lnTo>
                  <a:lnTo>
                    <a:pt x="931" y="831"/>
                  </a:lnTo>
                  <a:lnTo>
                    <a:pt x="664" y="1243"/>
                  </a:lnTo>
                  <a:lnTo>
                    <a:pt x="664" y="1243"/>
                  </a:lnTo>
                  <a:lnTo>
                    <a:pt x="666" y="1232"/>
                  </a:lnTo>
                  <a:lnTo>
                    <a:pt x="666" y="1220"/>
                  </a:lnTo>
                  <a:lnTo>
                    <a:pt x="666" y="266"/>
                  </a:lnTo>
                  <a:lnTo>
                    <a:pt x="666" y="266"/>
                  </a:lnTo>
                  <a:lnTo>
                    <a:pt x="667" y="254"/>
                  </a:lnTo>
                  <a:lnTo>
                    <a:pt x="668" y="242"/>
                  </a:lnTo>
                  <a:lnTo>
                    <a:pt x="669" y="231"/>
                  </a:lnTo>
                  <a:lnTo>
                    <a:pt x="671" y="222"/>
                  </a:lnTo>
                  <a:lnTo>
                    <a:pt x="677" y="206"/>
                  </a:lnTo>
                  <a:lnTo>
                    <a:pt x="682" y="194"/>
                  </a:lnTo>
                  <a:lnTo>
                    <a:pt x="689" y="184"/>
                  </a:lnTo>
                  <a:lnTo>
                    <a:pt x="694" y="179"/>
                  </a:lnTo>
                  <a:lnTo>
                    <a:pt x="698" y="175"/>
                  </a:lnTo>
                  <a:lnTo>
                    <a:pt x="929" y="36"/>
                  </a:lnTo>
                  <a:lnTo>
                    <a:pt x="929" y="36"/>
                  </a:lnTo>
                  <a:lnTo>
                    <a:pt x="931" y="35"/>
                  </a:lnTo>
                  <a:lnTo>
                    <a:pt x="935" y="34"/>
                  </a:lnTo>
                  <a:lnTo>
                    <a:pt x="938" y="34"/>
                  </a:lnTo>
                  <a:lnTo>
                    <a:pt x="940" y="36"/>
                  </a:lnTo>
                  <a:lnTo>
                    <a:pt x="943" y="39"/>
                  </a:lnTo>
                  <a:lnTo>
                    <a:pt x="946" y="46"/>
                  </a:lnTo>
                  <a:lnTo>
                    <a:pt x="946" y="54"/>
                  </a:lnTo>
                  <a:lnTo>
                    <a:pt x="946" y="5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lIns="64657" tIns="32328" rIns="64657" bIns="32328"/>
            <a:lstStyle/>
            <a:p>
              <a:pPr>
                <a:defRPr/>
              </a:pPr>
              <a:endParaRPr lang="en-GB" sz="1273" dirty="0">
                <a:latin typeface="Arial" panose="020B0604020202020204" pitchFamily="34" charset="0"/>
              </a:endParaRPr>
            </a:p>
          </p:txBody>
        </p:sp>
        <p:sp>
          <p:nvSpPr>
            <p:cNvPr id="22" name="TextBox 21"/>
            <p:cNvSpPr txBox="1"/>
            <p:nvPr/>
          </p:nvSpPr>
          <p:spPr>
            <a:xfrm>
              <a:off x="8783195" y="4498777"/>
              <a:ext cx="749020" cy="246546"/>
            </a:xfrm>
            <a:prstGeom prst="rect">
              <a:avLst/>
            </a:prstGeom>
            <a:noFill/>
          </p:spPr>
          <p:txBody>
            <a:bodyPr lIns="0" tIns="0" rIns="0" bIns="0"/>
            <a:lstStyle/>
            <a:p>
              <a:pPr indent="-205740" algn="ctr">
                <a:spcAft>
                  <a:spcPts val="675"/>
                </a:spcAft>
                <a:defRPr/>
              </a:pPr>
              <a:r>
                <a:rPr lang="en-US" sz="750" b="1" i="1" dirty="0">
                  <a:latin typeface="Georgia" pitchFamily="18" charset="0"/>
                </a:rPr>
                <a:t>Eurobank</a:t>
              </a:r>
            </a:p>
          </p:txBody>
        </p:sp>
        <p:sp>
          <p:nvSpPr>
            <p:cNvPr id="23" name="Freeform 351"/>
            <p:cNvSpPr>
              <a:spLocks noEditPoints="1"/>
            </p:cNvSpPr>
            <p:nvPr/>
          </p:nvSpPr>
          <p:spPr bwMode="auto">
            <a:xfrm>
              <a:off x="8224604" y="2151451"/>
              <a:ext cx="284737" cy="390365"/>
            </a:xfrm>
            <a:custGeom>
              <a:avLst/>
              <a:gdLst>
                <a:gd name="T0" fmla="*/ 65 w 946"/>
                <a:gd name="T1" fmla="*/ 187 h 1301"/>
                <a:gd name="T2" fmla="*/ 29 w 946"/>
                <a:gd name="T3" fmla="*/ 203 h 1301"/>
                <a:gd name="T4" fmla="*/ 7 w 946"/>
                <a:gd name="T5" fmla="*/ 234 h 1301"/>
                <a:gd name="T6" fmla="*/ 0 w 946"/>
                <a:gd name="T7" fmla="*/ 1220 h 1301"/>
                <a:gd name="T8" fmla="*/ 7 w 946"/>
                <a:gd name="T9" fmla="*/ 1251 h 1301"/>
                <a:gd name="T10" fmla="*/ 29 w 946"/>
                <a:gd name="T11" fmla="*/ 1283 h 1301"/>
                <a:gd name="T12" fmla="*/ 65 w 946"/>
                <a:gd name="T13" fmla="*/ 1300 h 1301"/>
                <a:gd name="T14" fmla="*/ 552 w 946"/>
                <a:gd name="T15" fmla="*/ 1301 h 1301"/>
                <a:gd name="T16" fmla="*/ 590 w 946"/>
                <a:gd name="T17" fmla="*/ 1287 h 1301"/>
                <a:gd name="T18" fmla="*/ 616 w 946"/>
                <a:gd name="T19" fmla="*/ 1259 h 1301"/>
                <a:gd name="T20" fmla="*/ 626 w 946"/>
                <a:gd name="T21" fmla="*/ 1220 h 1301"/>
                <a:gd name="T22" fmla="*/ 621 w 946"/>
                <a:gd name="T23" fmla="*/ 242 h 1301"/>
                <a:gd name="T24" fmla="*/ 602 w 946"/>
                <a:gd name="T25" fmla="*/ 208 h 1301"/>
                <a:gd name="T26" fmla="*/ 568 w 946"/>
                <a:gd name="T27" fmla="*/ 188 h 1301"/>
                <a:gd name="T28" fmla="*/ 446 w 946"/>
                <a:gd name="T29" fmla="*/ 812 h 1301"/>
                <a:gd name="T30" fmla="*/ 420 w 946"/>
                <a:gd name="T31" fmla="*/ 800 h 1301"/>
                <a:gd name="T32" fmla="*/ 408 w 946"/>
                <a:gd name="T33" fmla="*/ 774 h 1301"/>
                <a:gd name="T34" fmla="*/ 425 w 946"/>
                <a:gd name="T35" fmla="*/ 743 h 1301"/>
                <a:gd name="T36" fmla="*/ 453 w 946"/>
                <a:gd name="T37" fmla="*/ 736 h 1301"/>
                <a:gd name="T38" fmla="*/ 482 w 946"/>
                <a:gd name="T39" fmla="*/ 759 h 1301"/>
                <a:gd name="T40" fmla="*/ 482 w 946"/>
                <a:gd name="T41" fmla="*/ 788 h 1301"/>
                <a:gd name="T42" fmla="*/ 453 w 946"/>
                <a:gd name="T43" fmla="*/ 811 h 1301"/>
                <a:gd name="T44" fmla="*/ 538 w 946"/>
                <a:gd name="T45" fmla="*/ 579 h 1301"/>
                <a:gd name="T46" fmla="*/ 524 w 946"/>
                <a:gd name="T47" fmla="*/ 596 h 1301"/>
                <a:gd name="T48" fmla="*/ 90 w 946"/>
                <a:gd name="T49" fmla="*/ 597 h 1301"/>
                <a:gd name="T50" fmla="*/ 73 w 946"/>
                <a:gd name="T51" fmla="*/ 583 h 1301"/>
                <a:gd name="T52" fmla="*/ 71 w 946"/>
                <a:gd name="T53" fmla="*/ 567 h 1301"/>
                <a:gd name="T54" fmla="*/ 86 w 946"/>
                <a:gd name="T55" fmla="*/ 550 h 1301"/>
                <a:gd name="T56" fmla="*/ 519 w 946"/>
                <a:gd name="T57" fmla="*/ 548 h 1301"/>
                <a:gd name="T58" fmla="*/ 537 w 946"/>
                <a:gd name="T59" fmla="*/ 563 h 1301"/>
                <a:gd name="T60" fmla="*/ 539 w 946"/>
                <a:gd name="T61" fmla="*/ 452 h 1301"/>
                <a:gd name="T62" fmla="*/ 528 w 946"/>
                <a:gd name="T63" fmla="*/ 472 h 1301"/>
                <a:gd name="T64" fmla="*/ 94 w 946"/>
                <a:gd name="T65" fmla="*/ 476 h 1301"/>
                <a:gd name="T66" fmla="*/ 75 w 946"/>
                <a:gd name="T67" fmla="*/ 465 h 1301"/>
                <a:gd name="T68" fmla="*/ 71 w 946"/>
                <a:gd name="T69" fmla="*/ 450 h 1301"/>
                <a:gd name="T70" fmla="*/ 81 w 946"/>
                <a:gd name="T71" fmla="*/ 429 h 1301"/>
                <a:gd name="T72" fmla="*/ 514 w 946"/>
                <a:gd name="T73" fmla="*/ 425 h 1301"/>
                <a:gd name="T74" fmla="*/ 535 w 946"/>
                <a:gd name="T75" fmla="*/ 436 h 1301"/>
                <a:gd name="T76" fmla="*/ 539 w 946"/>
                <a:gd name="T77" fmla="*/ 330 h 1301"/>
                <a:gd name="T78" fmla="*/ 531 w 946"/>
                <a:gd name="T79" fmla="*/ 347 h 1301"/>
                <a:gd name="T80" fmla="*/ 94 w 946"/>
                <a:gd name="T81" fmla="*/ 354 h 1301"/>
                <a:gd name="T82" fmla="*/ 77 w 946"/>
                <a:gd name="T83" fmla="*/ 347 h 1301"/>
                <a:gd name="T84" fmla="*/ 71 w 946"/>
                <a:gd name="T85" fmla="*/ 328 h 1301"/>
                <a:gd name="T86" fmla="*/ 77 w 946"/>
                <a:gd name="T87" fmla="*/ 310 h 1301"/>
                <a:gd name="T88" fmla="*/ 514 w 946"/>
                <a:gd name="T89" fmla="*/ 303 h 1301"/>
                <a:gd name="T90" fmla="*/ 531 w 946"/>
                <a:gd name="T91" fmla="*/ 310 h 1301"/>
                <a:gd name="T92" fmla="*/ 539 w 946"/>
                <a:gd name="T93" fmla="*/ 330 h 1301"/>
                <a:gd name="T94" fmla="*/ 551 w 946"/>
                <a:gd name="T95" fmla="*/ 10 h 1301"/>
                <a:gd name="T96" fmla="*/ 608 w 946"/>
                <a:gd name="T97" fmla="*/ 0 h 1301"/>
                <a:gd name="T98" fmla="*/ 903 w 946"/>
                <a:gd name="T99" fmla="*/ 2 h 1301"/>
                <a:gd name="T100" fmla="*/ 907 w 946"/>
                <a:gd name="T101" fmla="*/ 10 h 1301"/>
                <a:gd name="T102" fmla="*/ 731 w 946"/>
                <a:gd name="T103" fmla="*/ 116 h 1301"/>
                <a:gd name="T104" fmla="*/ 660 w 946"/>
                <a:gd name="T105" fmla="*/ 137 h 1301"/>
                <a:gd name="T106" fmla="*/ 498 w 946"/>
                <a:gd name="T107" fmla="*/ 143 h 1301"/>
                <a:gd name="T108" fmla="*/ 946 w 946"/>
                <a:gd name="T109" fmla="*/ 793 h 1301"/>
                <a:gd name="T110" fmla="*/ 931 w 946"/>
                <a:gd name="T111" fmla="*/ 831 h 1301"/>
                <a:gd name="T112" fmla="*/ 666 w 946"/>
                <a:gd name="T113" fmla="*/ 266 h 1301"/>
                <a:gd name="T114" fmla="*/ 671 w 946"/>
                <a:gd name="T115" fmla="*/ 222 h 1301"/>
                <a:gd name="T116" fmla="*/ 698 w 946"/>
                <a:gd name="T117" fmla="*/ 175 h 1301"/>
                <a:gd name="T118" fmla="*/ 938 w 946"/>
                <a:gd name="T119" fmla="*/ 34 h 1301"/>
                <a:gd name="T120" fmla="*/ 946 w 946"/>
                <a:gd name="T121" fmla="*/ 54 h 13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46" h="1301">
                  <a:moveTo>
                    <a:pt x="544" y="184"/>
                  </a:moveTo>
                  <a:lnTo>
                    <a:pt x="81" y="184"/>
                  </a:lnTo>
                  <a:lnTo>
                    <a:pt x="81" y="184"/>
                  </a:lnTo>
                  <a:lnTo>
                    <a:pt x="73" y="184"/>
                  </a:lnTo>
                  <a:lnTo>
                    <a:pt x="65" y="187"/>
                  </a:lnTo>
                  <a:lnTo>
                    <a:pt x="58" y="188"/>
                  </a:lnTo>
                  <a:lnTo>
                    <a:pt x="50" y="191"/>
                  </a:lnTo>
                  <a:lnTo>
                    <a:pt x="42" y="194"/>
                  </a:lnTo>
                  <a:lnTo>
                    <a:pt x="36" y="199"/>
                  </a:lnTo>
                  <a:lnTo>
                    <a:pt x="29" y="203"/>
                  </a:lnTo>
                  <a:lnTo>
                    <a:pt x="24" y="208"/>
                  </a:lnTo>
                  <a:lnTo>
                    <a:pt x="19" y="214"/>
                  </a:lnTo>
                  <a:lnTo>
                    <a:pt x="14" y="220"/>
                  </a:lnTo>
                  <a:lnTo>
                    <a:pt x="10" y="227"/>
                  </a:lnTo>
                  <a:lnTo>
                    <a:pt x="7" y="234"/>
                  </a:lnTo>
                  <a:lnTo>
                    <a:pt x="3" y="242"/>
                  </a:lnTo>
                  <a:lnTo>
                    <a:pt x="1" y="249"/>
                  </a:lnTo>
                  <a:lnTo>
                    <a:pt x="0" y="258"/>
                  </a:lnTo>
                  <a:lnTo>
                    <a:pt x="0" y="266"/>
                  </a:lnTo>
                  <a:lnTo>
                    <a:pt x="0" y="1220"/>
                  </a:lnTo>
                  <a:lnTo>
                    <a:pt x="0" y="1220"/>
                  </a:lnTo>
                  <a:lnTo>
                    <a:pt x="0" y="1229"/>
                  </a:lnTo>
                  <a:lnTo>
                    <a:pt x="1" y="1236"/>
                  </a:lnTo>
                  <a:lnTo>
                    <a:pt x="3" y="1244"/>
                  </a:lnTo>
                  <a:lnTo>
                    <a:pt x="7" y="1251"/>
                  </a:lnTo>
                  <a:lnTo>
                    <a:pt x="10" y="1259"/>
                  </a:lnTo>
                  <a:lnTo>
                    <a:pt x="14" y="1265"/>
                  </a:lnTo>
                  <a:lnTo>
                    <a:pt x="19" y="1272"/>
                  </a:lnTo>
                  <a:lnTo>
                    <a:pt x="24" y="1277"/>
                  </a:lnTo>
                  <a:lnTo>
                    <a:pt x="29" y="1283"/>
                  </a:lnTo>
                  <a:lnTo>
                    <a:pt x="36" y="1287"/>
                  </a:lnTo>
                  <a:lnTo>
                    <a:pt x="42" y="1291"/>
                  </a:lnTo>
                  <a:lnTo>
                    <a:pt x="50" y="1295"/>
                  </a:lnTo>
                  <a:lnTo>
                    <a:pt x="58" y="1298"/>
                  </a:lnTo>
                  <a:lnTo>
                    <a:pt x="65" y="1300"/>
                  </a:lnTo>
                  <a:lnTo>
                    <a:pt x="73" y="1301"/>
                  </a:lnTo>
                  <a:lnTo>
                    <a:pt x="81" y="1301"/>
                  </a:lnTo>
                  <a:lnTo>
                    <a:pt x="544" y="1301"/>
                  </a:lnTo>
                  <a:lnTo>
                    <a:pt x="544" y="1301"/>
                  </a:lnTo>
                  <a:lnTo>
                    <a:pt x="552" y="1301"/>
                  </a:lnTo>
                  <a:lnTo>
                    <a:pt x="561" y="1300"/>
                  </a:lnTo>
                  <a:lnTo>
                    <a:pt x="568" y="1298"/>
                  </a:lnTo>
                  <a:lnTo>
                    <a:pt x="576" y="1295"/>
                  </a:lnTo>
                  <a:lnTo>
                    <a:pt x="582" y="1291"/>
                  </a:lnTo>
                  <a:lnTo>
                    <a:pt x="590" y="1287"/>
                  </a:lnTo>
                  <a:lnTo>
                    <a:pt x="595" y="1283"/>
                  </a:lnTo>
                  <a:lnTo>
                    <a:pt x="602" y="1277"/>
                  </a:lnTo>
                  <a:lnTo>
                    <a:pt x="607" y="1272"/>
                  </a:lnTo>
                  <a:lnTo>
                    <a:pt x="612" y="1265"/>
                  </a:lnTo>
                  <a:lnTo>
                    <a:pt x="616" y="1259"/>
                  </a:lnTo>
                  <a:lnTo>
                    <a:pt x="619" y="1251"/>
                  </a:lnTo>
                  <a:lnTo>
                    <a:pt x="621" y="1244"/>
                  </a:lnTo>
                  <a:lnTo>
                    <a:pt x="624" y="1236"/>
                  </a:lnTo>
                  <a:lnTo>
                    <a:pt x="625" y="1229"/>
                  </a:lnTo>
                  <a:lnTo>
                    <a:pt x="626" y="1220"/>
                  </a:lnTo>
                  <a:lnTo>
                    <a:pt x="626" y="266"/>
                  </a:lnTo>
                  <a:lnTo>
                    <a:pt x="626" y="266"/>
                  </a:lnTo>
                  <a:lnTo>
                    <a:pt x="625" y="258"/>
                  </a:lnTo>
                  <a:lnTo>
                    <a:pt x="624" y="249"/>
                  </a:lnTo>
                  <a:lnTo>
                    <a:pt x="621" y="242"/>
                  </a:lnTo>
                  <a:lnTo>
                    <a:pt x="619" y="234"/>
                  </a:lnTo>
                  <a:lnTo>
                    <a:pt x="616" y="227"/>
                  </a:lnTo>
                  <a:lnTo>
                    <a:pt x="612" y="220"/>
                  </a:lnTo>
                  <a:lnTo>
                    <a:pt x="607" y="214"/>
                  </a:lnTo>
                  <a:lnTo>
                    <a:pt x="602" y="208"/>
                  </a:lnTo>
                  <a:lnTo>
                    <a:pt x="595" y="203"/>
                  </a:lnTo>
                  <a:lnTo>
                    <a:pt x="590" y="199"/>
                  </a:lnTo>
                  <a:lnTo>
                    <a:pt x="582" y="194"/>
                  </a:lnTo>
                  <a:lnTo>
                    <a:pt x="576" y="191"/>
                  </a:lnTo>
                  <a:lnTo>
                    <a:pt x="568" y="188"/>
                  </a:lnTo>
                  <a:lnTo>
                    <a:pt x="561" y="187"/>
                  </a:lnTo>
                  <a:lnTo>
                    <a:pt x="552" y="184"/>
                  </a:lnTo>
                  <a:lnTo>
                    <a:pt x="544" y="184"/>
                  </a:lnTo>
                  <a:lnTo>
                    <a:pt x="544" y="184"/>
                  </a:lnTo>
                  <a:close/>
                  <a:moveTo>
                    <a:pt x="446" y="812"/>
                  </a:moveTo>
                  <a:lnTo>
                    <a:pt x="446" y="812"/>
                  </a:lnTo>
                  <a:lnTo>
                    <a:pt x="438" y="811"/>
                  </a:lnTo>
                  <a:lnTo>
                    <a:pt x="432" y="809"/>
                  </a:lnTo>
                  <a:lnTo>
                    <a:pt x="425" y="806"/>
                  </a:lnTo>
                  <a:lnTo>
                    <a:pt x="420" y="800"/>
                  </a:lnTo>
                  <a:lnTo>
                    <a:pt x="414" y="795"/>
                  </a:lnTo>
                  <a:lnTo>
                    <a:pt x="411" y="788"/>
                  </a:lnTo>
                  <a:lnTo>
                    <a:pt x="409" y="782"/>
                  </a:lnTo>
                  <a:lnTo>
                    <a:pt x="408" y="774"/>
                  </a:lnTo>
                  <a:lnTo>
                    <a:pt x="408" y="774"/>
                  </a:lnTo>
                  <a:lnTo>
                    <a:pt x="409" y="767"/>
                  </a:lnTo>
                  <a:lnTo>
                    <a:pt x="411" y="759"/>
                  </a:lnTo>
                  <a:lnTo>
                    <a:pt x="414" y="753"/>
                  </a:lnTo>
                  <a:lnTo>
                    <a:pt x="420" y="747"/>
                  </a:lnTo>
                  <a:lnTo>
                    <a:pt x="425" y="743"/>
                  </a:lnTo>
                  <a:lnTo>
                    <a:pt x="432" y="738"/>
                  </a:lnTo>
                  <a:lnTo>
                    <a:pt x="438" y="736"/>
                  </a:lnTo>
                  <a:lnTo>
                    <a:pt x="446" y="736"/>
                  </a:lnTo>
                  <a:lnTo>
                    <a:pt x="446" y="736"/>
                  </a:lnTo>
                  <a:lnTo>
                    <a:pt x="453" y="736"/>
                  </a:lnTo>
                  <a:lnTo>
                    <a:pt x="461" y="738"/>
                  </a:lnTo>
                  <a:lnTo>
                    <a:pt x="467" y="743"/>
                  </a:lnTo>
                  <a:lnTo>
                    <a:pt x="473" y="747"/>
                  </a:lnTo>
                  <a:lnTo>
                    <a:pt x="477" y="753"/>
                  </a:lnTo>
                  <a:lnTo>
                    <a:pt x="482" y="759"/>
                  </a:lnTo>
                  <a:lnTo>
                    <a:pt x="484" y="767"/>
                  </a:lnTo>
                  <a:lnTo>
                    <a:pt x="484" y="774"/>
                  </a:lnTo>
                  <a:lnTo>
                    <a:pt x="484" y="774"/>
                  </a:lnTo>
                  <a:lnTo>
                    <a:pt x="484" y="782"/>
                  </a:lnTo>
                  <a:lnTo>
                    <a:pt x="482" y="788"/>
                  </a:lnTo>
                  <a:lnTo>
                    <a:pt x="477" y="795"/>
                  </a:lnTo>
                  <a:lnTo>
                    <a:pt x="473" y="800"/>
                  </a:lnTo>
                  <a:lnTo>
                    <a:pt x="467" y="806"/>
                  </a:lnTo>
                  <a:lnTo>
                    <a:pt x="461" y="809"/>
                  </a:lnTo>
                  <a:lnTo>
                    <a:pt x="453" y="811"/>
                  </a:lnTo>
                  <a:lnTo>
                    <a:pt x="446" y="812"/>
                  </a:lnTo>
                  <a:lnTo>
                    <a:pt x="446" y="812"/>
                  </a:lnTo>
                  <a:close/>
                  <a:moveTo>
                    <a:pt x="539" y="574"/>
                  </a:moveTo>
                  <a:lnTo>
                    <a:pt x="539" y="574"/>
                  </a:lnTo>
                  <a:lnTo>
                    <a:pt x="538" y="579"/>
                  </a:lnTo>
                  <a:lnTo>
                    <a:pt x="537" y="583"/>
                  </a:lnTo>
                  <a:lnTo>
                    <a:pt x="535" y="588"/>
                  </a:lnTo>
                  <a:lnTo>
                    <a:pt x="531" y="591"/>
                  </a:lnTo>
                  <a:lnTo>
                    <a:pt x="528" y="594"/>
                  </a:lnTo>
                  <a:lnTo>
                    <a:pt x="524" y="596"/>
                  </a:lnTo>
                  <a:lnTo>
                    <a:pt x="519" y="597"/>
                  </a:lnTo>
                  <a:lnTo>
                    <a:pt x="514" y="599"/>
                  </a:lnTo>
                  <a:lnTo>
                    <a:pt x="94" y="599"/>
                  </a:lnTo>
                  <a:lnTo>
                    <a:pt x="94" y="599"/>
                  </a:lnTo>
                  <a:lnTo>
                    <a:pt x="90" y="597"/>
                  </a:lnTo>
                  <a:lnTo>
                    <a:pt x="86" y="596"/>
                  </a:lnTo>
                  <a:lnTo>
                    <a:pt x="81" y="594"/>
                  </a:lnTo>
                  <a:lnTo>
                    <a:pt x="77" y="591"/>
                  </a:lnTo>
                  <a:lnTo>
                    <a:pt x="75" y="588"/>
                  </a:lnTo>
                  <a:lnTo>
                    <a:pt x="73" y="583"/>
                  </a:lnTo>
                  <a:lnTo>
                    <a:pt x="71" y="579"/>
                  </a:lnTo>
                  <a:lnTo>
                    <a:pt x="71" y="574"/>
                  </a:lnTo>
                  <a:lnTo>
                    <a:pt x="71" y="571"/>
                  </a:lnTo>
                  <a:lnTo>
                    <a:pt x="71" y="571"/>
                  </a:lnTo>
                  <a:lnTo>
                    <a:pt x="71" y="567"/>
                  </a:lnTo>
                  <a:lnTo>
                    <a:pt x="73" y="563"/>
                  </a:lnTo>
                  <a:lnTo>
                    <a:pt x="75" y="558"/>
                  </a:lnTo>
                  <a:lnTo>
                    <a:pt x="77" y="554"/>
                  </a:lnTo>
                  <a:lnTo>
                    <a:pt x="81" y="552"/>
                  </a:lnTo>
                  <a:lnTo>
                    <a:pt x="86" y="550"/>
                  </a:lnTo>
                  <a:lnTo>
                    <a:pt x="90" y="548"/>
                  </a:lnTo>
                  <a:lnTo>
                    <a:pt x="94" y="548"/>
                  </a:lnTo>
                  <a:lnTo>
                    <a:pt x="514" y="548"/>
                  </a:lnTo>
                  <a:lnTo>
                    <a:pt x="514" y="548"/>
                  </a:lnTo>
                  <a:lnTo>
                    <a:pt x="519" y="548"/>
                  </a:lnTo>
                  <a:lnTo>
                    <a:pt x="524" y="550"/>
                  </a:lnTo>
                  <a:lnTo>
                    <a:pt x="528" y="552"/>
                  </a:lnTo>
                  <a:lnTo>
                    <a:pt x="531" y="554"/>
                  </a:lnTo>
                  <a:lnTo>
                    <a:pt x="535" y="558"/>
                  </a:lnTo>
                  <a:lnTo>
                    <a:pt x="537" y="563"/>
                  </a:lnTo>
                  <a:lnTo>
                    <a:pt x="538" y="567"/>
                  </a:lnTo>
                  <a:lnTo>
                    <a:pt x="539" y="571"/>
                  </a:lnTo>
                  <a:lnTo>
                    <a:pt x="539" y="574"/>
                  </a:lnTo>
                  <a:close/>
                  <a:moveTo>
                    <a:pt x="539" y="452"/>
                  </a:moveTo>
                  <a:lnTo>
                    <a:pt x="539" y="452"/>
                  </a:lnTo>
                  <a:lnTo>
                    <a:pt x="538" y="457"/>
                  </a:lnTo>
                  <a:lnTo>
                    <a:pt x="537" y="461"/>
                  </a:lnTo>
                  <a:lnTo>
                    <a:pt x="535" y="465"/>
                  </a:lnTo>
                  <a:lnTo>
                    <a:pt x="531" y="468"/>
                  </a:lnTo>
                  <a:lnTo>
                    <a:pt x="528" y="472"/>
                  </a:lnTo>
                  <a:lnTo>
                    <a:pt x="524" y="474"/>
                  </a:lnTo>
                  <a:lnTo>
                    <a:pt x="519" y="476"/>
                  </a:lnTo>
                  <a:lnTo>
                    <a:pt x="514" y="476"/>
                  </a:lnTo>
                  <a:lnTo>
                    <a:pt x="94" y="476"/>
                  </a:lnTo>
                  <a:lnTo>
                    <a:pt x="94" y="476"/>
                  </a:lnTo>
                  <a:lnTo>
                    <a:pt x="90" y="476"/>
                  </a:lnTo>
                  <a:lnTo>
                    <a:pt x="86" y="474"/>
                  </a:lnTo>
                  <a:lnTo>
                    <a:pt x="81" y="472"/>
                  </a:lnTo>
                  <a:lnTo>
                    <a:pt x="77" y="468"/>
                  </a:lnTo>
                  <a:lnTo>
                    <a:pt x="75" y="465"/>
                  </a:lnTo>
                  <a:lnTo>
                    <a:pt x="73" y="461"/>
                  </a:lnTo>
                  <a:lnTo>
                    <a:pt x="71" y="457"/>
                  </a:lnTo>
                  <a:lnTo>
                    <a:pt x="71" y="452"/>
                  </a:lnTo>
                  <a:lnTo>
                    <a:pt x="71" y="450"/>
                  </a:lnTo>
                  <a:lnTo>
                    <a:pt x="71" y="450"/>
                  </a:lnTo>
                  <a:lnTo>
                    <a:pt x="71" y="445"/>
                  </a:lnTo>
                  <a:lnTo>
                    <a:pt x="73" y="440"/>
                  </a:lnTo>
                  <a:lnTo>
                    <a:pt x="75" y="436"/>
                  </a:lnTo>
                  <a:lnTo>
                    <a:pt x="77" y="433"/>
                  </a:lnTo>
                  <a:lnTo>
                    <a:pt x="81" y="429"/>
                  </a:lnTo>
                  <a:lnTo>
                    <a:pt x="86" y="427"/>
                  </a:lnTo>
                  <a:lnTo>
                    <a:pt x="90" y="425"/>
                  </a:lnTo>
                  <a:lnTo>
                    <a:pt x="94" y="425"/>
                  </a:lnTo>
                  <a:lnTo>
                    <a:pt x="514" y="425"/>
                  </a:lnTo>
                  <a:lnTo>
                    <a:pt x="514" y="425"/>
                  </a:lnTo>
                  <a:lnTo>
                    <a:pt x="519" y="425"/>
                  </a:lnTo>
                  <a:lnTo>
                    <a:pt x="524" y="427"/>
                  </a:lnTo>
                  <a:lnTo>
                    <a:pt x="528" y="429"/>
                  </a:lnTo>
                  <a:lnTo>
                    <a:pt x="531" y="433"/>
                  </a:lnTo>
                  <a:lnTo>
                    <a:pt x="535" y="436"/>
                  </a:lnTo>
                  <a:lnTo>
                    <a:pt x="537" y="440"/>
                  </a:lnTo>
                  <a:lnTo>
                    <a:pt x="538" y="445"/>
                  </a:lnTo>
                  <a:lnTo>
                    <a:pt x="539" y="450"/>
                  </a:lnTo>
                  <a:lnTo>
                    <a:pt x="539" y="452"/>
                  </a:lnTo>
                  <a:close/>
                  <a:moveTo>
                    <a:pt x="539" y="330"/>
                  </a:moveTo>
                  <a:lnTo>
                    <a:pt x="539" y="330"/>
                  </a:lnTo>
                  <a:lnTo>
                    <a:pt x="538" y="334"/>
                  </a:lnTo>
                  <a:lnTo>
                    <a:pt x="537" y="339"/>
                  </a:lnTo>
                  <a:lnTo>
                    <a:pt x="535" y="343"/>
                  </a:lnTo>
                  <a:lnTo>
                    <a:pt x="531" y="347"/>
                  </a:lnTo>
                  <a:lnTo>
                    <a:pt x="528" y="350"/>
                  </a:lnTo>
                  <a:lnTo>
                    <a:pt x="524" y="352"/>
                  </a:lnTo>
                  <a:lnTo>
                    <a:pt x="519" y="354"/>
                  </a:lnTo>
                  <a:lnTo>
                    <a:pt x="514" y="354"/>
                  </a:lnTo>
                  <a:lnTo>
                    <a:pt x="94" y="354"/>
                  </a:lnTo>
                  <a:lnTo>
                    <a:pt x="94" y="354"/>
                  </a:lnTo>
                  <a:lnTo>
                    <a:pt x="90" y="354"/>
                  </a:lnTo>
                  <a:lnTo>
                    <a:pt x="86" y="352"/>
                  </a:lnTo>
                  <a:lnTo>
                    <a:pt x="81" y="350"/>
                  </a:lnTo>
                  <a:lnTo>
                    <a:pt x="77" y="347"/>
                  </a:lnTo>
                  <a:lnTo>
                    <a:pt x="75" y="343"/>
                  </a:lnTo>
                  <a:lnTo>
                    <a:pt x="73" y="339"/>
                  </a:lnTo>
                  <a:lnTo>
                    <a:pt x="71" y="334"/>
                  </a:lnTo>
                  <a:lnTo>
                    <a:pt x="71" y="330"/>
                  </a:lnTo>
                  <a:lnTo>
                    <a:pt x="71" y="328"/>
                  </a:lnTo>
                  <a:lnTo>
                    <a:pt x="71" y="328"/>
                  </a:lnTo>
                  <a:lnTo>
                    <a:pt x="71" y="322"/>
                  </a:lnTo>
                  <a:lnTo>
                    <a:pt x="73" y="318"/>
                  </a:lnTo>
                  <a:lnTo>
                    <a:pt x="75" y="313"/>
                  </a:lnTo>
                  <a:lnTo>
                    <a:pt x="77" y="310"/>
                  </a:lnTo>
                  <a:lnTo>
                    <a:pt x="81" y="307"/>
                  </a:lnTo>
                  <a:lnTo>
                    <a:pt x="86" y="305"/>
                  </a:lnTo>
                  <a:lnTo>
                    <a:pt x="90" y="304"/>
                  </a:lnTo>
                  <a:lnTo>
                    <a:pt x="94" y="303"/>
                  </a:lnTo>
                  <a:lnTo>
                    <a:pt x="514" y="303"/>
                  </a:lnTo>
                  <a:lnTo>
                    <a:pt x="514" y="303"/>
                  </a:lnTo>
                  <a:lnTo>
                    <a:pt x="519" y="304"/>
                  </a:lnTo>
                  <a:lnTo>
                    <a:pt x="524" y="305"/>
                  </a:lnTo>
                  <a:lnTo>
                    <a:pt x="528" y="307"/>
                  </a:lnTo>
                  <a:lnTo>
                    <a:pt x="531" y="310"/>
                  </a:lnTo>
                  <a:lnTo>
                    <a:pt x="535" y="313"/>
                  </a:lnTo>
                  <a:lnTo>
                    <a:pt x="537" y="318"/>
                  </a:lnTo>
                  <a:lnTo>
                    <a:pt x="538" y="322"/>
                  </a:lnTo>
                  <a:lnTo>
                    <a:pt x="539" y="328"/>
                  </a:lnTo>
                  <a:lnTo>
                    <a:pt x="539" y="330"/>
                  </a:lnTo>
                  <a:close/>
                  <a:moveTo>
                    <a:pt x="498" y="143"/>
                  </a:moveTo>
                  <a:lnTo>
                    <a:pt x="128" y="143"/>
                  </a:lnTo>
                  <a:lnTo>
                    <a:pt x="546" y="11"/>
                  </a:lnTo>
                  <a:lnTo>
                    <a:pt x="546" y="11"/>
                  </a:lnTo>
                  <a:lnTo>
                    <a:pt x="551" y="10"/>
                  </a:lnTo>
                  <a:lnTo>
                    <a:pt x="565" y="6"/>
                  </a:lnTo>
                  <a:lnTo>
                    <a:pt x="586" y="1"/>
                  </a:lnTo>
                  <a:lnTo>
                    <a:pt x="596" y="0"/>
                  </a:lnTo>
                  <a:lnTo>
                    <a:pt x="608" y="0"/>
                  </a:lnTo>
                  <a:lnTo>
                    <a:pt x="608" y="0"/>
                  </a:lnTo>
                  <a:lnTo>
                    <a:pt x="887" y="0"/>
                  </a:lnTo>
                  <a:lnTo>
                    <a:pt x="887" y="0"/>
                  </a:lnTo>
                  <a:lnTo>
                    <a:pt x="894" y="0"/>
                  </a:lnTo>
                  <a:lnTo>
                    <a:pt x="899" y="0"/>
                  </a:lnTo>
                  <a:lnTo>
                    <a:pt x="903" y="2"/>
                  </a:lnTo>
                  <a:lnTo>
                    <a:pt x="908" y="3"/>
                  </a:lnTo>
                  <a:lnTo>
                    <a:pt x="909" y="4"/>
                  </a:lnTo>
                  <a:lnTo>
                    <a:pt x="910" y="7"/>
                  </a:lnTo>
                  <a:lnTo>
                    <a:pt x="909" y="8"/>
                  </a:lnTo>
                  <a:lnTo>
                    <a:pt x="907" y="10"/>
                  </a:lnTo>
                  <a:lnTo>
                    <a:pt x="900" y="15"/>
                  </a:lnTo>
                  <a:lnTo>
                    <a:pt x="900" y="15"/>
                  </a:lnTo>
                  <a:lnTo>
                    <a:pt x="743" y="110"/>
                  </a:lnTo>
                  <a:lnTo>
                    <a:pt x="743" y="110"/>
                  </a:lnTo>
                  <a:lnTo>
                    <a:pt x="731" y="116"/>
                  </a:lnTo>
                  <a:lnTo>
                    <a:pt x="718" y="122"/>
                  </a:lnTo>
                  <a:lnTo>
                    <a:pt x="704" y="127"/>
                  </a:lnTo>
                  <a:lnTo>
                    <a:pt x="690" y="131"/>
                  </a:lnTo>
                  <a:lnTo>
                    <a:pt x="676" y="135"/>
                  </a:lnTo>
                  <a:lnTo>
                    <a:pt x="660" y="137"/>
                  </a:lnTo>
                  <a:lnTo>
                    <a:pt x="632" y="141"/>
                  </a:lnTo>
                  <a:lnTo>
                    <a:pt x="605" y="143"/>
                  </a:lnTo>
                  <a:lnTo>
                    <a:pt x="580" y="143"/>
                  </a:lnTo>
                  <a:lnTo>
                    <a:pt x="544" y="143"/>
                  </a:lnTo>
                  <a:lnTo>
                    <a:pt x="498" y="143"/>
                  </a:lnTo>
                  <a:close/>
                  <a:moveTo>
                    <a:pt x="946" y="54"/>
                  </a:moveTo>
                  <a:lnTo>
                    <a:pt x="946" y="54"/>
                  </a:lnTo>
                  <a:lnTo>
                    <a:pt x="946" y="781"/>
                  </a:lnTo>
                  <a:lnTo>
                    <a:pt x="946" y="781"/>
                  </a:lnTo>
                  <a:lnTo>
                    <a:pt x="946" y="793"/>
                  </a:lnTo>
                  <a:lnTo>
                    <a:pt x="943" y="804"/>
                  </a:lnTo>
                  <a:lnTo>
                    <a:pt x="941" y="812"/>
                  </a:lnTo>
                  <a:lnTo>
                    <a:pt x="939" y="819"/>
                  </a:lnTo>
                  <a:lnTo>
                    <a:pt x="934" y="828"/>
                  </a:lnTo>
                  <a:lnTo>
                    <a:pt x="931" y="831"/>
                  </a:lnTo>
                  <a:lnTo>
                    <a:pt x="664" y="1243"/>
                  </a:lnTo>
                  <a:lnTo>
                    <a:pt x="664" y="1243"/>
                  </a:lnTo>
                  <a:lnTo>
                    <a:pt x="666" y="1232"/>
                  </a:lnTo>
                  <a:lnTo>
                    <a:pt x="666" y="1220"/>
                  </a:lnTo>
                  <a:lnTo>
                    <a:pt x="666" y="266"/>
                  </a:lnTo>
                  <a:lnTo>
                    <a:pt x="666" y="266"/>
                  </a:lnTo>
                  <a:lnTo>
                    <a:pt x="667" y="254"/>
                  </a:lnTo>
                  <a:lnTo>
                    <a:pt x="668" y="242"/>
                  </a:lnTo>
                  <a:lnTo>
                    <a:pt x="669" y="231"/>
                  </a:lnTo>
                  <a:lnTo>
                    <a:pt x="671" y="222"/>
                  </a:lnTo>
                  <a:lnTo>
                    <a:pt x="677" y="206"/>
                  </a:lnTo>
                  <a:lnTo>
                    <a:pt x="682" y="194"/>
                  </a:lnTo>
                  <a:lnTo>
                    <a:pt x="689" y="184"/>
                  </a:lnTo>
                  <a:lnTo>
                    <a:pt x="694" y="179"/>
                  </a:lnTo>
                  <a:lnTo>
                    <a:pt x="698" y="175"/>
                  </a:lnTo>
                  <a:lnTo>
                    <a:pt x="929" y="36"/>
                  </a:lnTo>
                  <a:lnTo>
                    <a:pt x="929" y="36"/>
                  </a:lnTo>
                  <a:lnTo>
                    <a:pt x="931" y="35"/>
                  </a:lnTo>
                  <a:lnTo>
                    <a:pt x="935" y="34"/>
                  </a:lnTo>
                  <a:lnTo>
                    <a:pt x="938" y="34"/>
                  </a:lnTo>
                  <a:lnTo>
                    <a:pt x="940" y="36"/>
                  </a:lnTo>
                  <a:lnTo>
                    <a:pt x="943" y="39"/>
                  </a:lnTo>
                  <a:lnTo>
                    <a:pt x="946" y="46"/>
                  </a:lnTo>
                  <a:lnTo>
                    <a:pt x="946" y="54"/>
                  </a:lnTo>
                  <a:lnTo>
                    <a:pt x="946" y="5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lIns="64657" tIns="32328" rIns="64657" bIns="32328"/>
            <a:lstStyle/>
            <a:p>
              <a:pPr>
                <a:defRPr/>
              </a:pPr>
              <a:endParaRPr lang="en-GB" sz="1273" dirty="0">
                <a:latin typeface="Arial" panose="020B0604020202020204" pitchFamily="34" charset="0"/>
              </a:endParaRPr>
            </a:p>
          </p:txBody>
        </p:sp>
        <p:sp>
          <p:nvSpPr>
            <p:cNvPr id="24" name="TextBox 23"/>
            <p:cNvSpPr txBox="1"/>
            <p:nvPr/>
          </p:nvSpPr>
          <p:spPr>
            <a:xfrm>
              <a:off x="8775941" y="2218225"/>
              <a:ext cx="696425" cy="277364"/>
            </a:xfrm>
            <a:prstGeom prst="rect">
              <a:avLst/>
            </a:prstGeom>
            <a:noFill/>
          </p:spPr>
          <p:txBody>
            <a:bodyPr lIns="0" tIns="0" rIns="0" bIns="0"/>
            <a:lstStyle/>
            <a:p>
              <a:pPr indent="-205740" algn="ctr">
                <a:defRPr/>
              </a:pPr>
              <a:r>
                <a:rPr lang="el-GR" sz="750" b="1" i="1" dirty="0">
                  <a:latin typeface="Georgia" pitchFamily="18" charset="0"/>
                </a:rPr>
                <a:t>Εθνική </a:t>
              </a:r>
            </a:p>
            <a:p>
              <a:pPr indent="-205740" algn="ctr">
                <a:spcAft>
                  <a:spcPts val="675"/>
                </a:spcAft>
                <a:defRPr/>
              </a:pPr>
              <a:r>
                <a:rPr lang="el-GR" sz="750" b="1" i="1" dirty="0">
                  <a:latin typeface="Georgia" pitchFamily="18" charset="0"/>
                </a:rPr>
                <a:t>Τράπεζα</a:t>
              </a:r>
              <a:endParaRPr lang="en-US" sz="750" b="1" i="1" dirty="0">
                <a:latin typeface="Georgia" pitchFamily="18" charset="0"/>
              </a:endParaRPr>
            </a:p>
          </p:txBody>
        </p:sp>
        <p:sp>
          <p:nvSpPr>
            <p:cNvPr id="25" name="Freeform 351"/>
            <p:cNvSpPr>
              <a:spLocks noEditPoints="1"/>
            </p:cNvSpPr>
            <p:nvPr/>
          </p:nvSpPr>
          <p:spPr bwMode="auto">
            <a:xfrm>
              <a:off x="8240927" y="3663260"/>
              <a:ext cx="284736" cy="390365"/>
            </a:xfrm>
            <a:custGeom>
              <a:avLst/>
              <a:gdLst>
                <a:gd name="T0" fmla="*/ 65 w 946"/>
                <a:gd name="T1" fmla="*/ 187 h 1301"/>
                <a:gd name="T2" fmla="*/ 29 w 946"/>
                <a:gd name="T3" fmla="*/ 203 h 1301"/>
                <a:gd name="T4" fmla="*/ 7 w 946"/>
                <a:gd name="T5" fmla="*/ 234 h 1301"/>
                <a:gd name="T6" fmla="*/ 0 w 946"/>
                <a:gd name="T7" fmla="*/ 1220 h 1301"/>
                <a:gd name="T8" fmla="*/ 7 w 946"/>
                <a:gd name="T9" fmla="*/ 1251 h 1301"/>
                <a:gd name="T10" fmla="*/ 29 w 946"/>
                <a:gd name="T11" fmla="*/ 1283 h 1301"/>
                <a:gd name="T12" fmla="*/ 65 w 946"/>
                <a:gd name="T13" fmla="*/ 1300 h 1301"/>
                <a:gd name="T14" fmla="*/ 552 w 946"/>
                <a:gd name="T15" fmla="*/ 1301 h 1301"/>
                <a:gd name="T16" fmla="*/ 590 w 946"/>
                <a:gd name="T17" fmla="*/ 1287 h 1301"/>
                <a:gd name="T18" fmla="*/ 616 w 946"/>
                <a:gd name="T19" fmla="*/ 1259 h 1301"/>
                <a:gd name="T20" fmla="*/ 626 w 946"/>
                <a:gd name="T21" fmla="*/ 1220 h 1301"/>
                <a:gd name="T22" fmla="*/ 621 w 946"/>
                <a:gd name="T23" fmla="*/ 242 h 1301"/>
                <a:gd name="T24" fmla="*/ 602 w 946"/>
                <a:gd name="T25" fmla="*/ 208 h 1301"/>
                <a:gd name="T26" fmla="*/ 568 w 946"/>
                <a:gd name="T27" fmla="*/ 188 h 1301"/>
                <a:gd name="T28" fmla="*/ 446 w 946"/>
                <a:gd name="T29" fmla="*/ 812 h 1301"/>
                <a:gd name="T30" fmla="*/ 420 w 946"/>
                <a:gd name="T31" fmla="*/ 800 h 1301"/>
                <a:gd name="T32" fmla="*/ 408 w 946"/>
                <a:gd name="T33" fmla="*/ 774 h 1301"/>
                <a:gd name="T34" fmla="*/ 425 w 946"/>
                <a:gd name="T35" fmla="*/ 743 h 1301"/>
                <a:gd name="T36" fmla="*/ 453 w 946"/>
                <a:gd name="T37" fmla="*/ 736 h 1301"/>
                <a:gd name="T38" fmla="*/ 482 w 946"/>
                <a:gd name="T39" fmla="*/ 759 h 1301"/>
                <a:gd name="T40" fmla="*/ 482 w 946"/>
                <a:gd name="T41" fmla="*/ 788 h 1301"/>
                <a:gd name="T42" fmla="*/ 453 w 946"/>
                <a:gd name="T43" fmla="*/ 811 h 1301"/>
                <a:gd name="T44" fmla="*/ 538 w 946"/>
                <a:gd name="T45" fmla="*/ 579 h 1301"/>
                <a:gd name="T46" fmla="*/ 524 w 946"/>
                <a:gd name="T47" fmla="*/ 596 h 1301"/>
                <a:gd name="T48" fmla="*/ 90 w 946"/>
                <a:gd name="T49" fmla="*/ 597 h 1301"/>
                <a:gd name="T50" fmla="*/ 73 w 946"/>
                <a:gd name="T51" fmla="*/ 583 h 1301"/>
                <a:gd name="T52" fmla="*/ 71 w 946"/>
                <a:gd name="T53" fmla="*/ 567 h 1301"/>
                <a:gd name="T54" fmla="*/ 86 w 946"/>
                <a:gd name="T55" fmla="*/ 550 h 1301"/>
                <a:gd name="T56" fmla="*/ 519 w 946"/>
                <a:gd name="T57" fmla="*/ 548 h 1301"/>
                <a:gd name="T58" fmla="*/ 537 w 946"/>
                <a:gd name="T59" fmla="*/ 563 h 1301"/>
                <a:gd name="T60" fmla="*/ 539 w 946"/>
                <a:gd name="T61" fmla="*/ 452 h 1301"/>
                <a:gd name="T62" fmla="*/ 528 w 946"/>
                <a:gd name="T63" fmla="*/ 472 h 1301"/>
                <a:gd name="T64" fmla="*/ 94 w 946"/>
                <a:gd name="T65" fmla="*/ 476 h 1301"/>
                <a:gd name="T66" fmla="*/ 75 w 946"/>
                <a:gd name="T67" fmla="*/ 465 h 1301"/>
                <a:gd name="T68" fmla="*/ 71 w 946"/>
                <a:gd name="T69" fmla="*/ 450 h 1301"/>
                <a:gd name="T70" fmla="*/ 81 w 946"/>
                <a:gd name="T71" fmla="*/ 429 h 1301"/>
                <a:gd name="T72" fmla="*/ 514 w 946"/>
                <a:gd name="T73" fmla="*/ 425 h 1301"/>
                <a:gd name="T74" fmla="*/ 535 w 946"/>
                <a:gd name="T75" fmla="*/ 436 h 1301"/>
                <a:gd name="T76" fmla="*/ 539 w 946"/>
                <a:gd name="T77" fmla="*/ 330 h 1301"/>
                <a:gd name="T78" fmla="*/ 531 w 946"/>
                <a:gd name="T79" fmla="*/ 347 h 1301"/>
                <a:gd name="T80" fmla="*/ 94 w 946"/>
                <a:gd name="T81" fmla="*/ 354 h 1301"/>
                <a:gd name="T82" fmla="*/ 77 w 946"/>
                <a:gd name="T83" fmla="*/ 347 h 1301"/>
                <a:gd name="T84" fmla="*/ 71 w 946"/>
                <a:gd name="T85" fmla="*/ 328 h 1301"/>
                <a:gd name="T86" fmla="*/ 77 w 946"/>
                <a:gd name="T87" fmla="*/ 310 h 1301"/>
                <a:gd name="T88" fmla="*/ 514 w 946"/>
                <a:gd name="T89" fmla="*/ 303 h 1301"/>
                <a:gd name="T90" fmla="*/ 531 w 946"/>
                <a:gd name="T91" fmla="*/ 310 h 1301"/>
                <a:gd name="T92" fmla="*/ 539 w 946"/>
                <a:gd name="T93" fmla="*/ 330 h 1301"/>
                <a:gd name="T94" fmla="*/ 551 w 946"/>
                <a:gd name="T95" fmla="*/ 10 h 1301"/>
                <a:gd name="T96" fmla="*/ 608 w 946"/>
                <a:gd name="T97" fmla="*/ 0 h 1301"/>
                <a:gd name="T98" fmla="*/ 903 w 946"/>
                <a:gd name="T99" fmla="*/ 2 h 1301"/>
                <a:gd name="T100" fmla="*/ 907 w 946"/>
                <a:gd name="T101" fmla="*/ 10 h 1301"/>
                <a:gd name="T102" fmla="*/ 731 w 946"/>
                <a:gd name="T103" fmla="*/ 116 h 1301"/>
                <a:gd name="T104" fmla="*/ 660 w 946"/>
                <a:gd name="T105" fmla="*/ 137 h 1301"/>
                <a:gd name="T106" fmla="*/ 498 w 946"/>
                <a:gd name="T107" fmla="*/ 143 h 1301"/>
                <a:gd name="T108" fmla="*/ 946 w 946"/>
                <a:gd name="T109" fmla="*/ 793 h 1301"/>
                <a:gd name="T110" fmla="*/ 931 w 946"/>
                <a:gd name="T111" fmla="*/ 831 h 1301"/>
                <a:gd name="T112" fmla="*/ 666 w 946"/>
                <a:gd name="T113" fmla="*/ 266 h 1301"/>
                <a:gd name="T114" fmla="*/ 671 w 946"/>
                <a:gd name="T115" fmla="*/ 222 h 1301"/>
                <a:gd name="T116" fmla="*/ 698 w 946"/>
                <a:gd name="T117" fmla="*/ 175 h 1301"/>
                <a:gd name="T118" fmla="*/ 938 w 946"/>
                <a:gd name="T119" fmla="*/ 34 h 1301"/>
                <a:gd name="T120" fmla="*/ 946 w 946"/>
                <a:gd name="T121" fmla="*/ 54 h 13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46" h="1301">
                  <a:moveTo>
                    <a:pt x="544" y="184"/>
                  </a:moveTo>
                  <a:lnTo>
                    <a:pt x="81" y="184"/>
                  </a:lnTo>
                  <a:lnTo>
                    <a:pt x="81" y="184"/>
                  </a:lnTo>
                  <a:lnTo>
                    <a:pt x="73" y="184"/>
                  </a:lnTo>
                  <a:lnTo>
                    <a:pt x="65" y="187"/>
                  </a:lnTo>
                  <a:lnTo>
                    <a:pt x="58" y="188"/>
                  </a:lnTo>
                  <a:lnTo>
                    <a:pt x="50" y="191"/>
                  </a:lnTo>
                  <a:lnTo>
                    <a:pt x="42" y="194"/>
                  </a:lnTo>
                  <a:lnTo>
                    <a:pt x="36" y="199"/>
                  </a:lnTo>
                  <a:lnTo>
                    <a:pt x="29" y="203"/>
                  </a:lnTo>
                  <a:lnTo>
                    <a:pt x="24" y="208"/>
                  </a:lnTo>
                  <a:lnTo>
                    <a:pt x="19" y="214"/>
                  </a:lnTo>
                  <a:lnTo>
                    <a:pt x="14" y="220"/>
                  </a:lnTo>
                  <a:lnTo>
                    <a:pt x="10" y="227"/>
                  </a:lnTo>
                  <a:lnTo>
                    <a:pt x="7" y="234"/>
                  </a:lnTo>
                  <a:lnTo>
                    <a:pt x="3" y="242"/>
                  </a:lnTo>
                  <a:lnTo>
                    <a:pt x="1" y="249"/>
                  </a:lnTo>
                  <a:lnTo>
                    <a:pt x="0" y="258"/>
                  </a:lnTo>
                  <a:lnTo>
                    <a:pt x="0" y="266"/>
                  </a:lnTo>
                  <a:lnTo>
                    <a:pt x="0" y="1220"/>
                  </a:lnTo>
                  <a:lnTo>
                    <a:pt x="0" y="1220"/>
                  </a:lnTo>
                  <a:lnTo>
                    <a:pt x="0" y="1229"/>
                  </a:lnTo>
                  <a:lnTo>
                    <a:pt x="1" y="1236"/>
                  </a:lnTo>
                  <a:lnTo>
                    <a:pt x="3" y="1244"/>
                  </a:lnTo>
                  <a:lnTo>
                    <a:pt x="7" y="1251"/>
                  </a:lnTo>
                  <a:lnTo>
                    <a:pt x="10" y="1259"/>
                  </a:lnTo>
                  <a:lnTo>
                    <a:pt x="14" y="1265"/>
                  </a:lnTo>
                  <a:lnTo>
                    <a:pt x="19" y="1272"/>
                  </a:lnTo>
                  <a:lnTo>
                    <a:pt x="24" y="1277"/>
                  </a:lnTo>
                  <a:lnTo>
                    <a:pt x="29" y="1283"/>
                  </a:lnTo>
                  <a:lnTo>
                    <a:pt x="36" y="1287"/>
                  </a:lnTo>
                  <a:lnTo>
                    <a:pt x="42" y="1291"/>
                  </a:lnTo>
                  <a:lnTo>
                    <a:pt x="50" y="1295"/>
                  </a:lnTo>
                  <a:lnTo>
                    <a:pt x="58" y="1298"/>
                  </a:lnTo>
                  <a:lnTo>
                    <a:pt x="65" y="1300"/>
                  </a:lnTo>
                  <a:lnTo>
                    <a:pt x="73" y="1301"/>
                  </a:lnTo>
                  <a:lnTo>
                    <a:pt x="81" y="1301"/>
                  </a:lnTo>
                  <a:lnTo>
                    <a:pt x="544" y="1301"/>
                  </a:lnTo>
                  <a:lnTo>
                    <a:pt x="544" y="1301"/>
                  </a:lnTo>
                  <a:lnTo>
                    <a:pt x="552" y="1301"/>
                  </a:lnTo>
                  <a:lnTo>
                    <a:pt x="561" y="1300"/>
                  </a:lnTo>
                  <a:lnTo>
                    <a:pt x="568" y="1298"/>
                  </a:lnTo>
                  <a:lnTo>
                    <a:pt x="576" y="1295"/>
                  </a:lnTo>
                  <a:lnTo>
                    <a:pt x="582" y="1291"/>
                  </a:lnTo>
                  <a:lnTo>
                    <a:pt x="590" y="1287"/>
                  </a:lnTo>
                  <a:lnTo>
                    <a:pt x="595" y="1283"/>
                  </a:lnTo>
                  <a:lnTo>
                    <a:pt x="602" y="1277"/>
                  </a:lnTo>
                  <a:lnTo>
                    <a:pt x="607" y="1272"/>
                  </a:lnTo>
                  <a:lnTo>
                    <a:pt x="612" y="1265"/>
                  </a:lnTo>
                  <a:lnTo>
                    <a:pt x="616" y="1259"/>
                  </a:lnTo>
                  <a:lnTo>
                    <a:pt x="619" y="1251"/>
                  </a:lnTo>
                  <a:lnTo>
                    <a:pt x="621" y="1244"/>
                  </a:lnTo>
                  <a:lnTo>
                    <a:pt x="624" y="1236"/>
                  </a:lnTo>
                  <a:lnTo>
                    <a:pt x="625" y="1229"/>
                  </a:lnTo>
                  <a:lnTo>
                    <a:pt x="626" y="1220"/>
                  </a:lnTo>
                  <a:lnTo>
                    <a:pt x="626" y="266"/>
                  </a:lnTo>
                  <a:lnTo>
                    <a:pt x="626" y="266"/>
                  </a:lnTo>
                  <a:lnTo>
                    <a:pt x="625" y="258"/>
                  </a:lnTo>
                  <a:lnTo>
                    <a:pt x="624" y="249"/>
                  </a:lnTo>
                  <a:lnTo>
                    <a:pt x="621" y="242"/>
                  </a:lnTo>
                  <a:lnTo>
                    <a:pt x="619" y="234"/>
                  </a:lnTo>
                  <a:lnTo>
                    <a:pt x="616" y="227"/>
                  </a:lnTo>
                  <a:lnTo>
                    <a:pt x="612" y="220"/>
                  </a:lnTo>
                  <a:lnTo>
                    <a:pt x="607" y="214"/>
                  </a:lnTo>
                  <a:lnTo>
                    <a:pt x="602" y="208"/>
                  </a:lnTo>
                  <a:lnTo>
                    <a:pt x="595" y="203"/>
                  </a:lnTo>
                  <a:lnTo>
                    <a:pt x="590" y="199"/>
                  </a:lnTo>
                  <a:lnTo>
                    <a:pt x="582" y="194"/>
                  </a:lnTo>
                  <a:lnTo>
                    <a:pt x="576" y="191"/>
                  </a:lnTo>
                  <a:lnTo>
                    <a:pt x="568" y="188"/>
                  </a:lnTo>
                  <a:lnTo>
                    <a:pt x="561" y="187"/>
                  </a:lnTo>
                  <a:lnTo>
                    <a:pt x="552" y="184"/>
                  </a:lnTo>
                  <a:lnTo>
                    <a:pt x="544" y="184"/>
                  </a:lnTo>
                  <a:lnTo>
                    <a:pt x="544" y="184"/>
                  </a:lnTo>
                  <a:close/>
                  <a:moveTo>
                    <a:pt x="446" y="812"/>
                  </a:moveTo>
                  <a:lnTo>
                    <a:pt x="446" y="812"/>
                  </a:lnTo>
                  <a:lnTo>
                    <a:pt x="438" y="811"/>
                  </a:lnTo>
                  <a:lnTo>
                    <a:pt x="432" y="809"/>
                  </a:lnTo>
                  <a:lnTo>
                    <a:pt x="425" y="806"/>
                  </a:lnTo>
                  <a:lnTo>
                    <a:pt x="420" y="800"/>
                  </a:lnTo>
                  <a:lnTo>
                    <a:pt x="414" y="795"/>
                  </a:lnTo>
                  <a:lnTo>
                    <a:pt x="411" y="788"/>
                  </a:lnTo>
                  <a:lnTo>
                    <a:pt x="409" y="782"/>
                  </a:lnTo>
                  <a:lnTo>
                    <a:pt x="408" y="774"/>
                  </a:lnTo>
                  <a:lnTo>
                    <a:pt x="408" y="774"/>
                  </a:lnTo>
                  <a:lnTo>
                    <a:pt x="409" y="767"/>
                  </a:lnTo>
                  <a:lnTo>
                    <a:pt x="411" y="759"/>
                  </a:lnTo>
                  <a:lnTo>
                    <a:pt x="414" y="753"/>
                  </a:lnTo>
                  <a:lnTo>
                    <a:pt x="420" y="747"/>
                  </a:lnTo>
                  <a:lnTo>
                    <a:pt x="425" y="743"/>
                  </a:lnTo>
                  <a:lnTo>
                    <a:pt x="432" y="738"/>
                  </a:lnTo>
                  <a:lnTo>
                    <a:pt x="438" y="736"/>
                  </a:lnTo>
                  <a:lnTo>
                    <a:pt x="446" y="736"/>
                  </a:lnTo>
                  <a:lnTo>
                    <a:pt x="446" y="736"/>
                  </a:lnTo>
                  <a:lnTo>
                    <a:pt x="453" y="736"/>
                  </a:lnTo>
                  <a:lnTo>
                    <a:pt x="461" y="738"/>
                  </a:lnTo>
                  <a:lnTo>
                    <a:pt x="467" y="743"/>
                  </a:lnTo>
                  <a:lnTo>
                    <a:pt x="473" y="747"/>
                  </a:lnTo>
                  <a:lnTo>
                    <a:pt x="477" y="753"/>
                  </a:lnTo>
                  <a:lnTo>
                    <a:pt x="482" y="759"/>
                  </a:lnTo>
                  <a:lnTo>
                    <a:pt x="484" y="767"/>
                  </a:lnTo>
                  <a:lnTo>
                    <a:pt x="484" y="774"/>
                  </a:lnTo>
                  <a:lnTo>
                    <a:pt x="484" y="774"/>
                  </a:lnTo>
                  <a:lnTo>
                    <a:pt x="484" y="782"/>
                  </a:lnTo>
                  <a:lnTo>
                    <a:pt x="482" y="788"/>
                  </a:lnTo>
                  <a:lnTo>
                    <a:pt x="477" y="795"/>
                  </a:lnTo>
                  <a:lnTo>
                    <a:pt x="473" y="800"/>
                  </a:lnTo>
                  <a:lnTo>
                    <a:pt x="467" y="806"/>
                  </a:lnTo>
                  <a:lnTo>
                    <a:pt x="461" y="809"/>
                  </a:lnTo>
                  <a:lnTo>
                    <a:pt x="453" y="811"/>
                  </a:lnTo>
                  <a:lnTo>
                    <a:pt x="446" y="812"/>
                  </a:lnTo>
                  <a:lnTo>
                    <a:pt x="446" y="812"/>
                  </a:lnTo>
                  <a:close/>
                  <a:moveTo>
                    <a:pt x="539" y="574"/>
                  </a:moveTo>
                  <a:lnTo>
                    <a:pt x="539" y="574"/>
                  </a:lnTo>
                  <a:lnTo>
                    <a:pt x="538" y="579"/>
                  </a:lnTo>
                  <a:lnTo>
                    <a:pt x="537" y="583"/>
                  </a:lnTo>
                  <a:lnTo>
                    <a:pt x="535" y="588"/>
                  </a:lnTo>
                  <a:lnTo>
                    <a:pt x="531" y="591"/>
                  </a:lnTo>
                  <a:lnTo>
                    <a:pt x="528" y="594"/>
                  </a:lnTo>
                  <a:lnTo>
                    <a:pt x="524" y="596"/>
                  </a:lnTo>
                  <a:lnTo>
                    <a:pt x="519" y="597"/>
                  </a:lnTo>
                  <a:lnTo>
                    <a:pt x="514" y="599"/>
                  </a:lnTo>
                  <a:lnTo>
                    <a:pt x="94" y="599"/>
                  </a:lnTo>
                  <a:lnTo>
                    <a:pt x="94" y="599"/>
                  </a:lnTo>
                  <a:lnTo>
                    <a:pt x="90" y="597"/>
                  </a:lnTo>
                  <a:lnTo>
                    <a:pt x="86" y="596"/>
                  </a:lnTo>
                  <a:lnTo>
                    <a:pt x="81" y="594"/>
                  </a:lnTo>
                  <a:lnTo>
                    <a:pt x="77" y="591"/>
                  </a:lnTo>
                  <a:lnTo>
                    <a:pt x="75" y="588"/>
                  </a:lnTo>
                  <a:lnTo>
                    <a:pt x="73" y="583"/>
                  </a:lnTo>
                  <a:lnTo>
                    <a:pt x="71" y="579"/>
                  </a:lnTo>
                  <a:lnTo>
                    <a:pt x="71" y="574"/>
                  </a:lnTo>
                  <a:lnTo>
                    <a:pt x="71" y="571"/>
                  </a:lnTo>
                  <a:lnTo>
                    <a:pt x="71" y="571"/>
                  </a:lnTo>
                  <a:lnTo>
                    <a:pt x="71" y="567"/>
                  </a:lnTo>
                  <a:lnTo>
                    <a:pt x="73" y="563"/>
                  </a:lnTo>
                  <a:lnTo>
                    <a:pt x="75" y="558"/>
                  </a:lnTo>
                  <a:lnTo>
                    <a:pt x="77" y="554"/>
                  </a:lnTo>
                  <a:lnTo>
                    <a:pt x="81" y="552"/>
                  </a:lnTo>
                  <a:lnTo>
                    <a:pt x="86" y="550"/>
                  </a:lnTo>
                  <a:lnTo>
                    <a:pt x="90" y="548"/>
                  </a:lnTo>
                  <a:lnTo>
                    <a:pt x="94" y="548"/>
                  </a:lnTo>
                  <a:lnTo>
                    <a:pt x="514" y="548"/>
                  </a:lnTo>
                  <a:lnTo>
                    <a:pt x="514" y="548"/>
                  </a:lnTo>
                  <a:lnTo>
                    <a:pt x="519" y="548"/>
                  </a:lnTo>
                  <a:lnTo>
                    <a:pt x="524" y="550"/>
                  </a:lnTo>
                  <a:lnTo>
                    <a:pt x="528" y="552"/>
                  </a:lnTo>
                  <a:lnTo>
                    <a:pt x="531" y="554"/>
                  </a:lnTo>
                  <a:lnTo>
                    <a:pt x="535" y="558"/>
                  </a:lnTo>
                  <a:lnTo>
                    <a:pt x="537" y="563"/>
                  </a:lnTo>
                  <a:lnTo>
                    <a:pt x="538" y="567"/>
                  </a:lnTo>
                  <a:lnTo>
                    <a:pt x="539" y="571"/>
                  </a:lnTo>
                  <a:lnTo>
                    <a:pt x="539" y="574"/>
                  </a:lnTo>
                  <a:close/>
                  <a:moveTo>
                    <a:pt x="539" y="452"/>
                  </a:moveTo>
                  <a:lnTo>
                    <a:pt x="539" y="452"/>
                  </a:lnTo>
                  <a:lnTo>
                    <a:pt x="538" y="457"/>
                  </a:lnTo>
                  <a:lnTo>
                    <a:pt x="537" y="461"/>
                  </a:lnTo>
                  <a:lnTo>
                    <a:pt x="535" y="465"/>
                  </a:lnTo>
                  <a:lnTo>
                    <a:pt x="531" y="468"/>
                  </a:lnTo>
                  <a:lnTo>
                    <a:pt x="528" y="472"/>
                  </a:lnTo>
                  <a:lnTo>
                    <a:pt x="524" y="474"/>
                  </a:lnTo>
                  <a:lnTo>
                    <a:pt x="519" y="476"/>
                  </a:lnTo>
                  <a:lnTo>
                    <a:pt x="514" y="476"/>
                  </a:lnTo>
                  <a:lnTo>
                    <a:pt x="94" y="476"/>
                  </a:lnTo>
                  <a:lnTo>
                    <a:pt x="94" y="476"/>
                  </a:lnTo>
                  <a:lnTo>
                    <a:pt x="90" y="476"/>
                  </a:lnTo>
                  <a:lnTo>
                    <a:pt x="86" y="474"/>
                  </a:lnTo>
                  <a:lnTo>
                    <a:pt x="81" y="472"/>
                  </a:lnTo>
                  <a:lnTo>
                    <a:pt x="77" y="468"/>
                  </a:lnTo>
                  <a:lnTo>
                    <a:pt x="75" y="465"/>
                  </a:lnTo>
                  <a:lnTo>
                    <a:pt x="73" y="461"/>
                  </a:lnTo>
                  <a:lnTo>
                    <a:pt x="71" y="457"/>
                  </a:lnTo>
                  <a:lnTo>
                    <a:pt x="71" y="452"/>
                  </a:lnTo>
                  <a:lnTo>
                    <a:pt x="71" y="450"/>
                  </a:lnTo>
                  <a:lnTo>
                    <a:pt x="71" y="450"/>
                  </a:lnTo>
                  <a:lnTo>
                    <a:pt x="71" y="445"/>
                  </a:lnTo>
                  <a:lnTo>
                    <a:pt x="73" y="440"/>
                  </a:lnTo>
                  <a:lnTo>
                    <a:pt x="75" y="436"/>
                  </a:lnTo>
                  <a:lnTo>
                    <a:pt x="77" y="433"/>
                  </a:lnTo>
                  <a:lnTo>
                    <a:pt x="81" y="429"/>
                  </a:lnTo>
                  <a:lnTo>
                    <a:pt x="86" y="427"/>
                  </a:lnTo>
                  <a:lnTo>
                    <a:pt x="90" y="425"/>
                  </a:lnTo>
                  <a:lnTo>
                    <a:pt x="94" y="425"/>
                  </a:lnTo>
                  <a:lnTo>
                    <a:pt x="514" y="425"/>
                  </a:lnTo>
                  <a:lnTo>
                    <a:pt x="514" y="425"/>
                  </a:lnTo>
                  <a:lnTo>
                    <a:pt x="519" y="425"/>
                  </a:lnTo>
                  <a:lnTo>
                    <a:pt x="524" y="427"/>
                  </a:lnTo>
                  <a:lnTo>
                    <a:pt x="528" y="429"/>
                  </a:lnTo>
                  <a:lnTo>
                    <a:pt x="531" y="433"/>
                  </a:lnTo>
                  <a:lnTo>
                    <a:pt x="535" y="436"/>
                  </a:lnTo>
                  <a:lnTo>
                    <a:pt x="537" y="440"/>
                  </a:lnTo>
                  <a:lnTo>
                    <a:pt x="538" y="445"/>
                  </a:lnTo>
                  <a:lnTo>
                    <a:pt x="539" y="450"/>
                  </a:lnTo>
                  <a:lnTo>
                    <a:pt x="539" y="452"/>
                  </a:lnTo>
                  <a:close/>
                  <a:moveTo>
                    <a:pt x="539" y="330"/>
                  </a:moveTo>
                  <a:lnTo>
                    <a:pt x="539" y="330"/>
                  </a:lnTo>
                  <a:lnTo>
                    <a:pt x="538" y="334"/>
                  </a:lnTo>
                  <a:lnTo>
                    <a:pt x="537" y="339"/>
                  </a:lnTo>
                  <a:lnTo>
                    <a:pt x="535" y="343"/>
                  </a:lnTo>
                  <a:lnTo>
                    <a:pt x="531" y="347"/>
                  </a:lnTo>
                  <a:lnTo>
                    <a:pt x="528" y="350"/>
                  </a:lnTo>
                  <a:lnTo>
                    <a:pt x="524" y="352"/>
                  </a:lnTo>
                  <a:lnTo>
                    <a:pt x="519" y="354"/>
                  </a:lnTo>
                  <a:lnTo>
                    <a:pt x="514" y="354"/>
                  </a:lnTo>
                  <a:lnTo>
                    <a:pt x="94" y="354"/>
                  </a:lnTo>
                  <a:lnTo>
                    <a:pt x="94" y="354"/>
                  </a:lnTo>
                  <a:lnTo>
                    <a:pt x="90" y="354"/>
                  </a:lnTo>
                  <a:lnTo>
                    <a:pt x="86" y="352"/>
                  </a:lnTo>
                  <a:lnTo>
                    <a:pt x="81" y="350"/>
                  </a:lnTo>
                  <a:lnTo>
                    <a:pt x="77" y="347"/>
                  </a:lnTo>
                  <a:lnTo>
                    <a:pt x="75" y="343"/>
                  </a:lnTo>
                  <a:lnTo>
                    <a:pt x="73" y="339"/>
                  </a:lnTo>
                  <a:lnTo>
                    <a:pt x="71" y="334"/>
                  </a:lnTo>
                  <a:lnTo>
                    <a:pt x="71" y="330"/>
                  </a:lnTo>
                  <a:lnTo>
                    <a:pt x="71" y="328"/>
                  </a:lnTo>
                  <a:lnTo>
                    <a:pt x="71" y="328"/>
                  </a:lnTo>
                  <a:lnTo>
                    <a:pt x="71" y="322"/>
                  </a:lnTo>
                  <a:lnTo>
                    <a:pt x="73" y="318"/>
                  </a:lnTo>
                  <a:lnTo>
                    <a:pt x="75" y="313"/>
                  </a:lnTo>
                  <a:lnTo>
                    <a:pt x="77" y="310"/>
                  </a:lnTo>
                  <a:lnTo>
                    <a:pt x="81" y="307"/>
                  </a:lnTo>
                  <a:lnTo>
                    <a:pt x="86" y="305"/>
                  </a:lnTo>
                  <a:lnTo>
                    <a:pt x="90" y="304"/>
                  </a:lnTo>
                  <a:lnTo>
                    <a:pt x="94" y="303"/>
                  </a:lnTo>
                  <a:lnTo>
                    <a:pt x="514" y="303"/>
                  </a:lnTo>
                  <a:lnTo>
                    <a:pt x="514" y="303"/>
                  </a:lnTo>
                  <a:lnTo>
                    <a:pt x="519" y="304"/>
                  </a:lnTo>
                  <a:lnTo>
                    <a:pt x="524" y="305"/>
                  </a:lnTo>
                  <a:lnTo>
                    <a:pt x="528" y="307"/>
                  </a:lnTo>
                  <a:lnTo>
                    <a:pt x="531" y="310"/>
                  </a:lnTo>
                  <a:lnTo>
                    <a:pt x="535" y="313"/>
                  </a:lnTo>
                  <a:lnTo>
                    <a:pt x="537" y="318"/>
                  </a:lnTo>
                  <a:lnTo>
                    <a:pt x="538" y="322"/>
                  </a:lnTo>
                  <a:lnTo>
                    <a:pt x="539" y="328"/>
                  </a:lnTo>
                  <a:lnTo>
                    <a:pt x="539" y="330"/>
                  </a:lnTo>
                  <a:close/>
                  <a:moveTo>
                    <a:pt x="498" y="143"/>
                  </a:moveTo>
                  <a:lnTo>
                    <a:pt x="128" y="143"/>
                  </a:lnTo>
                  <a:lnTo>
                    <a:pt x="546" y="11"/>
                  </a:lnTo>
                  <a:lnTo>
                    <a:pt x="546" y="11"/>
                  </a:lnTo>
                  <a:lnTo>
                    <a:pt x="551" y="10"/>
                  </a:lnTo>
                  <a:lnTo>
                    <a:pt x="565" y="6"/>
                  </a:lnTo>
                  <a:lnTo>
                    <a:pt x="586" y="1"/>
                  </a:lnTo>
                  <a:lnTo>
                    <a:pt x="596" y="0"/>
                  </a:lnTo>
                  <a:lnTo>
                    <a:pt x="608" y="0"/>
                  </a:lnTo>
                  <a:lnTo>
                    <a:pt x="608" y="0"/>
                  </a:lnTo>
                  <a:lnTo>
                    <a:pt x="887" y="0"/>
                  </a:lnTo>
                  <a:lnTo>
                    <a:pt x="887" y="0"/>
                  </a:lnTo>
                  <a:lnTo>
                    <a:pt x="894" y="0"/>
                  </a:lnTo>
                  <a:lnTo>
                    <a:pt x="899" y="0"/>
                  </a:lnTo>
                  <a:lnTo>
                    <a:pt x="903" y="2"/>
                  </a:lnTo>
                  <a:lnTo>
                    <a:pt x="908" y="3"/>
                  </a:lnTo>
                  <a:lnTo>
                    <a:pt x="909" y="4"/>
                  </a:lnTo>
                  <a:lnTo>
                    <a:pt x="910" y="7"/>
                  </a:lnTo>
                  <a:lnTo>
                    <a:pt x="909" y="8"/>
                  </a:lnTo>
                  <a:lnTo>
                    <a:pt x="907" y="10"/>
                  </a:lnTo>
                  <a:lnTo>
                    <a:pt x="900" y="15"/>
                  </a:lnTo>
                  <a:lnTo>
                    <a:pt x="900" y="15"/>
                  </a:lnTo>
                  <a:lnTo>
                    <a:pt x="743" y="110"/>
                  </a:lnTo>
                  <a:lnTo>
                    <a:pt x="743" y="110"/>
                  </a:lnTo>
                  <a:lnTo>
                    <a:pt x="731" y="116"/>
                  </a:lnTo>
                  <a:lnTo>
                    <a:pt x="718" y="122"/>
                  </a:lnTo>
                  <a:lnTo>
                    <a:pt x="704" y="127"/>
                  </a:lnTo>
                  <a:lnTo>
                    <a:pt x="690" y="131"/>
                  </a:lnTo>
                  <a:lnTo>
                    <a:pt x="676" y="135"/>
                  </a:lnTo>
                  <a:lnTo>
                    <a:pt x="660" y="137"/>
                  </a:lnTo>
                  <a:lnTo>
                    <a:pt x="632" y="141"/>
                  </a:lnTo>
                  <a:lnTo>
                    <a:pt x="605" y="143"/>
                  </a:lnTo>
                  <a:lnTo>
                    <a:pt x="580" y="143"/>
                  </a:lnTo>
                  <a:lnTo>
                    <a:pt x="544" y="143"/>
                  </a:lnTo>
                  <a:lnTo>
                    <a:pt x="498" y="143"/>
                  </a:lnTo>
                  <a:close/>
                  <a:moveTo>
                    <a:pt x="946" y="54"/>
                  </a:moveTo>
                  <a:lnTo>
                    <a:pt x="946" y="54"/>
                  </a:lnTo>
                  <a:lnTo>
                    <a:pt x="946" y="781"/>
                  </a:lnTo>
                  <a:lnTo>
                    <a:pt x="946" y="781"/>
                  </a:lnTo>
                  <a:lnTo>
                    <a:pt x="946" y="793"/>
                  </a:lnTo>
                  <a:lnTo>
                    <a:pt x="943" y="804"/>
                  </a:lnTo>
                  <a:lnTo>
                    <a:pt x="941" y="812"/>
                  </a:lnTo>
                  <a:lnTo>
                    <a:pt x="939" y="819"/>
                  </a:lnTo>
                  <a:lnTo>
                    <a:pt x="934" y="828"/>
                  </a:lnTo>
                  <a:lnTo>
                    <a:pt x="931" y="831"/>
                  </a:lnTo>
                  <a:lnTo>
                    <a:pt x="664" y="1243"/>
                  </a:lnTo>
                  <a:lnTo>
                    <a:pt x="664" y="1243"/>
                  </a:lnTo>
                  <a:lnTo>
                    <a:pt x="666" y="1232"/>
                  </a:lnTo>
                  <a:lnTo>
                    <a:pt x="666" y="1220"/>
                  </a:lnTo>
                  <a:lnTo>
                    <a:pt x="666" y="266"/>
                  </a:lnTo>
                  <a:lnTo>
                    <a:pt x="666" y="266"/>
                  </a:lnTo>
                  <a:lnTo>
                    <a:pt x="667" y="254"/>
                  </a:lnTo>
                  <a:lnTo>
                    <a:pt x="668" y="242"/>
                  </a:lnTo>
                  <a:lnTo>
                    <a:pt x="669" y="231"/>
                  </a:lnTo>
                  <a:lnTo>
                    <a:pt x="671" y="222"/>
                  </a:lnTo>
                  <a:lnTo>
                    <a:pt x="677" y="206"/>
                  </a:lnTo>
                  <a:lnTo>
                    <a:pt x="682" y="194"/>
                  </a:lnTo>
                  <a:lnTo>
                    <a:pt x="689" y="184"/>
                  </a:lnTo>
                  <a:lnTo>
                    <a:pt x="694" y="179"/>
                  </a:lnTo>
                  <a:lnTo>
                    <a:pt x="698" y="175"/>
                  </a:lnTo>
                  <a:lnTo>
                    <a:pt x="929" y="36"/>
                  </a:lnTo>
                  <a:lnTo>
                    <a:pt x="929" y="36"/>
                  </a:lnTo>
                  <a:lnTo>
                    <a:pt x="931" y="35"/>
                  </a:lnTo>
                  <a:lnTo>
                    <a:pt x="935" y="34"/>
                  </a:lnTo>
                  <a:lnTo>
                    <a:pt x="938" y="34"/>
                  </a:lnTo>
                  <a:lnTo>
                    <a:pt x="940" y="36"/>
                  </a:lnTo>
                  <a:lnTo>
                    <a:pt x="943" y="39"/>
                  </a:lnTo>
                  <a:lnTo>
                    <a:pt x="946" y="46"/>
                  </a:lnTo>
                  <a:lnTo>
                    <a:pt x="946" y="54"/>
                  </a:lnTo>
                  <a:lnTo>
                    <a:pt x="946" y="5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lIns="64657" tIns="32328" rIns="64657" bIns="32328"/>
            <a:lstStyle/>
            <a:p>
              <a:pPr>
                <a:defRPr/>
              </a:pPr>
              <a:endParaRPr lang="en-GB" sz="1273" dirty="0">
                <a:latin typeface="Arial" panose="020B0604020202020204" pitchFamily="34" charset="0"/>
              </a:endParaRPr>
            </a:p>
          </p:txBody>
        </p:sp>
        <p:sp>
          <p:nvSpPr>
            <p:cNvPr id="26" name="TextBox 25"/>
            <p:cNvSpPr txBox="1"/>
            <p:nvPr/>
          </p:nvSpPr>
          <p:spPr>
            <a:xfrm>
              <a:off x="8759619" y="3712911"/>
              <a:ext cx="886853" cy="160940"/>
            </a:xfrm>
            <a:prstGeom prst="rect">
              <a:avLst/>
            </a:prstGeom>
            <a:noFill/>
          </p:spPr>
          <p:txBody>
            <a:bodyPr lIns="0" tIns="0" rIns="0" bIns="0"/>
            <a:lstStyle/>
            <a:p>
              <a:pPr indent="-205740" algn="ctr">
                <a:spcAft>
                  <a:spcPts val="675"/>
                </a:spcAft>
                <a:defRPr/>
              </a:pPr>
              <a:r>
                <a:rPr lang="en-US" sz="750" b="1" i="1" dirty="0">
                  <a:latin typeface="Georgia" pitchFamily="18" charset="0"/>
                </a:rPr>
                <a:t>Alpha Bank</a:t>
              </a:r>
            </a:p>
          </p:txBody>
        </p:sp>
        <p:grpSp>
          <p:nvGrpSpPr>
            <p:cNvPr id="4" name="Group 26"/>
            <p:cNvGrpSpPr>
              <a:grpSpLocks/>
            </p:cNvGrpSpPr>
            <p:nvPr/>
          </p:nvGrpSpPr>
          <p:grpSpPr bwMode="auto">
            <a:xfrm>
              <a:off x="8124573" y="4317456"/>
              <a:ext cx="577721" cy="577721"/>
              <a:chOff x="8061884" y="3981320"/>
              <a:chExt cx="577721" cy="577721"/>
            </a:xfrm>
          </p:grpSpPr>
          <p:sp>
            <p:nvSpPr>
              <p:cNvPr id="60" name="Oval 59"/>
              <p:cNvSpPr/>
              <p:nvPr/>
            </p:nvSpPr>
            <p:spPr bwMode="ltGray">
              <a:xfrm>
                <a:off x="8062167" y="3981156"/>
                <a:ext cx="576727" cy="578699"/>
              </a:xfrm>
              <a:prstGeom prst="ellipse">
                <a:avLst/>
              </a:prstGeom>
              <a:solidFill>
                <a:srgbClr val="7F7F7F"/>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273" dirty="0">
                  <a:solidFill>
                    <a:schemeClr val="bg1"/>
                  </a:solidFill>
                  <a:latin typeface="Georgia" pitchFamily="18" charset="0"/>
                </a:endParaRPr>
              </a:p>
            </p:txBody>
          </p:sp>
          <p:sp>
            <p:nvSpPr>
              <p:cNvPr id="61" name="Freeform 351"/>
              <p:cNvSpPr>
                <a:spLocks noEditPoints="1"/>
              </p:cNvSpPr>
              <p:nvPr/>
            </p:nvSpPr>
            <p:spPr bwMode="auto">
              <a:xfrm>
                <a:off x="8225392" y="4090732"/>
                <a:ext cx="282923" cy="392077"/>
              </a:xfrm>
              <a:custGeom>
                <a:avLst/>
                <a:gdLst>
                  <a:gd name="T0" fmla="*/ 65 w 946"/>
                  <a:gd name="T1" fmla="*/ 187 h 1301"/>
                  <a:gd name="T2" fmla="*/ 29 w 946"/>
                  <a:gd name="T3" fmla="*/ 203 h 1301"/>
                  <a:gd name="T4" fmla="*/ 7 w 946"/>
                  <a:gd name="T5" fmla="*/ 234 h 1301"/>
                  <a:gd name="T6" fmla="*/ 0 w 946"/>
                  <a:gd name="T7" fmla="*/ 1220 h 1301"/>
                  <a:gd name="T8" fmla="*/ 7 w 946"/>
                  <a:gd name="T9" fmla="*/ 1251 h 1301"/>
                  <a:gd name="T10" fmla="*/ 29 w 946"/>
                  <a:gd name="T11" fmla="*/ 1283 h 1301"/>
                  <a:gd name="T12" fmla="*/ 65 w 946"/>
                  <a:gd name="T13" fmla="*/ 1300 h 1301"/>
                  <a:gd name="T14" fmla="*/ 552 w 946"/>
                  <a:gd name="T15" fmla="*/ 1301 h 1301"/>
                  <a:gd name="T16" fmla="*/ 590 w 946"/>
                  <a:gd name="T17" fmla="*/ 1287 h 1301"/>
                  <a:gd name="T18" fmla="*/ 616 w 946"/>
                  <a:gd name="T19" fmla="*/ 1259 h 1301"/>
                  <a:gd name="T20" fmla="*/ 626 w 946"/>
                  <a:gd name="T21" fmla="*/ 1220 h 1301"/>
                  <a:gd name="T22" fmla="*/ 621 w 946"/>
                  <a:gd name="T23" fmla="*/ 242 h 1301"/>
                  <a:gd name="T24" fmla="*/ 602 w 946"/>
                  <a:gd name="T25" fmla="*/ 208 h 1301"/>
                  <a:gd name="T26" fmla="*/ 568 w 946"/>
                  <a:gd name="T27" fmla="*/ 188 h 1301"/>
                  <a:gd name="T28" fmla="*/ 446 w 946"/>
                  <a:gd name="T29" fmla="*/ 812 h 1301"/>
                  <a:gd name="T30" fmla="*/ 420 w 946"/>
                  <a:gd name="T31" fmla="*/ 800 h 1301"/>
                  <a:gd name="T32" fmla="*/ 408 w 946"/>
                  <a:gd name="T33" fmla="*/ 774 h 1301"/>
                  <a:gd name="T34" fmla="*/ 425 w 946"/>
                  <a:gd name="T35" fmla="*/ 743 h 1301"/>
                  <a:gd name="T36" fmla="*/ 453 w 946"/>
                  <a:gd name="T37" fmla="*/ 736 h 1301"/>
                  <a:gd name="T38" fmla="*/ 482 w 946"/>
                  <a:gd name="T39" fmla="*/ 759 h 1301"/>
                  <a:gd name="T40" fmla="*/ 482 w 946"/>
                  <a:gd name="T41" fmla="*/ 788 h 1301"/>
                  <a:gd name="T42" fmla="*/ 453 w 946"/>
                  <a:gd name="T43" fmla="*/ 811 h 1301"/>
                  <a:gd name="T44" fmla="*/ 538 w 946"/>
                  <a:gd name="T45" fmla="*/ 579 h 1301"/>
                  <a:gd name="T46" fmla="*/ 524 w 946"/>
                  <a:gd name="T47" fmla="*/ 596 h 1301"/>
                  <a:gd name="T48" fmla="*/ 90 w 946"/>
                  <a:gd name="T49" fmla="*/ 597 h 1301"/>
                  <a:gd name="T50" fmla="*/ 73 w 946"/>
                  <a:gd name="T51" fmla="*/ 583 h 1301"/>
                  <a:gd name="T52" fmla="*/ 71 w 946"/>
                  <a:gd name="T53" fmla="*/ 567 h 1301"/>
                  <a:gd name="T54" fmla="*/ 86 w 946"/>
                  <a:gd name="T55" fmla="*/ 550 h 1301"/>
                  <a:gd name="T56" fmla="*/ 519 w 946"/>
                  <a:gd name="T57" fmla="*/ 548 h 1301"/>
                  <a:gd name="T58" fmla="*/ 537 w 946"/>
                  <a:gd name="T59" fmla="*/ 563 h 1301"/>
                  <a:gd name="T60" fmla="*/ 539 w 946"/>
                  <a:gd name="T61" fmla="*/ 452 h 1301"/>
                  <a:gd name="T62" fmla="*/ 528 w 946"/>
                  <a:gd name="T63" fmla="*/ 472 h 1301"/>
                  <a:gd name="T64" fmla="*/ 94 w 946"/>
                  <a:gd name="T65" fmla="*/ 476 h 1301"/>
                  <a:gd name="T66" fmla="*/ 75 w 946"/>
                  <a:gd name="T67" fmla="*/ 465 h 1301"/>
                  <a:gd name="T68" fmla="*/ 71 w 946"/>
                  <a:gd name="T69" fmla="*/ 450 h 1301"/>
                  <a:gd name="T70" fmla="*/ 81 w 946"/>
                  <a:gd name="T71" fmla="*/ 429 h 1301"/>
                  <a:gd name="T72" fmla="*/ 514 w 946"/>
                  <a:gd name="T73" fmla="*/ 425 h 1301"/>
                  <a:gd name="T74" fmla="*/ 535 w 946"/>
                  <a:gd name="T75" fmla="*/ 436 h 1301"/>
                  <a:gd name="T76" fmla="*/ 539 w 946"/>
                  <a:gd name="T77" fmla="*/ 330 h 1301"/>
                  <a:gd name="T78" fmla="*/ 531 w 946"/>
                  <a:gd name="T79" fmla="*/ 347 h 1301"/>
                  <a:gd name="T80" fmla="*/ 94 w 946"/>
                  <a:gd name="T81" fmla="*/ 354 h 1301"/>
                  <a:gd name="T82" fmla="*/ 77 w 946"/>
                  <a:gd name="T83" fmla="*/ 347 h 1301"/>
                  <a:gd name="T84" fmla="*/ 71 w 946"/>
                  <a:gd name="T85" fmla="*/ 328 h 1301"/>
                  <a:gd name="T86" fmla="*/ 77 w 946"/>
                  <a:gd name="T87" fmla="*/ 310 h 1301"/>
                  <a:gd name="T88" fmla="*/ 514 w 946"/>
                  <a:gd name="T89" fmla="*/ 303 h 1301"/>
                  <a:gd name="T90" fmla="*/ 531 w 946"/>
                  <a:gd name="T91" fmla="*/ 310 h 1301"/>
                  <a:gd name="T92" fmla="*/ 539 w 946"/>
                  <a:gd name="T93" fmla="*/ 330 h 1301"/>
                  <a:gd name="T94" fmla="*/ 551 w 946"/>
                  <a:gd name="T95" fmla="*/ 10 h 1301"/>
                  <a:gd name="T96" fmla="*/ 608 w 946"/>
                  <a:gd name="T97" fmla="*/ 0 h 1301"/>
                  <a:gd name="T98" fmla="*/ 903 w 946"/>
                  <a:gd name="T99" fmla="*/ 2 h 1301"/>
                  <a:gd name="T100" fmla="*/ 907 w 946"/>
                  <a:gd name="T101" fmla="*/ 10 h 1301"/>
                  <a:gd name="T102" fmla="*/ 731 w 946"/>
                  <a:gd name="T103" fmla="*/ 116 h 1301"/>
                  <a:gd name="T104" fmla="*/ 660 w 946"/>
                  <a:gd name="T105" fmla="*/ 137 h 1301"/>
                  <a:gd name="T106" fmla="*/ 498 w 946"/>
                  <a:gd name="T107" fmla="*/ 143 h 1301"/>
                  <a:gd name="T108" fmla="*/ 946 w 946"/>
                  <a:gd name="T109" fmla="*/ 793 h 1301"/>
                  <a:gd name="T110" fmla="*/ 931 w 946"/>
                  <a:gd name="T111" fmla="*/ 831 h 1301"/>
                  <a:gd name="T112" fmla="*/ 666 w 946"/>
                  <a:gd name="T113" fmla="*/ 266 h 1301"/>
                  <a:gd name="T114" fmla="*/ 671 w 946"/>
                  <a:gd name="T115" fmla="*/ 222 h 1301"/>
                  <a:gd name="T116" fmla="*/ 698 w 946"/>
                  <a:gd name="T117" fmla="*/ 175 h 1301"/>
                  <a:gd name="T118" fmla="*/ 938 w 946"/>
                  <a:gd name="T119" fmla="*/ 34 h 1301"/>
                  <a:gd name="T120" fmla="*/ 946 w 946"/>
                  <a:gd name="T121" fmla="*/ 54 h 13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46" h="1301">
                    <a:moveTo>
                      <a:pt x="544" y="184"/>
                    </a:moveTo>
                    <a:lnTo>
                      <a:pt x="81" y="184"/>
                    </a:lnTo>
                    <a:lnTo>
                      <a:pt x="81" y="184"/>
                    </a:lnTo>
                    <a:lnTo>
                      <a:pt x="73" y="184"/>
                    </a:lnTo>
                    <a:lnTo>
                      <a:pt x="65" y="187"/>
                    </a:lnTo>
                    <a:lnTo>
                      <a:pt x="58" y="188"/>
                    </a:lnTo>
                    <a:lnTo>
                      <a:pt x="50" y="191"/>
                    </a:lnTo>
                    <a:lnTo>
                      <a:pt x="42" y="194"/>
                    </a:lnTo>
                    <a:lnTo>
                      <a:pt x="36" y="199"/>
                    </a:lnTo>
                    <a:lnTo>
                      <a:pt x="29" y="203"/>
                    </a:lnTo>
                    <a:lnTo>
                      <a:pt x="24" y="208"/>
                    </a:lnTo>
                    <a:lnTo>
                      <a:pt x="19" y="214"/>
                    </a:lnTo>
                    <a:lnTo>
                      <a:pt x="14" y="220"/>
                    </a:lnTo>
                    <a:lnTo>
                      <a:pt x="10" y="227"/>
                    </a:lnTo>
                    <a:lnTo>
                      <a:pt x="7" y="234"/>
                    </a:lnTo>
                    <a:lnTo>
                      <a:pt x="3" y="242"/>
                    </a:lnTo>
                    <a:lnTo>
                      <a:pt x="1" y="249"/>
                    </a:lnTo>
                    <a:lnTo>
                      <a:pt x="0" y="258"/>
                    </a:lnTo>
                    <a:lnTo>
                      <a:pt x="0" y="266"/>
                    </a:lnTo>
                    <a:lnTo>
                      <a:pt x="0" y="1220"/>
                    </a:lnTo>
                    <a:lnTo>
                      <a:pt x="0" y="1220"/>
                    </a:lnTo>
                    <a:lnTo>
                      <a:pt x="0" y="1229"/>
                    </a:lnTo>
                    <a:lnTo>
                      <a:pt x="1" y="1236"/>
                    </a:lnTo>
                    <a:lnTo>
                      <a:pt x="3" y="1244"/>
                    </a:lnTo>
                    <a:lnTo>
                      <a:pt x="7" y="1251"/>
                    </a:lnTo>
                    <a:lnTo>
                      <a:pt x="10" y="1259"/>
                    </a:lnTo>
                    <a:lnTo>
                      <a:pt x="14" y="1265"/>
                    </a:lnTo>
                    <a:lnTo>
                      <a:pt x="19" y="1272"/>
                    </a:lnTo>
                    <a:lnTo>
                      <a:pt x="24" y="1277"/>
                    </a:lnTo>
                    <a:lnTo>
                      <a:pt x="29" y="1283"/>
                    </a:lnTo>
                    <a:lnTo>
                      <a:pt x="36" y="1287"/>
                    </a:lnTo>
                    <a:lnTo>
                      <a:pt x="42" y="1291"/>
                    </a:lnTo>
                    <a:lnTo>
                      <a:pt x="50" y="1295"/>
                    </a:lnTo>
                    <a:lnTo>
                      <a:pt x="58" y="1298"/>
                    </a:lnTo>
                    <a:lnTo>
                      <a:pt x="65" y="1300"/>
                    </a:lnTo>
                    <a:lnTo>
                      <a:pt x="73" y="1301"/>
                    </a:lnTo>
                    <a:lnTo>
                      <a:pt x="81" y="1301"/>
                    </a:lnTo>
                    <a:lnTo>
                      <a:pt x="544" y="1301"/>
                    </a:lnTo>
                    <a:lnTo>
                      <a:pt x="544" y="1301"/>
                    </a:lnTo>
                    <a:lnTo>
                      <a:pt x="552" y="1301"/>
                    </a:lnTo>
                    <a:lnTo>
                      <a:pt x="561" y="1300"/>
                    </a:lnTo>
                    <a:lnTo>
                      <a:pt x="568" y="1298"/>
                    </a:lnTo>
                    <a:lnTo>
                      <a:pt x="576" y="1295"/>
                    </a:lnTo>
                    <a:lnTo>
                      <a:pt x="582" y="1291"/>
                    </a:lnTo>
                    <a:lnTo>
                      <a:pt x="590" y="1287"/>
                    </a:lnTo>
                    <a:lnTo>
                      <a:pt x="595" y="1283"/>
                    </a:lnTo>
                    <a:lnTo>
                      <a:pt x="602" y="1277"/>
                    </a:lnTo>
                    <a:lnTo>
                      <a:pt x="607" y="1272"/>
                    </a:lnTo>
                    <a:lnTo>
                      <a:pt x="612" y="1265"/>
                    </a:lnTo>
                    <a:lnTo>
                      <a:pt x="616" y="1259"/>
                    </a:lnTo>
                    <a:lnTo>
                      <a:pt x="619" y="1251"/>
                    </a:lnTo>
                    <a:lnTo>
                      <a:pt x="621" y="1244"/>
                    </a:lnTo>
                    <a:lnTo>
                      <a:pt x="624" y="1236"/>
                    </a:lnTo>
                    <a:lnTo>
                      <a:pt x="625" y="1229"/>
                    </a:lnTo>
                    <a:lnTo>
                      <a:pt x="626" y="1220"/>
                    </a:lnTo>
                    <a:lnTo>
                      <a:pt x="626" y="266"/>
                    </a:lnTo>
                    <a:lnTo>
                      <a:pt x="626" y="266"/>
                    </a:lnTo>
                    <a:lnTo>
                      <a:pt x="625" y="258"/>
                    </a:lnTo>
                    <a:lnTo>
                      <a:pt x="624" y="249"/>
                    </a:lnTo>
                    <a:lnTo>
                      <a:pt x="621" y="242"/>
                    </a:lnTo>
                    <a:lnTo>
                      <a:pt x="619" y="234"/>
                    </a:lnTo>
                    <a:lnTo>
                      <a:pt x="616" y="227"/>
                    </a:lnTo>
                    <a:lnTo>
                      <a:pt x="612" y="220"/>
                    </a:lnTo>
                    <a:lnTo>
                      <a:pt x="607" y="214"/>
                    </a:lnTo>
                    <a:lnTo>
                      <a:pt x="602" y="208"/>
                    </a:lnTo>
                    <a:lnTo>
                      <a:pt x="595" y="203"/>
                    </a:lnTo>
                    <a:lnTo>
                      <a:pt x="590" y="199"/>
                    </a:lnTo>
                    <a:lnTo>
                      <a:pt x="582" y="194"/>
                    </a:lnTo>
                    <a:lnTo>
                      <a:pt x="576" y="191"/>
                    </a:lnTo>
                    <a:lnTo>
                      <a:pt x="568" y="188"/>
                    </a:lnTo>
                    <a:lnTo>
                      <a:pt x="561" y="187"/>
                    </a:lnTo>
                    <a:lnTo>
                      <a:pt x="552" y="184"/>
                    </a:lnTo>
                    <a:lnTo>
                      <a:pt x="544" y="184"/>
                    </a:lnTo>
                    <a:lnTo>
                      <a:pt x="544" y="184"/>
                    </a:lnTo>
                    <a:close/>
                    <a:moveTo>
                      <a:pt x="446" y="812"/>
                    </a:moveTo>
                    <a:lnTo>
                      <a:pt x="446" y="812"/>
                    </a:lnTo>
                    <a:lnTo>
                      <a:pt x="438" y="811"/>
                    </a:lnTo>
                    <a:lnTo>
                      <a:pt x="432" y="809"/>
                    </a:lnTo>
                    <a:lnTo>
                      <a:pt x="425" y="806"/>
                    </a:lnTo>
                    <a:lnTo>
                      <a:pt x="420" y="800"/>
                    </a:lnTo>
                    <a:lnTo>
                      <a:pt x="414" y="795"/>
                    </a:lnTo>
                    <a:lnTo>
                      <a:pt x="411" y="788"/>
                    </a:lnTo>
                    <a:lnTo>
                      <a:pt x="409" y="782"/>
                    </a:lnTo>
                    <a:lnTo>
                      <a:pt x="408" y="774"/>
                    </a:lnTo>
                    <a:lnTo>
                      <a:pt x="408" y="774"/>
                    </a:lnTo>
                    <a:lnTo>
                      <a:pt x="409" y="767"/>
                    </a:lnTo>
                    <a:lnTo>
                      <a:pt x="411" y="759"/>
                    </a:lnTo>
                    <a:lnTo>
                      <a:pt x="414" y="753"/>
                    </a:lnTo>
                    <a:lnTo>
                      <a:pt x="420" y="747"/>
                    </a:lnTo>
                    <a:lnTo>
                      <a:pt x="425" y="743"/>
                    </a:lnTo>
                    <a:lnTo>
                      <a:pt x="432" y="738"/>
                    </a:lnTo>
                    <a:lnTo>
                      <a:pt x="438" y="736"/>
                    </a:lnTo>
                    <a:lnTo>
                      <a:pt x="446" y="736"/>
                    </a:lnTo>
                    <a:lnTo>
                      <a:pt x="446" y="736"/>
                    </a:lnTo>
                    <a:lnTo>
                      <a:pt x="453" y="736"/>
                    </a:lnTo>
                    <a:lnTo>
                      <a:pt x="461" y="738"/>
                    </a:lnTo>
                    <a:lnTo>
                      <a:pt x="467" y="743"/>
                    </a:lnTo>
                    <a:lnTo>
                      <a:pt x="473" y="747"/>
                    </a:lnTo>
                    <a:lnTo>
                      <a:pt x="477" y="753"/>
                    </a:lnTo>
                    <a:lnTo>
                      <a:pt x="482" y="759"/>
                    </a:lnTo>
                    <a:lnTo>
                      <a:pt x="484" y="767"/>
                    </a:lnTo>
                    <a:lnTo>
                      <a:pt x="484" y="774"/>
                    </a:lnTo>
                    <a:lnTo>
                      <a:pt x="484" y="774"/>
                    </a:lnTo>
                    <a:lnTo>
                      <a:pt x="484" y="782"/>
                    </a:lnTo>
                    <a:lnTo>
                      <a:pt x="482" y="788"/>
                    </a:lnTo>
                    <a:lnTo>
                      <a:pt x="477" y="795"/>
                    </a:lnTo>
                    <a:lnTo>
                      <a:pt x="473" y="800"/>
                    </a:lnTo>
                    <a:lnTo>
                      <a:pt x="467" y="806"/>
                    </a:lnTo>
                    <a:lnTo>
                      <a:pt x="461" y="809"/>
                    </a:lnTo>
                    <a:lnTo>
                      <a:pt x="453" y="811"/>
                    </a:lnTo>
                    <a:lnTo>
                      <a:pt x="446" y="812"/>
                    </a:lnTo>
                    <a:lnTo>
                      <a:pt x="446" y="812"/>
                    </a:lnTo>
                    <a:close/>
                    <a:moveTo>
                      <a:pt x="539" y="574"/>
                    </a:moveTo>
                    <a:lnTo>
                      <a:pt x="539" y="574"/>
                    </a:lnTo>
                    <a:lnTo>
                      <a:pt x="538" y="579"/>
                    </a:lnTo>
                    <a:lnTo>
                      <a:pt x="537" y="583"/>
                    </a:lnTo>
                    <a:lnTo>
                      <a:pt x="535" y="588"/>
                    </a:lnTo>
                    <a:lnTo>
                      <a:pt x="531" y="591"/>
                    </a:lnTo>
                    <a:lnTo>
                      <a:pt x="528" y="594"/>
                    </a:lnTo>
                    <a:lnTo>
                      <a:pt x="524" y="596"/>
                    </a:lnTo>
                    <a:lnTo>
                      <a:pt x="519" y="597"/>
                    </a:lnTo>
                    <a:lnTo>
                      <a:pt x="514" y="599"/>
                    </a:lnTo>
                    <a:lnTo>
                      <a:pt x="94" y="599"/>
                    </a:lnTo>
                    <a:lnTo>
                      <a:pt x="94" y="599"/>
                    </a:lnTo>
                    <a:lnTo>
                      <a:pt x="90" y="597"/>
                    </a:lnTo>
                    <a:lnTo>
                      <a:pt x="86" y="596"/>
                    </a:lnTo>
                    <a:lnTo>
                      <a:pt x="81" y="594"/>
                    </a:lnTo>
                    <a:lnTo>
                      <a:pt x="77" y="591"/>
                    </a:lnTo>
                    <a:lnTo>
                      <a:pt x="75" y="588"/>
                    </a:lnTo>
                    <a:lnTo>
                      <a:pt x="73" y="583"/>
                    </a:lnTo>
                    <a:lnTo>
                      <a:pt x="71" y="579"/>
                    </a:lnTo>
                    <a:lnTo>
                      <a:pt x="71" y="574"/>
                    </a:lnTo>
                    <a:lnTo>
                      <a:pt x="71" y="571"/>
                    </a:lnTo>
                    <a:lnTo>
                      <a:pt x="71" y="571"/>
                    </a:lnTo>
                    <a:lnTo>
                      <a:pt x="71" y="567"/>
                    </a:lnTo>
                    <a:lnTo>
                      <a:pt x="73" y="563"/>
                    </a:lnTo>
                    <a:lnTo>
                      <a:pt x="75" y="558"/>
                    </a:lnTo>
                    <a:lnTo>
                      <a:pt x="77" y="554"/>
                    </a:lnTo>
                    <a:lnTo>
                      <a:pt x="81" y="552"/>
                    </a:lnTo>
                    <a:lnTo>
                      <a:pt x="86" y="550"/>
                    </a:lnTo>
                    <a:lnTo>
                      <a:pt x="90" y="548"/>
                    </a:lnTo>
                    <a:lnTo>
                      <a:pt x="94" y="548"/>
                    </a:lnTo>
                    <a:lnTo>
                      <a:pt x="514" y="548"/>
                    </a:lnTo>
                    <a:lnTo>
                      <a:pt x="514" y="548"/>
                    </a:lnTo>
                    <a:lnTo>
                      <a:pt x="519" y="548"/>
                    </a:lnTo>
                    <a:lnTo>
                      <a:pt x="524" y="550"/>
                    </a:lnTo>
                    <a:lnTo>
                      <a:pt x="528" y="552"/>
                    </a:lnTo>
                    <a:lnTo>
                      <a:pt x="531" y="554"/>
                    </a:lnTo>
                    <a:lnTo>
                      <a:pt x="535" y="558"/>
                    </a:lnTo>
                    <a:lnTo>
                      <a:pt x="537" y="563"/>
                    </a:lnTo>
                    <a:lnTo>
                      <a:pt x="538" y="567"/>
                    </a:lnTo>
                    <a:lnTo>
                      <a:pt x="539" y="571"/>
                    </a:lnTo>
                    <a:lnTo>
                      <a:pt x="539" y="574"/>
                    </a:lnTo>
                    <a:close/>
                    <a:moveTo>
                      <a:pt x="539" y="452"/>
                    </a:moveTo>
                    <a:lnTo>
                      <a:pt x="539" y="452"/>
                    </a:lnTo>
                    <a:lnTo>
                      <a:pt x="538" y="457"/>
                    </a:lnTo>
                    <a:lnTo>
                      <a:pt x="537" y="461"/>
                    </a:lnTo>
                    <a:lnTo>
                      <a:pt x="535" y="465"/>
                    </a:lnTo>
                    <a:lnTo>
                      <a:pt x="531" y="468"/>
                    </a:lnTo>
                    <a:lnTo>
                      <a:pt x="528" y="472"/>
                    </a:lnTo>
                    <a:lnTo>
                      <a:pt x="524" y="474"/>
                    </a:lnTo>
                    <a:lnTo>
                      <a:pt x="519" y="476"/>
                    </a:lnTo>
                    <a:lnTo>
                      <a:pt x="514" y="476"/>
                    </a:lnTo>
                    <a:lnTo>
                      <a:pt x="94" y="476"/>
                    </a:lnTo>
                    <a:lnTo>
                      <a:pt x="94" y="476"/>
                    </a:lnTo>
                    <a:lnTo>
                      <a:pt x="90" y="476"/>
                    </a:lnTo>
                    <a:lnTo>
                      <a:pt x="86" y="474"/>
                    </a:lnTo>
                    <a:lnTo>
                      <a:pt x="81" y="472"/>
                    </a:lnTo>
                    <a:lnTo>
                      <a:pt x="77" y="468"/>
                    </a:lnTo>
                    <a:lnTo>
                      <a:pt x="75" y="465"/>
                    </a:lnTo>
                    <a:lnTo>
                      <a:pt x="73" y="461"/>
                    </a:lnTo>
                    <a:lnTo>
                      <a:pt x="71" y="457"/>
                    </a:lnTo>
                    <a:lnTo>
                      <a:pt x="71" y="452"/>
                    </a:lnTo>
                    <a:lnTo>
                      <a:pt x="71" y="450"/>
                    </a:lnTo>
                    <a:lnTo>
                      <a:pt x="71" y="450"/>
                    </a:lnTo>
                    <a:lnTo>
                      <a:pt x="71" y="445"/>
                    </a:lnTo>
                    <a:lnTo>
                      <a:pt x="73" y="440"/>
                    </a:lnTo>
                    <a:lnTo>
                      <a:pt x="75" y="436"/>
                    </a:lnTo>
                    <a:lnTo>
                      <a:pt x="77" y="433"/>
                    </a:lnTo>
                    <a:lnTo>
                      <a:pt x="81" y="429"/>
                    </a:lnTo>
                    <a:lnTo>
                      <a:pt x="86" y="427"/>
                    </a:lnTo>
                    <a:lnTo>
                      <a:pt x="90" y="425"/>
                    </a:lnTo>
                    <a:lnTo>
                      <a:pt x="94" y="425"/>
                    </a:lnTo>
                    <a:lnTo>
                      <a:pt x="514" y="425"/>
                    </a:lnTo>
                    <a:lnTo>
                      <a:pt x="514" y="425"/>
                    </a:lnTo>
                    <a:lnTo>
                      <a:pt x="519" y="425"/>
                    </a:lnTo>
                    <a:lnTo>
                      <a:pt x="524" y="427"/>
                    </a:lnTo>
                    <a:lnTo>
                      <a:pt x="528" y="429"/>
                    </a:lnTo>
                    <a:lnTo>
                      <a:pt x="531" y="433"/>
                    </a:lnTo>
                    <a:lnTo>
                      <a:pt x="535" y="436"/>
                    </a:lnTo>
                    <a:lnTo>
                      <a:pt x="537" y="440"/>
                    </a:lnTo>
                    <a:lnTo>
                      <a:pt x="538" y="445"/>
                    </a:lnTo>
                    <a:lnTo>
                      <a:pt x="539" y="450"/>
                    </a:lnTo>
                    <a:lnTo>
                      <a:pt x="539" y="452"/>
                    </a:lnTo>
                    <a:close/>
                    <a:moveTo>
                      <a:pt x="539" y="330"/>
                    </a:moveTo>
                    <a:lnTo>
                      <a:pt x="539" y="330"/>
                    </a:lnTo>
                    <a:lnTo>
                      <a:pt x="538" y="334"/>
                    </a:lnTo>
                    <a:lnTo>
                      <a:pt x="537" y="339"/>
                    </a:lnTo>
                    <a:lnTo>
                      <a:pt x="535" y="343"/>
                    </a:lnTo>
                    <a:lnTo>
                      <a:pt x="531" y="347"/>
                    </a:lnTo>
                    <a:lnTo>
                      <a:pt x="528" y="350"/>
                    </a:lnTo>
                    <a:lnTo>
                      <a:pt x="524" y="352"/>
                    </a:lnTo>
                    <a:lnTo>
                      <a:pt x="519" y="354"/>
                    </a:lnTo>
                    <a:lnTo>
                      <a:pt x="514" y="354"/>
                    </a:lnTo>
                    <a:lnTo>
                      <a:pt x="94" y="354"/>
                    </a:lnTo>
                    <a:lnTo>
                      <a:pt x="94" y="354"/>
                    </a:lnTo>
                    <a:lnTo>
                      <a:pt x="90" y="354"/>
                    </a:lnTo>
                    <a:lnTo>
                      <a:pt x="86" y="352"/>
                    </a:lnTo>
                    <a:lnTo>
                      <a:pt x="81" y="350"/>
                    </a:lnTo>
                    <a:lnTo>
                      <a:pt x="77" y="347"/>
                    </a:lnTo>
                    <a:lnTo>
                      <a:pt x="75" y="343"/>
                    </a:lnTo>
                    <a:lnTo>
                      <a:pt x="73" y="339"/>
                    </a:lnTo>
                    <a:lnTo>
                      <a:pt x="71" y="334"/>
                    </a:lnTo>
                    <a:lnTo>
                      <a:pt x="71" y="330"/>
                    </a:lnTo>
                    <a:lnTo>
                      <a:pt x="71" y="328"/>
                    </a:lnTo>
                    <a:lnTo>
                      <a:pt x="71" y="328"/>
                    </a:lnTo>
                    <a:lnTo>
                      <a:pt x="71" y="322"/>
                    </a:lnTo>
                    <a:lnTo>
                      <a:pt x="73" y="318"/>
                    </a:lnTo>
                    <a:lnTo>
                      <a:pt x="75" y="313"/>
                    </a:lnTo>
                    <a:lnTo>
                      <a:pt x="77" y="310"/>
                    </a:lnTo>
                    <a:lnTo>
                      <a:pt x="81" y="307"/>
                    </a:lnTo>
                    <a:lnTo>
                      <a:pt x="86" y="305"/>
                    </a:lnTo>
                    <a:lnTo>
                      <a:pt x="90" y="304"/>
                    </a:lnTo>
                    <a:lnTo>
                      <a:pt x="94" y="303"/>
                    </a:lnTo>
                    <a:lnTo>
                      <a:pt x="514" y="303"/>
                    </a:lnTo>
                    <a:lnTo>
                      <a:pt x="514" y="303"/>
                    </a:lnTo>
                    <a:lnTo>
                      <a:pt x="519" y="304"/>
                    </a:lnTo>
                    <a:lnTo>
                      <a:pt x="524" y="305"/>
                    </a:lnTo>
                    <a:lnTo>
                      <a:pt x="528" y="307"/>
                    </a:lnTo>
                    <a:lnTo>
                      <a:pt x="531" y="310"/>
                    </a:lnTo>
                    <a:lnTo>
                      <a:pt x="535" y="313"/>
                    </a:lnTo>
                    <a:lnTo>
                      <a:pt x="537" y="318"/>
                    </a:lnTo>
                    <a:lnTo>
                      <a:pt x="538" y="322"/>
                    </a:lnTo>
                    <a:lnTo>
                      <a:pt x="539" y="328"/>
                    </a:lnTo>
                    <a:lnTo>
                      <a:pt x="539" y="330"/>
                    </a:lnTo>
                    <a:close/>
                    <a:moveTo>
                      <a:pt x="498" y="143"/>
                    </a:moveTo>
                    <a:lnTo>
                      <a:pt x="128" y="143"/>
                    </a:lnTo>
                    <a:lnTo>
                      <a:pt x="546" y="11"/>
                    </a:lnTo>
                    <a:lnTo>
                      <a:pt x="546" y="11"/>
                    </a:lnTo>
                    <a:lnTo>
                      <a:pt x="551" y="10"/>
                    </a:lnTo>
                    <a:lnTo>
                      <a:pt x="565" y="6"/>
                    </a:lnTo>
                    <a:lnTo>
                      <a:pt x="586" y="1"/>
                    </a:lnTo>
                    <a:lnTo>
                      <a:pt x="596" y="0"/>
                    </a:lnTo>
                    <a:lnTo>
                      <a:pt x="608" y="0"/>
                    </a:lnTo>
                    <a:lnTo>
                      <a:pt x="608" y="0"/>
                    </a:lnTo>
                    <a:lnTo>
                      <a:pt x="887" y="0"/>
                    </a:lnTo>
                    <a:lnTo>
                      <a:pt x="887" y="0"/>
                    </a:lnTo>
                    <a:lnTo>
                      <a:pt x="894" y="0"/>
                    </a:lnTo>
                    <a:lnTo>
                      <a:pt x="899" y="0"/>
                    </a:lnTo>
                    <a:lnTo>
                      <a:pt x="903" y="2"/>
                    </a:lnTo>
                    <a:lnTo>
                      <a:pt x="908" y="3"/>
                    </a:lnTo>
                    <a:lnTo>
                      <a:pt x="909" y="4"/>
                    </a:lnTo>
                    <a:lnTo>
                      <a:pt x="910" y="7"/>
                    </a:lnTo>
                    <a:lnTo>
                      <a:pt x="909" y="8"/>
                    </a:lnTo>
                    <a:lnTo>
                      <a:pt x="907" y="10"/>
                    </a:lnTo>
                    <a:lnTo>
                      <a:pt x="900" y="15"/>
                    </a:lnTo>
                    <a:lnTo>
                      <a:pt x="900" y="15"/>
                    </a:lnTo>
                    <a:lnTo>
                      <a:pt x="743" y="110"/>
                    </a:lnTo>
                    <a:lnTo>
                      <a:pt x="743" y="110"/>
                    </a:lnTo>
                    <a:lnTo>
                      <a:pt x="731" y="116"/>
                    </a:lnTo>
                    <a:lnTo>
                      <a:pt x="718" y="122"/>
                    </a:lnTo>
                    <a:lnTo>
                      <a:pt x="704" y="127"/>
                    </a:lnTo>
                    <a:lnTo>
                      <a:pt x="690" y="131"/>
                    </a:lnTo>
                    <a:lnTo>
                      <a:pt x="676" y="135"/>
                    </a:lnTo>
                    <a:lnTo>
                      <a:pt x="660" y="137"/>
                    </a:lnTo>
                    <a:lnTo>
                      <a:pt x="632" y="141"/>
                    </a:lnTo>
                    <a:lnTo>
                      <a:pt x="605" y="143"/>
                    </a:lnTo>
                    <a:lnTo>
                      <a:pt x="580" y="143"/>
                    </a:lnTo>
                    <a:lnTo>
                      <a:pt x="544" y="143"/>
                    </a:lnTo>
                    <a:lnTo>
                      <a:pt x="498" y="143"/>
                    </a:lnTo>
                    <a:close/>
                    <a:moveTo>
                      <a:pt x="946" y="54"/>
                    </a:moveTo>
                    <a:lnTo>
                      <a:pt x="946" y="54"/>
                    </a:lnTo>
                    <a:lnTo>
                      <a:pt x="946" y="781"/>
                    </a:lnTo>
                    <a:lnTo>
                      <a:pt x="946" y="781"/>
                    </a:lnTo>
                    <a:lnTo>
                      <a:pt x="946" y="793"/>
                    </a:lnTo>
                    <a:lnTo>
                      <a:pt x="943" y="804"/>
                    </a:lnTo>
                    <a:lnTo>
                      <a:pt x="941" y="812"/>
                    </a:lnTo>
                    <a:lnTo>
                      <a:pt x="939" y="819"/>
                    </a:lnTo>
                    <a:lnTo>
                      <a:pt x="934" y="828"/>
                    </a:lnTo>
                    <a:lnTo>
                      <a:pt x="931" y="831"/>
                    </a:lnTo>
                    <a:lnTo>
                      <a:pt x="664" y="1243"/>
                    </a:lnTo>
                    <a:lnTo>
                      <a:pt x="664" y="1243"/>
                    </a:lnTo>
                    <a:lnTo>
                      <a:pt x="666" y="1232"/>
                    </a:lnTo>
                    <a:lnTo>
                      <a:pt x="666" y="1220"/>
                    </a:lnTo>
                    <a:lnTo>
                      <a:pt x="666" y="266"/>
                    </a:lnTo>
                    <a:lnTo>
                      <a:pt x="666" y="266"/>
                    </a:lnTo>
                    <a:lnTo>
                      <a:pt x="667" y="254"/>
                    </a:lnTo>
                    <a:lnTo>
                      <a:pt x="668" y="242"/>
                    </a:lnTo>
                    <a:lnTo>
                      <a:pt x="669" y="231"/>
                    </a:lnTo>
                    <a:lnTo>
                      <a:pt x="671" y="222"/>
                    </a:lnTo>
                    <a:lnTo>
                      <a:pt x="677" y="206"/>
                    </a:lnTo>
                    <a:lnTo>
                      <a:pt x="682" y="194"/>
                    </a:lnTo>
                    <a:lnTo>
                      <a:pt x="689" y="184"/>
                    </a:lnTo>
                    <a:lnTo>
                      <a:pt x="694" y="179"/>
                    </a:lnTo>
                    <a:lnTo>
                      <a:pt x="698" y="175"/>
                    </a:lnTo>
                    <a:lnTo>
                      <a:pt x="929" y="36"/>
                    </a:lnTo>
                    <a:lnTo>
                      <a:pt x="929" y="36"/>
                    </a:lnTo>
                    <a:lnTo>
                      <a:pt x="931" y="35"/>
                    </a:lnTo>
                    <a:lnTo>
                      <a:pt x="935" y="34"/>
                    </a:lnTo>
                    <a:lnTo>
                      <a:pt x="938" y="34"/>
                    </a:lnTo>
                    <a:lnTo>
                      <a:pt x="940" y="36"/>
                    </a:lnTo>
                    <a:lnTo>
                      <a:pt x="943" y="39"/>
                    </a:lnTo>
                    <a:lnTo>
                      <a:pt x="946" y="46"/>
                    </a:lnTo>
                    <a:lnTo>
                      <a:pt x="946" y="54"/>
                    </a:lnTo>
                    <a:lnTo>
                      <a:pt x="946" y="5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lIns="64657" tIns="32328" rIns="64657" bIns="32328"/>
              <a:lstStyle/>
              <a:p>
                <a:pPr>
                  <a:defRPr/>
                </a:pPr>
                <a:endParaRPr lang="en-GB" sz="1273" dirty="0">
                  <a:latin typeface="Arial" panose="020B0604020202020204" pitchFamily="34" charset="0"/>
                </a:endParaRPr>
              </a:p>
            </p:txBody>
          </p:sp>
        </p:grpSp>
        <p:sp>
          <p:nvSpPr>
            <p:cNvPr id="28" name="TextBox 27"/>
            <p:cNvSpPr txBox="1"/>
            <p:nvPr/>
          </p:nvSpPr>
          <p:spPr>
            <a:xfrm>
              <a:off x="8759619" y="2956151"/>
              <a:ext cx="797987" cy="345850"/>
            </a:xfrm>
            <a:prstGeom prst="rect">
              <a:avLst/>
            </a:prstGeom>
            <a:noFill/>
          </p:spPr>
          <p:txBody>
            <a:bodyPr lIns="0" tIns="0" rIns="0" bIns="0"/>
            <a:lstStyle/>
            <a:p>
              <a:pPr indent="-205740" algn="ctr">
                <a:defRPr/>
              </a:pPr>
              <a:r>
                <a:rPr lang="el-GR" sz="750" b="1" i="1" dirty="0">
                  <a:latin typeface="Georgia" pitchFamily="18" charset="0"/>
                </a:rPr>
                <a:t>Τράπεζα </a:t>
              </a:r>
            </a:p>
            <a:p>
              <a:pPr indent="-205740" algn="ctr">
                <a:spcAft>
                  <a:spcPts val="675"/>
                </a:spcAft>
                <a:defRPr/>
              </a:pPr>
              <a:r>
                <a:rPr lang="el-GR" sz="750" b="1" i="1" dirty="0">
                  <a:latin typeface="Georgia" pitchFamily="18" charset="0"/>
                </a:rPr>
                <a:t>Πειραιώς</a:t>
              </a:r>
              <a:endParaRPr lang="en-US" sz="750" b="1" i="1" dirty="0">
                <a:latin typeface="Georgia" pitchFamily="18" charset="0"/>
              </a:endParaRPr>
            </a:p>
          </p:txBody>
        </p:sp>
        <p:sp>
          <p:nvSpPr>
            <p:cNvPr id="29" name="TextBox 28"/>
            <p:cNvSpPr txBox="1"/>
            <p:nvPr/>
          </p:nvSpPr>
          <p:spPr>
            <a:xfrm>
              <a:off x="8850299" y="5430174"/>
              <a:ext cx="1135318" cy="386941"/>
            </a:xfrm>
            <a:prstGeom prst="rect">
              <a:avLst/>
            </a:prstGeom>
            <a:noFill/>
          </p:spPr>
          <p:txBody>
            <a:bodyPr lIns="0" tIns="0" rIns="0" bIns="0"/>
            <a:lstStyle/>
            <a:p>
              <a:pPr indent="-205740" algn="ctr">
                <a:defRPr/>
              </a:pPr>
              <a:r>
                <a:rPr lang="el-GR" sz="750" b="1" i="1" dirty="0">
                  <a:latin typeface="Georgia" pitchFamily="18" charset="0"/>
                </a:rPr>
                <a:t>Μη συστημικές </a:t>
              </a:r>
            </a:p>
            <a:p>
              <a:pPr indent="-205740" algn="ctr">
                <a:spcAft>
                  <a:spcPts val="675"/>
                </a:spcAft>
                <a:defRPr/>
              </a:pPr>
              <a:r>
                <a:rPr lang="el-GR" sz="750" b="1" i="1" dirty="0">
                  <a:latin typeface="Georgia" pitchFamily="18" charset="0"/>
                </a:rPr>
                <a:t>Τράπεζες</a:t>
              </a:r>
              <a:endParaRPr lang="en-US" sz="750" b="1" i="1" dirty="0">
                <a:latin typeface="Georgia" pitchFamily="18" charset="0"/>
              </a:endParaRPr>
            </a:p>
          </p:txBody>
        </p:sp>
        <p:sp>
          <p:nvSpPr>
            <p:cNvPr id="30" name="TextBox 29"/>
            <p:cNvSpPr txBox="1"/>
            <p:nvPr/>
          </p:nvSpPr>
          <p:spPr>
            <a:xfrm>
              <a:off x="6144398" y="6299934"/>
              <a:ext cx="3752352" cy="166076"/>
            </a:xfrm>
            <a:prstGeom prst="rect">
              <a:avLst/>
            </a:prstGeom>
            <a:noFill/>
          </p:spPr>
          <p:txBody>
            <a:bodyPr lIns="0" tIns="0" rIns="0" bIns="0"/>
            <a:lstStyle/>
            <a:p>
              <a:pPr indent="-205740" algn="ctr">
                <a:spcAft>
                  <a:spcPts val="675"/>
                </a:spcAft>
                <a:defRPr/>
              </a:pPr>
              <a:r>
                <a:rPr lang="el-GR" sz="675" b="1" i="1" dirty="0">
                  <a:latin typeface="Georgia" pitchFamily="18" charset="0"/>
                </a:rPr>
                <a:t>Σύστημα Υποστήριξης </a:t>
              </a:r>
              <a:r>
                <a:rPr lang="en-US" sz="675" b="1" i="1" dirty="0">
                  <a:latin typeface="Georgia" pitchFamily="18" charset="0"/>
                </a:rPr>
                <a:t>OCW </a:t>
              </a:r>
              <a:r>
                <a:rPr lang="el-GR" sz="675" b="1" i="1" dirty="0">
                  <a:latin typeface="Georgia" pitchFamily="18" charset="0"/>
                </a:rPr>
                <a:t>των Τραπεζών</a:t>
              </a:r>
              <a:endParaRPr lang="en-US" sz="675" b="1" i="1" dirty="0">
                <a:latin typeface="Georgia" pitchFamily="18" charset="0"/>
              </a:endParaRPr>
            </a:p>
          </p:txBody>
        </p:sp>
        <p:cxnSp>
          <p:nvCxnSpPr>
            <p:cNvPr id="31" name="Straight Arrow Connector 30"/>
            <p:cNvCxnSpPr/>
            <p:nvPr/>
          </p:nvCxnSpPr>
          <p:spPr>
            <a:xfrm>
              <a:off x="2713053" y="3983427"/>
              <a:ext cx="598490" cy="3424"/>
            </a:xfrm>
            <a:prstGeom prst="straightConnector1">
              <a:avLst/>
            </a:prstGeom>
            <a:ln>
              <a:solidFill>
                <a:srgbClr val="7F7F7F"/>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584696" y="2647968"/>
              <a:ext cx="7254" cy="301334"/>
            </a:xfrm>
            <a:prstGeom prst="straightConnector1">
              <a:avLst/>
            </a:prstGeom>
            <a:ln>
              <a:solidFill>
                <a:srgbClr val="7F7F7F"/>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flipH="1">
              <a:off x="5738150" y="3988564"/>
              <a:ext cx="594863" cy="3424"/>
            </a:xfrm>
            <a:prstGeom prst="straightConnector1">
              <a:avLst/>
            </a:prstGeom>
            <a:ln>
              <a:solidFill>
                <a:srgbClr val="7F7F7F"/>
              </a:solidFill>
              <a:headEnd type="triangle"/>
              <a:tailEnd type="triangle"/>
            </a:ln>
          </p:spPr>
          <p:style>
            <a:lnRef idx="1">
              <a:schemeClr val="accent1"/>
            </a:lnRef>
            <a:fillRef idx="0">
              <a:schemeClr val="accent1"/>
            </a:fillRef>
            <a:effectRef idx="0">
              <a:schemeClr val="accent1"/>
            </a:effectRef>
            <a:fontRef idx="minor">
              <a:schemeClr val="tx1"/>
            </a:fontRef>
          </p:style>
        </p:cxnSp>
        <p:grpSp>
          <p:nvGrpSpPr>
            <p:cNvPr id="5" name="Group 33"/>
            <p:cNvGrpSpPr>
              <a:grpSpLocks/>
            </p:cNvGrpSpPr>
            <p:nvPr/>
          </p:nvGrpSpPr>
          <p:grpSpPr bwMode="auto">
            <a:xfrm>
              <a:off x="7177723" y="2485588"/>
              <a:ext cx="946850" cy="2721538"/>
              <a:chOff x="7361670" y="2172367"/>
              <a:chExt cx="762897" cy="2721538"/>
            </a:xfrm>
          </p:grpSpPr>
          <p:cxnSp>
            <p:nvCxnSpPr>
              <p:cNvPr id="55" name="Straight Arrow Connector 54"/>
              <p:cNvCxnSpPr/>
              <p:nvPr/>
            </p:nvCxnSpPr>
            <p:spPr>
              <a:xfrm flipV="1">
                <a:off x="7376630" y="2172095"/>
                <a:ext cx="707250" cy="1528928"/>
              </a:xfrm>
              <a:prstGeom prst="straightConnector1">
                <a:avLst/>
              </a:prstGeom>
              <a:ln>
                <a:solidFill>
                  <a:srgbClr val="7F7F7F"/>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p:nvPr/>
            </p:nvCxnSpPr>
            <p:spPr>
              <a:xfrm flipV="1">
                <a:off x="7376630" y="2829552"/>
                <a:ext cx="720401" cy="871472"/>
              </a:xfrm>
              <a:prstGeom prst="straightConnector1">
                <a:avLst/>
              </a:prstGeom>
              <a:ln>
                <a:solidFill>
                  <a:srgbClr val="7F7F7F"/>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a:stCxn id="43" idx="2"/>
                <a:endCxn id="48" idx="2"/>
              </p:cNvCxnSpPr>
              <p:nvPr/>
            </p:nvCxnSpPr>
            <p:spPr>
              <a:xfrm flipV="1">
                <a:off x="7362017" y="3519538"/>
                <a:ext cx="739398" cy="157516"/>
              </a:xfrm>
              <a:prstGeom prst="straightConnector1">
                <a:avLst/>
              </a:prstGeom>
              <a:ln>
                <a:solidFill>
                  <a:srgbClr val="7F7F7F"/>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a:stCxn id="43" idx="1"/>
                <a:endCxn id="60" idx="2"/>
              </p:cNvCxnSpPr>
              <p:nvPr/>
            </p:nvCxnSpPr>
            <p:spPr>
              <a:xfrm>
                <a:off x="7379552" y="3627403"/>
                <a:ext cx="745243" cy="666017"/>
              </a:xfrm>
              <a:prstGeom prst="straightConnector1">
                <a:avLst/>
              </a:prstGeom>
              <a:ln>
                <a:solidFill>
                  <a:srgbClr val="7F7F7F"/>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a:stCxn id="43" idx="4"/>
                <a:endCxn id="50" idx="1"/>
              </p:cNvCxnSpPr>
              <p:nvPr/>
            </p:nvCxnSpPr>
            <p:spPr>
              <a:xfrm>
                <a:off x="7420467" y="3750676"/>
                <a:ext cx="656106" cy="1143700"/>
              </a:xfrm>
              <a:prstGeom prst="straightConnector1">
                <a:avLst/>
              </a:prstGeom>
              <a:ln>
                <a:solidFill>
                  <a:srgbClr val="7F7F7F"/>
                </a:solidFill>
                <a:tailEnd type="triangle"/>
              </a:ln>
            </p:spPr>
            <p:style>
              <a:lnRef idx="1">
                <a:schemeClr val="accent1"/>
              </a:lnRef>
              <a:fillRef idx="0">
                <a:schemeClr val="accent1"/>
              </a:fillRef>
              <a:effectRef idx="0">
                <a:schemeClr val="accent1"/>
              </a:effectRef>
              <a:fontRef idx="minor">
                <a:schemeClr val="tx1"/>
              </a:fontRef>
            </p:style>
          </p:cxnSp>
        </p:grpSp>
        <p:sp>
          <p:nvSpPr>
            <p:cNvPr id="35" name="TextBox 34"/>
            <p:cNvSpPr txBox="1"/>
            <p:nvPr/>
          </p:nvSpPr>
          <p:spPr>
            <a:xfrm>
              <a:off x="1759096" y="6306783"/>
              <a:ext cx="3979054" cy="147243"/>
            </a:xfrm>
            <a:prstGeom prst="rect">
              <a:avLst/>
            </a:prstGeom>
            <a:noFill/>
          </p:spPr>
          <p:txBody>
            <a:bodyPr lIns="0" tIns="0" rIns="0" bIns="0"/>
            <a:lstStyle/>
            <a:p>
              <a:pPr indent="-205740" algn="ctr">
                <a:spcAft>
                  <a:spcPts val="675"/>
                </a:spcAft>
                <a:defRPr/>
              </a:pPr>
              <a:r>
                <a:rPr lang="el-GR" sz="675" b="1" i="1" dirty="0">
                  <a:latin typeface="Georgia" pitchFamily="18" charset="0"/>
                </a:rPr>
                <a:t>Νομικό Πλαίσιο </a:t>
              </a:r>
              <a:r>
                <a:rPr lang="en-US" sz="675" b="1" i="1" dirty="0">
                  <a:latin typeface="Georgia" pitchFamily="18" charset="0"/>
                </a:rPr>
                <a:t>OCW</a:t>
              </a:r>
            </a:p>
          </p:txBody>
        </p:sp>
        <p:grpSp>
          <p:nvGrpSpPr>
            <p:cNvPr id="6" name="Group 35"/>
            <p:cNvGrpSpPr>
              <a:grpSpLocks/>
            </p:cNvGrpSpPr>
            <p:nvPr/>
          </p:nvGrpSpPr>
          <p:grpSpPr bwMode="auto">
            <a:xfrm>
              <a:off x="7945416" y="5087557"/>
              <a:ext cx="816467" cy="816467"/>
              <a:chOff x="8077934" y="4774336"/>
              <a:chExt cx="816467" cy="816467"/>
            </a:xfrm>
          </p:grpSpPr>
          <p:sp>
            <p:nvSpPr>
              <p:cNvPr id="50" name="Oval 49"/>
              <p:cNvSpPr>
                <a:spLocks noChangeAspect="1"/>
              </p:cNvSpPr>
              <p:nvPr/>
            </p:nvSpPr>
            <p:spPr bwMode="ltGray">
              <a:xfrm>
                <a:off x="8077827" y="4774528"/>
                <a:ext cx="816123" cy="816684"/>
              </a:xfrm>
              <a:prstGeom prst="ellipse">
                <a:avLst/>
              </a:prstGeom>
              <a:solidFill>
                <a:srgbClr val="7F7F7F"/>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273" dirty="0">
                  <a:solidFill>
                    <a:schemeClr val="bg1"/>
                  </a:solidFill>
                  <a:latin typeface="Georgia" pitchFamily="18" charset="0"/>
                </a:endParaRPr>
              </a:p>
            </p:txBody>
          </p:sp>
          <p:sp>
            <p:nvSpPr>
              <p:cNvPr id="51" name="Freeform 351"/>
              <p:cNvSpPr>
                <a:spLocks noChangeAspect="1" noEditPoints="1"/>
              </p:cNvSpPr>
              <p:nvPr/>
            </p:nvSpPr>
            <p:spPr bwMode="auto">
              <a:xfrm>
                <a:off x="8317223" y="4995392"/>
                <a:ext cx="172293" cy="234562"/>
              </a:xfrm>
              <a:custGeom>
                <a:avLst/>
                <a:gdLst>
                  <a:gd name="T0" fmla="*/ 65 w 946"/>
                  <a:gd name="T1" fmla="*/ 187 h 1301"/>
                  <a:gd name="T2" fmla="*/ 29 w 946"/>
                  <a:gd name="T3" fmla="*/ 203 h 1301"/>
                  <a:gd name="T4" fmla="*/ 7 w 946"/>
                  <a:gd name="T5" fmla="*/ 234 h 1301"/>
                  <a:gd name="T6" fmla="*/ 0 w 946"/>
                  <a:gd name="T7" fmla="*/ 1220 h 1301"/>
                  <a:gd name="T8" fmla="*/ 7 w 946"/>
                  <a:gd name="T9" fmla="*/ 1251 h 1301"/>
                  <a:gd name="T10" fmla="*/ 29 w 946"/>
                  <a:gd name="T11" fmla="*/ 1283 h 1301"/>
                  <a:gd name="T12" fmla="*/ 65 w 946"/>
                  <a:gd name="T13" fmla="*/ 1300 h 1301"/>
                  <a:gd name="T14" fmla="*/ 552 w 946"/>
                  <a:gd name="T15" fmla="*/ 1301 h 1301"/>
                  <a:gd name="T16" fmla="*/ 590 w 946"/>
                  <a:gd name="T17" fmla="*/ 1287 h 1301"/>
                  <a:gd name="T18" fmla="*/ 616 w 946"/>
                  <a:gd name="T19" fmla="*/ 1259 h 1301"/>
                  <a:gd name="T20" fmla="*/ 626 w 946"/>
                  <a:gd name="T21" fmla="*/ 1220 h 1301"/>
                  <a:gd name="T22" fmla="*/ 621 w 946"/>
                  <a:gd name="T23" fmla="*/ 242 h 1301"/>
                  <a:gd name="T24" fmla="*/ 602 w 946"/>
                  <a:gd name="T25" fmla="*/ 208 h 1301"/>
                  <a:gd name="T26" fmla="*/ 568 w 946"/>
                  <a:gd name="T27" fmla="*/ 188 h 1301"/>
                  <a:gd name="T28" fmla="*/ 446 w 946"/>
                  <a:gd name="T29" fmla="*/ 812 h 1301"/>
                  <a:gd name="T30" fmla="*/ 420 w 946"/>
                  <a:gd name="T31" fmla="*/ 800 h 1301"/>
                  <a:gd name="T32" fmla="*/ 408 w 946"/>
                  <a:gd name="T33" fmla="*/ 774 h 1301"/>
                  <a:gd name="T34" fmla="*/ 425 w 946"/>
                  <a:gd name="T35" fmla="*/ 743 h 1301"/>
                  <a:gd name="T36" fmla="*/ 453 w 946"/>
                  <a:gd name="T37" fmla="*/ 736 h 1301"/>
                  <a:gd name="T38" fmla="*/ 482 w 946"/>
                  <a:gd name="T39" fmla="*/ 759 h 1301"/>
                  <a:gd name="T40" fmla="*/ 482 w 946"/>
                  <a:gd name="T41" fmla="*/ 788 h 1301"/>
                  <a:gd name="T42" fmla="*/ 453 w 946"/>
                  <a:gd name="T43" fmla="*/ 811 h 1301"/>
                  <a:gd name="T44" fmla="*/ 538 w 946"/>
                  <a:gd name="T45" fmla="*/ 579 h 1301"/>
                  <a:gd name="T46" fmla="*/ 524 w 946"/>
                  <a:gd name="T47" fmla="*/ 596 h 1301"/>
                  <a:gd name="T48" fmla="*/ 90 w 946"/>
                  <a:gd name="T49" fmla="*/ 597 h 1301"/>
                  <a:gd name="T50" fmla="*/ 73 w 946"/>
                  <a:gd name="T51" fmla="*/ 583 h 1301"/>
                  <a:gd name="T52" fmla="*/ 71 w 946"/>
                  <a:gd name="T53" fmla="*/ 567 h 1301"/>
                  <a:gd name="T54" fmla="*/ 86 w 946"/>
                  <a:gd name="T55" fmla="*/ 550 h 1301"/>
                  <a:gd name="T56" fmla="*/ 519 w 946"/>
                  <a:gd name="T57" fmla="*/ 548 h 1301"/>
                  <a:gd name="T58" fmla="*/ 537 w 946"/>
                  <a:gd name="T59" fmla="*/ 563 h 1301"/>
                  <a:gd name="T60" fmla="*/ 539 w 946"/>
                  <a:gd name="T61" fmla="*/ 452 h 1301"/>
                  <a:gd name="T62" fmla="*/ 528 w 946"/>
                  <a:gd name="T63" fmla="*/ 472 h 1301"/>
                  <a:gd name="T64" fmla="*/ 94 w 946"/>
                  <a:gd name="T65" fmla="*/ 476 h 1301"/>
                  <a:gd name="T66" fmla="*/ 75 w 946"/>
                  <a:gd name="T67" fmla="*/ 465 h 1301"/>
                  <a:gd name="T68" fmla="*/ 71 w 946"/>
                  <a:gd name="T69" fmla="*/ 450 h 1301"/>
                  <a:gd name="T70" fmla="*/ 81 w 946"/>
                  <a:gd name="T71" fmla="*/ 429 h 1301"/>
                  <a:gd name="T72" fmla="*/ 514 w 946"/>
                  <a:gd name="T73" fmla="*/ 425 h 1301"/>
                  <a:gd name="T74" fmla="*/ 535 w 946"/>
                  <a:gd name="T75" fmla="*/ 436 h 1301"/>
                  <a:gd name="T76" fmla="*/ 539 w 946"/>
                  <a:gd name="T77" fmla="*/ 330 h 1301"/>
                  <a:gd name="T78" fmla="*/ 531 w 946"/>
                  <a:gd name="T79" fmla="*/ 347 h 1301"/>
                  <a:gd name="T80" fmla="*/ 94 w 946"/>
                  <a:gd name="T81" fmla="*/ 354 h 1301"/>
                  <a:gd name="T82" fmla="*/ 77 w 946"/>
                  <a:gd name="T83" fmla="*/ 347 h 1301"/>
                  <a:gd name="T84" fmla="*/ 71 w 946"/>
                  <a:gd name="T85" fmla="*/ 328 h 1301"/>
                  <a:gd name="T86" fmla="*/ 77 w 946"/>
                  <a:gd name="T87" fmla="*/ 310 h 1301"/>
                  <a:gd name="T88" fmla="*/ 514 w 946"/>
                  <a:gd name="T89" fmla="*/ 303 h 1301"/>
                  <a:gd name="T90" fmla="*/ 531 w 946"/>
                  <a:gd name="T91" fmla="*/ 310 h 1301"/>
                  <a:gd name="T92" fmla="*/ 539 w 946"/>
                  <a:gd name="T93" fmla="*/ 330 h 1301"/>
                  <a:gd name="T94" fmla="*/ 551 w 946"/>
                  <a:gd name="T95" fmla="*/ 10 h 1301"/>
                  <a:gd name="T96" fmla="*/ 608 w 946"/>
                  <a:gd name="T97" fmla="*/ 0 h 1301"/>
                  <a:gd name="T98" fmla="*/ 903 w 946"/>
                  <a:gd name="T99" fmla="*/ 2 h 1301"/>
                  <a:gd name="T100" fmla="*/ 907 w 946"/>
                  <a:gd name="T101" fmla="*/ 10 h 1301"/>
                  <a:gd name="T102" fmla="*/ 731 w 946"/>
                  <a:gd name="T103" fmla="*/ 116 h 1301"/>
                  <a:gd name="T104" fmla="*/ 660 w 946"/>
                  <a:gd name="T105" fmla="*/ 137 h 1301"/>
                  <a:gd name="T106" fmla="*/ 498 w 946"/>
                  <a:gd name="T107" fmla="*/ 143 h 1301"/>
                  <a:gd name="T108" fmla="*/ 946 w 946"/>
                  <a:gd name="T109" fmla="*/ 793 h 1301"/>
                  <a:gd name="T110" fmla="*/ 931 w 946"/>
                  <a:gd name="T111" fmla="*/ 831 h 1301"/>
                  <a:gd name="T112" fmla="*/ 666 w 946"/>
                  <a:gd name="T113" fmla="*/ 266 h 1301"/>
                  <a:gd name="T114" fmla="*/ 671 w 946"/>
                  <a:gd name="T115" fmla="*/ 222 h 1301"/>
                  <a:gd name="T116" fmla="*/ 698 w 946"/>
                  <a:gd name="T117" fmla="*/ 175 h 1301"/>
                  <a:gd name="T118" fmla="*/ 938 w 946"/>
                  <a:gd name="T119" fmla="*/ 34 h 1301"/>
                  <a:gd name="T120" fmla="*/ 946 w 946"/>
                  <a:gd name="T121" fmla="*/ 54 h 13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46" h="1301">
                    <a:moveTo>
                      <a:pt x="544" y="184"/>
                    </a:moveTo>
                    <a:lnTo>
                      <a:pt x="81" y="184"/>
                    </a:lnTo>
                    <a:lnTo>
                      <a:pt x="81" y="184"/>
                    </a:lnTo>
                    <a:lnTo>
                      <a:pt x="73" y="184"/>
                    </a:lnTo>
                    <a:lnTo>
                      <a:pt x="65" y="187"/>
                    </a:lnTo>
                    <a:lnTo>
                      <a:pt x="58" y="188"/>
                    </a:lnTo>
                    <a:lnTo>
                      <a:pt x="50" y="191"/>
                    </a:lnTo>
                    <a:lnTo>
                      <a:pt x="42" y="194"/>
                    </a:lnTo>
                    <a:lnTo>
                      <a:pt x="36" y="199"/>
                    </a:lnTo>
                    <a:lnTo>
                      <a:pt x="29" y="203"/>
                    </a:lnTo>
                    <a:lnTo>
                      <a:pt x="24" y="208"/>
                    </a:lnTo>
                    <a:lnTo>
                      <a:pt x="19" y="214"/>
                    </a:lnTo>
                    <a:lnTo>
                      <a:pt x="14" y="220"/>
                    </a:lnTo>
                    <a:lnTo>
                      <a:pt x="10" y="227"/>
                    </a:lnTo>
                    <a:lnTo>
                      <a:pt x="7" y="234"/>
                    </a:lnTo>
                    <a:lnTo>
                      <a:pt x="3" y="242"/>
                    </a:lnTo>
                    <a:lnTo>
                      <a:pt x="1" y="249"/>
                    </a:lnTo>
                    <a:lnTo>
                      <a:pt x="0" y="258"/>
                    </a:lnTo>
                    <a:lnTo>
                      <a:pt x="0" y="266"/>
                    </a:lnTo>
                    <a:lnTo>
                      <a:pt x="0" y="1220"/>
                    </a:lnTo>
                    <a:lnTo>
                      <a:pt x="0" y="1220"/>
                    </a:lnTo>
                    <a:lnTo>
                      <a:pt x="0" y="1229"/>
                    </a:lnTo>
                    <a:lnTo>
                      <a:pt x="1" y="1236"/>
                    </a:lnTo>
                    <a:lnTo>
                      <a:pt x="3" y="1244"/>
                    </a:lnTo>
                    <a:lnTo>
                      <a:pt x="7" y="1251"/>
                    </a:lnTo>
                    <a:lnTo>
                      <a:pt x="10" y="1259"/>
                    </a:lnTo>
                    <a:lnTo>
                      <a:pt x="14" y="1265"/>
                    </a:lnTo>
                    <a:lnTo>
                      <a:pt x="19" y="1272"/>
                    </a:lnTo>
                    <a:lnTo>
                      <a:pt x="24" y="1277"/>
                    </a:lnTo>
                    <a:lnTo>
                      <a:pt x="29" y="1283"/>
                    </a:lnTo>
                    <a:lnTo>
                      <a:pt x="36" y="1287"/>
                    </a:lnTo>
                    <a:lnTo>
                      <a:pt x="42" y="1291"/>
                    </a:lnTo>
                    <a:lnTo>
                      <a:pt x="50" y="1295"/>
                    </a:lnTo>
                    <a:lnTo>
                      <a:pt x="58" y="1298"/>
                    </a:lnTo>
                    <a:lnTo>
                      <a:pt x="65" y="1300"/>
                    </a:lnTo>
                    <a:lnTo>
                      <a:pt x="73" y="1301"/>
                    </a:lnTo>
                    <a:lnTo>
                      <a:pt x="81" y="1301"/>
                    </a:lnTo>
                    <a:lnTo>
                      <a:pt x="544" y="1301"/>
                    </a:lnTo>
                    <a:lnTo>
                      <a:pt x="544" y="1301"/>
                    </a:lnTo>
                    <a:lnTo>
                      <a:pt x="552" y="1301"/>
                    </a:lnTo>
                    <a:lnTo>
                      <a:pt x="561" y="1300"/>
                    </a:lnTo>
                    <a:lnTo>
                      <a:pt x="568" y="1298"/>
                    </a:lnTo>
                    <a:lnTo>
                      <a:pt x="576" y="1295"/>
                    </a:lnTo>
                    <a:lnTo>
                      <a:pt x="582" y="1291"/>
                    </a:lnTo>
                    <a:lnTo>
                      <a:pt x="590" y="1287"/>
                    </a:lnTo>
                    <a:lnTo>
                      <a:pt x="595" y="1283"/>
                    </a:lnTo>
                    <a:lnTo>
                      <a:pt x="602" y="1277"/>
                    </a:lnTo>
                    <a:lnTo>
                      <a:pt x="607" y="1272"/>
                    </a:lnTo>
                    <a:lnTo>
                      <a:pt x="612" y="1265"/>
                    </a:lnTo>
                    <a:lnTo>
                      <a:pt x="616" y="1259"/>
                    </a:lnTo>
                    <a:lnTo>
                      <a:pt x="619" y="1251"/>
                    </a:lnTo>
                    <a:lnTo>
                      <a:pt x="621" y="1244"/>
                    </a:lnTo>
                    <a:lnTo>
                      <a:pt x="624" y="1236"/>
                    </a:lnTo>
                    <a:lnTo>
                      <a:pt x="625" y="1229"/>
                    </a:lnTo>
                    <a:lnTo>
                      <a:pt x="626" y="1220"/>
                    </a:lnTo>
                    <a:lnTo>
                      <a:pt x="626" y="266"/>
                    </a:lnTo>
                    <a:lnTo>
                      <a:pt x="626" y="266"/>
                    </a:lnTo>
                    <a:lnTo>
                      <a:pt x="625" y="258"/>
                    </a:lnTo>
                    <a:lnTo>
                      <a:pt x="624" y="249"/>
                    </a:lnTo>
                    <a:lnTo>
                      <a:pt x="621" y="242"/>
                    </a:lnTo>
                    <a:lnTo>
                      <a:pt x="619" y="234"/>
                    </a:lnTo>
                    <a:lnTo>
                      <a:pt x="616" y="227"/>
                    </a:lnTo>
                    <a:lnTo>
                      <a:pt x="612" y="220"/>
                    </a:lnTo>
                    <a:lnTo>
                      <a:pt x="607" y="214"/>
                    </a:lnTo>
                    <a:lnTo>
                      <a:pt x="602" y="208"/>
                    </a:lnTo>
                    <a:lnTo>
                      <a:pt x="595" y="203"/>
                    </a:lnTo>
                    <a:lnTo>
                      <a:pt x="590" y="199"/>
                    </a:lnTo>
                    <a:lnTo>
                      <a:pt x="582" y="194"/>
                    </a:lnTo>
                    <a:lnTo>
                      <a:pt x="576" y="191"/>
                    </a:lnTo>
                    <a:lnTo>
                      <a:pt x="568" y="188"/>
                    </a:lnTo>
                    <a:lnTo>
                      <a:pt x="561" y="187"/>
                    </a:lnTo>
                    <a:lnTo>
                      <a:pt x="552" y="184"/>
                    </a:lnTo>
                    <a:lnTo>
                      <a:pt x="544" y="184"/>
                    </a:lnTo>
                    <a:lnTo>
                      <a:pt x="544" y="184"/>
                    </a:lnTo>
                    <a:close/>
                    <a:moveTo>
                      <a:pt x="446" y="812"/>
                    </a:moveTo>
                    <a:lnTo>
                      <a:pt x="446" y="812"/>
                    </a:lnTo>
                    <a:lnTo>
                      <a:pt x="438" y="811"/>
                    </a:lnTo>
                    <a:lnTo>
                      <a:pt x="432" y="809"/>
                    </a:lnTo>
                    <a:lnTo>
                      <a:pt x="425" y="806"/>
                    </a:lnTo>
                    <a:lnTo>
                      <a:pt x="420" y="800"/>
                    </a:lnTo>
                    <a:lnTo>
                      <a:pt x="414" y="795"/>
                    </a:lnTo>
                    <a:lnTo>
                      <a:pt x="411" y="788"/>
                    </a:lnTo>
                    <a:lnTo>
                      <a:pt x="409" y="782"/>
                    </a:lnTo>
                    <a:lnTo>
                      <a:pt x="408" y="774"/>
                    </a:lnTo>
                    <a:lnTo>
                      <a:pt x="408" y="774"/>
                    </a:lnTo>
                    <a:lnTo>
                      <a:pt x="409" y="767"/>
                    </a:lnTo>
                    <a:lnTo>
                      <a:pt x="411" y="759"/>
                    </a:lnTo>
                    <a:lnTo>
                      <a:pt x="414" y="753"/>
                    </a:lnTo>
                    <a:lnTo>
                      <a:pt x="420" y="747"/>
                    </a:lnTo>
                    <a:lnTo>
                      <a:pt x="425" y="743"/>
                    </a:lnTo>
                    <a:lnTo>
                      <a:pt x="432" y="738"/>
                    </a:lnTo>
                    <a:lnTo>
                      <a:pt x="438" y="736"/>
                    </a:lnTo>
                    <a:lnTo>
                      <a:pt x="446" y="736"/>
                    </a:lnTo>
                    <a:lnTo>
                      <a:pt x="446" y="736"/>
                    </a:lnTo>
                    <a:lnTo>
                      <a:pt x="453" y="736"/>
                    </a:lnTo>
                    <a:lnTo>
                      <a:pt x="461" y="738"/>
                    </a:lnTo>
                    <a:lnTo>
                      <a:pt x="467" y="743"/>
                    </a:lnTo>
                    <a:lnTo>
                      <a:pt x="473" y="747"/>
                    </a:lnTo>
                    <a:lnTo>
                      <a:pt x="477" y="753"/>
                    </a:lnTo>
                    <a:lnTo>
                      <a:pt x="482" y="759"/>
                    </a:lnTo>
                    <a:lnTo>
                      <a:pt x="484" y="767"/>
                    </a:lnTo>
                    <a:lnTo>
                      <a:pt x="484" y="774"/>
                    </a:lnTo>
                    <a:lnTo>
                      <a:pt x="484" y="774"/>
                    </a:lnTo>
                    <a:lnTo>
                      <a:pt x="484" y="782"/>
                    </a:lnTo>
                    <a:lnTo>
                      <a:pt x="482" y="788"/>
                    </a:lnTo>
                    <a:lnTo>
                      <a:pt x="477" y="795"/>
                    </a:lnTo>
                    <a:lnTo>
                      <a:pt x="473" y="800"/>
                    </a:lnTo>
                    <a:lnTo>
                      <a:pt x="467" y="806"/>
                    </a:lnTo>
                    <a:lnTo>
                      <a:pt x="461" y="809"/>
                    </a:lnTo>
                    <a:lnTo>
                      <a:pt x="453" y="811"/>
                    </a:lnTo>
                    <a:lnTo>
                      <a:pt x="446" y="812"/>
                    </a:lnTo>
                    <a:lnTo>
                      <a:pt x="446" y="812"/>
                    </a:lnTo>
                    <a:close/>
                    <a:moveTo>
                      <a:pt x="539" y="574"/>
                    </a:moveTo>
                    <a:lnTo>
                      <a:pt x="539" y="574"/>
                    </a:lnTo>
                    <a:lnTo>
                      <a:pt x="538" y="579"/>
                    </a:lnTo>
                    <a:lnTo>
                      <a:pt x="537" y="583"/>
                    </a:lnTo>
                    <a:lnTo>
                      <a:pt x="535" y="588"/>
                    </a:lnTo>
                    <a:lnTo>
                      <a:pt x="531" y="591"/>
                    </a:lnTo>
                    <a:lnTo>
                      <a:pt x="528" y="594"/>
                    </a:lnTo>
                    <a:lnTo>
                      <a:pt x="524" y="596"/>
                    </a:lnTo>
                    <a:lnTo>
                      <a:pt x="519" y="597"/>
                    </a:lnTo>
                    <a:lnTo>
                      <a:pt x="514" y="599"/>
                    </a:lnTo>
                    <a:lnTo>
                      <a:pt x="94" y="599"/>
                    </a:lnTo>
                    <a:lnTo>
                      <a:pt x="94" y="599"/>
                    </a:lnTo>
                    <a:lnTo>
                      <a:pt x="90" y="597"/>
                    </a:lnTo>
                    <a:lnTo>
                      <a:pt x="86" y="596"/>
                    </a:lnTo>
                    <a:lnTo>
                      <a:pt x="81" y="594"/>
                    </a:lnTo>
                    <a:lnTo>
                      <a:pt x="77" y="591"/>
                    </a:lnTo>
                    <a:lnTo>
                      <a:pt x="75" y="588"/>
                    </a:lnTo>
                    <a:lnTo>
                      <a:pt x="73" y="583"/>
                    </a:lnTo>
                    <a:lnTo>
                      <a:pt x="71" y="579"/>
                    </a:lnTo>
                    <a:lnTo>
                      <a:pt x="71" y="574"/>
                    </a:lnTo>
                    <a:lnTo>
                      <a:pt x="71" y="571"/>
                    </a:lnTo>
                    <a:lnTo>
                      <a:pt x="71" y="571"/>
                    </a:lnTo>
                    <a:lnTo>
                      <a:pt x="71" y="567"/>
                    </a:lnTo>
                    <a:lnTo>
                      <a:pt x="73" y="563"/>
                    </a:lnTo>
                    <a:lnTo>
                      <a:pt x="75" y="558"/>
                    </a:lnTo>
                    <a:lnTo>
                      <a:pt x="77" y="554"/>
                    </a:lnTo>
                    <a:lnTo>
                      <a:pt x="81" y="552"/>
                    </a:lnTo>
                    <a:lnTo>
                      <a:pt x="86" y="550"/>
                    </a:lnTo>
                    <a:lnTo>
                      <a:pt x="90" y="548"/>
                    </a:lnTo>
                    <a:lnTo>
                      <a:pt x="94" y="548"/>
                    </a:lnTo>
                    <a:lnTo>
                      <a:pt x="514" y="548"/>
                    </a:lnTo>
                    <a:lnTo>
                      <a:pt x="514" y="548"/>
                    </a:lnTo>
                    <a:lnTo>
                      <a:pt x="519" y="548"/>
                    </a:lnTo>
                    <a:lnTo>
                      <a:pt x="524" y="550"/>
                    </a:lnTo>
                    <a:lnTo>
                      <a:pt x="528" y="552"/>
                    </a:lnTo>
                    <a:lnTo>
                      <a:pt x="531" y="554"/>
                    </a:lnTo>
                    <a:lnTo>
                      <a:pt x="535" y="558"/>
                    </a:lnTo>
                    <a:lnTo>
                      <a:pt x="537" y="563"/>
                    </a:lnTo>
                    <a:lnTo>
                      <a:pt x="538" y="567"/>
                    </a:lnTo>
                    <a:lnTo>
                      <a:pt x="539" y="571"/>
                    </a:lnTo>
                    <a:lnTo>
                      <a:pt x="539" y="574"/>
                    </a:lnTo>
                    <a:close/>
                    <a:moveTo>
                      <a:pt x="539" y="452"/>
                    </a:moveTo>
                    <a:lnTo>
                      <a:pt x="539" y="452"/>
                    </a:lnTo>
                    <a:lnTo>
                      <a:pt x="538" y="457"/>
                    </a:lnTo>
                    <a:lnTo>
                      <a:pt x="537" y="461"/>
                    </a:lnTo>
                    <a:lnTo>
                      <a:pt x="535" y="465"/>
                    </a:lnTo>
                    <a:lnTo>
                      <a:pt x="531" y="468"/>
                    </a:lnTo>
                    <a:lnTo>
                      <a:pt x="528" y="472"/>
                    </a:lnTo>
                    <a:lnTo>
                      <a:pt x="524" y="474"/>
                    </a:lnTo>
                    <a:lnTo>
                      <a:pt x="519" y="476"/>
                    </a:lnTo>
                    <a:lnTo>
                      <a:pt x="514" y="476"/>
                    </a:lnTo>
                    <a:lnTo>
                      <a:pt x="94" y="476"/>
                    </a:lnTo>
                    <a:lnTo>
                      <a:pt x="94" y="476"/>
                    </a:lnTo>
                    <a:lnTo>
                      <a:pt x="90" y="476"/>
                    </a:lnTo>
                    <a:lnTo>
                      <a:pt x="86" y="474"/>
                    </a:lnTo>
                    <a:lnTo>
                      <a:pt x="81" y="472"/>
                    </a:lnTo>
                    <a:lnTo>
                      <a:pt x="77" y="468"/>
                    </a:lnTo>
                    <a:lnTo>
                      <a:pt x="75" y="465"/>
                    </a:lnTo>
                    <a:lnTo>
                      <a:pt x="73" y="461"/>
                    </a:lnTo>
                    <a:lnTo>
                      <a:pt x="71" y="457"/>
                    </a:lnTo>
                    <a:lnTo>
                      <a:pt x="71" y="452"/>
                    </a:lnTo>
                    <a:lnTo>
                      <a:pt x="71" y="450"/>
                    </a:lnTo>
                    <a:lnTo>
                      <a:pt x="71" y="450"/>
                    </a:lnTo>
                    <a:lnTo>
                      <a:pt x="71" y="445"/>
                    </a:lnTo>
                    <a:lnTo>
                      <a:pt x="73" y="440"/>
                    </a:lnTo>
                    <a:lnTo>
                      <a:pt x="75" y="436"/>
                    </a:lnTo>
                    <a:lnTo>
                      <a:pt x="77" y="433"/>
                    </a:lnTo>
                    <a:lnTo>
                      <a:pt x="81" y="429"/>
                    </a:lnTo>
                    <a:lnTo>
                      <a:pt x="86" y="427"/>
                    </a:lnTo>
                    <a:lnTo>
                      <a:pt x="90" y="425"/>
                    </a:lnTo>
                    <a:lnTo>
                      <a:pt x="94" y="425"/>
                    </a:lnTo>
                    <a:lnTo>
                      <a:pt x="514" y="425"/>
                    </a:lnTo>
                    <a:lnTo>
                      <a:pt x="514" y="425"/>
                    </a:lnTo>
                    <a:lnTo>
                      <a:pt x="519" y="425"/>
                    </a:lnTo>
                    <a:lnTo>
                      <a:pt x="524" y="427"/>
                    </a:lnTo>
                    <a:lnTo>
                      <a:pt x="528" y="429"/>
                    </a:lnTo>
                    <a:lnTo>
                      <a:pt x="531" y="433"/>
                    </a:lnTo>
                    <a:lnTo>
                      <a:pt x="535" y="436"/>
                    </a:lnTo>
                    <a:lnTo>
                      <a:pt x="537" y="440"/>
                    </a:lnTo>
                    <a:lnTo>
                      <a:pt x="538" y="445"/>
                    </a:lnTo>
                    <a:lnTo>
                      <a:pt x="539" y="450"/>
                    </a:lnTo>
                    <a:lnTo>
                      <a:pt x="539" y="452"/>
                    </a:lnTo>
                    <a:close/>
                    <a:moveTo>
                      <a:pt x="539" y="330"/>
                    </a:moveTo>
                    <a:lnTo>
                      <a:pt x="539" y="330"/>
                    </a:lnTo>
                    <a:lnTo>
                      <a:pt x="538" y="334"/>
                    </a:lnTo>
                    <a:lnTo>
                      <a:pt x="537" y="339"/>
                    </a:lnTo>
                    <a:lnTo>
                      <a:pt x="535" y="343"/>
                    </a:lnTo>
                    <a:lnTo>
                      <a:pt x="531" y="347"/>
                    </a:lnTo>
                    <a:lnTo>
                      <a:pt x="528" y="350"/>
                    </a:lnTo>
                    <a:lnTo>
                      <a:pt x="524" y="352"/>
                    </a:lnTo>
                    <a:lnTo>
                      <a:pt x="519" y="354"/>
                    </a:lnTo>
                    <a:lnTo>
                      <a:pt x="514" y="354"/>
                    </a:lnTo>
                    <a:lnTo>
                      <a:pt x="94" y="354"/>
                    </a:lnTo>
                    <a:lnTo>
                      <a:pt x="94" y="354"/>
                    </a:lnTo>
                    <a:lnTo>
                      <a:pt x="90" y="354"/>
                    </a:lnTo>
                    <a:lnTo>
                      <a:pt x="86" y="352"/>
                    </a:lnTo>
                    <a:lnTo>
                      <a:pt x="81" y="350"/>
                    </a:lnTo>
                    <a:lnTo>
                      <a:pt x="77" y="347"/>
                    </a:lnTo>
                    <a:lnTo>
                      <a:pt x="75" y="343"/>
                    </a:lnTo>
                    <a:lnTo>
                      <a:pt x="73" y="339"/>
                    </a:lnTo>
                    <a:lnTo>
                      <a:pt x="71" y="334"/>
                    </a:lnTo>
                    <a:lnTo>
                      <a:pt x="71" y="330"/>
                    </a:lnTo>
                    <a:lnTo>
                      <a:pt x="71" y="328"/>
                    </a:lnTo>
                    <a:lnTo>
                      <a:pt x="71" y="328"/>
                    </a:lnTo>
                    <a:lnTo>
                      <a:pt x="71" y="322"/>
                    </a:lnTo>
                    <a:lnTo>
                      <a:pt x="73" y="318"/>
                    </a:lnTo>
                    <a:lnTo>
                      <a:pt x="75" y="313"/>
                    </a:lnTo>
                    <a:lnTo>
                      <a:pt x="77" y="310"/>
                    </a:lnTo>
                    <a:lnTo>
                      <a:pt x="81" y="307"/>
                    </a:lnTo>
                    <a:lnTo>
                      <a:pt x="86" y="305"/>
                    </a:lnTo>
                    <a:lnTo>
                      <a:pt x="90" y="304"/>
                    </a:lnTo>
                    <a:lnTo>
                      <a:pt x="94" y="303"/>
                    </a:lnTo>
                    <a:lnTo>
                      <a:pt x="514" y="303"/>
                    </a:lnTo>
                    <a:lnTo>
                      <a:pt x="514" y="303"/>
                    </a:lnTo>
                    <a:lnTo>
                      <a:pt x="519" y="304"/>
                    </a:lnTo>
                    <a:lnTo>
                      <a:pt x="524" y="305"/>
                    </a:lnTo>
                    <a:lnTo>
                      <a:pt x="528" y="307"/>
                    </a:lnTo>
                    <a:lnTo>
                      <a:pt x="531" y="310"/>
                    </a:lnTo>
                    <a:lnTo>
                      <a:pt x="535" y="313"/>
                    </a:lnTo>
                    <a:lnTo>
                      <a:pt x="537" y="318"/>
                    </a:lnTo>
                    <a:lnTo>
                      <a:pt x="538" y="322"/>
                    </a:lnTo>
                    <a:lnTo>
                      <a:pt x="539" y="328"/>
                    </a:lnTo>
                    <a:lnTo>
                      <a:pt x="539" y="330"/>
                    </a:lnTo>
                    <a:close/>
                    <a:moveTo>
                      <a:pt x="498" y="143"/>
                    </a:moveTo>
                    <a:lnTo>
                      <a:pt x="128" y="143"/>
                    </a:lnTo>
                    <a:lnTo>
                      <a:pt x="546" y="11"/>
                    </a:lnTo>
                    <a:lnTo>
                      <a:pt x="546" y="11"/>
                    </a:lnTo>
                    <a:lnTo>
                      <a:pt x="551" y="10"/>
                    </a:lnTo>
                    <a:lnTo>
                      <a:pt x="565" y="6"/>
                    </a:lnTo>
                    <a:lnTo>
                      <a:pt x="586" y="1"/>
                    </a:lnTo>
                    <a:lnTo>
                      <a:pt x="596" y="0"/>
                    </a:lnTo>
                    <a:lnTo>
                      <a:pt x="608" y="0"/>
                    </a:lnTo>
                    <a:lnTo>
                      <a:pt x="608" y="0"/>
                    </a:lnTo>
                    <a:lnTo>
                      <a:pt x="887" y="0"/>
                    </a:lnTo>
                    <a:lnTo>
                      <a:pt x="887" y="0"/>
                    </a:lnTo>
                    <a:lnTo>
                      <a:pt x="894" y="0"/>
                    </a:lnTo>
                    <a:lnTo>
                      <a:pt x="899" y="0"/>
                    </a:lnTo>
                    <a:lnTo>
                      <a:pt x="903" y="2"/>
                    </a:lnTo>
                    <a:lnTo>
                      <a:pt x="908" y="3"/>
                    </a:lnTo>
                    <a:lnTo>
                      <a:pt x="909" y="4"/>
                    </a:lnTo>
                    <a:lnTo>
                      <a:pt x="910" y="7"/>
                    </a:lnTo>
                    <a:lnTo>
                      <a:pt x="909" y="8"/>
                    </a:lnTo>
                    <a:lnTo>
                      <a:pt x="907" y="10"/>
                    </a:lnTo>
                    <a:lnTo>
                      <a:pt x="900" y="15"/>
                    </a:lnTo>
                    <a:lnTo>
                      <a:pt x="900" y="15"/>
                    </a:lnTo>
                    <a:lnTo>
                      <a:pt x="743" y="110"/>
                    </a:lnTo>
                    <a:lnTo>
                      <a:pt x="743" y="110"/>
                    </a:lnTo>
                    <a:lnTo>
                      <a:pt x="731" y="116"/>
                    </a:lnTo>
                    <a:lnTo>
                      <a:pt x="718" y="122"/>
                    </a:lnTo>
                    <a:lnTo>
                      <a:pt x="704" y="127"/>
                    </a:lnTo>
                    <a:lnTo>
                      <a:pt x="690" y="131"/>
                    </a:lnTo>
                    <a:lnTo>
                      <a:pt x="676" y="135"/>
                    </a:lnTo>
                    <a:lnTo>
                      <a:pt x="660" y="137"/>
                    </a:lnTo>
                    <a:lnTo>
                      <a:pt x="632" y="141"/>
                    </a:lnTo>
                    <a:lnTo>
                      <a:pt x="605" y="143"/>
                    </a:lnTo>
                    <a:lnTo>
                      <a:pt x="580" y="143"/>
                    </a:lnTo>
                    <a:lnTo>
                      <a:pt x="544" y="143"/>
                    </a:lnTo>
                    <a:lnTo>
                      <a:pt x="498" y="143"/>
                    </a:lnTo>
                    <a:close/>
                    <a:moveTo>
                      <a:pt x="946" y="54"/>
                    </a:moveTo>
                    <a:lnTo>
                      <a:pt x="946" y="54"/>
                    </a:lnTo>
                    <a:lnTo>
                      <a:pt x="946" y="781"/>
                    </a:lnTo>
                    <a:lnTo>
                      <a:pt x="946" y="781"/>
                    </a:lnTo>
                    <a:lnTo>
                      <a:pt x="946" y="793"/>
                    </a:lnTo>
                    <a:lnTo>
                      <a:pt x="943" y="804"/>
                    </a:lnTo>
                    <a:lnTo>
                      <a:pt x="941" y="812"/>
                    </a:lnTo>
                    <a:lnTo>
                      <a:pt x="939" y="819"/>
                    </a:lnTo>
                    <a:lnTo>
                      <a:pt x="934" y="828"/>
                    </a:lnTo>
                    <a:lnTo>
                      <a:pt x="931" y="831"/>
                    </a:lnTo>
                    <a:lnTo>
                      <a:pt x="664" y="1243"/>
                    </a:lnTo>
                    <a:lnTo>
                      <a:pt x="664" y="1243"/>
                    </a:lnTo>
                    <a:lnTo>
                      <a:pt x="666" y="1232"/>
                    </a:lnTo>
                    <a:lnTo>
                      <a:pt x="666" y="1220"/>
                    </a:lnTo>
                    <a:lnTo>
                      <a:pt x="666" y="266"/>
                    </a:lnTo>
                    <a:lnTo>
                      <a:pt x="666" y="266"/>
                    </a:lnTo>
                    <a:lnTo>
                      <a:pt x="667" y="254"/>
                    </a:lnTo>
                    <a:lnTo>
                      <a:pt x="668" y="242"/>
                    </a:lnTo>
                    <a:lnTo>
                      <a:pt x="669" y="231"/>
                    </a:lnTo>
                    <a:lnTo>
                      <a:pt x="671" y="222"/>
                    </a:lnTo>
                    <a:lnTo>
                      <a:pt x="677" y="206"/>
                    </a:lnTo>
                    <a:lnTo>
                      <a:pt x="682" y="194"/>
                    </a:lnTo>
                    <a:lnTo>
                      <a:pt x="689" y="184"/>
                    </a:lnTo>
                    <a:lnTo>
                      <a:pt x="694" y="179"/>
                    </a:lnTo>
                    <a:lnTo>
                      <a:pt x="698" y="175"/>
                    </a:lnTo>
                    <a:lnTo>
                      <a:pt x="929" y="36"/>
                    </a:lnTo>
                    <a:lnTo>
                      <a:pt x="929" y="36"/>
                    </a:lnTo>
                    <a:lnTo>
                      <a:pt x="931" y="35"/>
                    </a:lnTo>
                    <a:lnTo>
                      <a:pt x="935" y="34"/>
                    </a:lnTo>
                    <a:lnTo>
                      <a:pt x="938" y="34"/>
                    </a:lnTo>
                    <a:lnTo>
                      <a:pt x="940" y="36"/>
                    </a:lnTo>
                    <a:lnTo>
                      <a:pt x="943" y="39"/>
                    </a:lnTo>
                    <a:lnTo>
                      <a:pt x="946" y="46"/>
                    </a:lnTo>
                    <a:lnTo>
                      <a:pt x="946" y="54"/>
                    </a:lnTo>
                    <a:lnTo>
                      <a:pt x="946" y="5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lIns="64657" tIns="32328" rIns="64657" bIns="32328"/>
              <a:lstStyle/>
              <a:p>
                <a:pPr>
                  <a:defRPr/>
                </a:pPr>
                <a:endParaRPr lang="en-GB" sz="1273" dirty="0">
                  <a:latin typeface="Arial" panose="020B0604020202020204" pitchFamily="34" charset="0"/>
                </a:endParaRPr>
              </a:p>
            </p:txBody>
          </p:sp>
          <p:sp>
            <p:nvSpPr>
              <p:cNvPr id="52" name="Freeform 351"/>
              <p:cNvSpPr>
                <a:spLocks noChangeAspect="1" noEditPoints="1"/>
              </p:cNvSpPr>
              <p:nvPr/>
            </p:nvSpPr>
            <p:spPr bwMode="auto">
              <a:xfrm>
                <a:off x="8534856" y="4913210"/>
                <a:ext cx="170479" cy="234562"/>
              </a:xfrm>
              <a:custGeom>
                <a:avLst/>
                <a:gdLst>
                  <a:gd name="T0" fmla="*/ 65 w 946"/>
                  <a:gd name="T1" fmla="*/ 187 h 1301"/>
                  <a:gd name="T2" fmla="*/ 29 w 946"/>
                  <a:gd name="T3" fmla="*/ 203 h 1301"/>
                  <a:gd name="T4" fmla="*/ 7 w 946"/>
                  <a:gd name="T5" fmla="*/ 234 h 1301"/>
                  <a:gd name="T6" fmla="*/ 0 w 946"/>
                  <a:gd name="T7" fmla="*/ 1220 h 1301"/>
                  <a:gd name="T8" fmla="*/ 7 w 946"/>
                  <a:gd name="T9" fmla="*/ 1251 h 1301"/>
                  <a:gd name="T10" fmla="*/ 29 w 946"/>
                  <a:gd name="T11" fmla="*/ 1283 h 1301"/>
                  <a:gd name="T12" fmla="*/ 65 w 946"/>
                  <a:gd name="T13" fmla="*/ 1300 h 1301"/>
                  <a:gd name="T14" fmla="*/ 552 w 946"/>
                  <a:gd name="T15" fmla="*/ 1301 h 1301"/>
                  <a:gd name="T16" fmla="*/ 590 w 946"/>
                  <a:gd name="T17" fmla="*/ 1287 h 1301"/>
                  <a:gd name="T18" fmla="*/ 616 w 946"/>
                  <a:gd name="T19" fmla="*/ 1259 h 1301"/>
                  <a:gd name="T20" fmla="*/ 626 w 946"/>
                  <a:gd name="T21" fmla="*/ 1220 h 1301"/>
                  <a:gd name="T22" fmla="*/ 621 w 946"/>
                  <a:gd name="T23" fmla="*/ 242 h 1301"/>
                  <a:gd name="T24" fmla="*/ 602 w 946"/>
                  <a:gd name="T25" fmla="*/ 208 h 1301"/>
                  <a:gd name="T26" fmla="*/ 568 w 946"/>
                  <a:gd name="T27" fmla="*/ 188 h 1301"/>
                  <a:gd name="T28" fmla="*/ 446 w 946"/>
                  <a:gd name="T29" fmla="*/ 812 h 1301"/>
                  <a:gd name="T30" fmla="*/ 420 w 946"/>
                  <a:gd name="T31" fmla="*/ 800 h 1301"/>
                  <a:gd name="T32" fmla="*/ 408 w 946"/>
                  <a:gd name="T33" fmla="*/ 774 h 1301"/>
                  <a:gd name="T34" fmla="*/ 425 w 946"/>
                  <a:gd name="T35" fmla="*/ 743 h 1301"/>
                  <a:gd name="T36" fmla="*/ 453 w 946"/>
                  <a:gd name="T37" fmla="*/ 736 h 1301"/>
                  <a:gd name="T38" fmla="*/ 482 w 946"/>
                  <a:gd name="T39" fmla="*/ 759 h 1301"/>
                  <a:gd name="T40" fmla="*/ 482 w 946"/>
                  <a:gd name="T41" fmla="*/ 788 h 1301"/>
                  <a:gd name="T42" fmla="*/ 453 w 946"/>
                  <a:gd name="T43" fmla="*/ 811 h 1301"/>
                  <a:gd name="T44" fmla="*/ 538 w 946"/>
                  <a:gd name="T45" fmla="*/ 579 h 1301"/>
                  <a:gd name="T46" fmla="*/ 524 w 946"/>
                  <a:gd name="T47" fmla="*/ 596 h 1301"/>
                  <a:gd name="T48" fmla="*/ 90 w 946"/>
                  <a:gd name="T49" fmla="*/ 597 h 1301"/>
                  <a:gd name="T50" fmla="*/ 73 w 946"/>
                  <a:gd name="T51" fmla="*/ 583 h 1301"/>
                  <a:gd name="T52" fmla="*/ 71 w 946"/>
                  <a:gd name="T53" fmla="*/ 567 h 1301"/>
                  <a:gd name="T54" fmla="*/ 86 w 946"/>
                  <a:gd name="T55" fmla="*/ 550 h 1301"/>
                  <a:gd name="T56" fmla="*/ 519 w 946"/>
                  <a:gd name="T57" fmla="*/ 548 h 1301"/>
                  <a:gd name="T58" fmla="*/ 537 w 946"/>
                  <a:gd name="T59" fmla="*/ 563 h 1301"/>
                  <a:gd name="T60" fmla="*/ 539 w 946"/>
                  <a:gd name="T61" fmla="*/ 452 h 1301"/>
                  <a:gd name="T62" fmla="*/ 528 w 946"/>
                  <a:gd name="T63" fmla="*/ 472 h 1301"/>
                  <a:gd name="T64" fmla="*/ 94 w 946"/>
                  <a:gd name="T65" fmla="*/ 476 h 1301"/>
                  <a:gd name="T66" fmla="*/ 75 w 946"/>
                  <a:gd name="T67" fmla="*/ 465 h 1301"/>
                  <a:gd name="T68" fmla="*/ 71 w 946"/>
                  <a:gd name="T69" fmla="*/ 450 h 1301"/>
                  <a:gd name="T70" fmla="*/ 81 w 946"/>
                  <a:gd name="T71" fmla="*/ 429 h 1301"/>
                  <a:gd name="T72" fmla="*/ 514 w 946"/>
                  <a:gd name="T73" fmla="*/ 425 h 1301"/>
                  <a:gd name="T74" fmla="*/ 535 w 946"/>
                  <a:gd name="T75" fmla="*/ 436 h 1301"/>
                  <a:gd name="T76" fmla="*/ 539 w 946"/>
                  <a:gd name="T77" fmla="*/ 330 h 1301"/>
                  <a:gd name="T78" fmla="*/ 531 w 946"/>
                  <a:gd name="T79" fmla="*/ 347 h 1301"/>
                  <a:gd name="T80" fmla="*/ 94 w 946"/>
                  <a:gd name="T81" fmla="*/ 354 h 1301"/>
                  <a:gd name="T82" fmla="*/ 77 w 946"/>
                  <a:gd name="T83" fmla="*/ 347 h 1301"/>
                  <a:gd name="T84" fmla="*/ 71 w 946"/>
                  <a:gd name="T85" fmla="*/ 328 h 1301"/>
                  <a:gd name="T86" fmla="*/ 77 w 946"/>
                  <a:gd name="T87" fmla="*/ 310 h 1301"/>
                  <a:gd name="T88" fmla="*/ 514 w 946"/>
                  <a:gd name="T89" fmla="*/ 303 h 1301"/>
                  <a:gd name="T90" fmla="*/ 531 w 946"/>
                  <a:gd name="T91" fmla="*/ 310 h 1301"/>
                  <a:gd name="T92" fmla="*/ 539 w 946"/>
                  <a:gd name="T93" fmla="*/ 330 h 1301"/>
                  <a:gd name="T94" fmla="*/ 551 w 946"/>
                  <a:gd name="T95" fmla="*/ 10 h 1301"/>
                  <a:gd name="T96" fmla="*/ 608 w 946"/>
                  <a:gd name="T97" fmla="*/ 0 h 1301"/>
                  <a:gd name="T98" fmla="*/ 903 w 946"/>
                  <a:gd name="T99" fmla="*/ 2 h 1301"/>
                  <a:gd name="T100" fmla="*/ 907 w 946"/>
                  <a:gd name="T101" fmla="*/ 10 h 1301"/>
                  <a:gd name="T102" fmla="*/ 731 w 946"/>
                  <a:gd name="T103" fmla="*/ 116 h 1301"/>
                  <a:gd name="T104" fmla="*/ 660 w 946"/>
                  <a:gd name="T105" fmla="*/ 137 h 1301"/>
                  <a:gd name="T106" fmla="*/ 498 w 946"/>
                  <a:gd name="T107" fmla="*/ 143 h 1301"/>
                  <a:gd name="T108" fmla="*/ 946 w 946"/>
                  <a:gd name="T109" fmla="*/ 793 h 1301"/>
                  <a:gd name="T110" fmla="*/ 931 w 946"/>
                  <a:gd name="T111" fmla="*/ 831 h 1301"/>
                  <a:gd name="T112" fmla="*/ 666 w 946"/>
                  <a:gd name="T113" fmla="*/ 266 h 1301"/>
                  <a:gd name="T114" fmla="*/ 671 w 946"/>
                  <a:gd name="T115" fmla="*/ 222 h 1301"/>
                  <a:gd name="T116" fmla="*/ 698 w 946"/>
                  <a:gd name="T117" fmla="*/ 175 h 1301"/>
                  <a:gd name="T118" fmla="*/ 938 w 946"/>
                  <a:gd name="T119" fmla="*/ 34 h 1301"/>
                  <a:gd name="T120" fmla="*/ 946 w 946"/>
                  <a:gd name="T121" fmla="*/ 54 h 13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46" h="1301">
                    <a:moveTo>
                      <a:pt x="544" y="184"/>
                    </a:moveTo>
                    <a:lnTo>
                      <a:pt x="81" y="184"/>
                    </a:lnTo>
                    <a:lnTo>
                      <a:pt x="81" y="184"/>
                    </a:lnTo>
                    <a:lnTo>
                      <a:pt x="73" y="184"/>
                    </a:lnTo>
                    <a:lnTo>
                      <a:pt x="65" y="187"/>
                    </a:lnTo>
                    <a:lnTo>
                      <a:pt x="58" y="188"/>
                    </a:lnTo>
                    <a:lnTo>
                      <a:pt x="50" y="191"/>
                    </a:lnTo>
                    <a:lnTo>
                      <a:pt x="42" y="194"/>
                    </a:lnTo>
                    <a:lnTo>
                      <a:pt x="36" y="199"/>
                    </a:lnTo>
                    <a:lnTo>
                      <a:pt x="29" y="203"/>
                    </a:lnTo>
                    <a:lnTo>
                      <a:pt x="24" y="208"/>
                    </a:lnTo>
                    <a:lnTo>
                      <a:pt x="19" y="214"/>
                    </a:lnTo>
                    <a:lnTo>
                      <a:pt x="14" y="220"/>
                    </a:lnTo>
                    <a:lnTo>
                      <a:pt x="10" y="227"/>
                    </a:lnTo>
                    <a:lnTo>
                      <a:pt x="7" y="234"/>
                    </a:lnTo>
                    <a:lnTo>
                      <a:pt x="3" y="242"/>
                    </a:lnTo>
                    <a:lnTo>
                      <a:pt x="1" y="249"/>
                    </a:lnTo>
                    <a:lnTo>
                      <a:pt x="0" y="258"/>
                    </a:lnTo>
                    <a:lnTo>
                      <a:pt x="0" y="266"/>
                    </a:lnTo>
                    <a:lnTo>
                      <a:pt x="0" y="1220"/>
                    </a:lnTo>
                    <a:lnTo>
                      <a:pt x="0" y="1220"/>
                    </a:lnTo>
                    <a:lnTo>
                      <a:pt x="0" y="1229"/>
                    </a:lnTo>
                    <a:lnTo>
                      <a:pt x="1" y="1236"/>
                    </a:lnTo>
                    <a:lnTo>
                      <a:pt x="3" y="1244"/>
                    </a:lnTo>
                    <a:lnTo>
                      <a:pt x="7" y="1251"/>
                    </a:lnTo>
                    <a:lnTo>
                      <a:pt x="10" y="1259"/>
                    </a:lnTo>
                    <a:lnTo>
                      <a:pt x="14" y="1265"/>
                    </a:lnTo>
                    <a:lnTo>
                      <a:pt x="19" y="1272"/>
                    </a:lnTo>
                    <a:lnTo>
                      <a:pt x="24" y="1277"/>
                    </a:lnTo>
                    <a:lnTo>
                      <a:pt x="29" y="1283"/>
                    </a:lnTo>
                    <a:lnTo>
                      <a:pt x="36" y="1287"/>
                    </a:lnTo>
                    <a:lnTo>
                      <a:pt x="42" y="1291"/>
                    </a:lnTo>
                    <a:lnTo>
                      <a:pt x="50" y="1295"/>
                    </a:lnTo>
                    <a:lnTo>
                      <a:pt x="58" y="1298"/>
                    </a:lnTo>
                    <a:lnTo>
                      <a:pt x="65" y="1300"/>
                    </a:lnTo>
                    <a:lnTo>
                      <a:pt x="73" y="1301"/>
                    </a:lnTo>
                    <a:lnTo>
                      <a:pt x="81" y="1301"/>
                    </a:lnTo>
                    <a:lnTo>
                      <a:pt x="544" y="1301"/>
                    </a:lnTo>
                    <a:lnTo>
                      <a:pt x="544" y="1301"/>
                    </a:lnTo>
                    <a:lnTo>
                      <a:pt x="552" y="1301"/>
                    </a:lnTo>
                    <a:lnTo>
                      <a:pt x="561" y="1300"/>
                    </a:lnTo>
                    <a:lnTo>
                      <a:pt x="568" y="1298"/>
                    </a:lnTo>
                    <a:lnTo>
                      <a:pt x="576" y="1295"/>
                    </a:lnTo>
                    <a:lnTo>
                      <a:pt x="582" y="1291"/>
                    </a:lnTo>
                    <a:lnTo>
                      <a:pt x="590" y="1287"/>
                    </a:lnTo>
                    <a:lnTo>
                      <a:pt x="595" y="1283"/>
                    </a:lnTo>
                    <a:lnTo>
                      <a:pt x="602" y="1277"/>
                    </a:lnTo>
                    <a:lnTo>
                      <a:pt x="607" y="1272"/>
                    </a:lnTo>
                    <a:lnTo>
                      <a:pt x="612" y="1265"/>
                    </a:lnTo>
                    <a:lnTo>
                      <a:pt x="616" y="1259"/>
                    </a:lnTo>
                    <a:lnTo>
                      <a:pt x="619" y="1251"/>
                    </a:lnTo>
                    <a:lnTo>
                      <a:pt x="621" y="1244"/>
                    </a:lnTo>
                    <a:lnTo>
                      <a:pt x="624" y="1236"/>
                    </a:lnTo>
                    <a:lnTo>
                      <a:pt x="625" y="1229"/>
                    </a:lnTo>
                    <a:lnTo>
                      <a:pt x="626" y="1220"/>
                    </a:lnTo>
                    <a:lnTo>
                      <a:pt x="626" y="266"/>
                    </a:lnTo>
                    <a:lnTo>
                      <a:pt x="626" y="266"/>
                    </a:lnTo>
                    <a:lnTo>
                      <a:pt x="625" y="258"/>
                    </a:lnTo>
                    <a:lnTo>
                      <a:pt x="624" y="249"/>
                    </a:lnTo>
                    <a:lnTo>
                      <a:pt x="621" y="242"/>
                    </a:lnTo>
                    <a:lnTo>
                      <a:pt x="619" y="234"/>
                    </a:lnTo>
                    <a:lnTo>
                      <a:pt x="616" y="227"/>
                    </a:lnTo>
                    <a:lnTo>
                      <a:pt x="612" y="220"/>
                    </a:lnTo>
                    <a:lnTo>
                      <a:pt x="607" y="214"/>
                    </a:lnTo>
                    <a:lnTo>
                      <a:pt x="602" y="208"/>
                    </a:lnTo>
                    <a:lnTo>
                      <a:pt x="595" y="203"/>
                    </a:lnTo>
                    <a:lnTo>
                      <a:pt x="590" y="199"/>
                    </a:lnTo>
                    <a:lnTo>
                      <a:pt x="582" y="194"/>
                    </a:lnTo>
                    <a:lnTo>
                      <a:pt x="576" y="191"/>
                    </a:lnTo>
                    <a:lnTo>
                      <a:pt x="568" y="188"/>
                    </a:lnTo>
                    <a:lnTo>
                      <a:pt x="561" y="187"/>
                    </a:lnTo>
                    <a:lnTo>
                      <a:pt x="552" y="184"/>
                    </a:lnTo>
                    <a:lnTo>
                      <a:pt x="544" y="184"/>
                    </a:lnTo>
                    <a:lnTo>
                      <a:pt x="544" y="184"/>
                    </a:lnTo>
                    <a:close/>
                    <a:moveTo>
                      <a:pt x="446" y="812"/>
                    </a:moveTo>
                    <a:lnTo>
                      <a:pt x="446" y="812"/>
                    </a:lnTo>
                    <a:lnTo>
                      <a:pt x="438" y="811"/>
                    </a:lnTo>
                    <a:lnTo>
                      <a:pt x="432" y="809"/>
                    </a:lnTo>
                    <a:lnTo>
                      <a:pt x="425" y="806"/>
                    </a:lnTo>
                    <a:lnTo>
                      <a:pt x="420" y="800"/>
                    </a:lnTo>
                    <a:lnTo>
                      <a:pt x="414" y="795"/>
                    </a:lnTo>
                    <a:lnTo>
                      <a:pt x="411" y="788"/>
                    </a:lnTo>
                    <a:lnTo>
                      <a:pt x="409" y="782"/>
                    </a:lnTo>
                    <a:lnTo>
                      <a:pt x="408" y="774"/>
                    </a:lnTo>
                    <a:lnTo>
                      <a:pt x="408" y="774"/>
                    </a:lnTo>
                    <a:lnTo>
                      <a:pt x="409" y="767"/>
                    </a:lnTo>
                    <a:lnTo>
                      <a:pt x="411" y="759"/>
                    </a:lnTo>
                    <a:lnTo>
                      <a:pt x="414" y="753"/>
                    </a:lnTo>
                    <a:lnTo>
                      <a:pt x="420" y="747"/>
                    </a:lnTo>
                    <a:lnTo>
                      <a:pt x="425" y="743"/>
                    </a:lnTo>
                    <a:lnTo>
                      <a:pt x="432" y="738"/>
                    </a:lnTo>
                    <a:lnTo>
                      <a:pt x="438" y="736"/>
                    </a:lnTo>
                    <a:lnTo>
                      <a:pt x="446" y="736"/>
                    </a:lnTo>
                    <a:lnTo>
                      <a:pt x="446" y="736"/>
                    </a:lnTo>
                    <a:lnTo>
                      <a:pt x="453" y="736"/>
                    </a:lnTo>
                    <a:lnTo>
                      <a:pt x="461" y="738"/>
                    </a:lnTo>
                    <a:lnTo>
                      <a:pt x="467" y="743"/>
                    </a:lnTo>
                    <a:lnTo>
                      <a:pt x="473" y="747"/>
                    </a:lnTo>
                    <a:lnTo>
                      <a:pt x="477" y="753"/>
                    </a:lnTo>
                    <a:lnTo>
                      <a:pt x="482" y="759"/>
                    </a:lnTo>
                    <a:lnTo>
                      <a:pt x="484" y="767"/>
                    </a:lnTo>
                    <a:lnTo>
                      <a:pt x="484" y="774"/>
                    </a:lnTo>
                    <a:lnTo>
                      <a:pt x="484" y="774"/>
                    </a:lnTo>
                    <a:lnTo>
                      <a:pt x="484" y="782"/>
                    </a:lnTo>
                    <a:lnTo>
                      <a:pt x="482" y="788"/>
                    </a:lnTo>
                    <a:lnTo>
                      <a:pt x="477" y="795"/>
                    </a:lnTo>
                    <a:lnTo>
                      <a:pt x="473" y="800"/>
                    </a:lnTo>
                    <a:lnTo>
                      <a:pt x="467" y="806"/>
                    </a:lnTo>
                    <a:lnTo>
                      <a:pt x="461" y="809"/>
                    </a:lnTo>
                    <a:lnTo>
                      <a:pt x="453" y="811"/>
                    </a:lnTo>
                    <a:lnTo>
                      <a:pt x="446" y="812"/>
                    </a:lnTo>
                    <a:lnTo>
                      <a:pt x="446" y="812"/>
                    </a:lnTo>
                    <a:close/>
                    <a:moveTo>
                      <a:pt x="539" y="574"/>
                    </a:moveTo>
                    <a:lnTo>
                      <a:pt x="539" y="574"/>
                    </a:lnTo>
                    <a:lnTo>
                      <a:pt x="538" y="579"/>
                    </a:lnTo>
                    <a:lnTo>
                      <a:pt x="537" y="583"/>
                    </a:lnTo>
                    <a:lnTo>
                      <a:pt x="535" y="588"/>
                    </a:lnTo>
                    <a:lnTo>
                      <a:pt x="531" y="591"/>
                    </a:lnTo>
                    <a:lnTo>
                      <a:pt x="528" y="594"/>
                    </a:lnTo>
                    <a:lnTo>
                      <a:pt x="524" y="596"/>
                    </a:lnTo>
                    <a:lnTo>
                      <a:pt x="519" y="597"/>
                    </a:lnTo>
                    <a:lnTo>
                      <a:pt x="514" y="599"/>
                    </a:lnTo>
                    <a:lnTo>
                      <a:pt x="94" y="599"/>
                    </a:lnTo>
                    <a:lnTo>
                      <a:pt x="94" y="599"/>
                    </a:lnTo>
                    <a:lnTo>
                      <a:pt x="90" y="597"/>
                    </a:lnTo>
                    <a:lnTo>
                      <a:pt x="86" y="596"/>
                    </a:lnTo>
                    <a:lnTo>
                      <a:pt x="81" y="594"/>
                    </a:lnTo>
                    <a:lnTo>
                      <a:pt x="77" y="591"/>
                    </a:lnTo>
                    <a:lnTo>
                      <a:pt x="75" y="588"/>
                    </a:lnTo>
                    <a:lnTo>
                      <a:pt x="73" y="583"/>
                    </a:lnTo>
                    <a:lnTo>
                      <a:pt x="71" y="579"/>
                    </a:lnTo>
                    <a:lnTo>
                      <a:pt x="71" y="574"/>
                    </a:lnTo>
                    <a:lnTo>
                      <a:pt x="71" y="571"/>
                    </a:lnTo>
                    <a:lnTo>
                      <a:pt x="71" y="571"/>
                    </a:lnTo>
                    <a:lnTo>
                      <a:pt x="71" y="567"/>
                    </a:lnTo>
                    <a:lnTo>
                      <a:pt x="73" y="563"/>
                    </a:lnTo>
                    <a:lnTo>
                      <a:pt x="75" y="558"/>
                    </a:lnTo>
                    <a:lnTo>
                      <a:pt x="77" y="554"/>
                    </a:lnTo>
                    <a:lnTo>
                      <a:pt x="81" y="552"/>
                    </a:lnTo>
                    <a:lnTo>
                      <a:pt x="86" y="550"/>
                    </a:lnTo>
                    <a:lnTo>
                      <a:pt x="90" y="548"/>
                    </a:lnTo>
                    <a:lnTo>
                      <a:pt x="94" y="548"/>
                    </a:lnTo>
                    <a:lnTo>
                      <a:pt x="514" y="548"/>
                    </a:lnTo>
                    <a:lnTo>
                      <a:pt x="514" y="548"/>
                    </a:lnTo>
                    <a:lnTo>
                      <a:pt x="519" y="548"/>
                    </a:lnTo>
                    <a:lnTo>
                      <a:pt x="524" y="550"/>
                    </a:lnTo>
                    <a:lnTo>
                      <a:pt x="528" y="552"/>
                    </a:lnTo>
                    <a:lnTo>
                      <a:pt x="531" y="554"/>
                    </a:lnTo>
                    <a:lnTo>
                      <a:pt x="535" y="558"/>
                    </a:lnTo>
                    <a:lnTo>
                      <a:pt x="537" y="563"/>
                    </a:lnTo>
                    <a:lnTo>
                      <a:pt x="538" y="567"/>
                    </a:lnTo>
                    <a:lnTo>
                      <a:pt x="539" y="571"/>
                    </a:lnTo>
                    <a:lnTo>
                      <a:pt x="539" y="574"/>
                    </a:lnTo>
                    <a:close/>
                    <a:moveTo>
                      <a:pt x="539" y="452"/>
                    </a:moveTo>
                    <a:lnTo>
                      <a:pt x="539" y="452"/>
                    </a:lnTo>
                    <a:lnTo>
                      <a:pt x="538" y="457"/>
                    </a:lnTo>
                    <a:lnTo>
                      <a:pt x="537" y="461"/>
                    </a:lnTo>
                    <a:lnTo>
                      <a:pt x="535" y="465"/>
                    </a:lnTo>
                    <a:lnTo>
                      <a:pt x="531" y="468"/>
                    </a:lnTo>
                    <a:lnTo>
                      <a:pt x="528" y="472"/>
                    </a:lnTo>
                    <a:lnTo>
                      <a:pt x="524" y="474"/>
                    </a:lnTo>
                    <a:lnTo>
                      <a:pt x="519" y="476"/>
                    </a:lnTo>
                    <a:lnTo>
                      <a:pt x="514" y="476"/>
                    </a:lnTo>
                    <a:lnTo>
                      <a:pt x="94" y="476"/>
                    </a:lnTo>
                    <a:lnTo>
                      <a:pt x="94" y="476"/>
                    </a:lnTo>
                    <a:lnTo>
                      <a:pt x="90" y="476"/>
                    </a:lnTo>
                    <a:lnTo>
                      <a:pt x="86" y="474"/>
                    </a:lnTo>
                    <a:lnTo>
                      <a:pt x="81" y="472"/>
                    </a:lnTo>
                    <a:lnTo>
                      <a:pt x="77" y="468"/>
                    </a:lnTo>
                    <a:lnTo>
                      <a:pt x="75" y="465"/>
                    </a:lnTo>
                    <a:lnTo>
                      <a:pt x="73" y="461"/>
                    </a:lnTo>
                    <a:lnTo>
                      <a:pt x="71" y="457"/>
                    </a:lnTo>
                    <a:lnTo>
                      <a:pt x="71" y="452"/>
                    </a:lnTo>
                    <a:lnTo>
                      <a:pt x="71" y="450"/>
                    </a:lnTo>
                    <a:lnTo>
                      <a:pt x="71" y="450"/>
                    </a:lnTo>
                    <a:lnTo>
                      <a:pt x="71" y="445"/>
                    </a:lnTo>
                    <a:lnTo>
                      <a:pt x="73" y="440"/>
                    </a:lnTo>
                    <a:lnTo>
                      <a:pt x="75" y="436"/>
                    </a:lnTo>
                    <a:lnTo>
                      <a:pt x="77" y="433"/>
                    </a:lnTo>
                    <a:lnTo>
                      <a:pt x="81" y="429"/>
                    </a:lnTo>
                    <a:lnTo>
                      <a:pt x="86" y="427"/>
                    </a:lnTo>
                    <a:lnTo>
                      <a:pt x="90" y="425"/>
                    </a:lnTo>
                    <a:lnTo>
                      <a:pt x="94" y="425"/>
                    </a:lnTo>
                    <a:lnTo>
                      <a:pt x="514" y="425"/>
                    </a:lnTo>
                    <a:lnTo>
                      <a:pt x="514" y="425"/>
                    </a:lnTo>
                    <a:lnTo>
                      <a:pt x="519" y="425"/>
                    </a:lnTo>
                    <a:lnTo>
                      <a:pt x="524" y="427"/>
                    </a:lnTo>
                    <a:lnTo>
                      <a:pt x="528" y="429"/>
                    </a:lnTo>
                    <a:lnTo>
                      <a:pt x="531" y="433"/>
                    </a:lnTo>
                    <a:lnTo>
                      <a:pt x="535" y="436"/>
                    </a:lnTo>
                    <a:lnTo>
                      <a:pt x="537" y="440"/>
                    </a:lnTo>
                    <a:lnTo>
                      <a:pt x="538" y="445"/>
                    </a:lnTo>
                    <a:lnTo>
                      <a:pt x="539" y="450"/>
                    </a:lnTo>
                    <a:lnTo>
                      <a:pt x="539" y="452"/>
                    </a:lnTo>
                    <a:close/>
                    <a:moveTo>
                      <a:pt x="539" y="330"/>
                    </a:moveTo>
                    <a:lnTo>
                      <a:pt x="539" y="330"/>
                    </a:lnTo>
                    <a:lnTo>
                      <a:pt x="538" y="334"/>
                    </a:lnTo>
                    <a:lnTo>
                      <a:pt x="537" y="339"/>
                    </a:lnTo>
                    <a:lnTo>
                      <a:pt x="535" y="343"/>
                    </a:lnTo>
                    <a:lnTo>
                      <a:pt x="531" y="347"/>
                    </a:lnTo>
                    <a:lnTo>
                      <a:pt x="528" y="350"/>
                    </a:lnTo>
                    <a:lnTo>
                      <a:pt x="524" y="352"/>
                    </a:lnTo>
                    <a:lnTo>
                      <a:pt x="519" y="354"/>
                    </a:lnTo>
                    <a:lnTo>
                      <a:pt x="514" y="354"/>
                    </a:lnTo>
                    <a:lnTo>
                      <a:pt x="94" y="354"/>
                    </a:lnTo>
                    <a:lnTo>
                      <a:pt x="94" y="354"/>
                    </a:lnTo>
                    <a:lnTo>
                      <a:pt x="90" y="354"/>
                    </a:lnTo>
                    <a:lnTo>
                      <a:pt x="86" y="352"/>
                    </a:lnTo>
                    <a:lnTo>
                      <a:pt x="81" y="350"/>
                    </a:lnTo>
                    <a:lnTo>
                      <a:pt x="77" y="347"/>
                    </a:lnTo>
                    <a:lnTo>
                      <a:pt x="75" y="343"/>
                    </a:lnTo>
                    <a:lnTo>
                      <a:pt x="73" y="339"/>
                    </a:lnTo>
                    <a:lnTo>
                      <a:pt x="71" y="334"/>
                    </a:lnTo>
                    <a:lnTo>
                      <a:pt x="71" y="330"/>
                    </a:lnTo>
                    <a:lnTo>
                      <a:pt x="71" y="328"/>
                    </a:lnTo>
                    <a:lnTo>
                      <a:pt x="71" y="328"/>
                    </a:lnTo>
                    <a:lnTo>
                      <a:pt x="71" y="322"/>
                    </a:lnTo>
                    <a:lnTo>
                      <a:pt x="73" y="318"/>
                    </a:lnTo>
                    <a:lnTo>
                      <a:pt x="75" y="313"/>
                    </a:lnTo>
                    <a:lnTo>
                      <a:pt x="77" y="310"/>
                    </a:lnTo>
                    <a:lnTo>
                      <a:pt x="81" y="307"/>
                    </a:lnTo>
                    <a:lnTo>
                      <a:pt x="86" y="305"/>
                    </a:lnTo>
                    <a:lnTo>
                      <a:pt x="90" y="304"/>
                    </a:lnTo>
                    <a:lnTo>
                      <a:pt x="94" y="303"/>
                    </a:lnTo>
                    <a:lnTo>
                      <a:pt x="514" y="303"/>
                    </a:lnTo>
                    <a:lnTo>
                      <a:pt x="514" y="303"/>
                    </a:lnTo>
                    <a:lnTo>
                      <a:pt x="519" y="304"/>
                    </a:lnTo>
                    <a:lnTo>
                      <a:pt x="524" y="305"/>
                    </a:lnTo>
                    <a:lnTo>
                      <a:pt x="528" y="307"/>
                    </a:lnTo>
                    <a:lnTo>
                      <a:pt x="531" y="310"/>
                    </a:lnTo>
                    <a:lnTo>
                      <a:pt x="535" y="313"/>
                    </a:lnTo>
                    <a:lnTo>
                      <a:pt x="537" y="318"/>
                    </a:lnTo>
                    <a:lnTo>
                      <a:pt x="538" y="322"/>
                    </a:lnTo>
                    <a:lnTo>
                      <a:pt x="539" y="328"/>
                    </a:lnTo>
                    <a:lnTo>
                      <a:pt x="539" y="330"/>
                    </a:lnTo>
                    <a:close/>
                    <a:moveTo>
                      <a:pt x="498" y="143"/>
                    </a:moveTo>
                    <a:lnTo>
                      <a:pt x="128" y="143"/>
                    </a:lnTo>
                    <a:lnTo>
                      <a:pt x="546" y="11"/>
                    </a:lnTo>
                    <a:lnTo>
                      <a:pt x="546" y="11"/>
                    </a:lnTo>
                    <a:lnTo>
                      <a:pt x="551" y="10"/>
                    </a:lnTo>
                    <a:lnTo>
                      <a:pt x="565" y="6"/>
                    </a:lnTo>
                    <a:lnTo>
                      <a:pt x="586" y="1"/>
                    </a:lnTo>
                    <a:lnTo>
                      <a:pt x="596" y="0"/>
                    </a:lnTo>
                    <a:lnTo>
                      <a:pt x="608" y="0"/>
                    </a:lnTo>
                    <a:lnTo>
                      <a:pt x="608" y="0"/>
                    </a:lnTo>
                    <a:lnTo>
                      <a:pt x="887" y="0"/>
                    </a:lnTo>
                    <a:lnTo>
                      <a:pt x="887" y="0"/>
                    </a:lnTo>
                    <a:lnTo>
                      <a:pt x="894" y="0"/>
                    </a:lnTo>
                    <a:lnTo>
                      <a:pt x="899" y="0"/>
                    </a:lnTo>
                    <a:lnTo>
                      <a:pt x="903" y="2"/>
                    </a:lnTo>
                    <a:lnTo>
                      <a:pt x="908" y="3"/>
                    </a:lnTo>
                    <a:lnTo>
                      <a:pt x="909" y="4"/>
                    </a:lnTo>
                    <a:lnTo>
                      <a:pt x="910" y="7"/>
                    </a:lnTo>
                    <a:lnTo>
                      <a:pt x="909" y="8"/>
                    </a:lnTo>
                    <a:lnTo>
                      <a:pt x="907" y="10"/>
                    </a:lnTo>
                    <a:lnTo>
                      <a:pt x="900" y="15"/>
                    </a:lnTo>
                    <a:lnTo>
                      <a:pt x="900" y="15"/>
                    </a:lnTo>
                    <a:lnTo>
                      <a:pt x="743" y="110"/>
                    </a:lnTo>
                    <a:lnTo>
                      <a:pt x="743" y="110"/>
                    </a:lnTo>
                    <a:lnTo>
                      <a:pt x="731" y="116"/>
                    </a:lnTo>
                    <a:lnTo>
                      <a:pt x="718" y="122"/>
                    </a:lnTo>
                    <a:lnTo>
                      <a:pt x="704" y="127"/>
                    </a:lnTo>
                    <a:lnTo>
                      <a:pt x="690" y="131"/>
                    </a:lnTo>
                    <a:lnTo>
                      <a:pt x="676" y="135"/>
                    </a:lnTo>
                    <a:lnTo>
                      <a:pt x="660" y="137"/>
                    </a:lnTo>
                    <a:lnTo>
                      <a:pt x="632" y="141"/>
                    </a:lnTo>
                    <a:lnTo>
                      <a:pt x="605" y="143"/>
                    </a:lnTo>
                    <a:lnTo>
                      <a:pt x="580" y="143"/>
                    </a:lnTo>
                    <a:lnTo>
                      <a:pt x="544" y="143"/>
                    </a:lnTo>
                    <a:lnTo>
                      <a:pt x="498" y="143"/>
                    </a:lnTo>
                    <a:close/>
                    <a:moveTo>
                      <a:pt x="946" y="54"/>
                    </a:moveTo>
                    <a:lnTo>
                      <a:pt x="946" y="54"/>
                    </a:lnTo>
                    <a:lnTo>
                      <a:pt x="946" y="781"/>
                    </a:lnTo>
                    <a:lnTo>
                      <a:pt x="946" y="781"/>
                    </a:lnTo>
                    <a:lnTo>
                      <a:pt x="946" y="793"/>
                    </a:lnTo>
                    <a:lnTo>
                      <a:pt x="943" y="804"/>
                    </a:lnTo>
                    <a:lnTo>
                      <a:pt x="941" y="812"/>
                    </a:lnTo>
                    <a:lnTo>
                      <a:pt x="939" y="819"/>
                    </a:lnTo>
                    <a:lnTo>
                      <a:pt x="934" y="828"/>
                    </a:lnTo>
                    <a:lnTo>
                      <a:pt x="931" y="831"/>
                    </a:lnTo>
                    <a:lnTo>
                      <a:pt x="664" y="1243"/>
                    </a:lnTo>
                    <a:lnTo>
                      <a:pt x="664" y="1243"/>
                    </a:lnTo>
                    <a:lnTo>
                      <a:pt x="666" y="1232"/>
                    </a:lnTo>
                    <a:lnTo>
                      <a:pt x="666" y="1220"/>
                    </a:lnTo>
                    <a:lnTo>
                      <a:pt x="666" y="266"/>
                    </a:lnTo>
                    <a:lnTo>
                      <a:pt x="666" y="266"/>
                    </a:lnTo>
                    <a:lnTo>
                      <a:pt x="667" y="254"/>
                    </a:lnTo>
                    <a:lnTo>
                      <a:pt x="668" y="242"/>
                    </a:lnTo>
                    <a:lnTo>
                      <a:pt x="669" y="231"/>
                    </a:lnTo>
                    <a:lnTo>
                      <a:pt x="671" y="222"/>
                    </a:lnTo>
                    <a:lnTo>
                      <a:pt x="677" y="206"/>
                    </a:lnTo>
                    <a:lnTo>
                      <a:pt x="682" y="194"/>
                    </a:lnTo>
                    <a:lnTo>
                      <a:pt x="689" y="184"/>
                    </a:lnTo>
                    <a:lnTo>
                      <a:pt x="694" y="179"/>
                    </a:lnTo>
                    <a:lnTo>
                      <a:pt x="698" y="175"/>
                    </a:lnTo>
                    <a:lnTo>
                      <a:pt x="929" y="36"/>
                    </a:lnTo>
                    <a:lnTo>
                      <a:pt x="929" y="36"/>
                    </a:lnTo>
                    <a:lnTo>
                      <a:pt x="931" y="35"/>
                    </a:lnTo>
                    <a:lnTo>
                      <a:pt x="935" y="34"/>
                    </a:lnTo>
                    <a:lnTo>
                      <a:pt x="938" y="34"/>
                    </a:lnTo>
                    <a:lnTo>
                      <a:pt x="940" y="36"/>
                    </a:lnTo>
                    <a:lnTo>
                      <a:pt x="943" y="39"/>
                    </a:lnTo>
                    <a:lnTo>
                      <a:pt x="946" y="46"/>
                    </a:lnTo>
                    <a:lnTo>
                      <a:pt x="946" y="54"/>
                    </a:lnTo>
                    <a:lnTo>
                      <a:pt x="946" y="5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lIns="64657" tIns="32328" rIns="64657" bIns="32328"/>
              <a:lstStyle/>
              <a:p>
                <a:pPr>
                  <a:defRPr/>
                </a:pPr>
                <a:endParaRPr lang="en-GB" sz="1273" dirty="0">
                  <a:latin typeface="Arial" panose="020B0604020202020204" pitchFamily="34" charset="0"/>
                </a:endParaRPr>
              </a:p>
            </p:txBody>
          </p:sp>
          <p:sp>
            <p:nvSpPr>
              <p:cNvPr id="53" name="Freeform 351"/>
              <p:cNvSpPr>
                <a:spLocks noChangeAspect="1" noEditPoints="1"/>
              </p:cNvSpPr>
              <p:nvPr/>
            </p:nvSpPr>
            <p:spPr bwMode="auto">
              <a:xfrm>
                <a:off x="8317223" y="5283029"/>
                <a:ext cx="172293" cy="234562"/>
              </a:xfrm>
              <a:custGeom>
                <a:avLst/>
                <a:gdLst>
                  <a:gd name="T0" fmla="*/ 65 w 946"/>
                  <a:gd name="T1" fmla="*/ 187 h 1301"/>
                  <a:gd name="T2" fmla="*/ 29 w 946"/>
                  <a:gd name="T3" fmla="*/ 203 h 1301"/>
                  <a:gd name="T4" fmla="*/ 7 w 946"/>
                  <a:gd name="T5" fmla="*/ 234 h 1301"/>
                  <a:gd name="T6" fmla="*/ 0 w 946"/>
                  <a:gd name="T7" fmla="*/ 1220 h 1301"/>
                  <a:gd name="T8" fmla="*/ 7 w 946"/>
                  <a:gd name="T9" fmla="*/ 1251 h 1301"/>
                  <a:gd name="T10" fmla="*/ 29 w 946"/>
                  <a:gd name="T11" fmla="*/ 1283 h 1301"/>
                  <a:gd name="T12" fmla="*/ 65 w 946"/>
                  <a:gd name="T13" fmla="*/ 1300 h 1301"/>
                  <a:gd name="T14" fmla="*/ 552 w 946"/>
                  <a:gd name="T15" fmla="*/ 1301 h 1301"/>
                  <a:gd name="T16" fmla="*/ 590 w 946"/>
                  <a:gd name="T17" fmla="*/ 1287 h 1301"/>
                  <a:gd name="T18" fmla="*/ 616 w 946"/>
                  <a:gd name="T19" fmla="*/ 1259 h 1301"/>
                  <a:gd name="T20" fmla="*/ 626 w 946"/>
                  <a:gd name="T21" fmla="*/ 1220 h 1301"/>
                  <a:gd name="T22" fmla="*/ 621 w 946"/>
                  <a:gd name="T23" fmla="*/ 242 h 1301"/>
                  <a:gd name="T24" fmla="*/ 602 w 946"/>
                  <a:gd name="T25" fmla="*/ 208 h 1301"/>
                  <a:gd name="T26" fmla="*/ 568 w 946"/>
                  <a:gd name="T27" fmla="*/ 188 h 1301"/>
                  <a:gd name="T28" fmla="*/ 446 w 946"/>
                  <a:gd name="T29" fmla="*/ 812 h 1301"/>
                  <a:gd name="T30" fmla="*/ 420 w 946"/>
                  <a:gd name="T31" fmla="*/ 800 h 1301"/>
                  <a:gd name="T32" fmla="*/ 408 w 946"/>
                  <a:gd name="T33" fmla="*/ 774 h 1301"/>
                  <a:gd name="T34" fmla="*/ 425 w 946"/>
                  <a:gd name="T35" fmla="*/ 743 h 1301"/>
                  <a:gd name="T36" fmla="*/ 453 w 946"/>
                  <a:gd name="T37" fmla="*/ 736 h 1301"/>
                  <a:gd name="T38" fmla="*/ 482 w 946"/>
                  <a:gd name="T39" fmla="*/ 759 h 1301"/>
                  <a:gd name="T40" fmla="*/ 482 w 946"/>
                  <a:gd name="T41" fmla="*/ 788 h 1301"/>
                  <a:gd name="T42" fmla="*/ 453 w 946"/>
                  <a:gd name="T43" fmla="*/ 811 h 1301"/>
                  <a:gd name="T44" fmla="*/ 538 w 946"/>
                  <a:gd name="T45" fmla="*/ 579 h 1301"/>
                  <a:gd name="T46" fmla="*/ 524 w 946"/>
                  <a:gd name="T47" fmla="*/ 596 h 1301"/>
                  <a:gd name="T48" fmla="*/ 90 w 946"/>
                  <a:gd name="T49" fmla="*/ 597 h 1301"/>
                  <a:gd name="T50" fmla="*/ 73 w 946"/>
                  <a:gd name="T51" fmla="*/ 583 h 1301"/>
                  <a:gd name="T52" fmla="*/ 71 w 946"/>
                  <a:gd name="T53" fmla="*/ 567 h 1301"/>
                  <a:gd name="T54" fmla="*/ 86 w 946"/>
                  <a:gd name="T55" fmla="*/ 550 h 1301"/>
                  <a:gd name="T56" fmla="*/ 519 w 946"/>
                  <a:gd name="T57" fmla="*/ 548 h 1301"/>
                  <a:gd name="T58" fmla="*/ 537 w 946"/>
                  <a:gd name="T59" fmla="*/ 563 h 1301"/>
                  <a:gd name="T60" fmla="*/ 539 w 946"/>
                  <a:gd name="T61" fmla="*/ 452 h 1301"/>
                  <a:gd name="T62" fmla="*/ 528 w 946"/>
                  <a:gd name="T63" fmla="*/ 472 h 1301"/>
                  <a:gd name="T64" fmla="*/ 94 w 946"/>
                  <a:gd name="T65" fmla="*/ 476 h 1301"/>
                  <a:gd name="T66" fmla="*/ 75 w 946"/>
                  <a:gd name="T67" fmla="*/ 465 h 1301"/>
                  <a:gd name="T68" fmla="*/ 71 w 946"/>
                  <a:gd name="T69" fmla="*/ 450 h 1301"/>
                  <a:gd name="T70" fmla="*/ 81 w 946"/>
                  <a:gd name="T71" fmla="*/ 429 h 1301"/>
                  <a:gd name="T72" fmla="*/ 514 w 946"/>
                  <a:gd name="T73" fmla="*/ 425 h 1301"/>
                  <a:gd name="T74" fmla="*/ 535 w 946"/>
                  <a:gd name="T75" fmla="*/ 436 h 1301"/>
                  <a:gd name="T76" fmla="*/ 539 w 946"/>
                  <a:gd name="T77" fmla="*/ 330 h 1301"/>
                  <a:gd name="T78" fmla="*/ 531 w 946"/>
                  <a:gd name="T79" fmla="*/ 347 h 1301"/>
                  <a:gd name="T80" fmla="*/ 94 w 946"/>
                  <a:gd name="T81" fmla="*/ 354 h 1301"/>
                  <a:gd name="T82" fmla="*/ 77 w 946"/>
                  <a:gd name="T83" fmla="*/ 347 h 1301"/>
                  <a:gd name="T84" fmla="*/ 71 w 946"/>
                  <a:gd name="T85" fmla="*/ 328 h 1301"/>
                  <a:gd name="T86" fmla="*/ 77 w 946"/>
                  <a:gd name="T87" fmla="*/ 310 h 1301"/>
                  <a:gd name="T88" fmla="*/ 514 w 946"/>
                  <a:gd name="T89" fmla="*/ 303 h 1301"/>
                  <a:gd name="T90" fmla="*/ 531 w 946"/>
                  <a:gd name="T91" fmla="*/ 310 h 1301"/>
                  <a:gd name="T92" fmla="*/ 539 w 946"/>
                  <a:gd name="T93" fmla="*/ 330 h 1301"/>
                  <a:gd name="T94" fmla="*/ 551 w 946"/>
                  <a:gd name="T95" fmla="*/ 10 h 1301"/>
                  <a:gd name="T96" fmla="*/ 608 w 946"/>
                  <a:gd name="T97" fmla="*/ 0 h 1301"/>
                  <a:gd name="T98" fmla="*/ 903 w 946"/>
                  <a:gd name="T99" fmla="*/ 2 h 1301"/>
                  <a:gd name="T100" fmla="*/ 907 w 946"/>
                  <a:gd name="T101" fmla="*/ 10 h 1301"/>
                  <a:gd name="T102" fmla="*/ 731 w 946"/>
                  <a:gd name="T103" fmla="*/ 116 h 1301"/>
                  <a:gd name="T104" fmla="*/ 660 w 946"/>
                  <a:gd name="T105" fmla="*/ 137 h 1301"/>
                  <a:gd name="T106" fmla="*/ 498 w 946"/>
                  <a:gd name="T107" fmla="*/ 143 h 1301"/>
                  <a:gd name="T108" fmla="*/ 946 w 946"/>
                  <a:gd name="T109" fmla="*/ 793 h 1301"/>
                  <a:gd name="T110" fmla="*/ 931 w 946"/>
                  <a:gd name="T111" fmla="*/ 831 h 1301"/>
                  <a:gd name="T112" fmla="*/ 666 w 946"/>
                  <a:gd name="T113" fmla="*/ 266 h 1301"/>
                  <a:gd name="T114" fmla="*/ 671 w 946"/>
                  <a:gd name="T115" fmla="*/ 222 h 1301"/>
                  <a:gd name="T116" fmla="*/ 698 w 946"/>
                  <a:gd name="T117" fmla="*/ 175 h 1301"/>
                  <a:gd name="T118" fmla="*/ 938 w 946"/>
                  <a:gd name="T119" fmla="*/ 34 h 1301"/>
                  <a:gd name="T120" fmla="*/ 946 w 946"/>
                  <a:gd name="T121" fmla="*/ 54 h 13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46" h="1301">
                    <a:moveTo>
                      <a:pt x="544" y="184"/>
                    </a:moveTo>
                    <a:lnTo>
                      <a:pt x="81" y="184"/>
                    </a:lnTo>
                    <a:lnTo>
                      <a:pt x="81" y="184"/>
                    </a:lnTo>
                    <a:lnTo>
                      <a:pt x="73" y="184"/>
                    </a:lnTo>
                    <a:lnTo>
                      <a:pt x="65" y="187"/>
                    </a:lnTo>
                    <a:lnTo>
                      <a:pt x="58" y="188"/>
                    </a:lnTo>
                    <a:lnTo>
                      <a:pt x="50" y="191"/>
                    </a:lnTo>
                    <a:lnTo>
                      <a:pt x="42" y="194"/>
                    </a:lnTo>
                    <a:lnTo>
                      <a:pt x="36" y="199"/>
                    </a:lnTo>
                    <a:lnTo>
                      <a:pt x="29" y="203"/>
                    </a:lnTo>
                    <a:lnTo>
                      <a:pt x="24" y="208"/>
                    </a:lnTo>
                    <a:lnTo>
                      <a:pt x="19" y="214"/>
                    </a:lnTo>
                    <a:lnTo>
                      <a:pt x="14" y="220"/>
                    </a:lnTo>
                    <a:lnTo>
                      <a:pt x="10" y="227"/>
                    </a:lnTo>
                    <a:lnTo>
                      <a:pt x="7" y="234"/>
                    </a:lnTo>
                    <a:lnTo>
                      <a:pt x="3" y="242"/>
                    </a:lnTo>
                    <a:lnTo>
                      <a:pt x="1" y="249"/>
                    </a:lnTo>
                    <a:lnTo>
                      <a:pt x="0" y="258"/>
                    </a:lnTo>
                    <a:lnTo>
                      <a:pt x="0" y="266"/>
                    </a:lnTo>
                    <a:lnTo>
                      <a:pt x="0" y="1220"/>
                    </a:lnTo>
                    <a:lnTo>
                      <a:pt x="0" y="1220"/>
                    </a:lnTo>
                    <a:lnTo>
                      <a:pt x="0" y="1229"/>
                    </a:lnTo>
                    <a:lnTo>
                      <a:pt x="1" y="1236"/>
                    </a:lnTo>
                    <a:lnTo>
                      <a:pt x="3" y="1244"/>
                    </a:lnTo>
                    <a:lnTo>
                      <a:pt x="7" y="1251"/>
                    </a:lnTo>
                    <a:lnTo>
                      <a:pt x="10" y="1259"/>
                    </a:lnTo>
                    <a:lnTo>
                      <a:pt x="14" y="1265"/>
                    </a:lnTo>
                    <a:lnTo>
                      <a:pt x="19" y="1272"/>
                    </a:lnTo>
                    <a:lnTo>
                      <a:pt x="24" y="1277"/>
                    </a:lnTo>
                    <a:lnTo>
                      <a:pt x="29" y="1283"/>
                    </a:lnTo>
                    <a:lnTo>
                      <a:pt x="36" y="1287"/>
                    </a:lnTo>
                    <a:lnTo>
                      <a:pt x="42" y="1291"/>
                    </a:lnTo>
                    <a:lnTo>
                      <a:pt x="50" y="1295"/>
                    </a:lnTo>
                    <a:lnTo>
                      <a:pt x="58" y="1298"/>
                    </a:lnTo>
                    <a:lnTo>
                      <a:pt x="65" y="1300"/>
                    </a:lnTo>
                    <a:lnTo>
                      <a:pt x="73" y="1301"/>
                    </a:lnTo>
                    <a:lnTo>
                      <a:pt x="81" y="1301"/>
                    </a:lnTo>
                    <a:lnTo>
                      <a:pt x="544" y="1301"/>
                    </a:lnTo>
                    <a:lnTo>
                      <a:pt x="544" y="1301"/>
                    </a:lnTo>
                    <a:lnTo>
                      <a:pt x="552" y="1301"/>
                    </a:lnTo>
                    <a:lnTo>
                      <a:pt x="561" y="1300"/>
                    </a:lnTo>
                    <a:lnTo>
                      <a:pt x="568" y="1298"/>
                    </a:lnTo>
                    <a:lnTo>
                      <a:pt x="576" y="1295"/>
                    </a:lnTo>
                    <a:lnTo>
                      <a:pt x="582" y="1291"/>
                    </a:lnTo>
                    <a:lnTo>
                      <a:pt x="590" y="1287"/>
                    </a:lnTo>
                    <a:lnTo>
                      <a:pt x="595" y="1283"/>
                    </a:lnTo>
                    <a:lnTo>
                      <a:pt x="602" y="1277"/>
                    </a:lnTo>
                    <a:lnTo>
                      <a:pt x="607" y="1272"/>
                    </a:lnTo>
                    <a:lnTo>
                      <a:pt x="612" y="1265"/>
                    </a:lnTo>
                    <a:lnTo>
                      <a:pt x="616" y="1259"/>
                    </a:lnTo>
                    <a:lnTo>
                      <a:pt x="619" y="1251"/>
                    </a:lnTo>
                    <a:lnTo>
                      <a:pt x="621" y="1244"/>
                    </a:lnTo>
                    <a:lnTo>
                      <a:pt x="624" y="1236"/>
                    </a:lnTo>
                    <a:lnTo>
                      <a:pt x="625" y="1229"/>
                    </a:lnTo>
                    <a:lnTo>
                      <a:pt x="626" y="1220"/>
                    </a:lnTo>
                    <a:lnTo>
                      <a:pt x="626" y="266"/>
                    </a:lnTo>
                    <a:lnTo>
                      <a:pt x="626" y="266"/>
                    </a:lnTo>
                    <a:lnTo>
                      <a:pt x="625" y="258"/>
                    </a:lnTo>
                    <a:lnTo>
                      <a:pt x="624" y="249"/>
                    </a:lnTo>
                    <a:lnTo>
                      <a:pt x="621" y="242"/>
                    </a:lnTo>
                    <a:lnTo>
                      <a:pt x="619" y="234"/>
                    </a:lnTo>
                    <a:lnTo>
                      <a:pt x="616" y="227"/>
                    </a:lnTo>
                    <a:lnTo>
                      <a:pt x="612" y="220"/>
                    </a:lnTo>
                    <a:lnTo>
                      <a:pt x="607" y="214"/>
                    </a:lnTo>
                    <a:lnTo>
                      <a:pt x="602" y="208"/>
                    </a:lnTo>
                    <a:lnTo>
                      <a:pt x="595" y="203"/>
                    </a:lnTo>
                    <a:lnTo>
                      <a:pt x="590" y="199"/>
                    </a:lnTo>
                    <a:lnTo>
                      <a:pt x="582" y="194"/>
                    </a:lnTo>
                    <a:lnTo>
                      <a:pt x="576" y="191"/>
                    </a:lnTo>
                    <a:lnTo>
                      <a:pt x="568" y="188"/>
                    </a:lnTo>
                    <a:lnTo>
                      <a:pt x="561" y="187"/>
                    </a:lnTo>
                    <a:lnTo>
                      <a:pt x="552" y="184"/>
                    </a:lnTo>
                    <a:lnTo>
                      <a:pt x="544" y="184"/>
                    </a:lnTo>
                    <a:lnTo>
                      <a:pt x="544" y="184"/>
                    </a:lnTo>
                    <a:close/>
                    <a:moveTo>
                      <a:pt x="446" y="812"/>
                    </a:moveTo>
                    <a:lnTo>
                      <a:pt x="446" y="812"/>
                    </a:lnTo>
                    <a:lnTo>
                      <a:pt x="438" y="811"/>
                    </a:lnTo>
                    <a:lnTo>
                      <a:pt x="432" y="809"/>
                    </a:lnTo>
                    <a:lnTo>
                      <a:pt x="425" y="806"/>
                    </a:lnTo>
                    <a:lnTo>
                      <a:pt x="420" y="800"/>
                    </a:lnTo>
                    <a:lnTo>
                      <a:pt x="414" y="795"/>
                    </a:lnTo>
                    <a:lnTo>
                      <a:pt x="411" y="788"/>
                    </a:lnTo>
                    <a:lnTo>
                      <a:pt x="409" y="782"/>
                    </a:lnTo>
                    <a:lnTo>
                      <a:pt x="408" y="774"/>
                    </a:lnTo>
                    <a:lnTo>
                      <a:pt x="408" y="774"/>
                    </a:lnTo>
                    <a:lnTo>
                      <a:pt x="409" y="767"/>
                    </a:lnTo>
                    <a:lnTo>
                      <a:pt x="411" y="759"/>
                    </a:lnTo>
                    <a:lnTo>
                      <a:pt x="414" y="753"/>
                    </a:lnTo>
                    <a:lnTo>
                      <a:pt x="420" y="747"/>
                    </a:lnTo>
                    <a:lnTo>
                      <a:pt x="425" y="743"/>
                    </a:lnTo>
                    <a:lnTo>
                      <a:pt x="432" y="738"/>
                    </a:lnTo>
                    <a:lnTo>
                      <a:pt x="438" y="736"/>
                    </a:lnTo>
                    <a:lnTo>
                      <a:pt x="446" y="736"/>
                    </a:lnTo>
                    <a:lnTo>
                      <a:pt x="446" y="736"/>
                    </a:lnTo>
                    <a:lnTo>
                      <a:pt x="453" y="736"/>
                    </a:lnTo>
                    <a:lnTo>
                      <a:pt x="461" y="738"/>
                    </a:lnTo>
                    <a:lnTo>
                      <a:pt x="467" y="743"/>
                    </a:lnTo>
                    <a:lnTo>
                      <a:pt x="473" y="747"/>
                    </a:lnTo>
                    <a:lnTo>
                      <a:pt x="477" y="753"/>
                    </a:lnTo>
                    <a:lnTo>
                      <a:pt x="482" y="759"/>
                    </a:lnTo>
                    <a:lnTo>
                      <a:pt x="484" y="767"/>
                    </a:lnTo>
                    <a:lnTo>
                      <a:pt x="484" y="774"/>
                    </a:lnTo>
                    <a:lnTo>
                      <a:pt x="484" y="774"/>
                    </a:lnTo>
                    <a:lnTo>
                      <a:pt x="484" y="782"/>
                    </a:lnTo>
                    <a:lnTo>
                      <a:pt x="482" y="788"/>
                    </a:lnTo>
                    <a:lnTo>
                      <a:pt x="477" y="795"/>
                    </a:lnTo>
                    <a:lnTo>
                      <a:pt x="473" y="800"/>
                    </a:lnTo>
                    <a:lnTo>
                      <a:pt x="467" y="806"/>
                    </a:lnTo>
                    <a:lnTo>
                      <a:pt x="461" y="809"/>
                    </a:lnTo>
                    <a:lnTo>
                      <a:pt x="453" y="811"/>
                    </a:lnTo>
                    <a:lnTo>
                      <a:pt x="446" y="812"/>
                    </a:lnTo>
                    <a:lnTo>
                      <a:pt x="446" y="812"/>
                    </a:lnTo>
                    <a:close/>
                    <a:moveTo>
                      <a:pt x="539" y="574"/>
                    </a:moveTo>
                    <a:lnTo>
                      <a:pt x="539" y="574"/>
                    </a:lnTo>
                    <a:lnTo>
                      <a:pt x="538" y="579"/>
                    </a:lnTo>
                    <a:lnTo>
                      <a:pt x="537" y="583"/>
                    </a:lnTo>
                    <a:lnTo>
                      <a:pt x="535" y="588"/>
                    </a:lnTo>
                    <a:lnTo>
                      <a:pt x="531" y="591"/>
                    </a:lnTo>
                    <a:lnTo>
                      <a:pt x="528" y="594"/>
                    </a:lnTo>
                    <a:lnTo>
                      <a:pt x="524" y="596"/>
                    </a:lnTo>
                    <a:lnTo>
                      <a:pt x="519" y="597"/>
                    </a:lnTo>
                    <a:lnTo>
                      <a:pt x="514" y="599"/>
                    </a:lnTo>
                    <a:lnTo>
                      <a:pt x="94" y="599"/>
                    </a:lnTo>
                    <a:lnTo>
                      <a:pt x="94" y="599"/>
                    </a:lnTo>
                    <a:lnTo>
                      <a:pt x="90" y="597"/>
                    </a:lnTo>
                    <a:lnTo>
                      <a:pt x="86" y="596"/>
                    </a:lnTo>
                    <a:lnTo>
                      <a:pt x="81" y="594"/>
                    </a:lnTo>
                    <a:lnTo>
                      <a:pt x="77" y="591"/>
                    </a:lnTo>
                    <a:lnTo>
                      <a:pt x="75" y="588"/>
                    </a:lnTo>
                    <a:lnTo>
                      <a:pt x="73" y="583"/>
                    </a:lnTo>
                    <a:lnTo>
                      <a:pt x="71" y="579"/>
                    </a:lnTo>
                    <a:lnTo>
                      <a:pt x="71" y="574"/>
                    </a:lnTo>
                    <a:lnTo>
                      <a:pt x="71" y="571"/>
                    </a:lnTo>
                    <a:lnTo>
                      <a:pt x="71" y="571"/>
                    </a:lnTo>
                    <a:lnTo>
                      <a:pt x="71" y="567"/>
                    </a:lnTo>
                    <a:lnTo>
                      <a:pt x="73" y="563"/>
                    </a:lnTo>
                    <a:lnTo>
                      <a:pt x="75" y="558"/>
                    </a:lnTo>
                    <a:lnTo>
                      <a:pt x="77" y="554"/>
                    </a:lnTo>
                    <a:lnTo>
                      <a:pt x="81" y="552"/>
                    </a:lnTo>
                    <a:lnTo>
                      <a:pt x="86" y="550"/>
                    </a:lnTo>
                    <a:lnTo>
                      <a:pt x="90" y="548"/>
                    </a:lnTo>
                    <a:lnTo>
                      <a:pt x="94" y="548"/>
                    </a:lnTo>
                    <a:lnTo>
                      <a:pt x="514" y="548"/>
                    </a:lnTo>
                    <a:lnTo>
                      <a:pt x="514" y="548"/>
                    </a:lnTo>
                    <a:lnTo>
                      <a:pt x="519" y="548"/>
                    </a:lnTo>
                    <a:lnTo>
                      <a:pt x="524" y="550"/>
                    </a:lnTo>
                    <a:lnTo>
                      <a:pt x="528" y="552"/>
                    </a:lnTo>
                    <a:lnTo>
                      <a:pt x="531" y="554"/>
                    </a:lnTo>
                    <a:lnTo>
                      <a:pt x="535" y="558"/>
                    </a:lnTo>
                    <a:lnTo>
                      <a:pt x="537" y="563"/>
                    </a:lnTo>
                    <a:lnTo>
                      <a:pt x="538" y="567"/>
                    </a:lnTo>
                    <a:lnTo>
                      <a:pt x="539" y="571"/>
                    </a:lnTo>
                    <a:lnTo>
                      <a:pt x="539" y="574"/>
                    </a:lnTo>
                    <a:close/>
                    <a:moveTo>
                      <a:pt x="539" y="452"/>
                    </a:moveTo>
                    <a:lnTo>
                      <a:pt x="539" y="452"/>
                    </a:lnTo>
                    <a:lnTo>
                      <a:pt x="538" y="457"/>
                    </a:lnTo>
                    <a:lnTo>
                      <a:pt x="537" y="461"/>
                    </a:lnTo>
                    <a:lnTo>
                      <a:pt x="535" y="465"/>
                    </a:lnTo>
                    <a:lnTo>
                      <a:pt x="531" y="468"/>
                    </a:lnTo>
                    <a:lnTo>
                      <a:pt x="528" y="472"/>
                    </a:lnTo>
                    <a:lnTo>
                      <a:pt x="524" y="474"/>
                    </a:lnTo>
                    <a:lnTo>
                      <a:pt x="519" y="476"/>
                    </a:lnTo>
                    <a:lnTo>
                      <a:pt x="514" y="476"/>
                    </a:lnTo>
                    <a:lnTo>
                      <a:pt x="94" y="476"/>
                    </a:lnTo>
                    <a:lnTo>
                      <a:pt x="94" y="476"/>
                    </a:lnTo>
                    <a:lnTo>
                      <a:pt x="90" y="476"/>
                    </a:lnTo>
                    <a:lnTo>
                      <a:pt x="86" y="474"/>
                    </a:lnTo>
                    <a:lnTo>
                      <a:pt x="81" y="472"/>
                    </a:lnTo>
                    <a:lnTo>
                      <a:pt x="77" y="468"/>
                    </a:lnTo>
                    <a:lnTo>
                      <a:pt x="75" y="465"/>
                    </a:lnTo>
                    <a:lnTo>
                      <a:pt x="73" y="461"/>
                    </a:lnTo>
                    <a:lnTo>
                      <a:pt x="71" y="457"/>
                    </a:lnTo>
                    <a:lnTo>
                      <a:pt x="71" y="452"/>
                    </a:lnTo>
                    <a:lnTo>
                      <a:pt x="71" y="450"/>
                    </a:lnTo>
                    <a:lnTo>
                      <a:pt x="71" y="450"/>
                    </a:lnTo>
                    <a:lnTo>
                      <a:pt x="71" y="445"/>
                    </a:lnTo>
                    <a:lnTo>
                      <a:pt x="73" y="440"/>
                    </a:lnTo>
                    <a:lnTo>
                      <a:pt x="75" y="436"/>
                    </a:lnTo>
                    <a:lnTo>
                      <a:pt x="77" y="433"/>
                    </a:lnTo>
                    <a:lnTo>
                      <a:pt x="81" y="429"/>
                    </a:lnTo>
                    <a:lnTo>
                      <a:pt x="86" y="427"/>
                    </a:lnTo>
                    <a:lnTo>
                      <a:pt x="90" y="425"/>
                    </a:lnTo>
                    <a:lnTo>
                      <a:pt x="94" y="425"/>
                    </a:lnTo>
                    <a:lnTo>
                      <a:pt x="514" y="425"/>
                    </a:lnTo>
                    <a:lnTo>
                      <a:pt x="514" y="425"/>
                    </a:lnTo>
                    <a:lnTo>
                      <a:pt x="519" y="425"/>
                    </a:lnTo>
                    <a:lnTo>
                      <a:pt x="524" y="427"/>
                    </a:lnTo>
                    <a:lnTo>
                      <a:pt x="528" y="429"/>
                    </a:lnTo>
                    <a:lnTo>
                      <a:pt x="531" y="433"/>
                    </a:lnTo>
                    <a:lnTo>
                      <a:pt x="535" y="436"/>
                    </a:lnTo>
                    <a:lnTo>
                      <a:pt x="537" y="440"/>
                    </a:lnTo>
                    <a:lnTo>
                      <a:pt x="538" y="445"/>
                    </a:lnTo>
                    <a:lnTo>
                      <a:pt x="539" y="450"/>
                    </a:lnTo>
                    <a:lnTo>
                      <a:pt x="539" y="452"/>
                    </a:lnTo>
                    <a:close/>
                    <a:moveTo>
                      <a:pt x="539" y="330"/>
                    </a:moveTo>
                    <a:lnTo>
                      <a:pt x="539" y="330"/>
                    </a:lnTo>
                    <a:lnTo>
                      <a:pt x="538" y="334"/>
                    </a:lnTo>
                    <a:lnTo>
                      <a:pt x="537" y="339"/>
                    </a:lnTo>
                    <a:lnTo>
                      <a:pt x="535" y="343"/>
                    </a:lnTo>
                    <a:lnTo>
                      <a:pt x="531" y="347"/>
                    </a:lnTo>
                    <a:lnTo>
                      <a:pt x="528" y="350"/>
                    </a:lnTo>
                    <a:lnTo>
                      <a:pt x="524" y="352"/>
                    </a:lnTo>
                    <a:lnTo>
                      <a:pt x="519" y="354"/>
                    </a:lnTo>
                    <a:lnTo>
                      <a:pt x="514" y="354"/>
                    </a:lnTo>
                    <a:lnTo>
                      <a:pt x="94" y="354"/>
                    </a:lnTo>
                    <a:lnTo>
                      <a:pt x="94" y="354"/>
                    </a:lnTo>
                    <a:lnTo>
                      <a:pt x="90" y="354"/>
                    </a:lnTo>
                    <a:lnTo>
                      <a:pt x="86" y="352"/>
                    </a:lnTo>
                    <a:lnTo>
                      <a:pt x="81" y="350"/>
                    </a:lnTo>
                    <a:lnTo>
                      <a:pt x="77" y="347"/>
                    </a:lnTo>
                    <a:lnTo>
                      <a:pt x="75" y="343"/>
                    </a:lnTo>
                    <a:lnTo>
                      <a:pt x="73" y="339"/>
                    </a:lnTo>
                    <a:lnTo>
                      <a:pt x="71" y="334"/>
                    </a:lnTo>
                    <a:lnTo>
                      <a:pt x="71" y="330"/>
                    </a:lnTo>
                    <a:lnTo>
                      <a:pt x="71" y="328"/>
                    </a:lnTo>
                    <a:lnTo>
                      <a:pt x="71" y="328"/>
                    </a:lnTo>
                    <a:lnTo>
                      <a:pt x="71" y="322"/>
                    </a:lnTo>
                    <a:lnTo>
                      <a:pt x="73" y="318"/>
                    </a:lnTo>
                    <a:lnTo>
                      <a:pt x="75" y="313"/>
                    </a:lnTo>
                    <a:lnTo>
                      <a:pt x="77" y="310"/>
                    </a:lnTo>
                    <a:lnTo>
                      <a:pt x="81" y="307"/>
                    </a:lnTo>
                    <a:lnTo>
                      <a:pt x="86" y="305"/>
                    </a:lnTo>
                    <a:lnTo>
                      <a:pt x="90" y="304"/>
                    </a:lnTo>
                    <a:lnTo>
                      <a:pt x="94" y="303"/>
                    </a:lnTo>
                    <a:lnTo>
                      <a:pt x="514" y="303"/>
                    </a:lnTo>
                    <a:lnTo>
                      <a:pt x="514" y="303"/>
                    </a:lnTo>
                    <a:lnTo>
                      <a:pt x="519" y="304"/>
                    </a:lnTo>
                    <a:lnTo>
                      <a:pt x="524" y="305"/>
                    </a:lnTo>
                    <a:lnTo>
                      <a:pt x="528" y="307"/>
                    </a:lnTo>
                    <a:lnTo>
                      <a:pt x="531" y="310"/>
                    </a:lnTo>
                    <a:lnTo>
                      <a:pt x="535" y="313"/>
                    </a:lnTo>
                    <a:lnTo>
                      <a:pt x="537" y="318"/>
                    </a:lnTo>
                    <a:lnTo>
                      <a:pt x="538" y="322"/>
                    </a:lnTo>
                    <a:lnTo>
                      <a:pt x="539" y="328"/>
                    </a:lnTo>
                    <a:lnTo>
                      <a:pt x="539" y="330"/>
                    </a:lnTo>
                    <a:close/>
                    <a:moveTo>
                      <a:pt x="498" y="143"/>
                    </a:moveTo>
                    <a:lnTo>
                      <a:pt x="128" y="143"/>
                    </a:lnTo>
                    <a:lnTo>
                      <a:pt x="546" y="11"/>
                    </a:lnTo>
                    <a:lnTo>
                      <a:pt x="546" y="11"/>
                    </a:lnTo>
                    <a:lnTo>
                      <a:pt x="551" y="10"/>
                    </a:lnTo>
                    <a:lnTo>
                      <a:pt x="565" y="6"/>
                    </a:lnTo>
                    <a:lnTo>
                      <a:pt x="586" y="1"/>
                    </a:lnTo>
                    <a:lnTo>
                      <a:pt x="596" y="0"/>
                    </a:lnTo>
                    <a:lnTo>
                      <a:pt x="608" y="0"/>
                    </a:lnTo>
                    <a:lnTo>
                      <a:pt x="608" y="0"/>
                    </a:lnTo>
                    <a:lnTo>
                      <a:pt x="887" y="0"/>
                    </a:lnTo>
                    <a:lnTo>
                      <a:pt x="887" y="0"/>
                    </a:lnTo>
                    <a:lnTo>
                      <a:pt x="894" y="0"/>
                    </a:lnTo>
                    <a:lnTo>
                      <a:pt x="899" y="0"/>
                    </a:lnTo>
                    <a:lnTo>
                      <a:pt x="903" y="2"/>
                    </a:lnTo>
                    <a:lnTo>
                      <a:pt x="908" y="3"/>
                    </a:lnTo>
                    <a:lnTo>
                      <a:pt x="909" y="4"/>
                    </a:lnTo>
                    <a:lnTo>
                      <a:pt x="910" y="7"/>
                    </a:lnTo>
                    <a:lnTo>
                      <a:pt x="909" y="8"/>
                    </a:lnTo>
                    <a:lnTo>
                      <a:pt x="907" y="10"/>
                    </a:lnTo>
                    <a:lnTo>
                      <a:pt x="900" y="15"/>
                    </a:lnTo>
                    <a:lnTo>
                      <a:pt x="900" y="15"/>
                    </a:lnTo>
                    <a:lnTo>
                      <a:pt x="743" y="110"/>
                    </a:lnTo>
                    <a:lnTo>
                      <a:pt x="743" y="110"/>
                    </a:lnTo>
                    <a:lnTo>
                      <a:pt x="731" y="116"/>
                    </a:lnTo>
                    <a:lnTo>
                      <a:pt x="718" y="122"/>
                    </a:lnTo>
                    <a:lnTo>
                      <a:pt x="704" y="127"/>
                    </a:lnTo>
                    <a:lnTo>
                      <a:pt x="690" y="131"/>
                    </a:lnTo>
                    <a:lnTo>
                      <a:pt x="676" y="135"/>
                    </a:lnTo>
                    <a:lnTo>
                      <a:pt x="660" y="137"/>
                    </a:lnTo>
                    <a:lnTo>
                      <a:pt x="632" y="141"/>
                    </a:lnTo>
                    <a:lnTo>
                      <a:pt x="605" y="143"/>
                    </a:lnTo>
                    <a:lnTo>
                      <a:pt x="580" y="143"/>
                    </a:lnTo>
                    <a:lnTo>
                      <a:pt x="544" y="143"/>
                    </a:lnTo>
                    <a:lnTo>
                      <a:pt x="498" y="143"/>
                    </a:lnTo>
                    <a:close/>
                    <a:moveTo>
                      <a:pt x="946" y="54"/>
                    </a:moveTo>
                    <a:lnTo>
                      <a:pt x="946" y="54"/>
                    </a:lnTo>
                    <a:lnTo>
                      <a:pt x="946" y="781"/>
                    </a:lnTo>
                    <a:lnTo>
                      <a:pt x="946" y="781"/>
                    </a:lnTo>
                    <a:lnTo>
                      <a:pt x="946" y="793"/>
                    </a:lnTo>
                    <a:lnTo>
                      <a:pt x="943" y="804"/>
                    </a:lnTo>
                    <a:lnTo>
                      <a:pt x="941" y="812"/>
                    </a:lnTo>
                    <a:lnTo>
                      <a:pt x="939" y="819"/>
                    </a:lnTo>
                    <a:lnTo>
                      <a:pt x="934" y="828"/>
                    </a:lnTo>
                    <a:lnTo>
                      <a:pt x="931" y="831"/>
                    </a:lnTo>
                    <a:lnTo>
                      <a:pt x="664" y="1243"/>
                    </a:lnTo>
                    <a:lnTo>
                      <a:pt x="664" y="1243"/>
                    </a:lnTo>
                    <a:lnTo>
                      <a:pt x="666" y="1232"/>
                    </a:lnTo>
                    <a:lnTo>
                      <a:pt x="666" y="1220"/>
                    </a:lnTo>
                    <a:lnTo>
                      <a:pt x="666" y="266"/>
                    </a:lnTo>
                    <a:lnTo>
                      <a:pt x="666" y="266"/>
                    </a:lnTo>
                    <a:lnTo>
                      <a:pt x="667" y="254"/>
                    </a:lnTo>
                    <a:lnTo>
                      <a:pt x="668" y="242"/>
                    </a:lnTo>
                    <a:lnTo>
                      <a:pt x="669" y="231"/>
                    </a:lnTo>
                    <a:lnTo>
                      <a:pt x="671" y="222"/>
                    </a:lnTo>
                    <a:lnTo>
                      <a:pt x="677" y="206"/>
                    </a:lnTo>
                    <a:lnTo>
                      <a:pt x="682" y="194"/>
                    </a:lnTo>
                    <a:lnTo>
                      <a:pt x="689" y="184"/>
                    </a:lnTo>
                    <a:lnTo>
                      <a:pt x="694" y="179"/>
                    </a:lnTo>
                    <a:lnTo>
                      <a:pt x="698" y="175"/>
                    </a:lnTo>
                    <a:lnTo>
                      <a:pt x="929" y="36"/>
                    </a:lnTo>
                    <a:lnTo>
                      <a:pt x="929" y="36"/>
                    </a:lnTo>
                    <a:lnTo>
                      <a:pt x="931" y="35"/>
                    </a:lnTo>
                    <a:lnTo>
                      <a:pt x="935" y="34"/>
                    </a:lnTo>
                    <a:lnTo>
                      <a:pt x="938" y="34"/>
                    </a:lnTo>
                    <a:lnTo>
                      <a:pt x="940" y="36"/>
                    </a:lnTo>
                    <a:lnTo>
                      <a:pt x="943" y="39"/>
                    </a:lnTo>
                    <a:lnTo>
                      <a:pt x="946" y="46"/>
                    </a:lnTo>
                    <a:lnTo>
                      <a:pt x="946" y="54"/>
                    </a:lnTo>
                    <a:lnTo>
                      <a:pt x="946" y="5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lIns="64657" tIns="32328" rIns="64657" bIns="32328"/>
              <a:lstStyle/>
              <a:p>
                <a:pPr>
                  <a:defRPr/>
                </a:pPr>
                <a:endParaRPr lang="en-GB" sz="1273" dirty="0">
                  <a:latin typeface="Arial" panose="020B0604020202020204" pitchFamily="34" charset="0"/>
                </a:endParaRPr>
              </a:p>
            </p:txBody>
          </p:sp>
          <p:sp>
            <p:nvSpPr>
              <p:cNvPr id="54" name="Freeform 351"/>
              <p:cNvSpPr>
                <a:spLocks noChangeAspect="1" noEditPoints="1"/>
              </p:cNvSpPr>
              <p:nvPr/>
            </p:nvSpPr>
            <p:spPr bwMode="auto">
              <a:xfrm>
                <a:off x="8534856" y="5197423"/>
                <a:ext cx="170479" cy="234562"/>
              </a:xfrm>
              <a:custGeom>
                <a:avLst/>
                <a:gdLst>
                  <a:gd name="T0" fmla="*/ 65 w 946"/>
                  <a:gd name="T1" fmla="*/ 187 h 1301"/>
                  <a:gd name="T2" fmla="*/ 29 w 946"/>
                  <a:gd name="T3" fmla="*/ 203 h 1301"/>
                  <a:gd name="T4" fmla="*/ 7 w 946"/>
                  <a:gd name="T5" fmla="*/ 234 h 1301"/>
                  <a:gd name="T6" fmla="*/ 0 w 946"/>
                  <a:gd name="T7" fmla="*/ 1220 h 1301"/>
                  <a:gd name="T8" fmla="*/ 7 w 946"/>
                  <a:gd name="T9" fmla="*/ 1251 h 1301"/>
                  <a:gd name="T10" fmla="*/ 29 w 946"/>
                  <a:gd name="T11" fmla="*/ 1283 h 1301"/>
                  <a:gd name="T12" fmla="*/ 65 w 946"/>
                  <a:gd name="T13" fmla="*/ 1300 h 1301"/>
                  <a:gd name="T14" fmla="*/ 552 w 946"/>
                  <a:gd name="T15" fmla="*/ 1301 h 1301"/>
                  <a:gd name="T16" fmla="*/ 590 w 946"/>
                  <a:gd name="T17" fmla="*/ 1287 h 1301"/>
                  <a:gd name="T18" fmla="*/ 616 w 946"/>
                  <a:gd name="T19" fmla="*/ 1259 h 1301"/>
                  <a:gd name="T20" fmla="*/ 626 w 946"/>
                  <a:gd name="T21" fmla="*/ 1220 h 1301"/>
                  <a:gd name="T22" fmla="*/ 621 w 946"/>
                  <a:gd name="T23" fmla="*/ 242 h 1301"/>
                  <a:gd name="T24" fmla="*/ 602 w 946"/>
                  <a:gd name="T25" fmla="*/ 208 h 1301"/>
                  <a:gd name="T26" fmla="*/ 568 w 946"/>
                  <a:gd name="T27" fmla="*/ 188 h 1301"/>
                  <a:gd name="T28" fmla="*/ 446 w 946"/>
                  <a:gd name="T29" fmla="*/ 812 h 1301"/>
                  <a:gd name="T30" fmla="*/ 420 w 946"/>
                  <a:gd name="T31" fmla="*/ 800 h 1301"/>
                  <a:gd name="T32" fmla="*/ 408 w 946"/>
                  <a:gd name="T33" fmla="*/ 774 h 1301"/>
                  <a:gd name="T34" fmla="*/ 425 w 946"/>
                  <a:gd name="T35" fmla="*/ 743 h 1301"/>
                  <a:gd name="T36" fmla="*/ 453 w 946"/>
                  <a:gd name="T37" fmla="*/ 736 h 1301"/>
                  <a:gd name="T38" fmla="*/ 482 w 946"/>
                  <a:gd name="T39" fmla="*/ 759 h 1301"/>
                  <a:gd name="T40" fmla="*/ 482 w 946"/>
                  <a:gd name="T41" fmla="*/ 788 h 1301"/>
                  <a:gd name="T42" fmla="*/ 453 w 946"/>
                  <a:gd name="T43" fmla="*/ 811 h 1301"/>
                  <a:gd name="T44" fmla="*/ 538 w 946"/>
                  <a:gd name="T45" fmla="*/ 579 h 1301"/>
                  <a:gd name="T46" fmla="*/ 524 w 946"/>
                  <a:gd name="T47" fmla="*/ 596 h 1301"/>
                  <a:gd name="T48" fmla="*/ 90 w 946"/>
                  <a:gd name="T49" fmla="*/ 597 h 1301"/>
                  <a:gd name="T50" fmla="*/ 73 w 946"/>
                  <a:gd name="T51" fmla="*/ 583 h 1301"/>
                  <a:gd name="T52" fmla="*/ 71 w 946"/>
                  <a:gd name="T53" fmla="*/ 567 h 1301"/>
                  <a:gd name="T54" fmla="*/ 86 w 946"/>
                  <a:gd name="T55" fmla="*/ 550 h 1301"/>
                  <a:gd name="T56" fmla="*/ 519 w 946"/>
                  <a:gd name="T57" fmla="*/ 548 h 1301"/>
                  <a:gd name="T58" fmla="*/ 537 w 946"/>
                  <a:gd name="T59" fmla="*/ 563 h 1301"/>
                  <a:gd name="T60" fmla="*/ 539 w 946"/>
                  <a:gd name="T61" fmla="*/ 452 h 1301"/>
                  <a:gd name="T62" fmla="*/ 528 w 946"/>
                  <a:gd name="T63" fmla="*/ 472 h 1301"/>
                  <a:gd name="T64" fmla="*/ 94 w 946"/>
                  <a:gd name="T65" fmla="*/ 476 h 1301"/>
                  <a:gd name="T66" fmla="*/ 75 w 946"/>
                  <a:gd name="T67" fmla="*/ 465 h 1301"/>
                  <a:gd name="T68" fmla="*/ 71 w 946"/>
                  <a:gd name="T69" fmla="*/ 450 h 1301"/>
                  <a:gd name="T70" fmla="*/ 81 w 946"/>
                  <a:gd name="T71" fmla="*/ 429 h 1301"/>
                  <a:gd name="T72" fmla="*/ 514 w 946"/>
                  <a:gd name="T73" fmla="*/ 425 h 1301"/>
                  <a:gd name="T74" fmla="*/ 535 w 946"/>
                  <a:gd name="T75" fmla="*/ 436 h 1301"/>
                  <a:gd name="T76" fmla="*/ 539 w 946"/>
                  <a:gd name="T77" fmla="*/ 330 h 1301"/>
                  <a:gd name="T78" fmla="*/ 531 w 946"/>
                  <a:gd name="T79" fmla="*/ 347 h 1301"/>
                  <a:gd name="T80" fmla="*/ 94 w 946"/>
                  <a:gd name="T81" fmla="*/ 354 h 1301"/>
                  <a:gd name="T82" fmla="*/ 77 w 946"/>
                  <a:gd name="T83" fmla="*/ 347 h 1301"/>
                  <a:gd name="T84" fmla="*/ 71 w 946"/>
                  <a:gd name="T85" fmla="*/ 328 h 1301"/>
                  <a:gd name="T86" fmla="*/ 77 w 946"/>
                  <a:gd name="T87" fmla="*/ 310 h 1301"/>
                  <a:gd name="T88" fmla="*/ 514 w 946"/>
                  <a:gd name="T89" fmla="*/ 303 h 1301"/>
                  <a:gd name="T90" fmla="*/ 531 w 946"/>
                  <a:gd name="T91" fmla="*/ 310 h 1301"/>
                  <a:gd name="T92" fmla="*/ 539 w 946"/>
                  <a:gd name="T93" fmla="*/ 330 h 1301"/>
                  <a:gd name="T94" fmla="*/ 551 w 946"/>
                  <a:gd name="T95" fmla="*/ 10 h 1301"/>
                  <a:gd name="T96" fmla="*/ 608 w 946"/>
                  <a:gd name="T97" fmla="*/ 0 h 1301"/>
                  <a:gd name="T98" fmla="*/ 903 w 946"/>
                  <a:gd name="T99" fmla="*/ 2 h 1301"/>
                  <a:gd name="T100" fmla="*/ 907 w 946"/>
                  <a:gd name="T101" fmla="*/ 10 h 1301"/>
                  <a:gd name="T102" fmla="*/ 731 w 946"/>
                  <a:gd name="T103" fmla="*/ 116 h 1301"/>
                  <a:gd name="T104" fmla="*/ 660 w 946"/>
                  <a:gd name="T105" fmla="*/ 137 h 1301"/>
                  <a:gd name="T106" fmla="*/ 498 w 946"/>
                  <a:gd name="T107" fmla="*/ 143 h 1301"/>
                  <a:gd name="T108" fmla="*/ 946 w 946"/>
                  <a:gd name="T109" fmla="*/ 793 h 1301"/>
                  <a:gd name="T110" fmla="*/ 931 w 946"/>
                  <a:gd name="T111" fmla="*/ 831 h 1301"/>
                  <a:gd name="T112" fmla="*/ 666 w 946"/>
                  <a:gd name="T113" fmla="*/ 266 h 1301"/>
                  <a:gd name="T114" fmla="*/ 671 w 946"/>
                  <a:gd name="T115" fmla="*/ 222 h 1301"/>
                  <a:gd name="T116" fmla="*/ 698 w 946"/>
                  <a:gd name="T117" fmla="*/ 175 h 1301"/>
                  <a:gd name="T118" fmla="*/ 938 w 946"/>
                  <a:gd name="T119" fmla="*/ 34 h 1301"/>
                  <a:gd name="T120" fmla="*/ 946 w 946"/>
                  <a:gd name="T121" fmla="*/ 54 h 13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46" h="1301">
                    <a:moveTo>
                      <a:pt x="544" y="184"/>
                    </a:moveTo>
                    <a:lnTo>
                      <a:pt x="81" y="184"/>
                    </a:lnTo>
                    <a:lnTo>
                      <a:pt x="81" y="184"/>
                    </a:lnTo>
                    <a:lnTo>
                      <a:pt x="73" y="184"/>
                    </a:lnTo>
                    <a:lnTo>
                      <a:pt x="65" y="187"/>
                    </a:lnTo>
                    <a:lnTo>
                      <a:pt x="58" y="188"/>
                    </a:lnTo>
                    <a:lnTo>
                      <a:pt x="50" y="191"/>
                    </a:lnTo>
                    <a:lnTo>
                      <a:pt x="42" y="194"/>
                    </a:lnTo>
                    <a:lnTo>
                      <a:pt x="36" y="199"/>
                    </a:lnTo>
                    <a:lnTo>
                      <a:pt x="29" y="203"/>
                    </a:lnTo>
                    <a:lnTo>
                      <a:pt x="24" y="208"/>
                    </a:lnTo>
                    <a:lnTo>
                      <a:pt x="19" y="214"/>
                    </a:lnTo>
                    <a:lnTo>
                      <a:pt x="14" y="220"/>
                    </a:lnTo>
                    <a:lnTo>
                      <a:pt x="10" y="227"/>
                    </a:lnTo>
                    <a:lnTo>
                      <a:pt x="7" y="234"/>
                    </a:lnTo>
                    <a:lnTo>
                      <a:pt x="3" y="242"/>
                    </a:lnTo>
                    <a:lnTo>
                      <a:pt x="1" y="249"/>
                    </a:lnTo>
                    <a:lnTo>
                      <a:pt x="0" y="258"/>
                    </a:lnTo>
                    <a:lnTo>
                      <a:pt x="0" y="266"/>
                    </a:lnTo>
                    <a:lnTo>
                      <a:pt x="0" y="1220"/>
                    </a:lnTo>
                    <a:lnTo>
                      <a:pt x="0" y="1220"/>
                    </a:lnTo>
                    <a:lnTo>
                      <a:pt x="0" y="1229"/>
                    </a:lnTo>
                    <a:lnTo>
                      <a:pt x="1" y="1236"/>
                    </a:lnTo>
                    <a:lnTo>
                      <a:pt x="3" y="1244"/>
                    </a:lnTo>
                    <a:lnTo>
                      <a:pt x="7" y="1251"/>
                    </a:lnTo>
                    <a:lnTo>
                      <a:pt x="10" y="1259"/>
                    </a:lnTo>
                    <a:lnTo>
                      <a:pt x="14" y="1265"/>
                    </a:lnTo>
                    <a:lnTo>
                      <a:pt x="19" y="1272"/>
                    </a:lnTo>
                    <a:lnTo>
                      <a:pt x="24" y="1277"/>
                    </a:lnTo>
                    <a:lnTo>
                      <a:pt x="29" y="1283"/>
                    </a:lnTo>
                    <a:lnTo>
                      <a:pt x="36" y="1287"/>
                    </a:lnTo>
                    <a:lnTo>
                      <a:pt x="42" y="1291"/>
                    </a:lnTo>
                    <a:lnTo>
                      <a:pt x="50" y="1295"/>
                    </a:lnTo>
                    <a:lnTo>
                      <a:pt x="58" y="1298"/>
                    </a:lnTo>
                    <a:lnTo>
                      <a:pt x="65" y="1300"/>
                    </a:lnTo>
                    <a:lnTo>
                      <a:pt x="73" y="1301"/>
                    </a:lnTo>
                    <a:lnTo>
                      <a:pt x="81" y="1301"/>
                    </a:lnTo>
                    <a:lnTo>
                      <a:pt x="544" y="1301"/>
                    </a:lnTo>
                    <a:lnTo>
                      <a:pt x="544" y="1301"/>
                    </a:lnTo>
                    <a:lnTo>
                      <a:pt x="552" y="1301"/>
                    </a:lnTo>
                    <a:lnTo>
                      <a:pt x="561" y="1300"/>
                    </a:lnTo>
                    <a:lnTo>
                      <a:pt x="568" y="1298"/>
                    </a:lnTo>
                    <a:lnTo>
                      <a:pt x="576" y="1295"/>
                    </a:lnTo>
                    <a:lnTo>
                      <a:pt x="582" y="1291"/>
                    </a:lnTo>
                    <a:lnTo>
                      <a:pt x="590" y="1287"/>
                    </a:lnTo>
                    <a:lnTo>
                      <a:pt x="595" y="1283"/>
                    </a:lnTo>
                    <a:lnTo>
                      <a:pt x="602" y="1277"/>
                    </a:lnTo>
                    <a:lnTo>
                      <a:pt x="607" y="1272"/>
                    </a:lnTo>
                    <a:lnTo>
                      <a:pt x="612" y="1265"/>
                    </a:lnTo>
                    <a:lnTo>
                      <a:pt x="616" y="1259"/>
                    </a:lnTo>
                    <a:lnTo>
                      <a:pt x="619" y="1251"/>
                    </a:lnTo>
                    <a:lnTo>
                      <a:pt x="621" y="1244"/>
                    </a:lnTo>
                    <a:lnTo>
                      <a:pt x="624" y="1236"/>
                    </a:lnTo>
                    <a:lnTo>
                      <a:pt x="625" y="1229"/>
                    </a:lnTo>
                    <a:lnTo>
                      <a:pt x="626" y="1220"/>
                    </a:lnTo>
                    <a:lnTo>
                      <a:pt x="626" y="266"/>
                    </a:lnTo>
                    <a:lnTo>
                      <a:pt x="626" y="266"/>
                    </a:lnTo>
                    <a:lnTo>
                      <a:pt x="625" y="258"/>
                    </a:lnTo>
                    <a:lnTo>
                      <a:pt x="624" y="249"/>
                    </a:lnTo>
                    <a:lnTo>
                      <a:pt x="621" y="242"/>
                    </a:lnTo>
                    <a:lnTo>
                      <a:pt x="619" y="234"/>
                    </a:lnTo>
                    <a:lnTo>
                      <a:pt x="616" y="227"/>
                    </a:lnTo>
                    <a:lnTo>
                      <a:pt x="612" y="220"/>
                    </a:lnTo>
                    <a:lnTo>
                      <a:pt x="607" y="214"/>
                    </a:lnTo>
                    <a:lnTo>
                      <a:pt x="602" y="208"/>
                    </a:lnTo>
                    <a:lnTo>
                      <a:pt x="595" y="203"/>
                    </a:lnTo>
                    <a:lnTo>
                      <a:pt x="590" y="199"/>
                    </a:lnTo>
                    <a:lnTo>
                      <a:pt x="582" y="194"/>
                    </a:lnTo>
                    <a:lnTo>
                      <a:pt x="576" y="191"/>
                    </a:lnTo>
                    <a:lnTo>
                      <a:pt x="568" y="188"/>
                    </a:lnTo>
                    <a:lnTo>
                      <a:pt x="561" y="187"/>
                    </a:lnTo>
                    <a:lnTo>
                      <a:pt x="552" y="184"/>
                    </a:lnTo>
                    <a:lnTo>
                      <a:pt x="544" y="184"/>
                    </a:lnTo>
                    <a:lnTo>
                      <a:pt x="544" y="184"/>
                    </a:lnTo>
                    <a:close/>
                    <a:moveTo>
                      <a:pt x="446" y="812"/>
                    </a:moveTo>
                    <a:lnTo>
                      <a:pt x="446" y="812"/>
                    </a:lnTo>
                    <a:lnTo>
                      <a:pt x="438" y="811"/>
                    </a:lnTo>
                    <a:lnTo>
                      <a:pt x="432" y="809"/>
                    </a:lnTo>
                    <a:lnTo>
                      <a:pt x="425" y="806"/>
                    </a:lnTo>
                    <a:lnTo>
                      <a:pt x="420" y="800"/>
                    </a:lnTo>
                    <a:lnTo>
                      <a:pt x="414" y="795"/>
                    </a:lnTo>
                    <a:lnTo>
                      <a:pt x="411" y="788"/>
                    </a:lnTo>
                    <a:lnTo>
                      <a:pt x="409" y="782"/>
                    </a:lnTo>
                    <a:lnTo>
                      <a:pt x="408" y="774"/>
                    </a:lnTo>
                    <a:lnTo>
                      <a:pt x="408" y="774"/>
                    </a:lnTo>
                    <a:lnTo>
                      <a:pt x="409" y="767"/>
                    </a:lnTo>
                    <a:lnTo>
                      <a:pt x="411" y="759"/>
                    </a:lnTo>
                    <a:lnTo>
                      <a:pt x="414" y="753"/>
                    </a:lnTo>
                    <a:lnTo>
                      <a:pt x="420" y="747"/>
                    </a:lnTo>
                    <a:lnTo>
                      <a:pt x="425" y="743"/>
                    </a:lnTo>
                    <a:lnTo>
                      <a:pt x="432" y="738"/>
                    </a:lnTo>
                    <a:lnTo>
                      <a:pt x="438" y="736"/>
                    </a:lnTo>
                    <a:lnTo>
                      <a:pt x="446" y="736"/>
                    </a:lnTo>
                    <a:lnTo>
                      <a:pt x="446" y="736"/>
                    </a:lnTo>
                    <a:lnTo>
                      <a:pt x="453" y="736"/>
                    </a:lnTo>
                    <a:lnTo>
                      <a:pt x="461" y="738"/>
                    </a:lnTo>
                    <a:lnTo>
                      <a:pt x="467" y="743"/>
                    </a:lnTo>
                    <a:lnTo>
                      <a:pt x="473" y="747"/>
                    </a:lnTo>
                    <a:lnTo>
                      <a:pt x="477" y="753"/>
                    </a:lnTo>
                    <a:lnTo>
                      <a:pt x="482" y="759"/>
                    </a:lnTo>
                    <a:lnTo>
                      <a:pt x="484" y="767"/>
                    </a:lnTo>
                    <a:lnTo>
                      <a:pt x="484" y="774"/>
                    </a:lnTo>
                    <a:lnTo>
                      <a:pt x="484" y="774"/>
                    </a:lnTo>
                    <a:lnTo>
                      <a:pt x="484" y="782"/>
                    </a:lnTo>
                    <a:lnTo>
                      <a:pt x="482" y="788"/>
                    </a:lnTo>
                    <a:lnTo>
                      <a:pt x="477" y="795"/>
                    </a:lnTo>
                    <a:lnTo>
                      <a:pt x="473" y="800"/>
                    </a:lnTo>
                    <a:lnTo>
                      <a:pt x="467" y="806"/>
                    </a:lnTo>
                    <a:lnTo>
                      <a:pt x="461" y="809"/>
                    </a:lnTo>
                    <a:lnTo>
                      <a:pt x="453" y="811"/>
                    </a:lnTo>
                    <a:lnTo>
                      <a:pt x="446" y="812"/>
                    </a:lnTo>
                    <a:lnTo>
                      <a:pt x="446" y="812"/>
                    </a:lnTo>
                    <a:close/>
                    <a:moveTo>
                      <a:pt x="539" y="574"/>
                    </a:moveTo>
                    <a:lnTo>
                      <a:pt x="539" y="574"/>
                    </a:lnTo>
                    <a:lnTo>
                      <a:pt x="538" y="579"/>
                    </a:lnTo>
                    <a:lnTo>
                      <a:pt x="537" y="583"/>
                    </a:lnTo>
                    <a:lnTo>
                      <a:pt x="535" y="588"/>
                    </a:lnTo>
                    <a:lnTo>
                      <a:pt x="531" y="591"/>
                    </a:lnTo>
                    <a:lnTo>
                      <a:pt x="528" y="594"/>
                    </a:lnTo>
                    <a:lnTo>
                      <a:pt x="524" y="596"/>
                    </a:lnTo>
                    <a:lnTo>
                      <a:pt x="519" y="597"/>
                    </a:lnTo>
                    <a:lnTo>
                      <a:pt x="514" y="599"/>
                    </a:lnTo>
                    <a:lnTo>
                      <a:pt x="94" y="599"/>
                    </a:lnTo>
                    <a:lnTo>
                      <a:pt x="94" y="599"/>
                    </a:lnTo>
                    <a:lnTo>
                      <a:pt x="90" y="597"/>
                    </a:lnTo>
                    <a:lnTo>
                      <a:pt x="86" y="596"/>
                    </a:lnTo>
                    <a:lnTo>
                      <a:pt x="81" y="594"/>
                    </a:lnTo>
                    <a:lnTo>
                      <a:pt x="77" y="591"/>
                    </a:lnTo>
                    <a:lnTo>
                      <a:pt x="75" y="588"/>
                    </a:lnTo>
                    <a:lnTo>
                      <a:pt x="73" y="583"/>
                    </a:lnTo>
                    <a:lnTo>
                      <a:pt x="71" y="579"/>
                    </a:lnTo>
                    <a:lnTo>
                      <a:pt x="71" y="574"/>
                    </a:lnTo>
                    <a:lnTo>
                      <a:pt x="71" y="571"/>
                    </a:lnTo>
                    <a:lnTo>
                      <a:pt x="71" y="571"/>
                    </a:lnTo>
                    <a:lnTo>
                      <a:pt x="71" y="567"/>
                    </a:lnTo>
                    <a:lnTo>
                      <a:pt x="73" y="563"/>
                    </a:lnTo>
                    <a:lnTo>
                      <a:pt x="75" y="558"/>
                    </a:lnTo>
                    <a:lnTo>
                      <a:pt x="77" y="554"/>
                    </a:lnTo>
                    <a:lnTo>
                      <a:pt x="81" y="552"/>
                    </a:lnTo>
                    <a:lnTo>
                      <a:pt x="86" y="550"/>
                    </a:lnTo>
                    <a:lnTo>
                      <a:pt x="90" y="548"/>
                    </a:lnTo>
                    <a:lnTo>
                      <a:pt x="94" y="548"/>
                    </a:lnTo>
                    <a:lnTo>
                      <a:pt x="514" y="548"/>
                    </a:lnTo>
                    <a:lnTo>
                      <a:pt x="514" y="548"/>
                    </a:lnTo>
                    <a:lnTo>
                      <a:pt x="519" y="548"/>
                    </a:lnTo>
                    <a:lnTo>
                      <a:pt x="524" y="550"/>
                    </a:lnTo>
                    <a:lnTo>
                      <a:pt x="528" y="552"/>
                    </a:lnTo>
                    <a:lnTo>
                      <a:pt x="531" y="554"/>
                    </a:lnTo>
                    <a:lnTo>
                      <a:pt x="535" y="558"/>
                    </a:lnTo>
                    <a:lnTo>
                      <a:pt x="537" y="563"/>
                    </a:lnTo>
                    <a:lnTo>
                      <a:pt x="538" y="567"/>
                    </a:lnTo>
                    <a:lnTo>
                      <a:pt x="539" y="571"/>
                    </a:lnTo>
                    <a:lnTo>
                      <a:pt x="539" y="574"/>
                    </a:lnTo>
                    <a:close/>
                    <a:moveTo>
                      <a:pt x="539" y="452"/>
                    </a:moveTo>
                    <a:lnTo>
                      <a:pt x="539" y="452"/>
                    </a:lnTo>
                    <a:lnTo>
                      <a:pt x="538" y="457"/>
                    </a:lnTo>
                    <a:lnTo>
                      <a:pt x="537" y="461"/>
                    </a:lnTo>
                    <a:lnTo>
                      <a:pt x="535" y="465"/>
                    </a:lnTo>
                    <a:lnTo>
                      <a:pt x="531" y="468"/>
                    </a:lnTo>
                    <a:lnTo>
                      <a:pt x="528" y="472"/>
                    </a:lnTo>
                    <a:lnTo>
                      <a:pt x="524" y="474"/>
                    </a:lnTo>
                    <a:lnTo>
                      <a:pt x="519" y="476"/>
                    </a:lnTo>
                    <a:lnTo>
                      <a:pt x="514" y="476"/>
                    </a:lnTo>
                    <a:lnTo>
                      <a:pt x="94" y="476"/>
                    </a:lnTo>
                    <a:lnTo>
                      <a:pt x="94" y="476"/>
                    </a:lnTo>
                    <a:lnTo>
                      <a:pt x="90" y="476"/>
                    </a:lnTo>
                    <a:lnTo>
                      <a:pt x="86" y="474"/>
                    </a:lnTo>
                    <a:lnTo>
                      <a:pt x="81" y="472"/>
                    </a:lnTo>
                    <a:lnTo>
                      <a:pt x="77" y="468"/>
                    </a:lnTo>
                    <a:lnTo>
                      <a:pt x="75" y="465"/>
                    </a:lnTo>
                    <a:lnTo>
                      <a:pt x="73" y="461"/>
                    </a:lnTo>
                    <a:lnTo>
                      <a:pt x="71" y="457"/>
                    </a:lnTo>
                    <a:lnTo>
                      <a:pt x="71" y="452"/>
                    </a:lnTo>
                    <a:lnTo>
                      <a:pt x="71" y="450"/>
                    </a:lnTo>
                    <a:lnTo>
                      <a:pt x="71" y="450"/>
                    </a:lnTo>
                    <a:lnTo>
                      <a:pt x="71" y="445"/>
                    </a:lnTo>
                    <a:lnTo>
                      <a:pt x="73" y="440"/>
                    </a:lnTo>
                    <a:lnTo>
                      <a:pt x="75" y="436"/>
                    </a:lnTo>
                    <a:lnTo>
                      <a:pt x="77" y="433"/>
                    </a:lnTo>
                    <a:lnTo>
                      <a:pt x="81" y="429"/>
                    </a:lnTo>
                    <a:lnTo>
                      <a:pt x="86" y="427"/>
                    </a:lnTo>
                    <a:lnTo>
                      <a:pt x="90" y="425"/>
                    </a:lnTo>
                    <a:lnTo>
                      <a:pt x="94" y="425"/>
                    </a:lnTo>
                    <a:lnTo>
                      <a:pt x="514" y="425"/>
                    </a:lnTo>
                    <a:lnTo>
                      <a:pt x="514" y="425"/>
                    </a:lnTo>
                    <a:lnTo>
                      <a:pt x="519" y="425"/>
                    </a:lnTo>
                    <a:lnTo>
                      <a:pt x="524" y="427"/>
                    </a:lnTo>
                    <a:lnTo>
                      <a:pt x="528" y="429"/>
                    </a:lnTo>
                    <a:lnTo>
                      <a:pt x="531" y="433"/>
                    </a:lnTo>
                    <a:lnTo>
                      <a:pt x="535" y="436"/>
                    </a:lnTo>
                    <a:lnTo>
                      <a:pt x="537" y="440"/>
                    </a:lnTo>
                    <a:lnTo>
                      <a:pt x="538" y="445"/>
                    </a:lnTo>
                    <a:lnTo>
                      <a:pt x="539" y="450"/>
                    </a:lnTo>
                    <a:lnTo>
                      <a:pt x="539" y="452"/>
                    </a:lnTo>
                    <a:close/>
                    <a:moveTo>
                      <a:pt x="539" y="330"/>
                    </a:moveTo>
                    <a:lnTo>
                      <a:pt x="539" y="330"/>
                    </a:lnTo>
                    <a:lnTo>
                      <a:pt x="538" y="334"/>
                    </a:lnTo>
                    <a:lnTo>
                      <a:pt x="537" y="339"/>
                    </a:lnTo>
                    <a:lnTo>
                      <a:pt x="535" y="343"/>
                    </a:lnTo>
                    <a:lnTo>
                      <a:pt x="531" y="347"/>
                    </a:lnTo>
                    <a:lnTo>
                      <a:pt x="528" y="350"/>
                    </a:lnTo>
                    <a:lnTo>
                      <a:pt x="524" y="352"/>
                    </a:lnTo>
                    <a:lnTo>
                      <a:pt x="519" y="354"/>
                    </a:lnTo>
                    <a:lnTo>
                      <a:pt x="514" y="354"/>
                    </a:lnTo>
                    <a:lnTo>
                      <a:pt x="94" y="354"/>
                    </a:lnTo>
                    <a:lnTo>
                      <a:pt x="94" y="354"/>
                    </a:lnTo>
                    <a:lnTo>
                      <a:pt x="90" y="354"/>
                    </a:lnTo>
                    <a:lnTo>
                      <a:pt x="86" y="352"/>
                    </a:lnTo>
                    <a:lnTo>
                      <a:pt x="81" y="350"/>
                    </a:lnTo>
                    <a:lnTo>
                      <a:pt x="77" y="347"/>
                    </a:lnTo>
                    <a:lnTo>
                      <a:pt x="75" y="343"/>
                    </a:lnTo>
                    <a:lnTo>
                      <a:pt x="73" y="339"/>
                    </a:lnTo>
                    <a:lnTo>
                      <a:pt x="71" y="334"/>
                    </a:lnTo>
                    <a:lnTo>
                      <a:pt x="71" y="330"/>
                    </a:lnTo>
                    <a:lnTo>
                      <a:pt x="71" y="328"/>
                    </a:lnTo>
                    <a:lnTo>
                      <a:pt x="71" y="328"/>
                    </a:lnTo>
                    <a:lnTo>
                      <a:pt x="71" y="322"/>
                    </a:lnTo>
                    <a:lnTo>
                      <a:pt x="73" y="318"/>
                    </a:lnTo>
                    <a:lnTo>
                      <a:pt x="75" y="313"/>
                    </a:lnTo>
                    <a:lnTo>
                      <a:pt x="77" y="310"/>
                    </a:lnTo>
                    <a:lnTo>
                      <a:pt x="81" y="307"/>
                    </a:lnTo>
                    <a:lnTo>
                      <a:pt x="86" y="305"/>
                    </a:lnTo>
                    <a:lnTo>
                      <a:pt x="90" y="304"/>
                    </a:lnTo>
                    <a:lnTo>
                      <a:pt x="94" y="303"/>
                    </a:lnTo>
                    <a:lnTo>
                      <a:pt x="514" y="303"/>
                    </a:lnTo>
                    <a:lnTo>
                      <a:pt x="514" y="303"/>
                    </a:lnTo>
                    <a:lnTo>
                      <a:pt x="519" y="304"/>
                    </a:lnTo>
                    <a:lnTo>
                      <a:pt x="524" y="305"/>
                    </a:lnTo>
                    <a:lnTo>
                      <a:pt x="528" y="307"/>
                    </a:lnTo>
                    <a:lnTo>
                      <a:pt x="531" y="310"/>
                    </a:lnTo>
                    <a:lnTo>
                      <a:pt x="535" y="313"/>
                    </a:lnTo>
                    <a:lnTo>
                      <a:pt x="537" y="318"/>
                    </a:lnTo>
                    <a:lnTo>
                      <a:pt x="538" y="322"/>
                    </a:lnTo>
                    <a:lnTo>
                      <a:pt x="539" y="328"/>
                    </a:lnTo>
                    <a:lnTo>
                      <a:pt x="539" y="330"/>
                    </a:lnTo>
                    <a:close/>
                    <a:moveTo>
                      <a:pt x="498" y="143"/>
                    </a:moveTo>
                    <a:lnTo>
                      <a:pt x="128" y="143"/>
                    </a:lnTo>
                    <a:lnTo>
                      <a:pt x="546" y="11"/>
                    </a:lnTo>
                    <a:lnTo>
                      <a:pt x="546" y="11"/>
                    </a:lnTo>
                    <a:lnTo>
                      <a:pt x="551" y="10"/>
                    </a:lnTo>
                    <a:lnTo>
                      <a:pt x="565" y="6"/>
                    </a:lnTo>
                    <a:lnTo>
                      <a:pt x="586" y="1"/>
                    </a:lnTo>
                    <a:lnTo>
                      <a:pt x="596" y="0"/>
                    </a:lnTo>
                    <a:lnTo>
                      <a:pt x="608" y="0"/>
                    </a:lnTo>
                    <a:lnTo>
                      <a:pt x="608" y="0"/>
                    </a:lnTo>
                    <a:lnTo>
                      <a:pt x="887" y="0"/>
                    </a:lnTo>
                    <a:lnTo>
                      <a:pt x="887" y="0"/>
                    </a:lnTo>
                    <a:lnTo>
                      <a:pt x="894" y="0"/>
                    </a:lnTo>
                    <a:lnTo>
                      <a:pt x="899" y="0"/>
                    </a:lnTo>
                    <a:lnTo>
                      <a:pt x="903" y="2"/>
                    </a:lnTo>
                    <a:lnTo>
                      <a:pt x="908" y="3"/>
                    </a:lnTo>
                    <a:lnTo>
                      <a:pt x="909" y="4"/>
                    </a:lnTo>
                    <a:lnTo>
                      <a:pt x="910" y="7"/>
                    </a:lnTo>
                    <a:lnTo>
                      <a:pt x="909" y="8"/>
                    </a:lnTo>
                    <a:lnTo>
                      <a:pt x="907" y="10"/>
                    </a:lnTo>
                    <a:lnTo>
                      <a:pt x="900" y="15"/>
                    </a:lnTo>
                    <a:lnTo>
                      <a:pt x="900" y="15"/>
                    </a:lnTo>
                    <a:lnTo>
                      <a:pt x="743" y="110"/>
                    </a:lnTo>
                    <a:lnTo>
                      <a:pt x="743" y="110"/>
                    </a:lnTo>
                    <a:lnTo>
                      <a:pt x="731" y="116"/>
                    </a:lnTo>
                    <a:lnTo>
                      <a:pt x="718" y="122"/>
                    </a:lnTo>
                    <a:lnTo>
                      <a:pt x="704" y="127"/>
                    </a:lnTo>
                    <a:lnTo>
                      <a:pt x="690" y="131"/>
                    </a:lnTo>
                    <a:lnTo>
                      <a:pt x="676" y="135"/>
                    </a:lnTo>
                    <a:lnTo>
                      <a:pt x="660" y="137"/>
                    </a:lnTo>
                    <a:lnTo>
                      <a:pt x="632" y="141"/>
                    </a:lnTo>
                    <a:lnTo>
                      <a:pt x="605" y="143"/>
                    </a:lnTo>
                    <a:lnTo>
                      <a:pt x="580" y="143"/>
                    </a:lnTo>
                    <a:lnTo>
                      <a:pt x="544" y="143"/>
                    </a:lnTo>
                    <a:lnTo>
                      <a:pt x="498" y="143"/>
                    </a:lnTo>
                    <a:close/>
                    <a:moveTo>
                      <a:pt x="946" y="54"/>
                    </a:moveTo>
                    <a:lnTo>
                      <a:pt x="946" y="54"/>
                    </a:lnTo>
                    <a:lnTo>
                      <a:pt x="946" y="781"/>
                    </a:lnTo>
                    <a:lnTo>
                      <a:pt x="946" y="781"/>
                    </a:lnTo>
                    <a:lnTo>
                      <a:pt x="946" y="793"/>
                    </a:lnTo>
                    <a:lnTo>
                      <a:pt x="943" y="804"/>
                    </a:lnTo>
                    <a:lnTo>
                      <a:pt x="941" y="812"/>
                    </a:lnTo>
                    <a:lnTo>
                      <a:pt x="939" y="819"/>
                    </a:lnTo>
                    <a:lnTo>
                      <a:pt x="934" y="828"/>
                    </a:lnTo>
                    <a:lnTo>
                      <a:pt x="931" y="831"/>
                    </a:lnTo>
                    <a:lnTo>
                      <a:pt x="664" y="1243"/>
                    </a:lnTo>
                    <a:lnTo>
                      <a:pt x="664" y="1243"/>
                    </a:lnTo>
                    <a:lnTo>
                      <a:pt x="666" y="1232"/>
                    </a:lnTo>
                    <a:lnTo>
                      <a:pt x="666" y="1220"/>
                    </a:lnTo>
                    <a:lnTo>
                      <a:pt x="666" y="266"/>
                    </a:lnTo>
                    <a:lnTo>
                      <a:pt x="666" y="266"/>
                    </a:lnTo>
                    <a:lnTo>
                      <a:pt x="667" y="254"/>
                    </a:lnTo>
                    <a:lnTo>
                      <a:pt x="668" y="242"/>
                    </a:lnTo>
                    <a:lnTo>
                      <a:pt x="669" y="231"/>
                    </a:lnTo>
                    <a:lnTo>
                      <a:pt x="671" y="222"/>
                    </a:lnTo>
                    <a:lnTo>
                      <a:pt x="677" y="206"/>
                    </a:lnTo>
                    <a:lnTo>
                      <a:pt x="682" y="194"/>
                    </a:lnTo>
                    <a:lnTo>
                      <a:pt x="689" y="184"/>
                    </a:lnTo>
                    <a:lnTo>
                      <a:pt x="694" y="179"/>
                    </a:lnTo>
                    <a:lnTo>
                      <a:pt x="698" y="175"/>
                    </a:lnTo>
                    <a:lnTo>
                      <a:pt x="929" y="36"/>
                    </a:lnTo>
                    <a:lnTo>
                      <a:pt x="929" y="36"/>
                    </a:lnTo>
                    <a:lnTo>
                      <a:pt x="931" y="35"/>
                    </a:lnTo>
                    <a:lnTo>
                      <a:pt x="935" y="34"/>
                    </a:lnTo>
                    <a:lnTo>
                      <a:pt x="938" y="34"/>
                    </a:lnTo>
                    <a:lnTo>
                      <a:pt x="940" y="36"/>
                    </a:lnTo>
                    <a:lnTo>
                      <a:pt x="943" y="39"/>
                    </a:lnTo>
                    <a:lnTo>
                      <a:pt x="946" y="46"/>
                    </a:lnTo>
                    <a:lnTo>
                      <a:pt x="946" y="54"/>
                    </a:lnTo>
                    <a:lnTo>
                      <a:pt x="946" y="5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lIns="64657" tIns="32328" rIns="64657" bIns="32328"/>
              <a:lstStyle/>
              <a:p>
                <a:pPr>
                  <a:defRPr/>
                </a:pPr>
                <a:endParaRPr lang="en-GB" sz="1273" dirty="0">
                  <a:latin typeface="Arial" panose="020B0604020202020204" pitchFamily="34" charset="0"/>
                </a:endParaRPr>
              </a:p>
            </p:txBody>
          </p:sp>
        </p:grpSp>
        <p:sp>
          <p:nvSpPr>
            <p:cNvPr id="37" name="TextBox 36"/>
            <p:cNvSpPr txBox="1"/>
            <p:nvPr/>
          </p:nvSpPr>
          <p:spPr>
            <a:xfrm>
              <a:off x="4649985" y="1903194"/>
              <a:ext cx="665593" cy="214015"/>
            </a:xfrm>
            <a:prstGeom prst="rect">
              <a:avLst/>
            </a:prstGeom>
            <a:noFill/>
          </p:spPr>
          <p:txBody>
            <a:bodyPr lIns="0" tIns="0" rIns="0" bIns="0"/>
            <a:lstStyle/>
            <a:p>
              <a:pPr indent="-205740" algn="ctr">
                <a:spcAft>
                  <a:spcPts val="675"/>
                </a:spcAft>
                <a:defRPr/>
              </a:pPr>
              <a:r>
                <a:rPr lang="el-GR" sz="750" b="1" i="1" dirty="0">
                  <a:latin typeface="Georgia" pitchFamily="18" charset="0"/>
                </a:rPr>
                <a:t>Α.Α.Δ.Ε</a:t>
              </a:r>
              <a:r>
                <a:rPr lang="en-US" sz="750" b="1" i="1" dirty="0">
                  <a:latin typeface="Georgia" pitchFamily="18" charset="0"/>
                </a:rPr>
                <a:t>.</a:t>
              </a:r>
            </a:p>
          </p:txBody>
        </p:sp>
        <p:grpSp>
          <p:nvGrpSpPr>
            <p:cNvPr id="7" name="Group 37"/>
            <p:cNvGrpSpPr>
              <a:grpSpLocks/>
            </p:cNvGrpSpPr>
            <p:nvPr/>
          </p:nvGrpSpPr>
          <p:grpSpPr bwMode="auto">
            <a:xfrm>
              <a:off x="8096092" y="3544090"/>
              <a:ext cx="577721" cy="577721"/>
              <a:chOff x="8061884" y="3981320"/>
              <a:chExt cx="577721" cy="577721"/>
            </a:xfrm>
          </p:grpSpPr>
          <p:sp>
            <p:nvSpPr>
              <p:cNvPr id="48" name="Oval 47"/>
              <p:cNvSpPr/>
              <p:nvPr/>
            </p:nvSpPr>
            <p:spPr bwMode="ltGray">
              <a:xfrm>
                <a:off x="8061630" y="3980641"/>
                <a:ext cx="578540" cy="578699"/>
              </a:xfrm>
              <a:prstGeom prst="ellipse">
                <a:avLst/>
              </a:prstGeom>
              <a:solidFill>
                <a:srgbClr val="7F7F7F"/>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273" dirty="0">
                  <a:solidFill>
                    <a:schemeClr val="bg1"/>
                  </a:solidFill>
                  <a:latin typeface="Georgia" pitchFamily="18" charset="0"/>
                </a:endParaRPr>
              </a:p>
            </p:txBody>
          </p:sp>
          <p:sp>
            <p:nvSpPr>
              <p:cNvPr id="49" name="Freeform 351"/>
              <p:cNvSpPr>
                <a:spLocks noEditPoints="1"/>
              </p:cNvSpPr>
              <p:nvPr/>
            </p:nvSpPr>
            <p:spPr bwMode="auto">
              <a:xfrm>
                <a:off x="8224855" y="4090217"/>
                <a:ext cx="284736" cy="392077"/>
              </a:xfrm>
              <a:custGeom>
                <a:avLst/>
                <a:gdLst>
                  <a:gd name="T0" fmla="*/ 65 w 946"/>
                  <a:gd name="T1" fmla="*/ 187 h 1301"/>
                  <a:gd name="T2" fmla="*/ 29 w 946"/>
                  <a:gd name="T3" fmla="*/ 203 h 1301"/>
                  <a:gd name="T4" fmla="*/ 7 w 946"/>
                  <a:gd name="T5" fmla="*/ 234 h 1301"/>
                  <a:gd name="T6" fmla="*/ 0 w 946"/>
                  <a:gd name="T7" fmla="*/ 1220 h 1301"/>
                  <a:gd name="T8" fmla="*/ 7 w 946"/>
                  <a:gd name="T9" fmla="*/ 1251 h 1301"/>
                  <a:gd name="T10" fmla="*/ 29 w 946"/>
                  <a:gd name="T11" fmla="*/ 1283 h 1301"/>
                  <a:gd name="T12" fmla="*/ 65 w 946"/>
                  <a:gd name="T13" fmla="*/ 1300 h 1301"/>
                  <a:gd name="T14" fmla="*/ 552 w 946"/>
                  <a:gd name="T15" fmla="*/ 1301 h 1301"/>
                  <a:gd name="T16" fmla="*/ 590 w 946"/>
                  <a:gd name="T17" fmla="*/ 1287 h 1301"/>
                  <a:gd name="T18" fmla="*/ 616 w 946"/>
                  <a:gd name="T19" fmla="*/ 1259 h 1301"/>
                  <a:gd name="T20" fmla="*/ 626 w 946"/>
                  <a:gd name="T21" fmla="*/ 1220 h 1301"/>
                  <a:gd name="T22" fmla="*/ 621 w 946"/>
                  <a:gd name="T23" fmla="*/ 242 h 1301"/>
                  <a:gd name="T24" fmla="*/ 602 w 946"/>
                  <a:gd name="T25" fmla="*/ 208 h 1301"/>
                  <a:gd name="T26" fmla="*/ 568 w 946"/>
                  <a:gd name="T27" fmla="*/ 188 h 1301"/>
                  <a:gd name="T28" fmla="*/ 446 w 946"/>
                  <a:gd name="T29" fmla="*/ 812 h 1301"/>
                  <a:gd name="T30" fmla="*/ 420 w 946"/>
                  <a:gd name="T31" fmla="*/ 800 h 1301"/>
                  <a:gd name="T32" fmla="*/ 408 w 946"/>
                  <a:gd name="T33" fmla="*/ 774 h 1301"/>
                  <a:gd name="T34" fmla="*/ 425 w 946"/>
                  <a:gd name="T35" fmla="*/ 743 h 1301"/>
                  <a:gd name="T36" fmla="*/ 453 w 946"/>
                  <a:gd name="T37" fmla="*/ 736 h 1301"/>
                  <a:gd name="T38" fmla="*/ 482 w 946"/>
                  <a:gd name="T39" fmla="*/ 759 h 1301"/>
                  <a:gd name="T40" fmla="*/ 482 w 946"/>
                  <a:gd name="T41" fmla="*/ 788 h 1301"/>
                  <a:gd name="T42" fmla="*/ 453 w 946"/>
                  <a:gd name="T43" fmla="*/ 811 h 1301"/>
                  <a:gd name="T44" fmla="*/ 538 w 946"/>
                  <a:gd name="T45" fmla="*/ 579 h 1301"/>
                  <a:gd name="T46" fmla="*/ 524 w 946"/>
                  <a:gd name="T47" fmla="*/ 596 h 1301"/>
                  <a:gd name="T48" fmla="*/ 90 w 946"/>
                  <a:gd name="T49" fmla="*/ 597 h 1301"/>
                  <a:gd name="T50" fmla="*/ 73 w 946"/>
                  <a:gd name="T51" fmla="*/ 583 h 1301"/>
                  <a:gd name="T52" fmla="*/ 71 w 946"/>
                  <a:gd name="T53" fmla="*/ 567 h 1301"/>
                  <a:gd name="T54" fmla="*/ 86 w 946"/>
                  <a:gd name="T55" fmla="*/ 550 h 1301"/>
                  <a:gd name="T56" fmla="*/ 519 w 946"/>
                  <a:gd name="T57" fmla="*/ 548 h 1301"/>
                  <a:gd name="T58" fmla="*/ 537 w 946"/>
                  <a:gd name="T59" fmla="*/ 563 h 1301"/>
                  <a:gd name="T60" fmla="*/ 539 w 946"/>
                  <a:gd name="T61" fmla="*/ 452 h 1301"/>
                  <a:gd name="T62" fmla="*/ 528 w 946"/>
                  <a:gd name="T63" fmla="*/ 472 h 1301"/>
                  <a:gd name="T64" fmla="*/ 94 w 946"/>
                  <a:gd name="T65" fmla="*/ 476 h 1301"/>
                  <a:gd name="T66" fmla="*/ 75 w 946"/>
                  <a:gd name="T67" fmla="*/ 465 h 1301"/>
                  <a:gd name="T68" fmla="*/ 71 w 946"/>
                  <a:gd name="T69" fmla="*/ 450 h 1301"/>
                  <a:gd name="T70" fmla="*/ 81 w 946"/>
                  <a:gd name="T71" fmla="*/ 429 h 1301"/>
                  <a:gd name="T72" fmla="*/ 514 w 946"/>
                  <a:gd name="T73" fmla="*/ 425 h 1301"/>
                  <a:gd name="T74" fmla="*/ 535 w 946"/>
                  <a:gd name="T75" fmla="*/ 436 h 1301"/>
                  <a:gd name="T76" fmla="*/ 539 w 946"/>
                  <a:gd name="T77" fmla="*/ 330 h 1301"/>
                  <a:gd name="T78" fmla="*/ 531 w 946"/>
                  <a:gd name="T79" fmla="*/ 347 h 1301"/>
                  <a:gd name="T80" fmla="*/ 94 w 946"/>
                  <a:gd name="T81" fmla="*/ 354 h 1301"/>
                  <a:gd name="T82" fmla="*/ 77 w 946"/>
                  <a:gd name="T83" fmla="*/ 347 h 1301"/>
                  <a:gd name="T84" fmla="*/ 71 w 946"/>
                  <a:gd name="T85" fmla="*/ 328 h 1301"/>
                  <a:gd name="T86" fmla="*/ 77 w 946"/>
                  <a:gd name="T87" fmla="*/ 310 h 1301"/>
                  <a:gd name="T88" fmla="*/ 514 w 946"/>
                  <a:gd name="T89" fmla="*/ 303 h 1301"/>
                  <a:gd name="T90" fmla="*/ 531 w 946"/>
                  <a:gd name="T91" fmla="*/ 310 h 1301"/>
                  <a:gd name="T92" fmla="*/ 539 w 946"/>
                  <a:gd name="T93" fmla="*/ 330 h 1301"/>
                  <a:gd name="T94" fmla="*/ 551 w 946"/>
                  <a:gd name="T95" fmla="*/ 10 h 1301"/>
                  <a:gd name="T96" fmla="*/ 608 w 946"/>
                  <a:gd name="T97" fmla="*/ 0 h 1301"/>
                  <a:gd name="T98" fmla="*/ 903 w 946"/>
                  <a:gd name="T99" fmla="*/ 2 h 1301"/>
                  <a:gd name="T100" fmla="*/ 907 w 946"/>
                  <a:gd name="T101" fmla="*/ 10 h 1301"/>
                  <a:gd name="T102" fmla="*/ 731 w 946"/>
                  <a:gd name="T103" fmla="*/ 116 h 1301"/>
                  <a:gd name="T104" fmla="*/ 660 w 946"/>
                  <a:gd name="T105" fmla="*/ 137 h 1301"/>
                  <a:gd name="T106" fmla="*/ 498 w 946"/>
                  <a:gd name="T107" fmla="*/ 143 h 1301"/>
                  <a:gd name="T108" fmla="*/ 946 w 946"/>
                  <a:gd name="T109" fmla="*/ 793 h 1301"/>
                  <a:gd name="T110" fmla="*/ 931 w 946"/>
                  <a:gd name="T111" fmla="*/ 831 h 1301"/>
                  <a:gd name="T112" fmla="*/ 666 w 946"/>
                  <a:gd name="T113" fmla="*/ 266 h 1301"/>
                  <a:gd name="T114" fmla="*/ 671 w 946"/>
                  <a:gd name="T115" fmla="*/ 222 h 1301"/>
                  <a:gd name="T116" fmla="*/ 698 w 946"/>
                  <a:gd name="T117" fmla="*/ 175 h 1301"/>
                  <a:gd name="T118" fmla="*/ 938 w 946"/>
                  <a:gd name="T119" fmla="*/ 34 h 1301"/>
                  <a:gd name="T120" fmla="*/ 946 w 946"/>
                  <a:gd name="T121" fmla="*/ 54 h 13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46" h="1301">
                    <a:moveTo>
                      <a:pt x="544" y="184"/>
                    </a:moveTo>
                    <a:lnTo>
                      <a:pt x="81" y="184"/>
                    </a:lnTo>
                    <a:lnTo>
                      <a:pt x="81" y="184"/>
                    </a:lnTo>
                    <a:lnTo>
                      <a:pt x="73" y="184"/>
                    </a:lnTo>
                    <a:lnTo>
                      <a:pt x="65" y="187"/>
                    </a:lnTo>
                    <a:lnTo>
                      <a:pt x="58" y="188"/>
                    </a:lnTo>
                    <a:lnTo>
                      <a:pt x="50" y="191"/>
                    </a:lnTo>
                    <a:lnTo>
                      <a:pt x="42" y="194"/>
                    </a:lnTo>
                    <a:lnTo>
                      <a:pt x="36" y="199"/>
                    </a:lnTo>
                    <a:lnTo>
                      <a:pt x="29" y="203"/>
                    </a:lnTo>
                    <a:lnTo>
                      <a:pt x="24" y="208"/>
                    </a:lnTo>
                    <a:lnTo>
                      <a:pt x="19" y="214"/>
                    </a:lnTo>
                    <a:lnTo>
                      <a:pt x="14" y="220"/>
                    </a:lnTo>
                    <a:lnTo>
                      <a:pt x="10" y="227"/>
                    </a:lnTo>
                    <a:lnTo>
                      <a:pt x="7" y="234"/>
                    </a:lnTo>
                    <a:lnTo>
                      <a:pt x="3" y="242"/>
                    </a:lnTo>
                    <a:lnTo>
                      <a:pt x="1" y="249"/>
                    </a:lnTo>
                    <a:lnTo>
                      <a:pt x="0" y="258"/>
                    </a:lnTo>
                    <a:lnTo>
                      <a:pt x="0" y="266"/>
                    </a:lnTo>
                    <a:lnTo>
                      <a:pt x="0" y="1220"/>
                    </a:lnTo>
                    <a:lnTo>
                      <a:pt x="0" y="1220"/>
                    </a:lnTo>
                    <a:lnTo>
                      <a:pt x="0" y="1229"/>
                    </a:lnTo>
                    <a:lnTo>
                      <a:pt x="1" y="1236"/>
                    </a:lnTo>
                    <a:lnTo>
                      <a:pt x="3" y="1244"/>
                    </a:lnTo>
                    <a:lnTo>
                      <a:pt x="7" y="1251"/>
                    </a:lnTo>
                    <a:lnTo>
                      <a:pt x="10" y="1259"/>
                    </a:lnTo>
                    <a:lnTo>
                      <a:pt x="14" y="1265"/>
                    </a:lnTo>
                    <a:lnTo>
                      <a:pt x="19" y="1272"/>
                    </a:lnTo>
                    <a:lnTo>
                      <a:pt x="24" y="1277"/>
                    </a:lnTo>
                    <a:lnTo>
                      <a:pt x="29" y="1283"/>
                    </a:lnTo>
                    <a:lnTo>
                      <a:pt x="36" y="1287"/>
                    </a:lnTo>
                    <a:lnTo>
                      <a:pt x="42" y="1291"/>
                    </a:lnTo>
                    <a:lnTo>
                      <a:pt x="50" y="1295"/>
                    </a:lnTo>
                    <a:lnTo>
                      <a:pt x="58" y="1298"/>
                    </a:lnTo>
                    <a:lnTo>
                      <a:pt x="65" y="1300"/>
                    </a:lnTo>
                    <a:lnTo>
                      <a:pt x="73" y="1301"/>
                    </a:lnTo>
                    <a:lnTo>
                      <a:pt x="81" y="1301"/>
                    </a:lnTo>
                    <a:lnTo>
                      <a:pt x="544" y="1301"/>
                    </a:lnTo>
                    <a:lnTo>
                      <a:pt x="544" y="1301"/>
                    </a:lnTo>
                    <a:lnTo>
                      <a:pt x="552" y="1301"/>
                    </a:lnTo>
                    <a:lnTo>
                      <a:pt x="561" y="1300"/>
                    </a:lnTo>
                    <a:lnTo>
                      <a:pt x="568" y="1298"/>
                    </a:lnTo>
                    <a:lnTo>
                      <a:pt x="576" y="1295"/>
                    </a:lnTo>
                    <a:lnTo>
                      <a:pt x="582" y="1291"/>
                    </a:lnTo>
                    <a:lnTo>
                      <a:pt x="590" y="1287"/>
                    </a:lnTo>
                    <a:lnTo>
                      <a:pt x="595" y="1283"/>
                    </a:lnTo>
                    <a:lnTo>
                      <a:pt x="602" y="1277"/>
                    </a:lnTo>
                    <a:lnTo>
                      <a:pt x="607" y="1272"/>
                    </a:lnTo>
                    <a:lnTo>
                      <a:pt x="612" y="1265"/>
                    </a:lnTo>
                    <a:lnTo>
                      <a:pt x="616" y="1259"/>
                    </a:lnTo>
                    <a:lnTo>
                      <a:pt x="619" y="1251"/>
                    </a:lnTo>
                    <a:lnTo>
                      <a:pt x="621" y="1244"/>
                    </a:lnTo>
                    <a:lnTo>
                      <a:pt x="624" y="1236"/>
                    </a:lnTo>
                    <a:lnTo>
                      <a:pt x="625" y="1229"/>
                    </a:lnTo>
                    <a:lnTo>
                      <a:pt x="626" y="1220"/>
                    </a:lnTo>
                    <a:lnTo>
                      <a:pt x="626" y="266"/>
                    </a:lnTo>
                    <a:lnTo>
                      <a:pt x="626" y="266"/>
                    </a:lnTo>
                    <a:lnTo>
                      <a:pt x="625" y="258"/>
                    </a:lnTo>
                    <a:lnTo>
                      <a:pt x="624" y="249"/>
                    </a:lnTo>
                    <a:lnTo>
                      <a:pt x="621" y="242"/>
                    </a:lnTo>
                    <a:lnTo>
                      <a:pt x="619" y="234"/>
                    </a:lnTo>
                    <a:lnTo>
                      <a:pt x="616" y="227"/>
                    </a:lnTo>
                    <a:lnTo>
                      <a:pt x="612" y="220"/>
                    </a:lnTo>
                    <a:lnTo>
                      <a:pt x="607" y="214"/>
                    </a:lnTo>
                    <a:lnTo>
                      <a:pt x="602" y="208"/>
                    </a:lnTo>
                    <a:lnTo>
                      <a:pt x="595" y="203"/>
                    </a:lnTo>
                    <a:lnTo>
                      <a:pt x="590" y="199"/>
                    </a:lnTo>
                    <a:lnTo>
                      <a:pt x="582" y="194"/>
                    </a:lnTo>
                    <a:lnTo>
                      <a:pt x="576" y="191"/>
                    </a:lnTo>
                    <a:lnTo>
                      <a:pt x="568" y="188"/>
                    </a:lnTo>
                    <a:lnTo>
                      <a:pt x="561" y="187"/>
                    </a:lnTo>
                    <a:lnTo>
                      <a:pt x="552" y="184"/>
                    </a:lnTo>
                    <a:lnTo>
                      <a:pt x="544" y="184"/>
                    </a:lnTo>
                    <a:lnTo>
                      <a:pt x="544" y="184"/>
                    </a:lnTo>
                    <a:close/>
                    <a:moveTo>
                      <a:pt x="446" y="812"/>
                    </a:moveTo>
                    <a:lnTo>
                      <a:pt x="446" y="812"/>
                    </a:lnTo>
                    <a:lnTo>
                      <a:pt x="438" y="811"/>
                    </a:lnTo>
                    <a:lnTo>
                      <a:pt x="432" y="809"/>
                    </a:lnTo>
                    <a:lnTo>
                      <a:pt x="425" y="806"/>
                    </a:lnTo>
                    <a:lnTo>
                      <a:pt x="420" y="800"/>
                    </a:lnTo>
                    <a:lnTo>
                      <a:pt x="414" y="795"/>
                    </a:lnTo>
                    <a:lnTo>
                      <a:pt x="411" y="788"/>
                    </a:lnTo>
                    <a:lnTo>
                      <a:pt x="409" y="782"/>
                    </a:lnTo>
                    <a:lnTo>
                      <a:pt x="408" y="774"/>
                    </a:lnTo>
                    <a:lnTo>
                      <a:pt x="408" y="774"/>
                    </a:lnTo>
                    <a:lnTo>
                      <a:pt x="409" y="767"/>
                    </a:lnTo>
                    <a:lnTo>
                      <a:pt x="411" y="759"/>
                    </a:lnTo>
                    <a:lnTo>
                      <a:pt x="414" y="753"/>
                    </a:lnTo>
                    <a:lnTo>
                      <a:pt x="420" y="747"/>
                    </a:lnTo>
                    <a:lnTo>
                      <a:pt x="425" y="743"/>
                    </a:lnTo>
                    <a:lnTo>
                      <a:pt x="432" y="738"/>
                    </a:lnTo>
                    <a:lnTo>
                      <a:pt x="438" y="736"/>
                    </a:lnTo>
                    <a:lnTo>
                      <a:pt x="446" y="736"/>
                    </a:lnTo>
                    <a:lnTo>
                      <a:pt x="446" y="736"/>
                    </a:lnTo>
                    <a:lnTo>
                      <a:pt x="453" y="736"/>
                    </a:lnTo>
                    <a:lnTo>
                      <a:pt x="461" y="738"/>
                    </a:lnTo>
                    <a:lnTo>
                      <a:pt x="467" y="743"/>
                    </a:lnTo>
                    <a:lnTo>
                      <a:pt x="473" y="747"/>
                    </a:lnTo>
                    <a:lnTo>
                      <a:pt x="477" y="753"/>
                    </a:lnTo>
                    <a:lnTo>
                      <a:pt x="482" y="759"/>
                    </a:lnTo>
                    <a:lnTo>
                      <a:pt x="484" y="767"/>
                    </a:lnTo>
                    <a:lnTo>
                      <a:pt x="484" y="774"/>
                    </a:lnTo>
                    <a:lnTo>
                      <a:pt x="484" y="774"/>
                    </a:lnTo>
                    <a:lnTo>
                      <a:pt x="484" y="782"/>
                    </a:lnTo>
                    <a:lnTo>
                      <a:pt x="482" y="788"/>
                    </a:lnTo>
                    <a:lnTo>
                      <a:pt x="477" y="795"/>
                    </a:lnTo>
                    <a:lnTo>
                      <a:pt x="473" y="800"/>
                    </a:lnTo>
                    <a:lnTo>
                      <a:pt x="467" y="806"/>
                    </a:lnTo>
                    <a:lnTo>
                      <a:pt x="461" y="809"/>
                    </a:lnTo>
                    <a:lnTo>
                      <a:pt x="453" y="811"/>
                    </a:lnTo>
                    <a:lnTo>
                      <a:pt x="446" y="812"/>
                    </a:lnTo>
                    <a:lnTo>
                      <a:pt x="446" y="812"/>
                    </a:lnTo>
                    <a:close/>
                    <a:moveTo>
                      <a:pt x="539" y="574"/>
                    </a:moveTo>
                    <a:lnTo>
                      <a:pt x="539" y="574"/>
                    </a:lnTo>
                    <a:lnTo>
                      <a:pt x="538" y="579"/>
                    </a:lnTo>
                    <a:lnTo>
                      <a:pt x="537" y="583"/>
                    </a:lnTo>
                    <a:lnTo>
                      <a:pt x="535" y="588"/>
                    </a:lnTo>
                    <a:lnTo>
                      <a:pt x="531" y="591"/>
                    </a:lnTo>
                    <a:lnTo>
                      <a:pt x="528" y="594"/>
                    </a:lnTo>
                    <a:lnTo>
                      <a:pt x="524" y="596"/>
                    </a:lnTo>
                    <a:lnTo>
                      <a:pt x="519" y="597"/>
                    </a:lnTo>
                    <a:lnTo>
                      <a:pt x="514" y="599"/>
                    </a:lnTo>
                    <a:lnTo>
                      <a:pt x="94" y="599"/>
                    </a:lnTo>
                    <a:lnTo>
                      <a:pt x="94" y="599"/>
                    </a:lnTo>
                    <a:lnTo>
                      <a:pt x="90" y="597"/>
                    </a:lnTo>
                    <a:lnTo>
                      <a:pt x="86" y="596"/>
                    </a:lnTo>
                    <a:lnTo>
                      <a:pt x="81" y="594"/>
                    </a:lnTo>
                    <a:lnTo>
                      <a:pt x="77" y="591"/>
                    </a:lnTo>
                    <a:lnTo>
                      <a:pt x="75" y="588"/>
                    </a:lnTo>
                    <a:lnTo>
                      <a:pt x="73" y="583"/>
                    </a:lnTo>
                    <a:lnTo>
                      <a:pt x="71" y="579"/>
                    </a:lnTo>
                    <a:lnTo>
                      <a:pt x="71" y="574"/>
                    </a:lnTo>
                    <a:lnTo>
                      <a:pt x="71" y="571"/>
                    </a:lnTo>
                    <a:lnTo>
                      <a:pt x="71" y="571"/>
                    </a:lnTo>
                    <a:lnTo>
                      <a:pt x="71" y="567"/>
                    </a:lnTo>
                    <a:lnTo>
                      <a:pt x="73" y="563"/>
                    </a:lnTo>
                    <a:lnTo>
                      <a:pt x="75" y="558"/>
                    </a:lnTo>
                    <a:lnTo>
                      <a:pt x="77" y="554"/>
                    </a:lnTo>
                    <a:lnTo>
                      <a:pt x="81" y="552"/>
                    </a:lnTo>
                    <a:lnTo>
                      <a:pt x="86" y="550"/>
                    </a:lnTo>
                    <a:lnTo>
                      <a:pt x="90" y="548"/>
                    </a:lnTo>
                    <a:lnTo>
                      <a:pt x="94" y="548"/>
                    </a:lnTo>
                    <a:lnTo>
                      <a:pt x="514" y="548"/>
                    </a:lnTo>
                    <a:lnTo>
                      <a:pt x="514" y="548"/>
                    </a:lnTo>
                    <a:lnTo>
                      <a:pt x="519" y="548"/>
                    </a:lnTo>
                    <a:lnTo>
                      <a:pt x="524" y="550"/>
                    </a:lnTo>
                    <a:lnTo>
                      <a:pt x="528" y="552"/>
                    </a:lnTo>
                    <a:lnTo>
                      <a:pt x="531" y="554"/>
                    </a:lnTo>
                    <a:lnTo>
                      <a:pt x="535" y="558"/>
                    </a:lnTo>
                    <a:lnTo>
                      <a:pt x="537" y="563"/>
                    </a:lnTo>
                    <a:lnTo>
                      <a:pt x="538" y="567"/>
                    </a:lnTo>
                    <a:lnTo>
                      <a:pt x="539" y="571"/>
                    </a:lnTo>
                    <a:lnTo>
                      <a:pt x="539" y="574"/>
                    </a:lnTo>
                    <a:close/>
                    <a:moveTo>
                      <a:pt x="539" y="452"/>
                    </a:moveTo>
                    <a:lnTo>
                      <a:pt x="539" y="452"/>
                    </a:lnTo>
                    <a:lnTo>
                      <a:pt x="538" y="457"/>
                    </a:lnTo>
                    <a:lnTo>
                      <a:pt x="537" y="461"/>
                    </a:lnTo>
                    <a:lnTo>
                      <a:pt x="535" y="465"/>
                    </a:lnTo>
                    <a:lnTo>
                      <a:pt x="531" y="468"/>
                    </a:lnTo>
                    <a:lnTo>
                      <a:pt x="528" y="472"/>
                    </a:lnTo>
                    <a:lnTo>
                      <a:pt x="524" y="474"/>
                    </a:lnTo>
                    <a:lnTo>
                      <a:pt x="519" y="476"/>
                    </a:lnTo>
                    <a:lnTo>
                      <a:pt x="514" y="476"/>
                    </a:lnTo>
                    <a:lnTo>
                      <a:pt x="94" y="476"/>
                    </a:lnTo>
                    <a:lnTo>
                      <a:pt x="94" y="476"/>
                    </a:lnTo>
                    <a:lnTo>
                      <a:pt x="90" y="476"/>
                    </a:lnTo>
                    <a:lnTo>
                      <a:pt x="86" y="474"/>
                    </a:lnTo>
                    <a:lnTo>
                      <a:pt x="81" y="472"/>
                    </a:lnTo>
                    <a:lnTo>
                      <a:pt x="77" y="468"/>
                    </a:lnTo>
                    <a:lnTo>
                      <a:pt x="75" y="465"/>
                    </a:lnTo>
                    <a:lnTo>
                      <a:pt x="73" y="461"/>
                    </a:lnTo>
                    <a:lnTo>
                      <a:pt x="71" y="457"/>
                    </a:lnTo>
                    <a:lnTo>
                      <a:pt x="71" y="452"/>
                    </a:lnTo>
                    <a:lnTo>
                      <a:pt x="71" y="450"/>
                    </a:lnTo>
                    <a:lnTo>
                      <a:pt x="71" y="450"/>
                    </a:lnTo>
                    <a:lnTo>
                      <a:pt x="71" y="445"/>
                    </a:lnTo>
                    <a:lnTo>
                      <a:pt x="73" y="440"/>
                    </a:lnTo>
                    <a:lnTo>
                      <a:pt x="75" y="436"/>
                    </a:lnTo>
                    <a:lnTo>
                      <a:pt x="77" y="433"/>
                    </a:lnTo>
                    <a:lnTo>
                      <a:pt x="81" y="429"/>
                    </a:lnTo>
                    <a:lnTo>
                      <a:pt x="86" y="427"/>
                    </a:lnTo>
                    <a:lnTo>
                      <a:pt x="90" y="425"/>
                    </a:lnTo>
                    <a:lnTo>
                      <a:pt x="94" y="425"/>
                    </a:lnTo>
                    <a:lnTo>
                      <a:pt x="514" y="425"/>
                    </a:lnTo>
                    <a:lnTo>
                      <a:pt x="514" y="425"/>
                    </a:lnTo>
                    <a:lnTo>
                      <a:pt x="519" y="425"/>
                    </a:lnTo>
                    <a:lnTo>
                      <a:pt x="524" y="427"/>
                    </a:lnTo>
                    <a:lnTo>
                      <a:pt x="528" y="429"/>
                    </a:lnTo>
                    <a:lnTo>
                      <a:pt x="531" y="433"/>
                    </a:lnTo>
                    <a:lnTo>
                      <a:pt x="535" y="436"/>
                    </a:lnTo>
                    <a:lnTo>
                      <a:pt x="537" y="440"/>
                    </a:lnTo>
                    <a:lnTo>
                      <a:pt x="538" y="445"/>
                    </a:lnTo>
                    <a:lnTo>
                      <a:pt x="539" y="450"/>
                    </a:lnTo>
                    <a:lnTo>
                      <a:pt x="539" y="452"/>
                    </a:lnTo>
                    <a:close/>
                    <a:moveTo>
                      <a:pt x="539" y="330"/>
                    </a:moveTo>
                    <a:lnTo>
                      <a:pt x="539" y="330"/>
                    </a:lnTo>
                    <a:lnTo>
                      <a:pt x="538" y="334"/>
                    </a:lnTo>
                    <a:lnTo>
                      <a:pt x="537" y="339"/>
                    </a:lnTo>
                    <a:lnTo>
                      <a:pt x="535" y="343"/>
                    </a:lnTo>
                    <a:lnTo>
                      <a:pt x="531" y="347"/>
                    </a:lnTo>
                    <a:lnTo>
                      <a:pt x="528" y="350"/>
                    </a:lnTo>
                    <a:lnTo>
                      <a:pt x="524" y="352"/>
                    </a:lnTo>
                    <a:lnTo>
                      <a:pt x="519" y="354"/>
                    </a:lnTo>
                    <a:lnTo>
                      <a:pt x="514" y="354"/>
                    </a:lnTo>
                    <a:lnTo>
                      <a:pt x="94" y="354"/>
                    </a:lnTo>
                    <a:lnTo>
                      <a:pt x="94" y="354"/>
                    </a:lnTo>
                    <a:lnTo>
                      <a:pt x="90" y="354"/>
                    </a:lnTo>
                    <a:lnTo>
                      <a:pt x="86" y="352"/>
                    </a:lnTo>
                    <a:lnTo>
                      <a:pt x="81" y="350"/>
                    </a:lnTo>
                    <a:lnTo>
                      <a:pt x="77" y="347"/>
                    </a:lnTo>
                    <a:lnTo>
                      <a:pt x="75" y="343"/>
                    </a:lnTo>
                    <a:lnTo>
                      <a:pt x="73" y="339"/>
                    </a:lnTo>
                    <a:lnTo>
                      <a:pt x="71" y="334"/>
                    </a:lnTo>
                    <a:lnTo>
                      <a:pt x="71" y="330"/>
                    </a:lnTo>
                    <a:lnTo>
                      <a:pt x="71" y="328"/>
                    </a:lnTo>
                    <a:lnTo>
                      <a:pt x="71" y="328"/>
                    </a:lnTo>
                    <a:lnTo>
                      <a:pt x="71" y="322"/>
                    </a:lnTo>
                    <a:lnTo>
                      <a:pt x="73" y="318"/>
                    </a:lnTo>
                    <a:lnTo>
                      <a:pt x="75" y="313"/>
                    </a:lnTo>
                    <a:lnTo>
                      <a:pt x="77" y="310"/>
                    </a:lnTo>
                    <a:lnTo>
                      <a:pt x="81" y="307"/>
                    </a:lnTo>
                    <a:lnTo>
                      <a:pt x="86" y="305"/>
                    </a:lnTo>
                    <a:lnTo>
                      <a:pt x="90" y="304"/>
                    </a:lnTo>
                    <a:lnTo>
                      <a:pt x="94" y="303"/>
                    </a:lnTo>
                    <a:lnTo>
                      <a:pt x="514" y="303"/>
                    </a:lnTo>
                    <a:lnTo>
                      <a:pt x="514" y="303"/>
                    </a:lnTo>
                    <a:lnTo>
                      <a:pt x="519" y="304"/>
                    </a:lnTo>
                    <a:lnTo>
                      <a:pt x="524" y="305"/>
                    </a:lnTo>
                    <a:lnTo>
                      <a:pt x="528" y="307"/>
                    </a:lnTo>
                    <a:lnTo>
                      <a:pt x="531" y="310"/>
                    </a:lnTo>
                    <a:lnTo>
                      <a:pt x="535" y="313"/>
                    </a:lnTo>
                    <a:lnTo>
                      <a:pt x="537" y="318"/>
                    </a:lnTo>
                    <a:lnTo>
                      <a:pt x="538" y="322"/>
                    </a:lnTo>
                    <a:lnTo>
                      <a:pt x="539" y="328"/>
                    </a:lnTo>
                    <a:lnTo>
                      <a:pt x="539" y="330"/>
                    </a:lnTo>
                    <a:close/>
                    <a:moveTo>
                      <a:pt x="498" y="143"/>
                    </a:moveTo>
                    <a:lnTo>
                      <a:pt x="128" y="143"/>
                    </a:lnTo>
                    <a:lnTo>
                      <a:pt x="546" y="11"/>
                    </a:lnTo>
                    <a:lnTo>
                      <a:pt x="546" y="11"/>
                    </a:lnTo>
                    <a:lnTo>
                      <a:pt x="551" y="10"/>
                    </a:lnTo>
                    <a:lnTo>
                      <a:pt x="565" y="6"/>
                    </a:lnTo>
                    <a:lnTo>
                      <a:pt x="586" y="1"/>
                    </a:lnTo>
                    <a:lnTo>
                      <a:pt x="596" y="0"/>
                    </a:lnTo>
                    <a:lnTo>
                      <a:pt x="608" y="0"/>
                    </a:lnTo>
                    <a:lnTo>
                      <a:pt x="608" y="0"/>
                    </a:lnTo>
                    <a:lnTo>
                      <a:pt x="887" y="0"/>
                    </a:lnTo>
                    <a:lnTo>
                      <a:pt x="887" y="0"/>
                    </a:lnTo>
                    <a:lnTo>
                      <a:pt x="894" y="0"/>
                    </a:lnTo>
                    <a:lnTo>
                      <a:pt x="899" y="0"/>
                    </a:lnTo>
                    <a:lnTo>
                      <a:pt x="903" y="2"/>
                    </a:lnTo>
                    <a:lnTo>
                      <a:pt x="908" y="3"/>
                    </a:lnTo>
                    <a:lnTo>
                      <a:pt x="909" y="4"/>
                    </a:lnTo>
                    <a:lnTo>
                      <a:pt x="910" y="7"/>
                    </a:lnTo>
                    <a:lnTo>
                      <a:pt x="909" y="8"/>
                    </a:lnTo>
                    <a:lnTo>
                      <a:pt x="907" y="10"/>
                    </a:lnTo>
                    <a:lnTo>
                      <a:pt x="900" y="15"/>
                    </a:lnTo>
                    <a:lnTo>
                      <a:pt x="900" y="15"/>
                    </a:lnTo>
                    <a:lnTo>
                      <a:pt x="743" y="110"/>
                    </a:lnTo>
                    <a:lnTo>
                      <a:pt x="743" y="110"/>
                    </a:lnTo>
                    <a:lnTo>
                      <a:pt x="731" y="116"/>
                    </a:lnTo>
                    <a:lnTo>
                      <a:pt x="718" y="122"/>
                    </a:lnTo>
                    <a:lnTo>
                      <a:pt x="704" y="127"/>
                    </a:lnTo>
                    <a:lnTo>
                      <a:pt x="690" y="131"/>
                    </a:lnTo>
                    <a:lnTo>
                      <a:pt x="676" y="135"/>
                    </a:lnTo>
                    <a:lnTo>
                      <a:pt x="660" y="137"/>
                    </a:lnTo>
                    <a:lnTo>
                      <a:pt x="632" y="141"/>
                    </a:lnTo>
                    <a:lnTo>
                      <a:pt x="605" y="143"/>
                    </a:lnTo>
                    <a:lnTo>
                      <a:pt x="580" y="143"/>
                    </a:lnTo>
                    <a:lnTo>
                      <a:pt x="544" y="143"/>
                    </a:lnTo>
                    <a:lnTo>
                      <a:pt x="498" y="143"/>
                    </a:lnTo>
                    <a:close/>
                    <a:moveTo>
                      <a:pt x="946" y="54"/>
                    </a:moveTo>
                    <a:lnTo>
                      <a:pt x="946" y="54"/>
                    </a:lnTo>
                    <a:lnTo>
                      <a:pt x="946" y="781"/>
                    </a:lnTo>
                    <a:lnTo>
                      <a:pt x="946" y="781"/>
                    </a:lnTo>
                    <a:lnTo>
                      <a:pt x="946" y="793"/>
                    </a:lnTo>
                    <a:lnTo>
                      <a:pt x="943" y="804"/>
                    </a:lnTo>
                    <a:lnTo>
                      <a:pt x="941" y="812"/>
                    </a:lnTo>
                    <a:lnTo>
                      <a:pt x="939" y="819"/>
                    </a:lnTo>
                    <a:lnTo>
                      <a:pt x="934" y="828"/>
                    </a:lnTo>
                    <a:lnTo>
                      <a:pt x="931" y="831"/>
                    </a:lnTo>
                    <a:lnTo>
                      <a:pt x="664" y="1243"/>
                    </a:lnTo>
                    <a:lnTo>
                      <a:pt x="664" y="1243"/>
                    </a:lnTo>
                    <a:lnTo>
                      <a:pt x="666" y="1232"/>
                    </a:lnTo>
                    <a:lnTo>
                      <a:pt x="666" y="1220"/>
                    </a:lnTo>
                    <a:lnTo>
                      <a:pt x="666" y="266"/>
                    </a:lnTo>
                    <a:lnTo>
                      <a:pt x="666" y="266"/>
                    </a:lnTo>
                    <a:lnTo>
                      <a:pt x="667" y="254"/>
                    </a:lnTo>
                    <a:lnTo>
                      <a:pt x="668" y="242"/>
                    </a:lnTo>
                    <a:lnTo>
                      <a:pt x="669" y="231"/>
                    </a:lnTo>
                    <a:lnTo>
                      <a:pt x="671" y="222"/>
                    </a:lnTo>
                    <a:lnTo>
                      <a:pt x="677" y="206"/>
                    </a:lnTo>
                    <a:lnTo>
                      <a:pt x="682" y="194"/>
                    </a:lnTo>
                    <a:lnTo>
                      <a:pt x="689" y="184"/>
                    </a:lnTo>
                    <a:lnTo>
                      <a:pt x="694" y="179"/>
                    </a:lnTo>
                    <a:lnTo>
                      <a:pt x="698" y="175"/>
                    </a:lnTo>
                    <a:lnTo>
                      <a:pt x="929" y="36"/>
                    </a:lnTo>
                    <a:lnTo>
                      <a:pt x="929" y="36"/>
                    </a:lnTo>
                    <a:lnTo>
                      <a:pt x="931" y="35"/>
                    </a:lnTo>
                    <a:lnTo>
                      <a:pt x="935" y="34"/>
                    </a:lnTo>
                    <a:lnTo>
                      <a:pt x="938" y="34"/>
                    </a:lnTo>
                    <a:lnTo>
                      <a:pt x="940" y="36"/>
                    </a:lnTo>
                    <a:lnTo>
                      <a:pt x="943" y="39"/>
                    </a:lnTo>
                    <a:lnTo>
                      <a:pt x="946" y="46"/>
                    </a:lnTo>
                    <a:lnTo>
                      <a:pt x="946" y="54"/>
                    </a:lnTo>
                    <a:lnTo>
                      <a:pt x="946" y="5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lIns="64657" tIns="32328" rIns="64657" bIns="32328"/>
              <a:lstStyle/>
              <a:p>
                <a:pPr>
                  <a:defRPr/>
                </a:pPr>
                <a:endParaRPr lang="en-GB" sz="1273" dirty="0">
                  <a:latin typeface="Arial" panose="020B0604020202020204" pitchFamily="34" charset="0"/>
                </a:endParaRPr>
              </a:p>
            </p:txBody>
          </p:sp>
        </p:grpSp>
        <p:grpSp>
          <p:nvGrpSpPr>
            <p:cNvPr id="8" name="Group 38"/>
            <p:cNvGrpSpPr>
              <a:grpSpLocks/>
            </p:cNvGrpSpPr>
            <p:nvPr/>
          </p:nvGrpSpPr>
          <p:grpSpPr bwMode="auto">
            <a:xfrm>
              <a:off x="8096092" y="2846839"/>
              <a:ext cx="577721" cy="577721"/>
              <a:chOff x="8061884" y="3981320"/>
              <a:chExt cx="577721" cy="577721"/>
            </a:xfrm>
          </p:grpSpPr>
          <p:sp>
            <p:nvSpPr>
              <p:cNvPr id="46" name="Oval 45"/>
              <p:cNvSpPr/>
              <p:nvPr/>
            </p:nvSpPr>
            <p:spPr bwMode="ltGray">
              <a:xfrm>
                <a:off x="8061630" y="3981056"/>
                <a:ext cx="578540" cy="578699"/>
              </a:xfrm>
              <a:prstGeom prst="ellipse">
                <a:avLst/>
              </a:prstGeom>
              <a:solidFill>
                <a:srgbClr val="7F7F7F"/>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273" dirty="0">
                  <a:solidFill>
                    <a:schemeClr val="bg1"/>
                  </a:solidFill>
                  <a:latin typeface="Georgia" pitchFamily="18" charset="0"/>
                </a:endParaRPr>
              </a:p>
            </p:txBody>
          </p:sp>
          <p:sp>
            <p:nvSpPr>
              <p:cNvPr id="47" name="Freeform 351"/>
              <p:cNvSpPr>
                <a:spLocks noEditPoints="1"/>
              </p:cNvSpPr>
              <p:nvPr/>
            </p:nvSpPr>
            <p:spPr bwMode="auto">
              <a:xfrm>
                <a:off x="8224855" y="4090632"/>
                <a:ext cx="284736" cy="392078"/>
              </a:xfrm>
              <a:custGeom>
                <a:avLst/>
                <a:gdLst>
                  <a:gd name="T0" fmla="*/ 65 w 946"/>
                  <a:gd name="T1" fmla="*/ 187 h 1301"/>
                  <a:gd name="T2" fmla="*/ 29 w 946"/>
                  <a:gd name="T3" fmla="*/ 203 h 1301"/>
                  <a:gd name="T4" fmla="*/ 7 w 946"/>
                  <a:gd name="T5" fmla="*/ 234 h 1301"/>
                  <a:gd name="T6" fmla="*/ 0 w 946"/>
                  <a:gd name="T7" fmla="*/ 1220 h 1301"/>
                  <a:gd name="T8" fmla="*/ 7 w 946"/>
                  <a:gd name="T9" fmla="*/ 1251 h 1301"/>
                  <a:gd name="T10" fmla="*/ 29 w 946"/>
                  <a:gd name="T11" fmla="*/ 1283 h 1301"/>
                  <a:gd name="T12" fmla="*/ 65 w 946"/>
                  <a:gd name="T13" fmla="*/ 1300 h 1301"/>
                  <a:gd name="T14" fmla="*/ 552 w 946"/>
                  <a:gd name="T15" fmla="*/ 1301 h 1301"/>
                  <a:gd name="T16" fmla="*/ 590 w 946"/>
                  <a:gd name="T17" fmla="*/ 1287 h 1301"/>
                  <a:gd name="T18" fmla="*/ 616 w 946"/>
                  <a:gd name="T19" fmla="*/ 1259 h 1301"/>
                  <a:gd name="T20" fmla="*/ 626 w 946"/>
                  <a:gd name="T21" fmla="*/ 1220 h 1301"/>
                  <a:gd name="T22" fmla="*/ 621 w 946"/>
                  <a:gd name="T23" fmla="*/ 242 h 1301"/>
                  <a:gd name="T24" fmla="*/ 602 w 946"/>
                  <a:gd name="T25" fmla="*/ 208 h 1301"/>
                  <a:gd name="T26" fmla="*/ 568 w 946"/>
                  <a:gd name="T27" fmla="*/ 188 h 1301"/>
                  <a:gd name="T28" fmla="*/ 446 w 946"/>
                  <a:gd name="T29" fmla="*/ 812 h 1301"/>
                  <a:gd name="T30" fmla="*/ 420 w 946"/>
                  <a:gd name="T31" fmla="*/ 800 h 1301"/>
                  <a:gd name="T32" fmla="*/ 408 w 946"/>
                  <a:gd name="T33" fmla="*/ 774 h 1301"/>
                  <a:gd name="T34" fmla="*/ 425 w 946"/>
                  <a:gd name="T35" fmla="*/ 743 h 1301"/>
                  <a:gd name="T36" fmla="*/ 453 w 946"/>
                  <a:gd name="T37" fmla="*/ 736 h 1301"/>
                  <a:gd name="T38" fmla="*/ 482 w 946"/>
                  <a:gd name="T39" fmla="*/ 759 h 1301"/>
                  <a:gd name="T40" fmla="*/ 482 w 946"/>
                  <a:gd name="T41" fmla="*/ 788 h 1301"/>
                  <a:gd name="T42" fmla="*/ 453 w 946"/>
                  <a:gd name="T43" fmla="*/ 811 h 1301"/>
                  <a:gd name="T44" fmla="*/ 538 w 946"/>
                  <a:gd name="T45" fmla="*/ 579 h 1301"/>
                  <a:gd name="T46" fmla="*/ 524 w 946"/>
                  <a:gd name="T47" fmla="*/ 596 h 1301"/>
                  <a:gd name="T48" fmla="*/ 90 w 946"/>
                  <a:gd name="T49" fmla="*/ 597 h 1301"/>
                  <a:gd name="T50" fmla="*/ 73 w 946"/>
                  <a:gd name="T51" fmla="*/ 583 h 1301"/>
                  <a:gd name="T52" fmla="*/ 71 w 946"/>
                  <a:gd name="T53" fmla="*/ 567 h 1301"/>
                  <a:gd name="T54" fmla="*/ 86 w 946"/>
                  <a:gd name="T55" fmla="*/ 550 h 1301"/>
                  <a:gd name="T56" fmla="*/ 519 w 946"/>
                  <a:gd name="T57" fmla="*/ 548 h 1301"/>
                  <a:gd name="T58" fmla="*/ 537 w 946"/>
                  <a:gd name="T59" fmla="*/ 563 h 1301"/>
                  <a:gd name="T60" fmla="*/ 539 w 946"/>
                  <a:gd name="T61" fmla="*/ 452 h 1301"/>
                  <a:gd name="T62" fmla="*/ 528 w 946"/>
                  <a:gd name="T63" fmla="*/ 472 h 1301"/>
                  <a:gd name="T64" fmla="*/ 94 w 946"/>
                  <a:gd name="T65" fmla="*/ 476 h 1301"/>
                  <a:gd name="T66" fmla="*/ 75 w 946"/>
                  <a:gd name="T67" fmla="*/ 465 h 1301"/>
                  <a:gd name="T68" fmla="*/ 71 w 946"/>
                  <a:gd name="T69" fmla="*/ 450 h 1301"/>
                  <a:gd name="T70" fmla="*/ 81 w 946"/>
                  <a:gd name="T71" fmla="*/ 429 h 1301"/>
                  <a:gd name="T72" fmla="*/ 514 w 946"/>
                  <a:gd name="T73" fmla="*/ 425 h 1301"/>
                  <a:gd name="T74" fmla="*/ 535 w 946"/>
                  <a:gd name="T75" fmla="*/ 436 h 1301"/>
                  <a:gd name="T76" fmla="*/ 539 w 946"/>
                  <a:gd name="T77" fmla="*/ 330 h 1301"/>
                  <a:gd name="T78" fmla="*/ 531 w 946"/>
                  <a:gd name="T79" fmla="*/ 347 h 1301"/>
                  <a:gd name="T80" fmla="*/ 94 w 946"/>
                  <a:gd name="T81" fmla="*/ 354 h 1301"/>
                  <a:gd name="T82" fmla="*/ 77 w 946"/>
                  <a:gd name="T83" fmla="*/ 347 h 1301"/>
                  <a:gd name="T84" fmla="*/ 71 w 946"/>
                  <a:gd name="T85" fmla="*/ 328 h 1301"/>
                  <a:gd name="T86" fmla="*/ 77 w 946"/>
                  <a:gd name="T87" fmla="*/ 310 h 1301"/>
                  <a:gd name="T88" fmla="*/ 514 w 946"/>
                  <a:gd name="T89" fmla="*/ 303 h 1301"/>
                  <a:gd name="T90" fmla="*/ 531 w 946"/>
                  <a:gd name="T91" fmla="*/ 310 h 1301"/>
                  <a:gd name="T92" fmla="*/ 539 w 946"/>
                  <a:gd name="T93" fmla="*/ 330 h 1301"/>
                  <a:gd name="T94" fmla="*/ 551 w 946"/>
                  <a:gd name="T95" fmla="*/ 10 h 1301"/>
                  <a:gd name="T96" fmla="*/ 608 w 946"/>
                  <a:gd name="T97" fmla="*/ 0 h 1301"/>
                  <a:gd name="T98" fmla="*/ 903 w 946"/>
                  <a:gd name="T99" fmla="*/ 2 h 1301"/>
                  <a:gd name="T100" fmla="*/ 907 w 946"/>
                  <a:gd name="T101" fmla="*/ 10 h 1301"/>
                  <a:gd name="T102" fmla="*/ 731 w 946"/>
                  <a:gd name="T103" fmla="*/ 116 h 1301"/>
                  <a:gd name="T104" fmla="*/ 660 w 946"/>
                  <a:gd name="T105" fmla="*/ 137 h 1301"/>
                  <a:gd name="T106" fmla="*/ 498 w 946"/>
                  <a:gd name="T107" fmla="*/ 143 h 1301"/>
                  <a:gd name="T108" fmla="*/ 946 w 946"/>
                  <a:gd name="T109" fmla="*/ 793 h 1301"/>
                  <a:gd name="T110" fmla="*/ 931 w 946"/>
                  <a:gd name="T111" fmla="*/ 831 h 1301"/>
                  <a:gd name="T112" fmla="*/ 666 w 946"/>
                  <a:gd name="T113" fmla="*/ 266 h 1301"/>
                  <a:gd name="T114" fmla="*/ 671 w 946"/>
                  <a:gd name="T115" fmla="*/ 222 h 1301"/>
                  <a:gd name="T116" fmla="*/ 698 w 946"/>
                  <a:gd name="T117" fmla="*/ 175 h 1301"/>
                  <a:gd name="T118" fmla="*/ 938 w 946"/>
                  <a:gd name="T119" fmla="*/ 34 h 1301"/>
                  <a:gd name="T120" fmla="*/ 946 w 946"/>
                  <a:gd name="T121" fmla="*/ 54 h 13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46" h="1301">
                    <a:moveTo>
                      <a:pt x="544" y="184"/>
                    </a:moveTo>
                    <a:lnTo>
                      <a:pt x="81" y="184"/>
                    </a:lnTo>
                    <a:lnTo>
                      <a:pt x="81" y="184"/>
                    </a:lnTo>
                    <a:lnTo>
                      <a:pt x="73" y="184"/>
                    </a:lnTo>
                    <a:lnTo>
                      <a:pt x="65" y="187"/>
                    </a:lnTo>
                    <a:lnTo>
                      <a:pt x="58" y="188"/>
                    </a:lnTo>
                    <a:lnTo>
                      <a:pt x="50" y="191"/>
                    </a:lnTo>
                    <a:lnTo>
                      <a:pt x="42" y="194"/>
                    </a:lnTo>
                    <a:lnTo>
                      <a:pt x="36" y="199"/>
                    </a:lnTo>
                    <a:lnTo>
                      <a:pt x="29" y="203"/>
                    </a:lnTo>
                    <a:lnTo>
                      <a:pt x="24" y="208"/>
                    </a:lnTo>
                    <a:lnTo>
                      <a:pt x="19" y="214"/>
                    </a:lnTo>
                    <a:lnTo>
                      <a:pt x="14" y="220"/>
                    </a:lnTo>
                    <a:lnTo>
                      <a:pt x="10" y="227"/>
                    </a:lnTo>
                    <a:lnTo>
                      <a:pt x="7" y="234"/>
                    </a:lnTo>
                    <a:lnTo>
                      <a:pt x="3" y="242"/>
                    </a:lnTo>
                    <a:lnTo>
                      <a:pt x="1" y="249"/>
                    </a:lnTo>
                    <a:lnTo>
                      <a:pt x="0" y="258"/>
                    </a:lnTo>
                    <a:lnTo>
                      <a:pt x="0" y="266"/>
                    </a:lnTo>
                    <a:lnTo>
                      <a:pt x="0" y="1220"/>
                    </a:lnTo>
                    <a:lnTo>
                      <a:pt x="0" y="1220"/>
                    </a:lnTo>
                    <a:lnTo>
                      <a:pt x="0" y="1229"/>
                    </a:lnTo>
                    <a:lnTo>
                      <a:pt x="1" y="1236"/>
                    </a:lnTo>
                    <a:lnTo>
                      <a:pt x="3" y="1244"/>
                    </a:lnTo>
                    <a:lnTo>
                      <a:pt x="7" y="1251"/>
                    </a:lnTo>
                    <a:lnTo>
                      <a:pt x="10" y="1259"/>
                    </a:lnTo>
                    <a:lnTo>
                      <a:pt x="14" y="1265"/>
                    </a:lnTo>
                    <a:lnTo>
                      <a:pt x="19" y="1272"/>
                    </a:lnTo>
                    <a:lnTo>
                      <a:pt x="24" y="1277"/>
                    </a:lnTo>
                    <a:lnTo>
                      <a:pt x="29" y="1283"/>
                    </a:lnTo>
                    <a:lnTo>
                      <a:pt x="36" y="1287"/>
                    </a:lnTo>
                    <a:lnTo>
                      <a:pt x="42" y="1291"/>
                    </a:lnTo>
                    <a:lnTo>
                      <a:pt x="50" y="1295"/>
                    </a:lnTo>
                    <a:lnTo>
                      <a:pt x="58" y="1298"/>
                    </a:lnTo>
                    <a:lnTo>
                      <a:pt x="65" y="1300"/>
                    </a:lnTo>
                    <a:lnTo>
                      <a:pt x="73" y="1301"/>
                    </a:lnTo>
                    <a:lnTo>
                      <a:pt x="81" y="1301"/>
                    </a:lnTo>
                    <a:lnTo>
                      <a:pt x="544" y="1301"/>
                    </a:lnTo>
                    <a:lnTo>
                      <a:pt x="544" y="1301"/>
                    </a:lnTo>
                    <a:lnTo>
                      <a:pt x="552" y="1301"/>
                    </a:lnTo>
                    <a:lnTo>
                      <a:pt x="561" y="1300"/>
                    </a:lnTo>
                    <a:lnTo>
                      <a:pt x="568" y="1298"/>
                    </a:lnTo>
                    <a:lnTo>
                      <a:pt x="576" y="1295"/>
                    </a:lnTo>
                    <a:lnTo>
                      <a:pt x="582" y="1291"/>
                    </a:lnTo>
                    <a:lnTo>
                      <a:pt x="590" y="1287"/>
                    </a:lnTo>
                    <a:lnTo>
                      <a:pt x="595" y="1283"/>
                    </a:lnTo>
                    <a:lnTo>
                      <a:pt x="602" y="1277"/>
                    </a:lnTo>
                    <a:lnTo>
                      <a:pt x="607" y="1272"/>
                    </a:lnTo>
                    <a:lnTo>
                      <a:pt x="612" y="1265"/>
                    </a:lnTo>
                    <a:lnTo>
                      <a:pt x="616" y="1259"/>
                    </a:lnTo>
                    <a:lnTo>
                      <a:pt x="619" y="1251"/>
                    </a:lnTo>
                    <a:lnTo>
                      <a:pt x="621" y="1244"/>
                    </a:lnTo>
                    <a:lnTo>
                      <a:pt x="624" y="1236"/>
                    </a:lnTo>
                    <a:lnTo>
                      <a:pt x="625" y="1229"/>
                    </a:lnTo>
                    <a:lnTo>
                      <a:pt x="626" y="1220"/>
                    </a:lnTo>
                    <a:lnTo>
                      <a:pt x="626" y="266"/>
                    </a:lnTo>
                    <a:lnTo>
                      <a:pt x="626" y="266"/>
                    </a:lnTo>
                    <a:lnTo>
                      <a:pt x="625" y="258"/>
                    </a:lnTo>
                    <a:lnTo>
                      <a:pt x="624" y="249"/>
                    </a:lnTo>
                    <a:lnTo>
                      <a:pt x="621" y="242"/>
                    </a:lnTo>
                    <a:lnTo>
                      <a:pt x="619" y="234"/>
                    </a:lnTo>
                    <a:lnTo>
                      <a:pt x="616" y="227"/>
                    </a:lnTo>
                    <a:lnTo>
                      <a:pt x="612" y="220"/>
                    </a:lnTo>
                    <a:lnTo>
                      <a:pt x="607" y="214"/>
                    </a:lnTo>
                    <a:lnTo>
                      <a:pt x="602" y="208"/>
                    </a:lnTo>
                    <a:lnTo>
                      <a:pt x="595" y="203"/>
                    </a:lnTo>
                    <a:lnTo>
                      <a:pt x="590" y="199"/>
                    </a:lnTo>
                    <a:lnTo>
                      <a:pt x="582" y="194"/>
                    </a:lnTo>
                    <a:lnTo>
                      <a:pt x="576" y="191"/>
                    </a:lnTo>
                    <a:lnTo>
                      <a:pt x="568" y="188"/>
                    </a:lnTo>
                    <a:lnTo>
                      <a:pt x="561" y="187"/>
                    </a:lnTo>
                    <a:lnTo>
                      <a:pt x="552" y="184"/>
                    </a:lnTo>
                    <a:lnTo>
                      <a:pt x="544" y="184"/>
                    </a:lnTo>
                    <a:lnTo>
                      <a:pt x="544" y="184"/>
                    </a:lnTo>
                    <a:close/>
                    <a:moveTo>
                      <a:pt x="446" y="812"/>
                    </a:moveTo>
                    <a:lnTo>
                      <a:pt x="446" y="812"/>
                    </a:lnTo>
                    <a:lnTo>
                      <a:pt x="438" y="811"/>
                    </a:lnTo>
                    <a:lnTo>
                      <a:pt x="432" y="809"/>
                    </a:lnTo>
                    <a:lnTo>
                      <a:pt x="425" y="806"/>
                    </a:lnTo>
                    <a:lnTo>
                      <a:pt x="420" y="800"/>
                    </a:lnTo>
                    <a:lnTo>
                      <a:pt x="414" y="795"/>
                    </a:lnTo>
                    <a:lnTo>
                      <a:pt x="411" y="788"/>
                    </a:lnTo>
                    <a:lnTo>
                      <a:pt x="409" y="782"/>
                    </a:lnTo>
                    <a:lnTo>
                      <a:pt x="408" y="774"/>
                    </a:lnTo>
                    <a:lnTo>
                      <a:pt x="408" y="774"/>
                    </a:lnTo>
                    <a:lnTo>
                      <a:pt x="409" y="767"/>
                    </a:lnTo>
                    <a:lnTo>
                      <a:pt x="411" y="759"/>
                    </a:lnTo>
                    <a:lnTo>
                      <a:pt x="414" y="753"/>
                    </a:lnTo>
                    <a:lnTo>
                      <a:pt x="420" y="747"/>
                    </a:lnTo>
                    <a:lnTo>
                      <a:pt x="425" y="743"/>
                    </a:lnTo>
                    <a:lnTo>
                      <a:pt x="432" y="738"/>
                    </a:lnTo>
                    <a:lnTo>
                      <a:pt x="438" y="736"/>
                    </a:lnTo>
                    <a:lnTo>
                      <a:pt x="446" y="736"/>
                    </a:lnTo>
                    <a:lnTo>
                      <a:pt x="446" y="736"/>
                    </a:lnTo>
                    <a:lnTo>
                      <a:pt x="453" y="736"/>
                    </a:lnTo>
                    <a:lnTo>
                      <a:pt x="461" y="738"/>
                    </a:lnTo>
                    <a:lnTo>
                      <a:pt x="467" y="743"/>
                    </a:lnTo>
                    <a:lnTo>
                      <a:pt x="473" y="747"/>
                    </a:lnTo>
                    <a:lnTo>
                      <a:pt x="477" y="753"/>
                    </a:lnTo>
                    <a:lnTo>
                      <a:pt x="482" y="759"/>
                    </a:lnTo>
                    <a:lnTo>
                      <a:pt x="484" y="767"/>
                    </a:lnTo>
                    <a:lnTo>
                      <a:pt x="484" y="774"/>
                    </a:lnTo>
                    <a:lnTo>
                      <a:pt x="484" y="774"/>
                    </a:lnTo>
                    <a:lnTo>
                      <a:pt x="484" y="782"/>
                    </a:lnTo>
                    <a:lnTo>
                      <a:pt x="482" y="788"/>
                    </a:lnTo>
                    <a:lnTo>
                      <a:pt x="477" y="795"/>
                    </a:lnTo>
                    <a:lnTo>
                      <a:pt x="473" y="800"/>
                    </a:lnTo>
                    <a:lnTo>
                      <a:pt x="467" y="806"/>
                    </a:lnTo>
                    <a:lnTo>
                      <a:pt x="461" y="809"/>
                    </a:lnTo>
                    <a:lnTo>
                      <a:pt x="453" y="811"/>
                    </a:lnTo>
                    <a:lnTo>
                      <a:pt x="446" y="812"/>
                    </a:lnTo>
                    <a:lnTo>
                      <a:pt x="446" y="812"/>
                    </a:lnTo>
                    <a:close/>
                    <a:moveTo>
                      <a:pt x="539" y="574"/>
                    </a:moveTo>
                    <a:lnTo>
                      <a:pt x="539" y="574"/>
                    </a:lnTo>
                    <a:lnTo>
                      <a:pt x="538" y="579"/>
                    </a:lnTo>
                    <a:lnTo>
                      <a:pt x="537" y="583"/>
                    </a:lnTo>
                    <a:lnTo>
                      <a:pt x="535" y="588"/>
                    </a:lnTo>
                    <a:lnTo>
                      <a:pt x="531" y="591"/>
                    </a:lnTo>
                    <a:lnTo>
                      <a:pt x="528" y="594"/>
                    </a:lnTo>
                    <a:lnTo>
                      <a:pt x="524" y="596"/>
                    </a:lnTo>
                    <a:lnTo>
                      <a:pt x="519" y="597"/>
                    </a:lnTo>
                    <a:lnTo>
                      <a:pt x="514" y="599"/>
                    </a:lnTo>
                    <a:lnTo>
                      <a:pt x="94" y="599"/>
                    </a:lnTo>
                    <a:lnTo>
                      <a:pt x="94" y="599"/>
                    </a:lnTo>
                    <a:lnTo>
                      <a:pt x="90" y="597"/>
                    </a:lnTo>
                    <a:lnTo>
                      <a:pt x="86" y="596"/>
                    </a:lnTo>
                    <a:lnTo>
                      <a:pt x="81" y="594"/>
                    </a:lnTo>
                    <a:lnTo>
                      <a:pt x="77" y="591"/>
                    </a:lnTo>
                    <a:lnTo>
                      <a:pt x="75" y="588"/>
                    </a:lnTo>
                    <a:lnTo>
                      <a:pt x="73" y="583"/>
                    </a:lnTo>
                    <a:lnTo>
                      <a:pt x="71" y="579"/>
                    </a:lnTo>
                    <a:lnTo>
                      <a:pt x="71" y="574"/>
                    </a:lnTo>
                    <a:lnTo>
                      <a:pt x="71" y="571"/>
                    </a:lnTo>
                    <a:lnTo>
                      <a:pt x="71" y="571"/>
                    </a:lnTo>
                    <a:lnTo>
                      <a:pt x="71" y="567"/>
                    </a:lnTo>
                    <a:lnTo>
                      <a:pt x="73" y="563"/>
                    </a:lnTo>
                    <a:lnTo>
                      <a:pt x="75" y="558"/>
                    </a:lnTo>
                    <a:lnTo>
                      <a:pt x="77" y="554"/>
                    </a:lnTo>
                    <a:lnTo>
                      <a:pt x="81" y="552"/>
                    </a:lnTo>
                    <a:lnTo>
                      <a:pt x="86" y="550"/>
                    </a:lnTo>
                    <a:lnTo>
                      <a:pt x="90" y="548"/>
                    </a:lnTo>
                    <a:lnTo>
                      <a:pt x="94" y="548"/>
                    </a:lnTo>
                    <a:lnTo>
                      <a:pt x="514" y="548"/>
                    </a:lnTo>
                    <a:lnTo>
                      <a:pt x="514" y="548"/>
                    </a:lnTo>
                    <a:lnTo>
                      <a:pt x="519" y="548"/>
                    </a:lnTo>
                    <a:lnTo>
                      <a:pt x="524" y="550"/>
                    </a:lnTo>
                    <a:lnTo>
                      <a:pt x="528" y="552"/>
                    </a:lnTo>
                    <a:lnTo>
                      <a:pt x="531" y="554"/>
                    </a:lnTo>
                    <a:lnTo>
                      <a:pt x="535" y="558"/>
                    </a:lnTo>
                    <a:lnTo>
                      <a:pt x="537" y="563"/>
                    </a:lnTo>
                    <a:lnTo>
                      <a:pt x="538" y="567"/>
                    </a:lnTo>
                    <a:lnTo>
                      <a:pt x="539" y="571"/>
                    </a:lnTo>
                    <a:lnTo>
                      <a:pt x="539" y="574"/>
                    </a:lnTo>
                    <a:close/>
                    <a:moveTo>
                      <a:pt x="539" y="452"/>
                    </a:moveTo>
                    <a:lnTo>
                      <a:pt x="539" y="452"/>
                    </a:lnTo>
                    <a:lnTo>
                      <a:pt x="538" y="457"/>
                    </a:lnTo>
                    <a:lnTo>
                      <a:pt x="537" y="461"/>
                    </a:lnTo>
                    <a:lnTo>
                      <a:pt x="535" y="465"/>
                    </a:lnTo>
                    <a:lnTo>
                      <a:pt x="531" y="468"/>
                    </a:lnTo>
                    <a:lnTo>
                      <a:pt x="528" y="472"/>
                    </a:lnTo>
                    <a:lnTo>
                      <a:pt x="524" y="474"/>
                    </a:lnTo>
                    <a:lnTo>
                      <a:pt x="519" y="476"/>
                    </a:lnTo>
                    <a:lnTo>
                      <a:pt x="514" y="476"/>
                    </a:lnTo>
                    <a:lnTo>
                      <a:pt x="94" y="476"/>
                    </a:lnTo>
                    <a:lnTo>
                      <a:pt x="94" y="476"/>
                    </a:lnTo>
                    <a:lnTo>
                      <a:pt x="90" y="476"/>
                    </a:lnTo>
                    <a:lnTo>
                      <a:pt x="86" y="474"/>
                    </a:lnTo>
                    <a:lnTo>
                      <a:pt x="81" y="472"/>
                    </a:lnTo>
                    <a:lnTo>
                      <a:pt x="77" y="468"/>
                    </a:lnTo>
                    <a:lnTo>
                      <a:pt x="75" y="465"/>
                    </a:lnTo>
                    <a:lnTo>
                      <a:pt x="73" y="461"/>
                    </a:lnTo>
                    <a:lnTo>
                      <a:pt x="71" y="457"/>
                    </a:lnTo>
                    <a:lnTo>
                      <a:pt x="71" y="452"/>
                    </a:lnTo>
                    <a:lnTo>
                      <a:pt x="71" y="450"/>
                    </a:lnTo>
                    <a:lnTo>
                      <a:pt x="71" y="450"/>
                    </a:lnTo>
                    <a:lnTo>
                      <a:pt x="71" y="445"/>
                    </a:lnTo>
                    <a:lnTo>
                      <a:pt x="73" y="440"/>
                    </a:lnTo>
                    <a:lnTo>
                      <a:pt x="75" y="436"/>
                    </a:lnTo>
                    <a:lnTo>
                      <a:pt x="77" y="433"/>
                    </a:lnTo>
                    <a:lnTo>
                      <a:pt x="81" y="429"/>
                    </a:lnTo>
                    <a:lnTo>
                      <a:pt x="86" y="427"/>
                    </a:lnTo>
                    <a:lnTo>
                      <a:pt x="90" y="425"/>
                    </a:lnTo>
                    <a:lnTo>
                      <a:pt x="94" y="425"/>
                    </a:lnTo>
                    <a:lnTo>
                      <a:pt x="514" y="425"/>
                    </a:lnTo>
                    <a:lnTo>
                      <a:pt x="514" y="425"/>
                    </a:lnTo>
                    <a:lnTo>
                      <a:pt x="519" y="425"/>
                    </a:lnTo>
                    <a:lnTo>
                      <a:pt x="524" y="427"/>
                    </a:lnTo>
                    <a:lnTo>
                      <a:pt x="528" y="429"/>
                    </a:lnTo>
                    <a:lnTo>
                      <a:pt x="531" y="433"/>
                    </a:lnTo>
                    <a:lnTo>
                      <a:pt x="535" y="436"/>
                    </a:lnTo>
                    <a:lnTo>
                      <a:pt x="537" y="440"/>
                    </a:lnTo>
                    <a:lnTo>
                      <a:pt x="538" y="445"/>
                    </a:lnTo>
                    <a:lnTo>
                      <a:pt x="539" y="450"/>
                    </a:lnTo>
                    <a:lnTo>
                      <a:pt x="539" y="452"/>
                    </a:lnTo>
                    <a:close/>
                    <a:moveTo>
                      <a:pt x="539" y="330"/>
                    </a:moveTo>
                    <a:lnTo>
                      <a:pt x="539" y="330"/>
                    </a:lnTo>
                    <a:lnTo>
                      <a:pt x="538" y="334"/>
                    </a:lnTo>
                    <a:lnTo>
                      <a:pt x="537" y="339"/>
                    </a:lnTo>
                    <a:lnTo>
                      <a:pt x="535" y="343"/>
                    </a:lnTo>
                    <a:lnTo>
                      <a:pt x="531" y="347"/>
                    </a:lnTo>
                    <a:lnTo>
                      <a:pt x="528" y="350"/>
                    </a:lnTo>
                    <a:lnTo>
                      <a:pt x="524" y="352"/>
                    </a:lnTo>
                    <a:lnTo>
                      <a:pt x="519" y="354"/>
                    </a:lnTo>
                    <a:lnTo>
                      <a:pt x="514" y="354"/>
                    </a:lnTo>
                    <a:lnTo>
                      <a:pt x="94" y="354"/>
                    </a:lnTo>
                    <a:lnTo>
                      <a:pt x="94" y="354"/>
                    </a:lnTo>
                    <a:lnTo>
                      <a:pt x="90" y="354"/>
                    </a:lnTo>
                    <a:lnTo>
                      <a:pt x="86" y="352"/>
                    </a:lnTo>
                    <a:lnTo>
                      <a:pt x="81" y="350"/>
                    </a:lnTo>
                    <a:lnTo>
                      <a:pt x="77" y="347"/>
                    </a:lnTo>
                    <a:lnTo>
                      <a:pt x="75" y="343"/>
                    </a:lnTo>
                    <a:lnTo>
                      <a:pt x="73" y="339"/>
                    </a:lnTo>
                    <a:lnTo>
                      <a:pt x="71" y="334"/>
                    </a:lnTo>
                    <a:lnTo>
                      <a:pt x="71" y="330"/>
                    </a:lnTo>
                    <a:lnTo>
                      <a:pt x="71" y="328"/>
                    </a:lnTo>
                    <a:lnTo>
                      <a:pt x="71" y="328"/>
                    </a:lnTo>
                    <a:lnTo>
                      <a:pt x="71" y="322"/>
                    </a:lnTo>
                    <a:lnTo>
                      <a:pt x="73" y="318"/>
                    </a:lnTo>
                    <a:lnTo>
                      <a:pt x="75" y="313"/>
                    </a:lnTo>
                    <a:lnTo>
                      <a:pt x="77" y="310"/>
                    </a:lnTo>
                    <a:lnTo>
                      <a:pt x="81" y="307"/>
                    </a:lnTo>
                    <a:lnTo>
                      <a:pt x="86" y="305"/>
                    </a:lnTo>
                    <a:lnTo>
                      <a:pt x="90" y="304"/>
                    </a:lnTo>
                    <a:lnTo>
                      <a:pt x="94" y="303"/>
                    </a:lnTo>
                    <a:lnTo>
                      <a:pt x="514" y="303"/>
                    </a:lnTo>
                    <a:lnTo>
                      <a:pt x="514" y="303"/>
                    </a:lnTo>
                    <a:lnTo>
                      <a:pt x="519" y="304"/>
                    </a:lnTo>
                    <a:lnTo>
                      <a:pt x="524" y="305"/>
                    </a:lnTo>
                    <a:lnTo>
                      <a:pt x="528" y="307"/>
                    </a:lnTo>
                    <a:lnTo>
                      <a:pt x="531" y="310"/>
                    </a:lnTo>
                    <a:lnTo>
                      <a:pt x="535" y="313"/>
                    </a:lnTo>
                    <a:lnTo>
                      <a:pt x="537" y="318"/>
                    </a:lnTo>
                    <a:lnTo>
                      <a:pt x="538" y="322"/>
                    </a:lnTo>
                    <a:lnTo>
                      <a:pt x="539" y="328"/>
                    </a:lnTo>
                    <a:lnTo>
                      <a:pt x="539" y="330"/>
                    </a:lnTo>
                    <a:close/>
                    <a:moveTo>
                      <a:pt x="498" y="143"/>
                    </a:moveTo>
                    <a:lnTo>
                      <a:pt x="128" y="143"/>
                    </a:lnTo>
                    <a:lnTo>
                      <a:pt x="546" y="11"/>
                    </a:lnTo>
                    <a:lnTo>
                      <a:pt x="546" y="11"/>
                    </a:lnTo>
                    <a:lnTo>
                      <a:pt x="551" y="10"/>
                    </a:lnTo>
                    <a:lnTo>
                      <a:pt x="565" y="6"/>
                    </a:lnTo>
                    <a:lnTo>
                      <a:pt x="586" y="1"/>
                    </a:lnTo>
                    <a:lnTo>
                      <a:pt x="596" y="0"/>
                    </a:lnTo>
                    <a:lnTo>
                      <a:pt x="608" y="0"/>
                    </a:lnTo>
                    <a:lnTo>
                      <a:pt x="608" y="0"/>
                    </a:lnTo>
                    <a:lnTo>
                      <a:pt x="887" y="0"/>
                    </a:lnTo>
                    <a:lnTo>
                      <a:pt x="887" y="0"/>
                    </a:lnTo>
                    <a:lnTo>
                      <a:pt x="894" y="0"/>
                    </a:lnTo>
                    <a:lnTo>
                      <a:pt x="899" y="0"/>
                    </a:lnTo>
                    <a:lnTo>
                      <a:pt x="903" y="2"/>
                    </a:lnTo>
                    <a:lnTo>
                      <a:pt x="908" y="3"/>
                    </a:lnTo>
                    <a:lnTo>
                      <a:pt x="909" y="4"/>
                    </a:lnTo>
                    <a:lnTo>
                      <a:pt x="910" y="7"/>
                    </a:lnTo>
                    <a:lnTo>
                      <a:pt x="909" y="8"/>
                    </a:lnTo>
                    <a:lnTo>
                      <a:pt x="907" y="10"/>
                    </a:lnTo>
                    <a:lnTo>
                      <a:pt x="900" y="15"/>
                    </a:lnTo>
                    <a:lnTo>
                      <a:pt x="900" y="15"/>
                    </a:lnTo>
                    <a:lnTo>
                      <a:pt x="743" y="110"/>
                    </a:lnTo>
                    <a:lnTo>
                      <a:pt x="743" y="110"/>
                    </a:lnTo>
                    <a:lnTo>
                      <a:pt x="731" y="116"/>
                    </a:lnTo>
                    <a:lnTo>
                      <a:pt x="718" y="122"/>
                    </a:lnTo>
                    <a:lnTo>
                      <a:pt x="704" y="127"/>
                    </a:lnTo>
                    <a:lnTo>
                      <a:pt x="690" y="131"/>
                    </a:lnTo>
                    <a:lnTo>
                      <a:pt x="676" y="135"/>
                    </a:lnTo>
                    <a:lnTo>
                      <a:pt x="660" y="137"/>
                    </a:lnTo>
                    <a:lnTo>
                      <a:pt x="632" y="141"/>
                    </a:lnTo>
                    <a:lnTo>
                      <a:pt x="605" y="143"/>
                    </a:lnTo>
                    <a:lnTo>
                      <a:pt x="580" y="143"/>
                    </a:lnTo>
                    <a:lnTo>
                      <a:pt x="544" y="143"/>
                    </a:lnTo>
                    <a:lnTo>
                      <a:pt x="498" y="143"/>
                    </a:lnTo>
                    <a:close/>
                    <a:moveTo>
                      <a:pt x="946" y="54"/>
                    </a:moveTo>
                    <a:lnTo>
                      <a:pt x="946" y="54"/>
                    </a:lnTo>
                    <a:lnTo>
                      <a:pt x="946" y="781"/>
                    </a:lnTo>
                    <a:lnTo>
                      <a:pt x="946" y="781"/>
                    </a:lnTo>
                    <a:lnTo>
                      <a:pt x="946" y="793"/>
                    </a:lnTo>
                    <a:lnTo>
                      <a:pt x="943" y="804"/>
                    </a:lnTo>
                    <a:lnTo>
                      <a:pt x="941" y="812"/>
                    </a:lnTo>
                    <a:lnTo>
                      <a:pt x="939" y="819"/>
                    </a:lnTo>
                    <a:lnTo>
                      <a:pt x="934" y="828"/>
                    </a:lnTo>
                    <a:lnTo>
                      <a:pt x="931" y="831"/>
                    </a:lnTo>
                    <a:lnTo>
                      <a:pt x="664" y="1243"/>
                    </a:lnTo>
                    <a:lnTo>
                      <a:pt x="664" y="1243"/>
                    </a:lnTo>
                    <a:lnTo>
                      <a:pt x="666" y="1232"/>
                    </a:lnTo>
                    <a:lnTo>
                      <a:pt x="666" y="1220"/>
                    </a:lnTo>
                    <a:lnTo>
                      <a:pt x="666" y="266"/>
                    </a:lnTo>
                    <a:lnTo>
                      <a:pt x="666" y="266"/>
                    </a:lnTo>
                    <a:lnTo>
                      <a:pt x="667" y="254"/>
                    </a:lnTo>
                    <a:lnTo>
                      <a:pt x="668" y="242"/>
                    </a:lnTo>
                    <a:lnTo>
                      <a:pt x="669" y="231"/>
                    </a:lnTo>
                    <a:lnTo>
                      <a:pt x="671" y="222"/>
                    </a:lnTo>
                    <a:lnTo>
                      <a:pt x="677" y="206"/>
                    </a:lnTo>
                    <a:lnTo>
                      <a:pt x="682" y="194"/>
                    </a:lnTo>
                    <a:lnTo>
                      <a:pt x="689" y="184"/>
                    </a:lnTo>
                    <a:lnTo>
                      <a:pt x="694" y="179"/>
                    </a:lnTo>
                    <a:lnTo>
                      <a:pt x="698" y="175"/>
                    </a:lnTo>
                    <a:lnTo>
                      <a:pt x="929" y="36"/>
                    </a:lnTo>
                    <a:lnTo>
                      <a:pt x="929" y="36"/>
                    </a:lnTo>
                    <a:lnTo>
                      <a:pt x="931" y="35"/>
                    </a:lnTo>
                    <a:lnTo>
                      <a:pt x="935" y="34"/>
                    </a:lnTo>
                    <a:lnTo>
                      <a:pt x="938" y="34"/>
                    </a:lnTo>
                    <a:lnTo>
                      <a:pt x="940" y="36"/>
                    </a:lnTo>
                    <a:lnTo>
                      <a:pt x="943" y="39"/>
                    </a:lnTo>
                    <a:lnTo>
                      <a:pt x="946" y="46"/>
                    </a:lnTo>
                    <a:lnTo>
                      <a:pt x="946" y="54"/>
                    </a:lnTo>
                    <a:lnTo>
                      <a:pt x="946" y="5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lIns="64657" tIns="32328" rIns="64657" bIns="32328"/>
              <a:lstStyle/>
              <a:p>
                <a:pPr>
                  <a:defRPr/>
                </a:pPr>
                <a:endParaRPr lang="en-GB" sz="1273" dirty="0">
                  <a:latin typeface="Arial" panose="020B0604020202020204" pitchFamily="34" charset="0"/>
                </a:endParaRPr>
              </a:p>
            </p:txBody>
          </p:sp>
        </p:grpSp>
        <p:grpSp>
          <p:nvGrpSpPr>
            <p:cNvPr id="11" name="Group 39"/>
            <p:cNvGrpSpPr>
              <a:grpSpLocks/>
            </p:cNvGrpSpPr>
            <p:nvPr/>
          </p:nvGrpSpPr>
          <p:grpSpPr bwMode="auto">
            <a:xfrm>
              <a:off x="8083890" y="2117958"/>
              <a:ext cx="577721" cy="577721"/>
              <a:chOff x="8061884" y="3981320"/>
              <a:chExt cx="577721" cy="577721"/>
            </a:xfrm>
          </p:grpSpPr>
          <p:sp>
            <p:nvSpPr>
              <p:cNvPr id="44" name="Oval 43"/>
              <p:cNvSpPr/>
              <p:nvPr/>
            </p:nvSpPr>
            <p:spPr bwMode="ltGray">
              <a:xfrm>
                <a:off x="8061137" y="3980570"/>
                <a:ext cx="578541" cy="578699"/>
              </a:xfrm>
              <a:prstGeom prst="ellipse">
                <a:avLst/>
              </a:prstGeom>
              <a:solidFill>
                <a:srgbClr val="7F7F7F"/>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273" dirty="0">
                  <a:solidFill>
                    <a:schemeClr val="bg1"/>
                  </a:solidFill>
                  <a:latin typeface="Georgia" pitchFamily="18" charset="0"/>
                </a:endParaRPr>
              </a:p>
            </p:txBody>
          </p:sp>
          <p:sp>
            <p:nvSpPr>
              <p:cNvPr id="45" name="Freeform 351"/>
              <p:cNvSpPr>
                <a:spLocks noEditPoints="1"/>
              </p:cNvSpPr>
              <p:nvPr/>
            </p:nvSpPr>
            <p:spPr bwMode="auto">
              <a:xfrm>
                <a:off x="8224361" y="4090147"/>
                <a:ext cx="284737" cy="392078"/>
              </a:xfrm>
              <a:custGeom>
                <a:avLst/>
                <a:gdLst>
                  <a:gd name="T0" fmla="*/ 65 w 946"/>
                  <a:gd name="T1" fmla="*/ 187 h 1301"/>
                  <a:gd name="T2" fmla="*/ 29 w 946"/>
                  <a:gd name="T3" fmla="*/ 203 h 1301"/>
                  <a:gd name="T4" fmla="*/ 7 w 946"/>
                  <a:gd name="T5" fmla="*/ 234 h 1301"/>
                  <a:gd name="T6" fmla="*/ 0 w 946"/>
                  <a:gd name="T7" fmla="*/ 1220 h 1301"/>
                  <a:gd name="T8" fmla="*/ 7 w 946"/>
                  <a:gd name="T9" fmla="*/ 1251 h 1301"/>
                  <a:gd name="T10" fmla="*/ 29 w 946"/>
                  <a:gd name="T11" fmla="*/ 1283 h 1301"/>
                  <a:gd name="T12" fmla="*/ 65 w 946"/>
                  <a:gd name="T13" fmla="*/ 1300 h 1301"/>
                  <a:gd name="T14" fmla="*/ 552 w 946"/>
                  <a:gd name="T15" fmla="*/ 1301 h 1301"/>
                  <a:gd name="T16" fmla="*/ 590 w 946"/>
                  <a:gd name="T17" fmla="*/ 1287 h 1301"/>
                  <a:gd name="T18" fmla="*/ 616 w 946"/>
                  <a:gd name="T19" fmla="*/ 1259 h 1301"/>
                  <a:gd name="T20" fmla="*/ 626 w 946"/>
                  <a:gd name="T21" fmla="*/ 1220 h 1301"/>
                  <a:gd name="T22" fmla="*/ 621 w 946"/>
                  <a:gd name="T23" fmla="*/ 242 h 1301"/>
                  <a:gd name="T24" fmla="*/ 602 w 946"/>
                  <a:gd name="T25" fmla="*/ 208 h 1301"/>
                  <a:gd name="T26" fmla="*/ 568 w 946"/>
                  <a:gd name="T27" fmla="*/ 188 h 1301"/>
                  <a:gd name="T28" fmla="*/ 446 w 946"/>
                  <a:gd name="T29" fmla="*/ 812 h 1301"/>
                  <a:gd name="T30" fmla="*/ 420 w 946"/>
                  <a:gd name="T31" fmla="*/ 800 h 1301"/>
                  <a:gd name="T32" fmla="*/ 408 w 946"/>
                  <a:gd name="T33" fmla="*/ 774 h 1301"/>
                  <a:gd name="T34" fmla="*/ 425 w 946"/>
                  <a:gd name="T35" fmla="*/ 743 h 1301"/>
                  <a:gd name="T36" fmla="*/ 453 w 946"/>
                  <a:gd name="T37" fmla="*/ 736 h 1301"/>
                  <a:gd name="T38" fmla="*/ 482 w 946"/>
                  <a:gd name="T39" fmla="*/ 759 h 1301"/>
                  <a:gd name="T40" fmla="*/ 482 w 946"/>
                  <a:gd name="T41" fmla="*/ 788 h 1301"/>
                  <a:gd name="T42" fmla="*/ 453 w 946"/>
                  <a:gd name="T43" fmla="*/ 811 h 1301"/>
                  <a:gd name="T44" fmla="*/ 538 w 946"/>
                  <a:gd name="T45" fmla="*/ 579 h 1301"/>
                  <a:gd name="T46" fmla="*/ 524 w 946"/>
                  <a:gd name="T47" fmla="*/ 596 h 1301"/>
                  <a:gd name="T48" fmla="*/ 90 w 946"/>
                  <a:gd name="T49" fmla="*/ 597 h 1301"/>
                  <a:gd name="T50" fmla="*/ 73 w 946"/>
                  <a:gd name="T51" fmla="*/ 583 h 1301"/>
                  <a:gd name="T52" fmla="*/ 71 w 946"/>
                  <a:gd name="T53" fmla="*/ 567 h 1301"/>
                  <a:gd name="T54" fmla="*/ 86 w 946"/>
                  <a:gd name="T55" fmla="*/ 550 h 1301"/>
                  <a:gd name="T56" fmla="*/ 519 w 946"/>
                  <a:gd name="T57" fmla="*/ 548 h 1301"/>
                  <a:gd name="T58" fmla="*/ 537 w 946"/>
                  <a:gd name="T59" fmla="*/ 563 h 1301"/>
                  <a:gd name="T60" fmla="*/ 539 w 946"/>
                  <a:gd name="T61" fmla="*/ 452 h 1301"/>
                  <a:gd name="T62" fmla="*/ 528 w 946"/>
                  <a:gd name="T63" fmla="*/ 472 h 1301"/>
                  <a:gd name="T64" fmla="*/ 94 w 946"/>
                  <a:gd name="T65" fmla="*/ 476 h 1301"/>
                  <a:gd name="T66" fmla="*/ 75 w 946"/>
                  <a:gd name="T67" fmla="*/ 465 h 1301"/>
                  <a:gd name="T68" fmla="*/ 71 w 946"/>
                  <a:gd name="T69" fmla="*/ 450 h 1301"/>
                  <a:gd name="T70" fmla="*/ 81 w 946"/>
                  <a:gd name="T71" fmla="*/ 429 h 1301"/>
                  <a:gd name="T72" fmla="*/ 514 w 946"/>
                  <a:gd name="T73" fmla="*/ 425 h 1301"/>
                  <a:gd name="T74" fmla="*/ 535 w 946"/>
                  <a:gd name="T75" fmla="*/ 436 h 1301"/>
                  <a:gd name="T76" fmla="*/ 539 w 946"/>
                  <a:gd name="T77" fmla="*/ 330 h 1301"/>
                  <a:gd name="T78" fmla="*/ 531 w 946"/>
                  <a:gd name="T79" fmla="*/ 347 h 1301"/>
                  <a:gd name="T80" fmla="*/ 94 w 946"/>
                  <a:gd name="T81" fmla="*/ 354 h 1301"/>
                  <a:gd name="T82" fmla="*/ 77 w 946"/>
                  <a:gd name="T83" fmla="*/ 347 h 1301"/>
                  <a:gd name="T84" fmla="*/ 71 w 946"/>
                  <a:gd name="T85" fmla="*/ 328 h 1301"/>
                  <a:gd name="T86" fmla="*/ 77 w 946"/>
                  <a:gd name="T87" fmla="*/ 310 h 1301"/>
                  <a:gd name="T88" fmla="*/ 514 w 946"/>
                  <a:gd name="T89" fmla="*/ 303 h 1301"/>
                  <a:gd name="T90" fmla="*/ 531 w 946"/>
                  <a:gd name="T91" fmla="*/ 310 h 1301"/>
                  <a:gd name="T92" fmla="*/ 539 w 946"/>
                  <a:gd name="T93" fmla="*/ 330 h 1301"/>
                  <a:gd name="T94" fmla="*/ 551 w 946"/>
                  <a:gd name="T95" fmla="*/ 10 h 1301"/>
                  <a:gd name="T96" fmla="*/ 608 w 946"/>
                  <a:gd name="T97" fmla="*/ 0 h 1301"/>
                  <a:gd name="T98" fmla="*/ 903 w 946"/>
                  <a:gd name="T99" fmla="*/ 2 h 1301"/>
                  <a:gd name="T100" fmla="*/ 907 w 946"/>
                  <a:gd name="T101" fmla="*/ 10 h 1301"/>
                  <a:gd name="T102" fmla="*/ 731 w 946"/>
                  <a:gd name="T103" fmla="*/ 116 h 1301"/>
                  <a:gd name="T104" fmla="*/ 660 w 946"/>
                  <a:gd name="T105" fmla="*/ 137 h 1301"/>
                  <a:gd name="T106" fmla="*/ 498 w 946"/>
                  <a:gd name="T107" fmla="*/ 143 h 1301"/>
                  <a:gd name="T108" fmla="*/ 946 w 946"/>
                  <a:gd name="T109" fmla="*/ 793 h 1301"/>
                  <a:gd name="T110" fmla="*/ 931 w 946"/>
                  <a:gd name="T111" fmla="*/ 831 h 1301"/>
                  <a:gd name="T112" fmla="*/ 666 w 946"/>
                  <a:gd name="T113" fmla="*/ 266 h 1301"/>
                  <a:gd name="T114" fmla="*/ 671 w 946"/>
                  <a:gd name="T115" fmla="*/ 222 h 1301"/>
                  <a:gd name="T116" fmla="*/ 698 w 946"/>
                  <a:gd name="T117" fmla="*/ 175 h 1301"/>
                  <a:gd name="T118" fmla="*/ 938 w 946"/>
                  <a:gd name="T119" fmla="*/ 34 h 1301"/>
                  <a:gd name="T120" fmla="*/ 946 w 946"/>
                  <a:gd name="T121" fmla="*/ 54 h 13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46" h="1301">
                    <a:moveTo>
                      <a:pt x="544" y="184"/>
                    </a:moveTo>
                    <a:lnTo>
                      <a:pt x="81" y="184"/>
                    </a:lnTo>
                    <a:lnTo>
                      <a:pt x="81" y="184"/>
                    </a:lnTo>
                    <a:lnTo>
                      <a:pt x="73" y="184"/>
                    </a:lnTo>
                    <a:lnTo>
                      <a:pt x="65" y="187"/>
                    </a:lnTo>
                    <a:lnTo>
                      <a:pt x="58" y="188"/>
                    </a:lnTo>
                    <a:lnTo>
                      <a:pt x="50" y="191"/>
                    </a:lnTo>
                    <a:lnTo>
                      <a:pt x="42" y="194"/>
                    </a:lnTo>
                    <a:lnTo>
                      <a:pt x="36" y="199"/>
                    </a:lnTo>
                    <a:lnTo>
                      <a:pt x="29" y="203"/>
                    </a:lnTo>
                    <a:lnTo>
                      <a:pt x="24" y="208"/>
                    </a:lnTo>
                    <a:lnTo>
                      <a:pt x="19" y="214"/>
                    </a:lnTo>
                    <a:lnTo>
                      <a:pt x="14" y="220"/>
                    </a:lnTo>
                    <a:lnTo>
                      <a:pt x="10" y="227"/>
                    </a:lnTo>
                    <a:lnTo>
                      <a:pt x="7" y="234"/>
                    </a:lnTo>
                    <a:lnTo>
                      <a:pt x="3" y="242"/>
                    </a:lnTo>
                    <a:lnTo>
                      <a:pt x="1" y="249"/>
                    </a:lnTo>
                    <a:lnTo>
                      <a:pt x="0" y="258"/>
                    </a:lnTo>
                    <a:lnTo>
                      <a:pt x="0" y="266"/>
                    </a:lnTo>
                    <a:lnTo>
                      <a:pt x="0" y="1220"/>
                    </a:lnTo>
                    <a:lnTo>
                      <a:pt x="0" y="1220"/>
                    </a:lnTo>
                    <a:lnTo>
                      <a:pt x="0" y="1229"/>
                    </a:lnTo>
                    <a:lnTo>
                      <a:pt x="1" y="1236"/>
                    </a:lnTo>
                    <a:lnTo>
                      <a:pt x="3" y="1244"/>
                    </a:lnTo>
                    <a:lnTo>
                      <a:pt x="7" y="1251"/>
                    </a:lnTo>
                    <a:lnTo>
                      <a:pt x="10" y="1259"/>
                    </a:lnTo>
                    <a:lnTo>
                      <a:pt x="14" y="1265"/>
                    </a:lnTo>
                    <a:lnTo>
                      <a:pt x="19" y="1272"/>
                    </a:lnTo>
                    <a:lnTo>
                      <a:pt x="24" y="1277"/>
                    </a:lnTo>
                    <a:lnTo>
                      <a:pt x="29" y="1283"/>
                    </a:lnTo>
                    <a:lnTo>
                      <a:pt x="36" y="1287"/>
                    </a:lnTo>
                    <a:lnTo>
                      <a:pt x="42" y="1291"/>
                    </a:lnTo>
                    <a:lnTo>
                      <a:pt x="50" y="1295"/>
                    </a:lnTo>
                    <a:lnTo>
                      <a:pt x="58" y="1298"/>
                    </a:lnTo>
                    <a:lnTo>
                      <a:pt x="65" y="1300"/>
                    </a:lnTo>
                    <a:lnTo>
                      <a:pt x="73" y="1301"/>
                    </a:lnTo>
                    <a:lnTo>
                      <a:pt x="81" y="1301"/>
                    </a:lnTo>
                    <a:lnTo>
                      <a:pt x="544" y="1301"/>
                    </a:lnTo>
                    <a:lnTo>
                      <a:pt x="544" y="1301"/>
                    </a:lnTo>
                    <a:lnTo>
                      <a:pt x="552" y="1301"/>
                    </a:lnTo>
                    <a:lnTo>
                      <a:pt x="561" y="1300"/>
                    </a:lnTo>
                    <a:lnTo>
                      <a:pt x="568" y="1298"/>
                    </a:lnTo>
                    <a:lnTo>
                      <a:pt x="576" y="1295"/>
                    </a:lnTo>
                    <a:lnTo>
                      <a:pt x="582" y="1291"/>
                    </a:lnTo>
                    <a:lnTo>
                      <a:pt x="590" y="1287"/>
                    </a:lnTo>
                    <a:lnTo>
                      <a:pt x="595" y="1283"/>
                    </a:lnTo>
                    <a:lnTo>
                      <a:pt x="602" y="1277"/>
                    </a:lnTo>
                    <a:lnTo>
                      <a:pt x="607" y="1272"/>
                    </a:lnTo>
                    <a:lnTo>
                      <a:pt x="612" y="1265"/>
                    </a:lnTo>
                    <a:lnTo>
                      <a:pt x="616" y="1259"/>
                    </a:lnTo>
                    <a:lnTo>
                      <a:pt x="619" y="1251"/>
                    </a:lnTo>
                    <a:lnTo>
                      <a:pt x="621" y="1244"/>
                    </a:lnTo>
                    <a:lnTo>
                      <a:pt x="624" y="1236"/>
                    </a:lnTo>
                    <a:lnTo>
                      <a:pt x="625" y="1229"/>
                    </a:lnTo>
                    <a:lnTo>
                      <a:pt x="626" y="1220"/>
                    </a:lnTo>
                    <a:lnTo>
                      <a:pt x="626" y="266"/>
                    </a:lnTo>
                    <a:lnTo>
                      <a:pt x="626" y="266"/>
                    </a:lnTo>
                    <a:lnTo>
                      <a:pt x="625" y="258"/>
                    </a:lnTo>
                    <a:lnTo>
                      <a:pt x="624" y="249"/>
                    </a:lnTo>
                    <a:lnTo>
                      <a:pt x="621" y="242"/>
                    </a:lnTo>
                    <a:lnTo>
                      <a:pt x="619" y="234"/>
                    </a:lnTo>
                    <a:lnTo>
                      <a:pt x="616" y="227"/>
                    </a:lnTo>
                    <a:lnTo>
                      <a:pt x="612" y="220"/>
                    </a:lnTo>
                    <a:lnTo>
                      <a:pt x="607" y="214"/>
                    </a:lnTo>
                    <a:lnTo>
                      <a:pt x="602" y="208"/>
                    </a:lnTo>
                    <a:lnTo>
                      <a:pt x="595" y="203"/>
                    </a:lnTo>
                    <a:lnTo>
                      <a:pt x="590" y="199"/>
                    </a:lnTo>
                    <a:lnTo>
                      <a:pt x="582" y="194"/>
                    </a:lnTo>
                    <a:lnTo>
                      <a:pt x="576" y="191"/>
                    </a:lnTo>
                    <a:lnTo>
                      <a:pt x="568" y="188"/>
                    </a:lnTo>
                    <a:lnTo>
                      <a:pt x="561" y="187"/>
                    </a:lnTo>
                    <a:lnTo>
                      <a:pt x="552" y="184"/>
                    </a:lnTo>
                    <a:lnTo>
                      <a:pt x="544" y="184"/>
                    </a:lnTo>
                    <a:lnTo>
                      <a:pt x="544" y="184"/>
                    </a:lnTo>
                    <a:close/>
                    <a:moveTo>
                      <a:pt x="446" y="812"/>
                    </a:moveTo>
                    <a:lnTo>
                      <a:pt x="446" y="812"/>
                    </a:lnTo>
                    <a:lnTo>
                      <a:pt x="438" y="811"/>
                    </a:lnTo>
                    <a:lnTo>
                      <a:pt x="432" y="809"/>
                    </a:lnTo>
                    <a:lnTo>
                      <a:pt x="425" y="806"/>
                    </a:lnTo>
                    <a:lnTo>
                      <a:pt x="420" y="800"/>
                    </a:lnTo>
                    <a:lnTo>
                      <a:pt x="414" y="795"/>
                    </a:lnTo>
                    <a:lnTo>
                      <a:pt x="411" y="788"/>
                    </a:lnTo>
                    <a:lnTo>
                      <a:pt x="409" y="782"/>
                    </a:lnTo>
                    <a:lnTo>
                      <a:pt x="408" y="774"/>
                    </a:lnTo>
                    <a:lnTo>
                      <a:pt x="408" y="774"/>
                    </a:lnTo>
                    <a:lnTo>
                      <a:pt x="409" y="767"/>
                    </a:lnTo>
                    <a:lnTo>
                      <a:pt x="411" y="759"/>
                    </a:lnTo>
                    <a:lnTo>
                      <a:pt x="414" y="753"/>
                    </a:lnTo>
                    <a:lnTo>
                      <a:pt x="420" y="747"/>
                    </a:lnTo>
                    <a:lnTo>
                      <a:pt x="425" y="743"/>
                    </a:lnTo>
                    <a:lnTo>
                      <a:pt x="432" y="738"/>
                    </a:lnTo>
                    <a:lnTo>
                      <a:pt x="438" y="736"/>
                    </a:lnTo>
                    <a:lnTo>
                      <a:pt x="446" y="736"/>
                    </a:lnTo>
                    <a:lnTo>
                      <a:pt x="446" y="736"/>
                    </a:lnTo>
                    <a:lnTo>
                      <a:pt x="453" y="736"/>
                    </a:lnTo>
                    <a:lnTo>
                      <a:pt x="461" y="738"/>
                    </a:lnTo>
                    <a:lnTo>
                      <a:pt x="467" y="743"/>
                    </a:lnTo>
                    <a:lnTo>
                      <a:pt x="473" y="747"/>
                    </a:lnTo>
                    <a:lnTo>
                      <a:pt x="477" y="753"/>
                    </a:lnTo>
                    <a:lnTo>
                      <a:pt x="482" y="759"/>
                    </a:lnTo>
                    <a:lnTo>
                      <a:pt x="484" y="767"/>
                    </a:lnTo>
                    <a:lnTo>
                      <a:pt x="484" y="774"/>
                    </a:lnTo>
                    <a:lnTo>
                      <a:pt x="484" y="774"/>
                    </a:lnTo>
                    <a:lnTo>
                      <a:pt x="484" y="782"/>
                    </a:lnTo>
                    <a:lnTo>
                      <a:pt x="482" y="788"/>
                    </a:lnTo>
                    <a:lnTo>
                      <a:pt x="477" y="795"/>
                    </a:lnTo>
                    <a:lnTo>
                      <a:pt x="473" y="800"/>
                    </a:lnTo>
                    <a:lnTo>
                      <a:pt x="467" y="806"/>
                    </a:lnTo>
                    <a:lnTo>
                      <a:pt x="461" y="809"/>
                    </a:lnTo>
                    <a:lnTo>
                      <a:pt x="453" y="811"/>
                    </a:lnTo>
                    <a:lnTo>
                      <a:pt x="446" y="812"/>
                    </a:lnTo>
                    <a:lnTo>
                      <a:pt x="446" y="812"/>
                    </a:lnTo>
                    <a:close/>
                    <a:moveTo>
                      <a:pt x="539" y="574"/>
                    </a:moveTo>
                    <a:lnTo>
                      <a:pt x="539" y="574"/>
                    </a:lnTo>
                    <a:lnTo>
                      <a:pt x="538" y="579"/>
                    </a:lnTo>
                    <a:lnTo>
                      <a:pt x="537" y="583"/>
                    </a:lnTo>
                    <a:lnTo>
                      <a:pt x="535" y="588"/>
                    </a:lnTo>
                    <a:lnTo>
                      <a:pt x="531" y="591"/>
                    </a:lnTo>
                    <a:lnTo>
                      <a:pt x="528" y="594"/>
                    </a:lnTo>
                    <a:lnTo>
                      <a:pt x="524" y="596"/>
                    </a:lnTo>
                    <a:lnTo>
                      <a:pt x="519" y="597"/>
                    </a:lnTo>
                    <a:lnTo>
                      <a:pt x="514" y="599"/>
                    </a:lnTo>
                    <a:lnTo>
                      <a:pt x="94" y="599"/>
                    </a:lnTo>
                    <a:lnTo>
                      <a:pt x="94" y="599"/>
                    </a:lnTo>
                    <a:lnTo>
                      <a:pt x="90" y="597"/>
                    </a:lnTo>
                    <a:lnTo>
                      <a:pt x="86" y="596"/>
                    </a:lnTo>
                    <a:lnTo>
                      <a:pt x="81" y="594"/>
                    </a:lnTo>
                    <a:lnTo>
                      <a:pt x="77" y="591"/>
                    </a:lnTo>
                    <a:lnTo>
                      <a:pt x="75" y="588"/>
                    </a:lnTo>
                    <a:lnTo>
                      <a:pt x="73" y="583"/>
                    </a:lnTo>
                    <a:lnTo>
                      <a:pt x="71" y="579"/>
                    </a:lnTo>
                    <a:lnTo>
                      <a:pt x="71" y="574"/>
                    </a:lnTo>
                    <a:lnTo>
                      <a:pt x="71" y="571"/>
                    </a:lnTo>
                    <a:lnTo>
                      <a:pt x="71" y="571"/>
                    </a:lnTo>
                    <a:lnTo>
                      <a:pt x="71" y="567"/>
                    </a:lnTo>
                    <a:lnTo>
                      <a:pt x="73" y="563"/>
                    </a:lnTo>
                    <a:lnTo>
                      <a:pt x="75" y="558"/>
                    </a:lnTo>
                    <a:lnTo>
                      <a:pt x="77" y="554"/>
                    </a:lnTo>
                    <a:lnTo>
                      <a:pt x="81" y="552"/>
                    </a:lnTo>
                    <a:lnTo>
                      <a:pt x="86" y="550"/>
                    </a:lnTo>
                    <a:lnTo>
                      <a:pt x="90" y="548"/>
                    </a:lnTo>
                    <a:lnTo>
                      <a:pt x="94" y="548"/>
                    </a:lnTo>
                    <a:lnTo>
                      <a:pt x="514" y="548"/>
                    </a:lnTo>
                    <a:lnTo>
                      <a:pt x="514" y="548"/>
                    </a:lnTo>
                    <a:lnTo>
                      <a:pt x="519" y="548"/>
                    </a:lnTo>
                    <a:lnTo>
                      <a:pt x="524" y="550"/>
                    </a:lnTo>
                    <a:lnTo>
                      <a:pt x="528" y="552"/>
                    </a:lnTo>
                    <a:lnTo>
                      <a:pt x="531" y="554"/>
                    </a:lnTo>
                    <a:lnTo>
                      <a:pt x="535" y="558"/>
                    </a:lnTo>
                    <a:lnTo>
                      <a:pt x="537" y="563"/>
                    </a:lnTo>
                    <a:lnTo>
                      <a:pt x="538" y="567"/>
                    </a:lnTo>
                    <a:lnTo>
                      <a:pt x="539" y="571"/>
                    </a:lnTo>
                    <a:lnTo>
                      <a:pt x="539" y="574"/>
                    </a:lnTo>
                    <a:close/>
                    <a:moveTo>
                      <a:pt x="539" y="452"/>
                    </a:moveTo>
                    <a:lnTo>
                      <a:pt x="539" y="452"/>
                    </a:lnTo>
                    <a:lnTo>
                      <a:pt x="538" y="457"/>
                    </a:lnTo>
                    <a:lnTo>
                      <a:pt x="537" y="461"/>
                    </a:lnTo>
                    <a:lnTo>
                      <a:pt x="535" y="465"/>
                    </a:lnTo>
                    <a:lnTo>
                      <a:pt x="531" y="468"/>
                    </a:lnTo>
                    <a:lnTo>
                      <a:pt x="528" y="472"/>
                    </a:lnTo>
                    <a:lnTo>
                      <a:pt x="524" y="474"/>
                    </a:lnTo>
                    <a:lnTo>
                      <a:pt x="519" y="476"/>
                    </a:lnTo>
                    <a:lnTo>
                      <a:pt x="514" y="476"/>
                    </a:lnTo>
                    <a:lnTo>
                      <a:pt x="94" y="476"/>
                    </a:lnTo>
                    <a:lnTo>
                      <a:pt x="94" y="476"/>
                    </a:lnTo>
                    <a:lnTo>
                      <a:pt x="90" y="476"/>
                    </a:lnTo>
                    <a:lnTo>
                      <a:pt x="86" y="474"/>
                    </a:lnTo>
                    <a:lnTo>
                      <a:pt x="81" y="472"/>
                    </a:lnTo>
                    <a:lnTo>
                      <a:pt x="77" y="468"/>
                    </a:lnTo>
                    <a:lnTo>
                      <a:pt x="75" y="465"/>
                    </a:lnTo>
                    <a:lnTo>
                      <a:pt x="73" y="461"/>
                    </a:lnTo>
                    <a:lnTo>
                      <a:pt x="71" y="457"/>
                    </a:lnTo>
                    <a:lnTo>
                      <a:pt x="71" y="452"/>
                    </a:lnTo>
                    <a:lnTo>
                      <a:pt x="71" y="450"/>
                    </a:lnTo>
                    <a:lnTo>
                      <a:pt x="71" y="450"/>
                    </a:lnTo>
                    <a:lnTo>
                      <a:pt x="71" y="445"/>
                    </a:lnTo>
                    <a:lnTo>
                      <a:pt x="73" y="440"/>
                    </a:lnTo>
                    <a:lnTo>
                      <a:pt x="75" y="436"/>
                    </a:lnTo>
                    <a:lnTo>
                      <a:pt x="77" y="433"/>
                    </a:lnTo>
                    <a:lnTo>
                      <a:pt x="81" y="429"/>
                    </a:lnTo>
                    <a:lnTo>
                      <a:pt x="86" y="427"/>
                    </a:lnTo>
                    <a:lnTo>
                      <a:pt x="90" y="425"/>
                    </a:lnTo>
                    <a:lnTo>
                      <a:pt x="94" y="425"/>
                    </a:lnTo>
                    <a:lnTo>
                      <a:pt x="514" y="425"/>
                    </a:lnTo>
                    <a:lnTo>
                      <a:pt x="514" y="425"/>
                    </a:lnTo>
                    <a:lnTo>
                      <a:pt x="519" y="425"/>
                    </a:lnTo>
                    <a:lnTo>
                      <a:pt x="524" y="427"/>
                    </a:lnTo>
                    <a:lnTo>
                      <a:pt x="528" y="429"/>
                    </a:lnTo>
                    <a:lnTo>
                      <a:pt x="531" y="433"/>
                    </a:lnTo>
                    <a:lnTo>
                      <a:pt x="535" y="436"/>
                    </a:lnTo>
                    <a:lnTo>
                      <a:pt x="537" y="440"/>
                    </a:lnTo>
                    <a:lnTo>
                      <a:pt x="538" y="445"/>
                    </a:lnTo>
                    <a:lnTo>
                      <a:pt x="539" y="450"/>
                    </a:lnTo>
                    <a:lnTo>
                      <a:pt x="539" y="452"/>
                    </a:lnTo>
                    <a:close/>
                    <a:moveTo>
                      <a:pt x="539" y="330"/>
                    </a:moveTo>
                    <a:lnTo>
                      <a:pt x="539" y="330"/>
                    </a:lnTo>
                    <a:lnTo>
                      <a:pt x="538" y="334"/>
                    </a:lnTo>
                    <a:lnTo>
                      <a:pt x="537" y="339"/>
                    </a:lnTo>
                    <a:lnTo>
                      <a:pt x="535" y="343"/>
                    </a:lnTo>
                    <a:lnTo>
                      <a:pt x="531" y="347"/>
                    </a:lnTo>
                    <a:lnTo>
                      <a:pt x="528" y="350"/>
                    </a:lnTo>
                    <a:lnTo>
                      <a:pt x="524" y="352"/>
                    </a:lnTo>
                    <a:lnTo>
                      <a:pt x="519" y="354"/>
                    </a:lnTo>
                    <a:lnTo>
                      <a:pt x="514" y="354"/>
                    </a:lnTo>
                    <a:lnTo>
                      <a:pt x="94" y="354"/>
                    </a:lnTo>
                    <a:lnTo>
                      <a:pt x="94" y="354"/>
                    </a:lnTo>
                    <a:lnTo>
                      <a:pt x="90" y="354"/>
                    </a:lnTo>
                    <a:lnTo>
                      <a:pt x="86" y="352"/>
                    </a:lnTo>
                    <a:lnTo>
                      <a:pt x="81" y="350"/>
                    </a:lnTo>
                    <a:lnTo>
                      <a:pt x="77" y="347"/>
                    </a:lnTo>
                    <a:lnTo>
                      <a:pt x="75" y="343"/>
                    </a:lnTo>
                    <a:lnTo>
                      <a:pt x="73" y="339"/>
                    </a:lnTo>
                    <a:lnTo>
                      <a:pt x="71" y="334"/>
                    </a:lnTo>
                    <a:lnTo>
                      <a:pt x="71" y="330"/>
                    </a:lnTo>
                    <a:lnTo>
                      <a:pt x="71" y="328"/>
                    </a:lnTo>
                    <a:lnTo>
                      <a:pt x="71" y="328"/>
                    </a:lnTo>
                    <a:lnTo>
                      <a:pt x="71" y="322"/>
                    </a:lnTo>
                    <a:lnTo>
                      <a:pt x="73" y="318"/>
                    </a:lnTo>
                    <a:lnTo>
                      <a:pt x="75" y="313"/>
                    </a:lnTo>
                    <a:lnTo>
                      <a:pt x="77" y="310"/>
                    </a:lnTo>
                    <a:lnTo>
                      <a:pt x="81" y="307"/>
                    </a:lnTo>
                    <a:lnTo>
                      <a:pt x="86" y="305"/>
                    </a:lnTo>
                    <a:lnTo>
                      <a:pt x="90" y="304"/>
                    </a:lnTo>
                    <a:lnTo>
                      <a:pt x="94" y="303"/>
                    </a:lnTo>
                    <a:lnTo>
                      <a:pt x="514" y="303"/>
                    </a:lnTo>
                    <a:lnTo>
                      <a:pt x="514" y="303"/>
                    </a:lnTo>
                    <a:lnTo>
                      <a:pt x="519" y="304"/>
                    </a:lnTo>
                    <a:lnTo>
                      <a:pt x="524" y="305"/>
                    </a:lnTo>
                    <a:lnTo>
                      <a:pt x="528" y="307"/>
                    </a:lnTo>
                    <a:lnTo>
                      <a:pt x="531" y="310"/>
                    </a:lnTo>
                    <a:lnTo>
                      <a:pt x="535" y="313"/>
                    </a:lnTo>
                    <a:lnTo>
                      <a:pt x="537" y="318"/>
                    </a:lnTo>
                    <a:lnTo>
                      <a:pt x="538" y="322"/>
                    </a:lnTo>
                    <a:lnTo>
                      <a:pt x="539" y="328"/>
                    </a:lnTo>
                    <a:lnTo>
                      <a:pt x="539" y="330"/>
                    </a:lnTo>
                    <a:close/>
                    <a:moveTo>
                      <a:pt x="498" y="143"/>
                    </a:moveTo>
                    <a:lnTo>
                      <a:pt x="128" y="143"/>
                    </a:lnTo>
                    <a:lnTo>
                      <a:pt x="546" y="11"/>
                    </a:lnTo>
                    <a:lnTo>
                      <a:pt x="546" y="11"/>
                    </a:lnTo>
                    <a:lnTo>
                      <a:pt x="551" y="10"/>
                    </a:lnTo>
                    <a:lnTo>
                      <a:pt x="565" y="6"/>
                    </a:lnTo>
                    <a:lnTo>
                      <a:pt x="586" y="1"/>
                    </a:lnTo>
                    <a:lnTo>
                      <a:pt x="596" y="0"/>
                    </a:lnTo>
                    <a:lnTo>
                      <a:pt x="608" y="0"/>
                    </a:lnTo>
                    <a:lnTo>
                      <a:pt x="608" y="0"/>
                    </a:lnTo>
                    <a:lnTo>
                      <a:pt x="887" y="0"/>
                    </a:lnTo>
                    <a:lnTo>
                      <a:pt x="887" y="0"/>
                    </a:lnTo>
                    <a:lnTo>
                      <a:pt x="894" y="0"/>
                    </a:lnTo>
                    <a:lnTo>
                      <a:pt x="899" y="0"/>
                    </a:lnTo>
                    <a:lnTo>
                      <a:pt x="903" y="2"/>
                    </a:lnTo>
                    <a:lnTo>
                      <a:pt x="908" y="3"/>
                    </a:lnTo>
                    <a:lnTo>
                      <a:pt x="909" y="4"/>
                    </a:lnTo>
                    <a:lnTo>
                      <a:pt x="910" y="7"/>
                    </a:lnTo>
                    <a:lnTo>
                      <a:pt x="909" y="8"/>
                    </a:lnTo>
                    <a:lnTo>
                      <a:pt x="907" y="10"/>
                    </a:lnTo>
                    <a:lnTo>
                      <a:pt x="900" y="15"/>
                    </a:lnTo>
                    <a:lnTo>
                      <a:pt x="900" y="15"/>
                    </a:lnTo>
                    <a:lnTo>
                      <a:pt x="743" y="110"/>
                    </a:lnTo>
                    <a:lnTo>
                      <a:pt x="743" y="110"/>
                    </a:lnTo>
                    <a:lnTo>
                      <a:pt x="731" y="116"/>
                    </a:lnTo>
                    <a:lnTo>
                      <a:pt x="718" y="122"/>
                    </a:lnTo>
                    <a:lnTo>
                      <a:pt x="704" y="127"/>
                    </a:lnTo>
                    <a:lnTo>
                      <a:pt x="690" y="131"/>
                    </a:lnTo>
                    <a:lnTo>
                      <a:pt x="676" y="135"/>
                    </a:lnTo>
                    <a:lnTo>
                      <a:pt x="660" y="137"/>
                    </a:lnTo>
                    <a:lnTo>
                      <a:pt x="632" y="141"/>
                    </a:lnTo>
                    <a:lnTo>
                      <a:pt x="605" y="143"/>
                    </a:lnTo>
                    <a:lnTo>
                      <a:pt x="580" y="143"/>
                    </a:lnTo>
                    <a:lnTo>
                      <a:pt x="544" y="143"/>
                    </a:lnTo>
                    <a:lnTo>
                      <a:pt x="498" y="143"/>
                    </a:lnTo>
                    <a:close/>
                    <a:moveTo>
                      <a:pt x="946" y="54"/>
                    </a:moveTo>
                    <a:lnTo>
                      <a:pt x="946" y="54"/>
                    </a:lnTo>
                    <a:lnTo>
                      <a:pt x="946" y="781"/>
                    </a:lnTo>
                    <a:lnTo>
                      <a:pt x="946" y="781"/>
                    </a:lnTo>
                    <a:lnTo>
                      <a:pt x="946" y="793"/>
                    </a:lnTo>
                    <a:lnTo>
                      <a:pt x="943" y="804"/>
                    </a:lnTo>
                    <a:lnTo>
                      <a:pt x="941" y="812"/>
                    </a:lnTo>
                    <a:lnTo>
                      <a:pt x="939" y="819"/>
                    </a:lnTo>
                    <a:lnTo>
                      <a:pt x="934" y="828"/>
                    </a:lnTo>
                    <a:lnTo>
                      <a:pt x="931" y="831"/>
                    </a:lnTo>
                    <a:lnTo>
                      <a:pt x="664" y="1243"/>
                    </a:lnTo>
                    <a:lnTo>
                      <a:pt x="664" y="1243"/>
                    </a:lnTo>
                    <a:lnTo>
                      <a:pt x="666" y="1232"/>
                    </a:lnTo>
                    <a:lnTo>
                      <a:pt x="666" y="1220"/>
                    </a:lnTo>
                    <a:lnTo>
                      <a:pt x="666" y="266"/>
                    </a:lnTo>
                    <a:lnTo>
                      <a:pt x="666" y="266"/>
                    </a:lnTo>
                    <a:lnTo>
                      <a:pt x="667" y="254"/>
                    </a:lnTo>
                    <a:lnTo>
                      <a:pt x="668" y="242"/>
                    </a:lnTo>
                    <a:lnTo>
                      <a:pt x="669" y="231"/>
                    </a:lnTo>
                    <a:lnTo>
                      <a:pt x="671" y="222"/>
                    </a:lnTo>
                    <a:lnTo>
                      <a:pt x="677" y="206"/>
                    </a:lnTo>
                    <a:lnTo>
                      <a:pt x="682" y="194"/>
                    </a:lnTo>
                    <a:lnTo>
                      <a:pt x="689" y="184"/>
                    </a:lnTo>
                    <a:lnTo>
                      <a:pt x="694" y="179"/>
                    </a:lnTo>
                    <a:lnTo>
                      <a:pt x="698" y="175"/>
                    </a:lnTo>
                    <a:lnTo>
                      <a:pt x="929" y="36"/>
                    </a:lnTo>
                    <a:lnTo>
                      <a:pt x="929" y="36"/>
                    </a:lnTo>
                    <a:lnTo>
                      <a:pt x="931" y="35"/>
                    </a:lnTo>
                    <a:lnTo>
                      <a:pt x="935" y="34"/>
                    </a:lnTo>
                    <a:lnTo>
                      <a:pt x="938" y="34"/>
                    </a:lnTo>
                    <a:lnTo>
                      <a:pt x="940" y="36"/>
                    </a:lnTo>
                    <a:lnTo>
                      <a:pt x="943" y="39"/>
                    </a:lnTo>
                    <a:lnTo>
                      <a:pt x="946" y="46"/>
                    </a:lnTo>
                    <a:lnTo>
                      <a:pt x="946" y="54"/>
                    </a:lnTo>
                    <a:lnTo>
                      <a:pt x="946" y="5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lIns="64657" tIns="32328" rIns="64657" bIns="32328"/>
              <a:lstStyle/>
              <a:p>
                <a:pPr>
                  <a:defRPr/>
                </a:pPr>
                <a:endParaRPr lang="en-GB" sz="1273" dirty="0">
                  <a:latin typeface="Arial" panose="020B0604020202020204" pitchFamily="34" charset="0"/>
                </a:endParaRPr>
              </a:p>
            </p:txBody>
          </p:sp>
        </p:grpSp>
        <p:cxnSp>
          <p:nvCxnSpPr>
            <p:cNvPr id="41" name="Straight Connector 40"/>
            <p:cNvCxnSpPr/>
            <p:nvPr/>
          </p:nvCxnSpPr>
          <p:spPr>
            <a:xfrm>
              <a:off x="6144398" y="6305070"/>
              <a:ext cx="3752352" cy="0"/>
            </a:xfrm>
            <a:prstGeom prst="line">
              <a:avLst/>
            </a:prstGeom>
            <a:ln>
              <a:solidFill>
                <a:srgbClr val="7F7F7F"/>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1759096" y="6305070"/>
              <a:ext cx="3979054" cy="0"/>
            </a:xfrm>
            <a:prstGeom prst="line">
              <a:avLst/>
            </a:prstGeom>
            <a:ln>
              <a:solidFill>
                <a:srgbClr val="7F7F7F"/>
              </a:solidFill>
            </a:ln>
          </p:spPr>
          <p:style>
            <a:lnRef idx="1">
              <a:schemeClr val="accent1"/>
            </a:lnRef>
            <a:fillRef idx="0">
              <a:schemeClr val="accent1"/>
            </a:fillRef>
            <a:effectRef idx="0">
              <a:schemeClr val="accent1"/>
            </a:effectRef>
            <a:fontRef idx="minor">
              <a:schemeClr val="tx1"/>
            </a:fontRef>
          </p:style>
        </p:cxnSp>
        <p:sp>
          <p:nvSpPr>
            <p:cNvPr id="43" name="Oval 42"/>
            <p:cNvSpPr/>
            <p:nvPr/>
          </p:nvSpPr>
          <p:spPr bwMode="ltGray">
            <a:xfrm>
              <a:off x="7178153" y="3918366"/>
              <a:ext cx="143274" cy="143819"/>
            </a:xfrm>
            <a:prstGeom prst="ellipse">
              <a:avLst/>
            </a:prstGeom>
            <a:solidFill>
              <a:srgbClr val="7F7F7F"/>
            </a:solidFill>
            <a:ln w="317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bg1"/>
                </a:solidFill>
                <a:latin typeface="Georgia" pitchFamily="18" charset="0"/>
              </a:endParaRPr>
            </a:p>
          </p:txBody>
        </p:sp>
      </p:grpSp>
      <p:sp>
        <p:nvSpPr>
          <p:cNvPr id="62" name="Rectangle 2"/>
          <p:cNvSpPr txBox="1">
            <a:spLocks noChangeArrowheads="1"/>
          </p:cNvSpPr>
          <p:nvPr/>
        </p:nvSpPr>
        <p:spPr bwMode="auto">
          <a:xfrm>
            <a:off x="575048" y="908720"/>
            <a:ext cx="8568952" cy="504056"/>
          </a:xfrm>
          <a:prstGeom prst="rect">
            <a:avLst/>
          </a:prstGeom>
          <a:solidFill>
            <a:srgbClr val="6699FF">
              <a:alpha val="50000"/>
            </a:srgbClr>
          </a:solidFill>
          <a:ln>
            <a:solidFill>
              <a:schemeClr val="bg1"/>
            </a:solidFill>
            <a:miter lim="800000"/>
            <a:headEnd/>
            <a:tailEnd/>
          </a:ln>
        </p:spPr>
        <p:txBody>
          <a:bodyPr vert="horz" wrap="square" lIns="91440" tIns="45720" rIns="91440" bIns="45720" numCol="1" anchor="t" anchorCtr="0" compatLnSpc="1">
            <a:prstTxWarp prst="textNoShape">
              <a:avLst/>
            </a:prstTxWarp>
            <a:normAutofit fontScale="90000" lnSpcReduction="20000"/>
          </a:bodyPr>
          <a:lstStyle/>
          <a:p>
            <a:pPr eaLnBrk="1" fontAlgn="auto" hangingPunct="1">
              <a:spcAft>
                <a:spcPts val="0"/>
              </a:spcAft>
              <a:defRPr/>
            </a:pPr>
            <a:endParaRPr lang="el-GR" altLang="en-US" b="1" dirty="0" smtClean="0">
              <a:solidFill>
                <a:srgbClr val="000099"/>
              </a:solidFill>
              <a:latin typeface="Times New Roman" pitchFamily="18" charset="0"/>
            </a:endParaRPr>
          </a:p>
          <a:p>
            <a:pPr eaLnBrk="1" fontAlgn="auto" hangingPunct="1">
              <a:spcAft>
                <a:spcPts val="0"/>
              </a:spcAft>
              <a:defRPr/>
            </a:pPr>
            <a:r>
              <a:rPr lang="el-GR" altLang="en-US" b="1" dirty="0" smtClean="0">
                <a:solidFill>
                  <a:srgbClr val="000099"/>
                </a:solidFill>
                <a:latin typeface="Times New Roman" pitchFamily="18" charset="0"/>
              </a:rPr>
              <a:t>Ηλεκτρονική Πλατφόρμα Εξωδικαστικού Μηχανισμού Ρύθμισης Οφειλών (Άρθρο </a:t>
            </a:r>
            <a:r>
              <a:rPr lang="el-GR" altLang="en-US" b="1" smtClean="0">
                <a:solidFill>
                  <a:srgbClr val="000099"/>
                </a:solidFill>
                <a:latin typeface="Times New Roman" pitchFamily="18" charset="0"/>
              </a:rPr>
              <a:t>16 Συνέχεια)</a:t>
            </a:r>
            <a:endParaRPr lang="en-GB" altLang="en-US" b="1" dirty="0" smtClean="0">
              <a:solidFill>
                <a:srgbClr val="000099"/>
              </a:solidFill>
              <a:latin typeface="Times New Roman" pitchFamily="18" charset="0"/>
            </a:endParaRPr>
          </a:p>
          <a:p>
            <a:pPr marL="0" marR="0" lvl="0" indent="0" defTabSz="914400" rtl="0" eaLnBrk="1" fontAlgn="auto" latinLnBrk="0" hangingPunct="1">
              <a:lnSpc>
                <a:spcPct val="100000"/>
              </a:lnSpc>
              <a:spcBef>
                <a:spcPct val="0"/>
              </a:spcBef>
              <a:spcAft>
                <a:spcPts val="0"/>
              </a:spcAft>
              <a:buClrTx/>
              <a:buSzTx/>
              <a:buFontTx/>
              <a:buNone/>
              <a:tabLst/>
              <a:defRPr/>
            </a:pPr>
            <a:endParaRPr lang="en-GB" altLang="en-US" b="1" dirty="0" smtClean="0">
              <a:solidFill>
                <a:srgbClr val="000099"/>
              </a:solidFill>
              <a:latin typeface="Times New Roman" pitchFamily="18" charset="0"/>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half" idx="1"/>
          </p:nvPr>
        </p:nvSpPr>
        <p:spPr/>
        <p:txBody>
          <a:bodyPr/>
          <a:lstStyle/>
          <a:p>
            <a:endParaRPr lang="el-GR" dirty="0" smtClean="0"/>
          </a:p>
          <a:p>
            <a:endParaRPr lang="el-GR" dirty="0"/>
          </a:p>
        </p:txBody>
      </p:sp>
      <p:graphicFrame>
        <p:nvGraphicFramePr>
          <p:cNvPr id="5" name="4 - Διάγραμμα"/>
          <p:cNvGraphicFramePr/>
          <p:nvPr/>
        </p:nvGraphicFramePr>
        <p:xfrm>
          <a:off x="683568" y="1196752"/>
          <a:ext cx="2267744" cy="5256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3" name="12 - TextBox"/>
          <p:cNvSpPr txBox="1"/>
          <p:nvPr/>
        </p:nvSpPr>
        <p:spPr>
          <a:xfrm>
            <a:off x="323528" y="1196752"/>
            <a:ext cx="1008112" cy="307777"/>
          </a:xfrm>
          <a:prstGeom prst="rect">
            <a:avLst/>
          </a:prstGeom>
          <a:noFill/>
        </p:spPr>
        <p:txBody>
          <a:bodyPr wrap="square" rtlCol="0">
            <a:spAutoFit/>
          </a:bodyPr>
          <a:lstStyle/>
          <a:p>
            <a:r>
              <a:rPr lang="el-GR" sz="1400" b="1" dirty="0" smtClean="0">
                <a:latin typeface="Verdana" pitchFamily="34" charset="0"/>
                <a:ea typeface="Verdana" pitchFamily="34" charset="0"/>
                <a:cs typeface="Verdana" pitchFamily="34" charset="0"/>
              </a:rPr>
              <a:t>Βήμα 1</a:t>
            </a:r>
            <a:endParaRPr lang="el-GR" sz="1400" b="1" dirty="0">
              <a:latin typeface="Verdana" pitchFamily="34" charset="0"/>
              <a:ea typeface="Verdana" pitchFamily="34" charset="0"/>
              <a:cs typeface="Verdana" pitchFamily="34" charset="0"/>
            </a:endParaRPr>
          </a:p>
        </p:txBody>
      </p:sp>
      <p:sp>
        <p:nvSpPr>
          <p:cNvPr id="14" name="13 - TextBox"/>
          <p:cNvSpPr txBox="1"/>
          <p:nvPr/>
        </p:nvSpPr>
        <p:spPr>
          <a:xfrm>
            <a:off x="179512" y="2924944"/>
            <a:ext cx="1008112" cy="307777"/>
          </a:xfrm>
          <a:prstGeom prst="rect">
            <a:avLst/>
          </a:prstGeom>
          <a:noFill/>
        </p:spPr>
        <p:txBody>
          <a:bodyPr wrap="square" rtlCol="0">
            <a:spAutoFit/>
          </a:bodyPr>
          <a:lstStyle/>
          <a:p>
            <a:r>
              <a:rPr lang="el-GR" sz="1400" b="1" dirty="0" smtClean="0">
                <a:latin typeface="Verdana" pitchFamily="34" charset="0"/>
                <a:ea typeface="Verdana" pitchFamily="34" charset="0"/>
                <a:cs typeface="Verdana" pitchFamily="34" charset="0"/>
              </a:rPr>
              <a:t>Βήμα 2 </a:t>
            </a:r>
            <a:endParaRPr lang="el-GR" sz="1400" b="1" dirty="0">
              <a:latin typeface="Verdana" pitchFamily="34" charset="0"/>
              <a:ea typeface="Verdana" pitchFamily="34" charset="0"/>
              <a:cs typeface="Verdana" pitchFamily="34" charset="0"/>
            </a:endParaRPr>
          </a:p>
        </p:txBody>
      </p:sp>
      <p:sp>
        <p:nvSpPr>
          <p:cNvPr id="25" name="24 - TextBox"/>
          <p:cNvSpPr txBox="1"/>
          <p:nvPr/>
        </p:nvSpPr>
        <p:spPr>
          <a:xfrm>
            <a:off x="395536" y="4797152"/>
            <a:ext cx="971600" cy="307777"/>
          </a:xfrm>
          <a:prstGeom prst="rect">
            <a:avLst/>
          </a:prstGeom>
          <a:noFill/>
        </p:spPr>
        <p:txBody>
          <a:bodyPr wrap="square" rtlCol="0">
            <a:spAutoFit/>
          </a:bodyPr>
          <a:lstStyle/>
          <a:p>
            <a:r>
              <a:rPr lang="el-GR" sz="1400" b="1" dirty="0" smtClean="0">
                <a:latin typeface="Verdana" pitchFamily="34" charset="0"/>
                <a:ea typeface="Verdana" pitchFamily="34" charset="0"/>
                <a:cs typeface="Verdana" pitchFamily="34" charset="0"/>
              </a:rPr>
              <a:t>Βήμα 3</a:t>
            </a:r>
            <a:endParaRPr lang="el-GR" sz="1400" b="1" dirty="0">
              <a:latin typeface="Verdana" pitchFamily="34" charset="0"/>
              <a:ea typeface="Verdana" pitchFamily="34" charset="0"/>
              <a:cs typeface="Verdana" pitchFamily="34" charset="0"/>
            </a:endParaRPr>
          </a:p>
        </p:txBody>
      </p:sp>
      <p:graphicFrame>
        <p:nvGraphicFramePr>
          <p:cNvPr id="27" name="26 - Διάγραμμα"/>
          <p:cNvGraphicFramePr/>
          <p:nvPr/>
        </p:nvGraphicFramePr>
        <p:xfrm>
          <a:off x="3563888" y="1268760"/>
          <a:ext cx="2267744" cy="525658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28" name="27 - TextBox"/>
          <p:cNvSpPr txBox="1"/>
          <p:nvPr/>
        </p:nvSpPr>
        <p:spPr>
          <a:xfrm>
            <a:off x="3131840" y="1196752"/>
            <a:ext cx="1008112" cy="307777"/>
          </a:xfrm>
          <a:prstGeom prst="rect">
            <a:avLst/>
          </a:prstGeom>
          <a:noFill/>
        </p:spPr>
        <p:txBody>
          <a:bodyPr wrap="square" rtlCol="0">
            <a:spAutoFit/>
          </a:bodyPr>
          <a:lstStyle/>
          <a:p>
            <a:r>
              <a:rPr lang="el-GR" sz="1400" b="1" dirty="0" smtClean="0">
                <a:latin typeface="Verdana" pitchFamily="34" charset="0"/>
                <a:ea typeface="Verdana" pitchFamily="34" charset="0"/>
                <a:cs typeface="Verdana" pitchFamily="34" charset="0"/>
              </a:rPr>
              <a:t>Βήμα 4 </a:t>
            </a:r>
            <a:endParaRPr lang="el-GR" sz="1400" b="1" dirty="0">
              <a:latin typeface="Verdana" pitchFamily="34" charset="0"/>
              <a:ea typeface="Verdana" pitchFamily="34" charset="0"/>
              <a:cs typeface="Verdana" pitchFamily="34" charset="0"/>
            </a:endParaRPr>
          </a:p>
        </p:txBody>
      </p:sp>
      <p:sp>
        <p:nvSpPr>
          <p:cNvPr id="30" name="29 - TextBox"/>
          <p:cNvSpPr txBox="1"/>
          <p:nvPr/>
        </p:nvSpPr>
        <p:spPr>
          <a:xfrm>
            <a:off x="3203848" y="2852936"/>
            <a:ext cx="1008112" cy="307777"/>
          </a:xfrm>
          <a:prstGeom prst="rect">
            <a:avLst/>
          </a:prstGeom>
          <a:noFill/>
        </p:spPr>
        <p:txBody>
          <a:bodyPr wrap="square" rtlCol="0">
            <a:spAutoFit/>
          </a:bodyPr>
          <a:lstStyle/>
          <a:p>
            <a:r>
              <a:rPr lang="el-GR" sz="1400" b="1" dirty="0" smtClean="0">
                <a:latin typeface="Verdana" pitchFamily="34" charset="0"/>
                <a:ea typeface="Verdana" pitchFamily="34" charset="0"/>
                <a:cs typeface="Verdana" pitchFamily="34" charset="0"/>
              </a:rPr>
              <a:t>Βήμα 5 </a:t>
            </a:r>
            <a:endParaRPr lang="el-GR" sz="1400" b="1" dirty="0">
              <a:latin typeface="Verdana" pitchFamily="34" charset="0"/>
              <a:ea typeface="Verdana" pitchFamily="34" charset="0"/>
              <a:cs typeface="Verdana" pitchFamily="34" charset="0"/>
            </a:endParaRPr>
          </a:p>
        </p:txBody>
      </p:sp>
      <p:sp>
        <p:nvSpPr>
          <p:cNvPr id="31" name="30 - TextBox"/>
          <p:cNvSpPr txBox="1"/>
          <p:nvPr/>
        </p:nvSpPr>
        <p:spPr>
          <a:xfrm>
            <a:off x="3203848" y="4725144"/>
            <a:ext cx="1008112" cy="307777"/>
          </a:xfrm>
          <a:prstGeom prst="rect">
            <a:avLst/>
          </a:prstGeom>
          <a:noFill/>
        </p:spPr>
        <p:txBody>
          <a:bodyPr wrap="square" rtlCol="0">
            <a:spAutoFit/>
          </a:bodyPr>
          <a:lstStyle/>
          <a:p>
            <a:r>
              <a:rPr lang="el-GR" sz="1400" b="1" dirty="0" smtClean="0">
                <a:latin typeface="Verdana" pitchFamily="34" charset="0"/>
                <a:ea typeface="Verdana" pitchFamily="34" charset="0"/>
                <a:cs typeface="Verdana" pitchFamily="34" charset="0"/>
              </a:rPr>
              <a:t>Βήμα 6 </a:t>
            </a:r>
            <a:endParaRPr lang="el-GR" sz="1400" b="1" dirty="0">
              <a:latin typeface="Verdana" pitchFamily="34" charset="0"/>
              <a:ea typeface="Verdana" pitchFamily="34" charset="0"/>
              <a:cs typeface="Verdana" pitchFamily="34" charset="0"/>
            </a:endParaRPr>
          </a:p>
        </p:txBody>
      </p:sp>
      <p:graphicFrame>
        <p:nvGraphicFramePr>
          <p:cNvPr id="32" name="31 - Διάγραμμα"/>
          <p:cNvGraphicFramePr/>
          <p:nvPr/>
        </p:nvGraphicFramePr>
        <p:xfrm>
          <a:off x="6156176" y="1340768"/>
          <a:ext cx="2160240" cy="5256584"/>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33" name="32 - TextBox"/>
          <p:cNvSpPr txBox="1"/>
          <p:nvPr/>
        </p:nvSpPr>
        <p:spPr>
          <a:xfrm>
            <a:off x="5940152" y="4797152"/>
            <a:ext cx="1152128" cy="307777"/>
          </a:xfrm>
          <a:prstGeom prst="rect">
            <a:avLst/>
          </a:prstGeom>
          <a:noFill/>
        </p:spPr>
        <p:txBody>
          <a:bodyPr wrap="square" rtlCol="0">
            <a:spAutoFit/>
          </a:bodyPr>
          <a:lstStyle/>
          <a:p>
            <a:r>
              <a:rPr lang="el-GR" sz="1400" b="1" dirty="0" smtClean="0">
                <a:latin typeface="Verdana" pitchFamily="34" charset="0"/>
                <a:ea typeface="Verdana" pitchFamily="34" charset="0"/>
                <a:cs typeface="Verdana" pitchFamily="34" charset="0"/>
              </a:rPr>
              <a:t>Βήμα 9 </a:t>
            </a:r>
            <a:endParaRPr lang="el-GR" sz="1400" b="1" dirty="0">
              <a:latin typeface="Verdana" pitchFamily="34" charset="0"/>
              <a:ea typeface="Verdana" pitchFamily="34" charset="0"/>
              <a:cs typeface="Verdana" pitchFamily="34" charset="0"/>
            </a:endParaRPr>
          </a:p>
        </p:txBody>
      </p:sp>
      <p:sp>
        <p:nvSpPr>
          <p:cNvPr id="35" name="34 - TextBox"/>
          <p:cNvSpPr txBox="1"/>
          <p:nvPr/>
        </p:nvSpPr>
        <p:spPr>
          <a:xfrm>
            <a:off x="5940152" y="2852936"/>
            <a:ext cx="1224136" cy="307777"/>
          </a:xfrm>
          <a:prstGeom prst="rect">
            <a:avLst/>
          </a:prstGeom>
          <a:noFill/>
        </p:spPr>
        <p:txBody>
          <a:bodyPr wrap="square" rtlCol="0">
            <a:spAutoFit/>
          </a:bodyPr>
          <a:lstStyle/>
          <a:p>
            <a:r>
              <a:rPr lang="el-GR" sz="1400" b="1" dirty="0" smtClean="0">
                <a:latin typeface="Verdana" pitchFamily="34" charset="0"/>
                <a:ea typeface="Verdana" pitchFamily="34" charset="0"/>
                <a:cs typeface="Verdana" pitchFamily="34" charset="0"/>
              </a:rPr>
              <a:t>Βήμα 8 </a:t>
            </a:r>
            <a:endParaRPr lang="el-GR" sz="1400" b="1" dirty="0">
              <a:latin typeface="Verdana" pitchFamily="34" charset="0"/>
              <a:ea typeface="Verdana" pitchFamily="34" charset="0"/>
              <a:cs typeface="Verdana" pitchFamily="34" charset="0"/>
            </a:endParaRPr>
          </a:p>
        </p:txBody>
      </p:sp>
      <p:sp>
        <p:nvSpPr>
          <p:cNvPr id="36" name="35 - TextBox"/>
          <p:cNvSpPr txBox="1"/>
          <p:nvPr/>
        </p:nvSpPr>
        <p:spPr>
          <a:xfrm>
            <a:off x="5868144" y="1196752"/>
            <a:ext cx="1008112" cy="307777"/>
          </a:xfrm>
          <a:prstGeom prst="rect">
            <a:avLst/>
          </a:prstGeom>
          <a:noFill/>
        </p:spPr>
        <p:txBody>
          <a:bodyPr wrap="square" rtlCol="0">
            <a:spAutoFit/>
          </a:bodyPr>
          <a:lstStyle/>
          <a:p>
            <a:r>
              <a:rPr lang="el-GR" sz="1400" b="1" dirty="0" smtClean="0">
                <a:latin typeface="Verdana" pitchFamily="34" charset="0"/>
                <a:ea typeface="Verdana" pitchFamily="34" charset="0"/>
                <a:cs typeface="Verdana" pitchFamily="34" charset="0"/>
              </a:rPr>
              <a:t>Βήμα 7 </a:t>
            </a:r>
            <a:endParaRPr lang="el-GR" sz="1400" b="1" dirty="0">
              <a:latin typeface="Verdana" pitchFamily="34" charset="0"/>
              <a:ea typeface="Verdana" pitchFamily="34" charset="0"/>
              <a:cs typeface="Verdana" pitchFamily="34" charset="0"/>
            </a:endParaRPr>
          </a:p>
        </p:txBody>
      </p:sp>
      <p:sp>
        <p:nvSpPr>
          <p:cNvPr id="40" name="39 - Βέλος προς τα κάτω"/>
          <p:cNvSpPr/>
          <p:nvPr/>
        </p:nvSpPr>
        <p:spPr>
          <a:xfrm>
            <a:off x="4572000" y="1196752"/>
            <a:ext cx="360040"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1" name="40 - Βέλος προς τα κάτω"/>
          <p:cNvSpPr/>
          <p:nvPr/>
        </p:nvSpPr>
        <p:spPr>
          <a:xfrm>
            <a:off x="7164288" y="1196752"/>
            <a:ext cx="360040"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2" name="41 - Βέλος προς τα κάτω"/>
          <p:cNvSpPr/>
          <p:nvPr/>
        </p:nvSpPr>
        <p:spPr>
          <a:xfrm>
            <a:off x="1619672" y="6453336"/>
            <a:ext cx="432048" cy="3326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3" name="42 - Βέλος προς τα κάτω"/>
          <p:cNvSpPr/>
          <p:nvPr/>
        </p:nvSpPr>
        <p:spPr>
          <a:xfrm>
            <a:off x="4499992" y="6525344"/>
            <a:ext cx="432048" cy="2606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0" name="Rectangle 2"/>
          <p:cNvSpPr txBox="1">
            <a:spLocks noChangeArrowheads="1"/>
          </p:cNvSpPr>
          <p:nvPr/>
        </p:nvSpPr>
        <p:spPr bwMode="auto">
          <a:xfrm>
            <a:off x="323528" y="620688"/>
            <a:ext cx="8568952" cy="504056"/>
          </a:xfrm>
          <a:prstGeom prst="rect">
            <a:avLst/>
          </a:prstGeom>
          <a:solidFill>
            <a:srgbClr val="6699FF">
              <a:alpha val="50000"/>
            </a:srgbClr>
          </a:solidFill>
          <a:ln>
            <a:solidFill>
              <a:schemeClr val="bg1"/>
            </a:solidFill>
            <a:miter lim="800000"/>
            <a:headEnd/>
            <a:tailEnd/>
          </a:ln>
        </p:spPr>
        <p:txBody>
          <a:bodyPr vert="horz" wrap="square" lIns="91440" tIns="45720" rIns="91440" bIns="45720" numCol="1" anchor="t" anchorCtr="0" compatLnSpc="1">
            <a:prstTxWarp prst="textNoShape">
              <a:avLst/>
            </a:prstTxWarp>
            <a:normAutofit fontScale="75000" lnSpcReduction="20000"/>
          </a:bodyPr>
          <a:lstStyle/>
          <a:p>
            <a:pPr eaLnBrk="1" fontAlgn="auto" hangingPunct="1">
              <a:spcAft>
                <a:spcPts val="0"/>
              </a:spcAft>
              <a:defRPr/>
            </a:pPr>
            <a:endParaRPr lang="el-GR" altLang="en-US" b="1" dirty="0" smtClean="0">
              <a:solidFill>
                <a:srgbClr val="000099"/>
              </a:solidFill>
              <a:latin typeface="Times New Roman" pitchFamily="18" charset="0"/>
            </a:endParaRPr>
          </a:p>
          <a:p>
            <a:pPr eaLnBrk="1" fontAlgn="auto" hangingPunct="1">
              <a:spcAft>
                <a:spcPts val="0"/>
              </a:spcAft>
              <a:defRPr/>
            </a:pPr>
            <a:r>
              <a:rPr lang="el-GR" altLang="en-US" b="1" dirty="0" smtClean="0">
                <a:solidFill>
                  <a:srgbClr val="000099"/>
                </a:solidFill>
                <a:latin typeface="Times New Roman" pitchFamily="18" charset="0"/>
              </a:rPr>
              <a:t>Λειτουργίες Ηλεκτρονικής Πλατφόρμας Εξωδικαστικού Μηχανισμού Ρύθμισης Οφειλών (Άρθρο 16 Συνέχεια)</a:t>
            </a:r>
            <a:endParaRPr lang="en-GB" altLang="en-US" b="1" dirty="0" smtClean="0">
              <a:solidFill>
                <a:srgbClr val="000099"/>
              </a:solidFill>
              <a:latin typeface="Times New Roman" pitchFamily="18" charset="0"/>
            </a:endParaRPr>
          </a:p>
          <a:p>
            <a:pPr marL="0" marR="0" lvl="0" indent="0" defTabSz="914400" rtl="0" eaLnBrk="1" fontAlgn="auto" latinLnBrk="0" hangingPunct="1">
              <a:lnSpc>
                <a:spcPct val="100000"/>
              </a:lnSpc>
              <a:spcBef>
                <a:spcPct val="0"/>
              </a:spcBef>
              <a:spcAft>
                <a:spcPts val="0"/>
              </a:spcAft>
              <a:buClrTx/>
              <a:buSzTx/>
              <a:buFontTx/>
              <a:buNone/>
              <a:tabLst/>
              <a:defRPr/>
            </a:pPr>
            <a:endParaRPr lang="en-GB" altLang="en-US" b="1" dirty="0" smtClean="0">
              <a:solidFill>
                <a:srgbClr val="000099"/>
              </a:solidFill>
              <a:latin typeface="Times New Roman" pitchFamily="18" charset="0"/>
            </a:endParaRP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Στρογγυλεμένο ορθογώνιο"/>
          <p:cNvSpPr/>
          <p:nvPr/>
        </p:nvSpPr>
        <p:spPr>
          <a:xfrm>
            <a:off x="611560" y="1124744"/>
            <a:ext cx="8136904" cy="554461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 name="Content Placeholder 2"/>
          <p:cNvSpPr>
            <a:spLocks noGrp="1"/>
          </p:cNvSpPr>
          <p:nvPr>
            <p:ph idx="1"/>
          </p:nvPr>
        </p:nvSpPr>
        <p:spPr>
          <a:xfrm>
            <a:off x="827584" y="1268760"/>
            <a:ext cx="7693025" cy="5400600"/>
          </a:xfrm>
        </p:spPr>
        <p:txBody>
          <a:bodyPr>
            <a:normAutofit fontScale="25000" lnSpcReduction="20000"/>
          </a:bodyPr>
          <a:lstStyle/>
          <a:p>
            <a:pPr algn="just">
              <a:spcBef>
                <a:spcPct val="0"/>
              </a:spcBef>
              <a:buClr>
                <a:schemeClr val="bg1"/>
              </a:buClr>
              <a:buFont typeface="Wingdings" pitchFamily="2" charset="2"/>
              <a:buChar char="Ø"/>
            </a:pPr>
            <a:r>
              <a:rPr lang="el-GR" altLang="en-US" sz="7200" dirty="0" smtClean="0">
                <a:solidFill>
                  <a:schemeClr val="bg1"/>
                </a:solidFill>
                <a:latin typeface="Arial" charset="0"/>
              </a:rPr>
              <a:t>Πρόκειται για Διαδικασία εξωδικαστική με πρόβλεψη εθελοντικής δικαστικής επικύρωσης</a:t>
            </a:r>
          </a:p>
          <a:p>
            <a:pPr algn="just">
              <a:spcBef>
                <a:spcPct val="0"/>
              </a:spcBef>
              <a:buClr>
                <a:schemeClr val="bg1"/>
              </a:buClr>
              <a:buFont typeface="Wingdings" pitchFamily="2" charset="2"/>
              <a:buChar char="Ø"/>
            </a:pPr>
            <a:r>
              <a:rPr lang="el-GR" altLang="en-US" sz="7200" dirty="0" smtClean="0">
                <a:solidFill>
                  <a:schemeClr val="bg1"/>
                </a:solidFill>
                <a:latin typeface="Arial" charset="0"/>
              </a:rPr>
              <a:t>Καθολικότητα οφειλών – δανειστών (ρυθμίζονται με την σύμβαση αναδιάρθρωσης οφειλές προς Τράπεζες, Δημόσιο, Λοιποί Πιστωτές) </a:t>
            </a:r>
          </a:p>
          <a:p>
            <a:pPr algn="just">
              <a:spcBef>
                <a:spcPct val="0"/>
              </a:spcBef>
              <a:buClr>
                <a:schemeClr val="bg1"/>
              </a:buClr>
              <a:buFont typeface="Wingdings" pitchFamily="2" charset="2"/>
              <a:buChar char="Ø"/>
            </a:pPr>
            <a:r>
              <a:rPr lang="el-GR" altLang="en-US" sz="7200" dirty="0" smtClean="0">
                <a:solidFill>
                  <a:schemeClr val="bg1"/>
                </a:solidFill>
                <a:latin typeface="Arial" charset="0"/>
              </a:rPr>
              <a:t>Διαφάνεια ως προς την οικονομική κατάσταση του οφειλέτη</a:t>
            </a:r>
            <a:endParaRPr lang="en-US" altLang="en-US" sz="7200" dirty="0" smtClean="0">
              <a:solidFill>
                <a:schemeClr val="bg1"/>
              </a:solidFill>
              <a:latin typeface="Arial" charset="0"/>
            </a:endParaRPr>
          </a:p>
          <a:p>
            <a:pPr algn="just">
              <a:spcBef>
                <a:spcPct val="0"/>
              </a:spcBef>
              <a:buClr>
                <a:schemeClr val="bg1"/>
              </a:buClr>
              <a:buFont typeface="Wingdings" pitchFamily="2" charset="2"/>
              <a:buChar char="Ø"/>
            </a:pPr>
            <a:r>
              <a:rPr lang="el-GR" altLang="en-US" sz="7200" dirty="0" smtClean="0">
                <a:solidFill>
                  <a:schemeClr val="bg1"/>
                </a:solidFill>
                <a:latin typeface="Arial" charset="0"/>
              </a:rPr>
              <a:t>Αξιοποίηση του θεσμού της διαμεσολάβησης</a:t>
            </a:r>
          </a:p>
          <a:p>
            <a:pPr algn="just">
              <a:spcBef>
                <a:spcPct val="0"/>
              </a:spcBef>
              <a:buClr>
                <a:schemeClr val="bg1"/>
              </a:buClr>
              <a:buFont typeface="Wingdings" pitchFamily="2" charset="2"/>
              <a:buChar char="Ø"/>
            </a:pPr>
            <a:r>
              <a:rPr lang="el-GR" altLang="en-US" sz="7200" dirty="0" smtClean="0">
                <a:solidFill>
                  <a:schemeClr val="bg1"/>
                </a:solidFill>
                <a:latin typeface="Arial" charset="0"/>
              </a:rPr>
              <a:t>Αντικειμενικά κριτήρια υπαγωγής στη διαδικασία - Τα στοιχεία της </a:t>
            </a:r>
            <a:r>
              <a:rPr lang="el-GR" altLang="en-US" sz="7200" dirty="0" err="1" smtClean="0">
                <a:solidFill>
                  <a:schemeClr val="bg1"/>
                </a:solidFill>
                <a:latin typeface="Arial" charset="0"/>
              </a:rPr>
              <a:t>επιλεξιμότητας</a:t>
            </a:r>
            <a:r>
              <a:rPr lang="el-GR" altLang="en-US" sz="7200" dirty="0" smtClean="0">
                <a:solidFill>
                  <a:schemeClr val="bg1"/>
                </a:solidFill>
                <a:latin typeface="Arial" charset="0"/>
              </a:rPr>
              <a:t> και βιωσιμότητας</a:t>
            </a:r>
          </a:p>
          <a:p>
            <a:pPr algn="just">
              <a:spcBef>
                <a:spcPct val="0"/>
              </a:spcBef>
              <a:buClr>
                <a:schemeClr val="bg1"/>
              </a:buClr>
              <a:buFont typeface="Wingdings" pitchFamily="2" charset="2"/>
              <a:buChar char="Ø"/>
            </a:pPr>
            <a:r>
              <a:rPr lang="el-GR" altLang="en-US" sz="7200" dirty="0" smtClean="0">
                <a:solidFill>
                  <a:schemeClr val="bg1"/>
                </a:solidFill>
                <a:latin typeface="Arial" charset="0"/>
              </a:rPr>
              <a:t>Ψηφιοποίηση της διαδικασίας - Ηλεκτρονική επεξεργασία</a:t>
            </a:r>
          </a:p>
          <a:p>
            <a:pPr algn="just">
              <a:spcBef>
                <a:spcPct val="0"/>
              </a:spcBef>
              <a:buClr>
                <a:schemeClr val="bg1"/>
              </a:buClr>
              <a:buFont typeface="Wingdings" pitchFamily="2" charset="2"/>
              <a:buChar char="Ø"/>
            </a:pPr>
            <a:r>
              <a:rPr lang="el-GR" altLang="en-US" sz="7200" dirty="0" smtClean="0">
                <a:solidFill>
                  <a:schemeClr val="bg1"/>
                </a:solidFill>
                <a:latin typeface="Arial" charset="0"/>
              </a:rPr>
              <a:t>Προβλέπονται λύσεις ρύθμισης χρεών σε μακροχρόνιες δόσεις και διαγραφή βασικής οφειλής / κεφαλαίου</a:t>
            </a:r>
          </a:p>
          <a:p>
            <a:pPr algn="just">
              <a:spcBef>
                <a:spcPct val="0"/>
              </a:spcBef>
              <a:buClr>
                <a:schemeClr val="bg1"/>
              </a:buClr>
              <a:buFont typeface="Wingdings" pitchFamily="2" charset="2"/>
              <a:buChar char="Ø"/>
            </a:pPr>
            <a:r>
              <a:rPr lang="el-GR" altLang="en-US" sz="7200" dirty="0" smtClean="0">
                <a:solidFill>
                  <a:schemeClr val="bg1"/>
                </a:solidFill>
                <a:latin typeface="Arial" charset="0"/>
              </a:rPr>
              <a:t>Λαμβάνεται υπόψη η ικανότητα αποπληρωμής και η πραγματική αξία των περιουσιακών στοιχείων του οφειλέτη, </a:t>
            </a:r>
            <a:r>
              <a:rPr lang="el-GR" altLang="en-US" sz="7200" dirty="0" err="1" smtClean="0">
                <a:solidFill>
                  <a:schemeClr val="bg1"/>
                </a:solidFill>
                <a:latin typeface="Arial" charset="0"/>
              </a:rPr>
              <a:t>συνοφειλετών</a:t>
            </a:r>
            <a:r>
              <a:rPr lang="el-GR" altLang="en-US" sz="7200" dirty="0" smtClean="0">
                <a:solidFill>
                  <a:schemeClr val="bg1"/>
                </a:solidFill>
                <a:latin typeface="Arial" charset="0"/>
              </a:rPr>
              <a:t> και εγγυητών</a:t>
            </a:r>
          </a:p>
          <a:p>
            <a:pPr algn="just">
              <a:spcBef>
                <a:spcPct val="0"/>
              </a:spcBef>
              <a:buClr>
                <a:schemeClr val="bg1"/>
              </a:buClr>
              <a:buFont typeface="Wingdings" pitchFamily="2" charset="2"/>
              <a:buChar char="Ø"/>
            </a:pPr>
            <a:r>
              <a:rPr lang="el-GR" altLang="en-US" sz="7200" dirty="0" smtClean="0">
                <a:solidFill>
                  <a:schemeClr val="bg1"/>
                </a:solidFill>
                <a:latin typeface="Arial" charset="0"/>
              </a:rPr>
              <a:t>Τηρείται η Αρχή μη χειροτέρευσης θέσης πιστωτή: κανένας πιστωτής δεν μπορεί να λάβει λιγότερα από όσα θα λάμβανε αν τα περιουσιακά στοιχεία της επιχείρησης «έβγαιναν» σε πλειστηριασμό (αξία ρευστοποίησης)</a:t>
            </a:r>
          </a:p>
          <a:p>
            <a:pPr algn="just">
              <a:spcBef>
                <a:spcPct val="0"/>
              </a:spcBef>
              <a:buClr>
                <a:schemeClr val="bg1"/>
              </a:buClr>
              <a:buFont typeface="Wingdings" pitchFamily="2" charset="2"/>
              <a:buChar char="Ø"/>
            </a:pPr>
            <a:r>
              <a:rPr lang="el-GR" altLang="en-US" sz="7200" dirty="0" smtClean="0">
                <a:solidFill>
                  <a:schemeClr val="bg1"/>
                </a:solidFill>
                <a:latin typeface="Arial" charset="0"/>
              </a:rPr>
              <a:t>Τηρείται η Αρχή της σύμμετρης ικανοποίησης των απαιτήσεων των πιστωτών σε περίπτωση αδιάθετων ποσών μετά την κατά προτεραιότητα διανομή ποσών σε πιστωτές βάσει γενικών και ειδικών προνομίων εφαρμόζοντας την αρχή της μη χειροτέρευσης θέσης πιστωτή  </a:t>
            </a:r>
          </a:p>
          <a:p>
            <a:pPr algn="just">
              <a:spcBef>
                <a:spcPct val="0"/>
              </a:spcBef>
              <a:buClr>
                <a:schemeClr val="bg1"/>
              </a:buClr>
              <a:buFont typeface="Wingdings" pitchFamily="2" charset="2"/>
              <a:buChar char="Ø"/>
            </a:pPr>
            <a:r>
              <a:rPr lang="el-GR" altLang="en-US" sz="7200" dirty="0" smtClean="0">
                <a:solidFill>
                  <a:schemeClr val="bg1"/>
                </a:solidFill>
                <a:latin typeface="Arial" charset="0"/>
              </a:rPr>
              <a:t>Απαιτείται συνεργασία οφειλέτη – πιστωτών &amp; συναίνεση πιστωτών σε προτάσεις – λύσεις με πλειοψηφία 60% μέσω ψηφοφορίας</a:t>
            </a:r>
          </a:p>
          <a:p>
            <a:pPr algn="just">
              <a:spcBef>
                <a:spcPct val="0"/>
              </a:spcBef>
              <a:buClr>
                <a:schemeClr val="bg1"/>
              </a:buClr>
              <a:buFont typeface="Wingdings" pitchFamily="2" charset="2"/>
              <a:buChar char="Ø"/>
            </a:pPr>
            <a:endParaRPr lang="el-GR" altLang="en-US" sz="7200" dirty="0" smtClean="0">
              <a:solidFill>
                <a:schemeClr val="bg1"/>
              </a:solidFill>
              <a:latin typeface="Arial" charset="0"/>
            </a:endParaRPr>
          </a:p>
          <a:p>
            <a:pPr algn="just">
              <a:buNone/>
            </a:pPr>
            <a:endParaRPr lang="el-GR" dirty="0" smtClean="0"/>
          </a:p>
          <a:p>
            <a:pPr algn="just"/>
            <a:endParaRPr lang="el-GR" dirty="0"/>
          </a:p>
        </p:txBody>
      </p:sp>
      <p:sp>
        <p:nvSpPr>
          <p:cNvPr id="4" name="Slide Number Placeholder 3"/>
          <p:cNvSpPr>
            <a:spLocks noGrp="1"/>
          </p:cNvSpPr>
          <p:nvPr>
            <p:ph type="sldNum" sz="quarter" idx="12"/>
          </p:nvPr>
        </p:nvSpPr>
        <p:spPr/>
        <p:txBody>
          <a:bodyPr/>
          <a:lstStyle/>
          <a:p>
            <a:fld id="{5F5E4264-AB2C-4F8D-B722-011EE3B28134}" type="slidenum">
              <a:rPr lang="el-GR" smtClean="0"/>
              <a:pPr/>
              <a:t>55</a:t>
            </a:fld>
            <a:endParaRPr lang="el-GR" dirty="0"/>
          </a:p>
        </p:txBody>
      </p:sp>
      <p:sp>
        <p:nvSpPr>
          <p:cNvPr id="5" name="Rectangle 2"/>
          <p:cNvSpPr txBox="1">
            <a:spLocks noChangeArrowheads="1"/>
          </p:cNvSpPr>
          <p:nvPr/>
        </p:nvSpPr>
        <p:spPr bwMode="auto">
          <a:xfrm>
            <a:off x="899592" y="548680"/>
            <a:ext cx="7735765" cy="381000"/>
          </a:xfrm>
          <a:prstGeom prst="roundRect">
            <a:avLst>
              <a:gd name="adj" fmla="val 21667"/>
            </a:avLst>
          </a:prstGeom>
          <a:solidFill>
            <a:srgbClr val="6699FF">
              <a:alpha val="50000"/>
            </a:srgbClr>
          </a:solidFill>
          <a:ln>
            <a:miter lim="800000"/>
            <a:headEnd/>
            <a:tailEnd/>
          </a:ln>
        </p:spPr>
        <p:txBody>
          <a:bodyPr vert="horz" wrap="square" lIns="91440" tIns="45720" rIns="91440" bIns="45720" numCol="1" anchor="t" anchorCtr="0" compatLnSpc="1">
            <a:prstTxWarp prst="textNoShape">
              <a:avLst/>
            </a:prstTxWarp>
            <a:normAutofit fontScale="90000" lnSpcReduction="10000"/>
          </a:bodyPr>
          <a:lstStyle/>
          <a:p>
            <a:pPr lvl="0">
              <a:lnSpc>
                <a:spcPct val="90000"/>
              </a:lnSpc>
              <a:defRPr/>
            </a:pPr>
            <a:r>
              <a:rPr lang="el-GR" sz="2000" b="1" dirty="0" smtClean="0">
                <a:solidFill>
                  <a:srgbClr val="000099"/>
                </a:solidFill>
                <a:latin typeface="Times New Roman" pitchFamily="18" charset="0"/>
                <a:ea typeface="+mj-ea"/>
                <a:cs typeface="+mj-cs"/>
              </a:rPr>
              <a:t>Βασικές Αρχές Εξωδικαστικού Μηχανισμού Ρύθμισης Οφειλών  </a:t>
            </a:r>
            <a:endParaRPr kumimoji="0" lang="en-GB" sz="2000" b="1" i="0" u="none" strike="noStrike" kern="1200" cap="none" spc="0" normalizeH="0" baseline="0" noProof="0" dirty="0">
              <a:ln>
                <a:noFill/>
              </a:ln>
              <a:solidFill>
                <a:srgbClr val="000099"/>
              </a:solidFill>
              <a:effectLst/>
              <a:uLnTx/>
              <a:uFillTx/>
              <a:latin typeface="Times New Roman" pitchFamily="18" charset="0"/>
              <a:ea typeface="+mj-ea"/>
              <a:cs typeface="+mj-cs"/>
            </a:endParaRPr>
          </a:p>
        </p:txBody>
      </p:sp>
    </p:spTree>
    <p:extLst>
      <p:ext uri="{BB962C8B-B14F-4D97-AF65-F5344CB8AC3E}">
        <p14:creationId xmlns="" xmlns:p14="http://schemas.microsoft.com/office/powerpoint/2010/main" val="1934984054"/>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Στρογγυλεμένο ορθογώνιο"/>
          <p:cNvSpPr/>
          <p:nvPr/>
        </p:nvSpPr>
        <p:spPr>
          <a:xfrm>
            <a:off x="611560" y="1124744"/>
            <a:ext cx="8136904" cy="554461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 name="Content Placeholder 2"/>
          <p:cNvSpPr>
            <a:spLocks noGrp="1"/>
          </p:cNvSpPr>
          <p:nvPr>
            <p:ph idx="1"/>
          </p:nvPr>
        </p:nvSpPr>
        <p:spPr>
          <a:xfrm>
            <a:off x="971600" y="1124744"/>
            <a:ext cx="7693025" cy="5112568"/>
          </a:xfrm>
        </p:spPr>
        <p:txBody>
          <a:bodyPr>
            <a:noAutofit/>
          </a:bodyPr>
          <a:lstStyle/>
          <a:p>
            <a:pPr algn="just">
              <a:spcBef>
                <a:spcPct val="0"/>
              </a:spcBef>
              <a:buClr>
                <a:schemeClr val="bg1"/>
              </a:buClr>
              <a:buFont typeface="Wingdings" pitchFamily="2" charset="2"/>
              <a:buChar char="Ø"/>
            </a:pPr>
            <a:r>
              <a:rPr lang="el-GR" altLang="en-US" sz="1400" dirty="0" smtClean="0">
                <a:solidFill>
                  <a:schemeClr val="bg1"/>
                </a:solidFill>
                <a:latin typeface="Arial" charset="0"/>
              </a:rPr>
              <a:t>Ως «ικανότητα αποπληρωμής» νοείται το ποσό που δύναται να αποπληρώσει συνολικά ο οφειλέτης και οι </a:t>
            </a:r>
            <a:r>
              <a:rPr lang="el-GR" altLang="en-US" sz="1400" dirty="0" err="1" smtClean="0">
                <a:solidFill>
                  <a:schemeClr val="bg1"/>
                </a:solidFill>
                <a:latin typeface="Arial" charset="0"/>
              </a:rPr>
              <a:t>συνοφειλέτες</a:t>
            </a:r>
            <a:r>
              <a:rPr lang="el-GR" altLang="en-US" sz="1400" dirty="0" smtClean="0">
                <a:solidFill>
                  <a:schemeClr val="bg1"/>
                </a:solidFill>
                <a:latin typeface="Arial" charset="0"/>
              </a:rPr>
              <a:t> που υπέγραψαν την αίτηση από κοινού με τον οφειλέτη, έναντι των οφειλών τους προς όλους τους πιστωτές </a:t>
            </a:r>
            <a:r>
              <a:rPr lang="el-GR" altLang="en-US" sz="1400" b="1" u="sng" dirty="0" smtClean="0">
                <a:solidFill>
                  <a:srgbClr val="FF0000"/>
                </a:solidFill>
                <a:latin typeface="Arial" charset="0"/>
              </a:rPr>
              <a:t>(ρυθμιζόμενων και μη) </a:t>
            </a:r>
            <a:r>
              <a:rPr lang="el-GR" altLang="en-US" sz="1400" dirty="0" smtClean="0">
                <a:solidFill>
                  <a:schemeClr val="bg1"/>
                </a:solidFill>
                <a:latin typeface="Arial" charset="0"/>
              </a:rPr>
              <a:t>εντός του συμφωνηθέντος χρονικού διαστήματος βάσει της σύμβασης αναδιάρθρωσης, που για το Δημόσιο ανέρχεται </a:t>
            </a:r>
            <a:r>
              <a:rPr lang="el-GR" altLang="en-US" sz="1400" u="sng" dirty="0" smtClean="0">
                <a:solidFill>
                  <a:schemeClr val="bg1"/>
                </a:solidFill>
                <a:latin typeface="Arial" charset="0"/>
              </a:rPr>
              <a:t>μέχρι (120) μηνιαίες δόσεις. </a:t>
            </a:r>
          </a:p>
          <a:p>
            <a:pPr algn="just">
              <a:spcBef>
                <a:spcPct val="0"/>
              </a:spcBef>
              <a:buClr>
                <a:schemeClr val="bg1"/>
              </a:buClr>
              <a:buFont typeface="Wingdings" pitchFamily="2" charset="2"/>
              <a:buChar char="Ø"/>
            </a:pPr>
            <a:r>
              <a:rPr lang="el-GR" altLang="en-US" sz="1400" dirty="0" smtClean="0">
                <a:solidFill>
                  <a:schemeClr val="bg1"/>
                </a:solidFill>
                <a:latin typeface="Arial" charset="0"/>
              </a:rPr>
              <a:t>Η «ικανότητα αποπληρωμής» υπολογίζεται για νομικά πρόσωπα είτε πρόκειται για τον οφειλέτη είτε για </a:t>
            </a:r>
            <a:r>
              <a:rPr lang="el-GR" altLang="en-US" sz="1400" dirty="0" err="1" smtClean="0">
                <a:solidFill>
                  <a:schemeClr val="bg1"/>
                </a:solidFill>
                <a:latin typeface="Arial" charset="0"/>
              </a:rPr>
              <a:t>συνοφειλέτη</a:t>
            </a:r>
            <a:r>
              <a:rPr lang="el-GR" altLang="en-US" sz="1400" dirty="0" smtClean="0">
                <a:solidFill>
                  <a:schemeClr val="bg1"/>
                </a:solidFill>
                <a:latin typeface="Arial" charset="0"/>
              </a:rPr>
              <a:t> που υπέγραψε την αίτηση από κοινού με τον οφειλέτη, βάσει προβλεπόμενων Ελευθέρων Ταμειακών Ροών (ΕΤΡ) ή ΚΠΤΦΑ (Ε</a:t>
            </a:r>
            <a:r>
              <a:rPr lang="en-US" altLang="en-US" sz="1400" dirty="0" smtClean="0">
                <a:solidFill>
                  <a:schemeClr val="bg1"/>
                </a:solidFill>
                <a:latin typeface="Arial" charset="0"/>
              </a:rPr>
              <a:t>BITDA</a:t>
            </a:r>
            <a:r>
              <a:rPr lang="el-GR" altLang="en-US" sz="1400" dirty="0" smtClean="0">
                <a:solidFill>
                  <a:schemeClr val="bg1"/>
                </a:solidFill>
                <a:latin typeface="Arial" charset="0"/>
              </a:rPr>
              <a:t>) εφόσον υπάρχει διαθέσιμη μελέτη βιωσιμότητας, αφού ληφθούν υπόψη η υποχρέωση αποπληρωμής φόρων, η ανάγκη για πραγματοποίηση επενδύσεων απαραίτητων για τη συνέχιση λειτουργίας της επιχείρησης, καταθέσεις - μη λειτουργικά πάγια, καθώς και ελάχιστο αναγκαίο ποσό για τη συνέχιση λειτουργίας της επιχείρησης.</a:t>
            </a:r>
          </a:p>
          <a:p>
            <a:pPr algn="just">
              <a:spcBef>
                <a:spcPct val="0"/>
              </a:spcBef>
              <a:buClr>
                <a:schemeClr val="bg1"/>
              </a:buClr>
              <a:buFont typeface="Wingdings" pitchFamily="2" charset="2"/>
              <a:buChar char="Ø"/>
            </a:pPr>
            <a:r>
              <a:rPr lang="el-GR" altLang="en-US" sz="1400" dirty="0" smtClean="0">
                <a:solidFill>
                  <a:schemeClr val="bg1"/>
                </a:solidFill>
                <a:latin typeface="Arial" charset="0"/>
              </a:rPr>
              <a:t>Η «ικανότητα αποπληρωμής» υπολογίζεται για φυσικά πρόσωπα</a:t>
            </a:r>
            <a:r>
              <a:rPr lang="el-GR" altLang="en-US" sz="1400" b="1" u="sng" dirty="0" smtClean="0">
                <a:solidFill>
                  <a:srgbClr val="FF0000"/>
                </a:solidFill>
                <a:latin typeface="Arial" charset="0"/>
              </a:rPr>
              <a:t> που έχουν ατομική επιχείρηση είτε πρόκειται για τον οφειλέτη είτε για </a:t>
            </a:r>
            <a:r>
              <a:rPr lang="el-GR" altLang="en-US" sz="1400" b="1" u="sng" dirty="0" err="1" smtClean="0">
                <a:solidFill>
                  <a:srgbClr val="FF0000"/>
                </a:solidFill>
                <a:latin typeface="Arial" charset="0"/>
              </a:rPr>
              <a:t>συνοφειλέτη</a:t>
            </a:r>
            <a:r>
              <a:rPr lang="el-GR" altLang="en-US" sz="1400" b="1" u="sng" dirty="0" smtClean="0">
                <a:solidFill>
                  <a:srgbClr val="FF0000"/>
                </a:solidFill>
                <a:latin typeface="Arial" charset="0"/>
              </a:rPr>
              <a:t> </a:t>
            </a:r>
            <a:r>
              <a:rPr lang="el-GR" altLang="en-US" sz="1400" dirty="0" smtClean="0">
                <a:solidFill>
                  <a:schemeClr val="bg1"/>
                </a:solidFill>
                <a:latin typeface="Arial" charset="0"/>
              </a:rPr>
              <a:t>που υπέγραψε την αίτηση από κοινού με τον οφειλέτη, με βάση τα κέρδη προ φόρων, τόκων και αποσβέσεων (Ε</a:t>
            </a:r>
            <a:r>
              <a:rPr lang="en-US" altLang="en-US" sz="1400" dirty="0" smtClean="0">
                <a:solidFill>
                  <a:schemeClr val="bg1"/>
                </a:solidFill>
                <a:latin typeface="Arial" charset="0"/>
              </a:rPr>
              <a:t>BITDA</a:t>
            </a:r>
            <a:r>
              <a:rPr lang="el-GR" altLang="en-US" sz="1400" dirty="0" smtClean="0">
                <a:solidFill>
                  <a:schemeClr val="bg1"/>
                </a:solidFill>
                <a:latin typeface="Arial" charset="0"/>
              </a:rPr>
              <a:t>) της πιο κερδοφόρας χρήσης της τελευταίας τριετίας, πριν την υποβολή της αίτησης του οφειλέτη, έσοδα από άλλες πηγές, τις εύλογες δαπάνες διαβίωσης, οφειλές που προέρχονται από άλλη αιτία εκτός της άσκησης επιχειρηματικής δραστηριότητας, καταθέσεις, καθώς και ελάχιστο αναγκαίο ποσό για τη συνέχιση λειτουργίας της επιχείρησης. </a:t>
            </a:r>
          </a:p>
          <a:p>
            <a:pPr algn="just">
              <a:spcBef>
                <a:spcPct val="0"/>
              </a:spcBef>
              <a:buClr>
                <a:schemeClr val="bg1"/>
              </a:buClr>
              <a:buFont typeface="Wingdings" pitchFamily="2" charset="2"/>
              <a:buChar char="Ø"/>
            </a:pPr>
            <a:r>
              <a:rPr lang="el-GR" altLang="en-US" sz="1400" dirty="0" smtClean="0">
                <a:solidFill>
                  <a:schemeClr val="bg1"/>
                </a:solidFill>
                <a:latin typeface="Arial" charset="0"/>
              </a:rPr>
              <a:t>Η «ικανότητα αποπληρωμής» υπολογίζεται για φυσικά πρόσωπα, όταν πρόκειται για </a:t>
            </a:r>
            <a:r>
              <a:rPr lang="el-GR" altLang="en-US" sz="1400" dirty="0" err="1" smtClean="0">
                <a:solidFill>
                  <a:schemeClr val="bg1"/>
                </a:solidFill>
                <a:latin typeface="Arial" charset="0"/>
              </a:rPr>
              <a:t>συνοφειλέτη</a:t>
            </a:r>
            <a:r>
              <a:rPr lang="el-GR" altLang="en-US" sz="1400" dirty="0" smtClean="0">
                <a:solidFill>
                  <a:schemeClr val="bg1"/>
                </a:solidFill>
                <a:latin typeface="Arial" charset="0"/>
              </a:rPr>
              <a:t> που υπέγραψε την αίτηση από κοινού με τον οφειλέτη και </a:t>
            </a:r>
            <a:r>
              <a:rPr lang="el-GR" altLang="en-US" sz="1400" b="1" u="sng" dirty="0" smtClean="0">
                <a:solidFill>
                  <a:srgbClr val="FF0000"/>
                </a:solidFill>
                <a:latin typeface="Arial" charset="0"/>
              </a:rPr>
              <a:t>δεν έχει ατομική επιχείρηση</a:t>
            </a:r>
            <a:r>
              <a:rPr lang="el-GR" altLang="en-US" sz="1400" dirty="0" smtClean="0">
                <a:solidFill>
                  <a:schemeClr val="bg1"/>
                </a:solidFill>
                <a:latin typeface="Arial" charset="0"/>
              </a:rPr>
              <a:t>, με βάση τα έσοδα από κάθε πηγή, όπως δηλώθηκαν στην τελευταία φορολογική δήλωση, πριν την υποβολή της αίτησης του οφειλέτη, εύλογες δαπάνες διαβίωσης, καθώς και τυχόν καταθέσεις.</a:t>
            </a:r>
          </a:p>
          <a:p>
            <a:pPr algn="just"/>
            <a:endParaRPr lang="el-GR" sz="1600" dirty="0" smtClean="0"/>
          </a:p>
          <a:p>
            <a:pPr algn="just"/>
            <a:endParaRPr lang="el-GR" sz="1600" dirty="0" smtClean="0"/>
          </a:p>
          <a:p>
            <a:pPr algn="just"/>
            <a:endParaRPr lang="el-GR" sz="1600" dirty="0"/>
          </a:p>
        </p:txBody>
      </p:sp>
      <p:sp>
        <p:nvSpPr>
          <p:cNvPr id="4" name="Slide Number Placeholder 3"/>
          <p:cNvSpPr>
            <a:spLocks noGrp="1"/>
          </p:cNvSpPr>
          <p:nvPr>
            <p:ph type="sldNum" sz="quarter" idx="12"/>
          </p:nvPr>
        </p:nvSpPr>
        <p:spPr/>
        <p:txBody>
          <a:bodyPr/>
          <a:lstStyle/>
          <a:p>
            <a:fld id="{5F5E4264-AB2C-4F8D-B722-011EE3B28134}" type="slidenum">
              <a:rPr lang="el-GR" smtClean="0"/>
              <a:pPr/>
              <a:t>56</a:t>
            </a:fld>
            <a:endParaRPr lang="el-GR" dirty="0"/>
          </a:p>
        </p:txBody>
      </p:sp>
      <p:sp>
        <p:nvSpPr>
          <p:cNvPr id="5" name="Rectangle 2"/>
          <p:cNvSpPr txBox="1">
            <a:spLocks noChangeArrowheads="1"/>
          </p:cNvSpPr>
          <p:nvPr/>
        </p:nvSpPr>
        <p:spPr bwMode="auto">
          <a:xfrm>
            <a:off x="899592" y="548680"/>
            <a:ext cx="7735765" cy="381000"/>
          </a:xfrm>
          <a:prstGeom prst="roundRect">
            <a:avLst>
              <a:gd name="adj" fmla="val 21667"/>
            </a:avLst>
          </a:prstGeom>
          <a:solidFill>
            <a:srgbClr val="6699FF">
              <a:alpha val="50000"/>
            </a:srgbClr>
          </a:solidFill>
          <a:ln>
            <a:miter lim="800000"/>
            <a:headEnd/>
            <a:tailEnd/>
          </a:ln>
        </p:spPr>
        <p:txBody>
          <a:bodyPr vert="horz" wrap="square" lIns="91440" tIns="45720" rIns="91440" bIns="45720" numCol="1" anchor="t" anchorCtr="0" compatLnSpc="1">
            <a:prstTxWarp prst="textNoShape">
              <a:avLst/>
            </a:prstTxWarp>
            <a:normAutofit fontScale="90000" lnSpcReduction="10000"/>
          </a:bodyPr>
          <a:lstStyle/>
          <a:p>
            <a:pPr lvl="0">
              <a:lnSpc>
                <a:spcPct val="90000"/>
              </a:lnSpc>
              <a:defRPr/>
            </a:pPr>
            <a:r>
              <a:rPr lang="el-GR" sz="2000" b="1" dirty="0" smtClean="0">
                <a:solidFill>
                  <a:srgbClr val="000099"/>
                </a:solidFill>
                <a:latin typeface="Times New Roman" pitchFamily="18" charset="0"/>
                <a:ea typeface="+mj-ea"/>
                <a:cs typeface="+mj-cs"/>
              </a:rPr>
              <a:t>Ικανότητα Αποπληρωμής Οφειλέτη – </a:t>
            </a:r>
            <a:r>
              <a:rPr lang="el-GR" sz="2000" b="1" dirty="0" err="1" smtClean="0">
                <a:solidFill>
                  <a:srgbClr val="000099"/>
                </a:solidFill>
                <a:latin typeface="Times New Roman" pitchFamily="18" charset="0"/>
                <a:ea typeface="+mj-ea"/>
                <a:cs typeface="+mj-cs"/>
              </a:rPr>
              <a:t>Συνοφειλέτη</a:t>
            </a:r>
            <a:endParaRPr kumimoji="0" lang="en-GB" sz="2000" b="1" i="0" u="none" strike="noStrike" kern="1200" cap="none" spc="0" normalizeH="0" baseline="0" noProof="0" dirty="0">
              <a:ln>
                <a:noFill/>
              </a:ln>
              <a:solidFill>
                <a:srgbClr val="000099"/>
              </a:solidFill>
              <a:effectLst/>
              <a:uLnTx/>
              <a:uFillTx/>
              <a:latin typeface="Times New Roman" pitchFamily="18" charset="0"/>
              <a:ea typeface="+mj-ea"/>
              <a:cs typeface="+mj-cs"/>
            </a:endParaRPr>
          </a:p>
        </p:txBody>
      </p:sp>
    </p:spTree>
    <p:extLst>
      <p:ext uri="{BB962C8B-B14F-4D97-AF65-F5344CB8AC3E}">
        <p14:creationId xmlns="" xmlns:p14="http://schemas.microsoft.com/office/powerpoint/2010/main" val="1934984054"/>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Στρογγυλεμένο ορθογώνιο"/>
          <p:cNvSpPr/>
          <p:nvPr/>
        </p:nvSpPr>
        <p:spPr>
          <a:xfrm>
            <a:off x="611560" y="1124744"/>
            <a:ext cx="8136904" cy="554461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 name="Content Placeholder 2"/>
          <p:cNvSpPr>
            <a:spLocks noGrp="1"/>
          </p:cNvSpPr>
          <p:nvPr>
            <p:ph idx="1"/>
          </p:nvPr>
        </p:nvSpPr>
        <p:spPr>
          <a:xfrm>
            <a:off x="971601" y="1124744"/>
            <a:ext cx="7344816" cy="5112568"/>
          </a:xfrm>
        </p:spPr>
        <p:txBody>
          <a:bodyPr>
            <a:noAutofit/>
          </a:bodyPr>
          <a:lstStyle/>
          <a:p>
            <a:pPr algn="just">
              <a:spcBef>
                <a:spcPct val="0"/>
              </a:spcBef>
              <a:buClr>
                <a:schemeClr val="bg1"/>
              </a:buClr>
              <a:buFont typeface="Wingdings" pitchFamily="2" charset="2"/>
              <a:buChar char="Ø"/>
            </a:pPr>
            <a:r>
              <a:rPr lang="el-GR" altLang="en-US" sz="1400" dirty="0" smtClean="0">
                <a:solidFill>
                  <a:schemeClr val="bg1"/>
                </a:solidFill>
                <a:latin typeface="Arial" charset="0"/>
              </a:rPr>
              <a:t>Όπως ισχύει σε αντίστοιχες εξυγιαντικές διαδικασίες, ισχύει η αρχή της απαγόρευσης της χειροτέρευσης της θέσης του δανειστή, που δεν επιτρέπεται να βρεθεί σε χειρότερη θέση αυτής στην οποία θα βρισκόταν, εάν λάμβανε χώρα αναγκαστική εκτέλεση και επομένως ακολουθούσαμε τους κανόνες κατάταξης του κώδικα Πολιτικής Δικονομίας</a:t>
            </a:r>
            <a:r>
              <a:rPr lang="en-US" altLang="en-US" sz="1400" dirty="0" smtClean="0">
                <a:solidFill>
                  <a:schemeClr val="bg1"/>
                </a:solidFill>
                <a:latin typeface="Arial" charset="0"/>
              </a:rPr>
              <a:t> (</a:t>
            </a:r>
            <a:r>
              <a:rPr lang="el-GR" altLang="en-US" sz="1400" dirty="0" smtClean="0">
                <a:solidFill>
                  <a:schemeClr val="bg1"/>
                </a:solidFill>
                <a:latin typeface="Arial" charset="0"/>
              </a:rPr>
              <a:t>βλ. άρθρο 9 παρ. 2 </a:t>
            </a:r>
            <a:r>
              <a:rPr lang="el-GR" altLang="en-US" sz="1400" dirty="0" err="1" smtClean="0">
                <a:solidFill>
                  <a:schemeClr val="bg1"/>
                </a:solidFill>
                <a:latin typeface="Arial" charset="0"/>
              </a:rPr>
              <a:t>περ</a:t>
            </a:r>
            <a:r>
              <a:rPr lang="el-GR" altLang="en-US" sz="1400" dirty="0" smtClean="0">
                <a:solidFill>
                  <a:schemeClr val="bg1"/>
                </a:solidFill>
                <a:latin typeface="Arial" charset="0"/>
              </a:rPr>
              <a:t>. </a:t>
            </a:r>
            <a:r>
              <a:rPr lang="el-GR" altLang="en-US" sz="1400" dirty="0" err="1" smtClean="0">
                <a:solidFill>
                  <a:schemeClr val="bg1"/>
                </a:solidFill>
                <a:latin typeface="Arial" charset="0"/>
              </a:rPr>
              <a:t>α΄</a:t>
            </a:r>
            <a:r>
              <a:rPr lang="el-GR" altLang="en-US" sz="1400" dirty="0" smtClean="0">
                <a:solidFill>
                  <a:schemeClr val="bg1"/>
                </a:solidFill>
                <a:latin typeface="Arial" charset="0"/>
              </a:rPr>
              <a:t> - </a:t>
            </a:r>
            <a:r>
              <a:rPr lang="el-GR" altLang="en-US" sz="1400" dirty="0" err="1" smtClean="0">
                <a:solidFill>
                  <a:schemeClr val="bg1"/>
                </a:solidFill>
                <a:latin typeface="Arial" charset="0"/>
              </a:rPr>
              <a:t>γ΄</a:t>
            </a:r>
            <a:r>
              <a:rPr lang="el-GR" altLang="en-US" sz="1400" dirty="0" smtClean="0">
                <a:solidFill>
                  <a:schemeClr val="bg1"/>
                </a:solidFill>
                <a:latin typeface="Arial" charset="0"/>
              </a:rPr>
              <a:t> Ν. 4469/2017). </a:t>
            </a:r>
          </a:p>
          <a:p>
            <a:pPr algn="just">
              <a:spcBef>
                <a:spcPct val="0"/>
              </a:spcBef>
              <a:buClr>
                <a:schemeClr val="bg1"/>
              </a:buClr>
              <a:buFont typeface="Wingdings" pitchFamily="2" charset="2"/>
              <a:buChar char="Ø"/>
            </a:pPr>
            <a:r>
              <a:rPr lang="el-GR" altLang="en-US" sz="1400" dirty="0" smtClean="0">
                <a:solidFill>
                  <a:schemeClr val="bg1"/>
                </a:solidFill>
                <a:latin typeface="Arial" charset="0"/>
              </a:rPr>
              <a:t>Για να υπολογιστεί, σε κάθε περίπτωση, η «αξία ρευστοποίησης» των περιουσιακών στοιχείων της επιχείρησης πρέπει αρχικά να εκτιμηθεί η εμπορική αξία τους, που σε μία υποθετική διαδικασία αναγκαστικής εκτέλεσης θα λαμβανόταν ως βάση για την τιμή πρώτης προσφοράς σε πλειστηριασμό</a:t>
            </a:r>
            <a:r>
              <a:rPr lang="el-GR" sz="1400" dirty="0" smtClean="0"/>
              <a:t> </a:t>
            </a:r>
            <a:r>
              <a:rPr lang="el-GR" altLang="en-US" sz="1400" dirty="0" smtClean="0">
                <a:solidFill>
                  <a:schemeClr val="bg1"/>
                </a:solidFill>
                <a:latin typeface="Arial" charset="0"/>
              </a:rPr>
              <a:t>και από αυτήν να αφαιρεθούν τα έξοδα που θα συνεπαγόταν η αναγκαστική εκποίησή τους</a:t>
            </a:r>
          </a:p>
          <a:p>
            <a:pPr algn="just">
              <a:spcBef>
                <a:spcPct val="0"/>
              </a:spcBef>
              <a:buClr>
                <a:schemeClr val="bg1"/>
              </a:buClr>
              <a:buFont typeface="Wingdings" pitchFamily="2" charset="2"/>
              <a:buChar char="Ø"/>
            </a:pPr>
            <a:r>
              <a:rPr lang="el-GR" altLang="en-US" sz="1400" dirty="0" smtClean="0">
                <a:solidFill>
                  <a:schemeClr val="bg1"/>
                </a:solidFill>
                <a:latin typeface="Arial" charset="0"/>
              </a:rPr>
              <a:t>Ο υπολογισμός της «αξίας ρευστοποίησης» των περιουσιακών στοιχείων για την τήρηση της αρχής της μη χειροτέρευσης θέσης του πιστωτή δεν θα γίνει μόνο με σημείο αναφοράς την ρευστοποίηση περιουσιακών στοιχείων του οφειλέτη, αλλά και λοιπών </a:t>
            </a:r>
            <a:r>
              <a:rPr lang="el-GR" altLang="en-US" sz="1400" dirty="0" err="1" smtClean="0">
                <a:solidFill>
                  <a:schemeClr val="bg1"/>
                </a:solidFill>
                <a:latin typeface="Arial" charset="0"/>
              </a:rPr>
              <a:t>συνοφειλετών</a:t>
            </a:r>
            <a:r>
              <a:rPr lang="el-GR" altLang="en-US" sz="1400" dirty="0" smtClean="0">
                <a:solidFill>
                  <a:schemeClr val="bg1"/>
                </a:solidFill>
                <a:latin typeface="Arial" charset="0"/>
              </a:rPr>
              <a:t>.</a:t>
            </a:r>
            <a:endParaRPr lang="en-US" altLang="en-US" sz="1400" dirty="0" smtClean="0">
              <a:solidFill>
                <a:schemeClr val="bg1"/>
              </a:solidFill>
              <a:latin typeface="Arial" charset="0"/>
            </a:endParaRPr>
          </a:p>
          <a:p>
            <a:pPr algn="just">
              <a:spcBef>
                <a:spcPct val="0"/>
              </a:spcBef>
              <a:buClr>
                <a:schemeClr val="bg1"/>
              </a:buClr>
              <a:buFont typeface="Wingdings" pitchFamily="2" charset="2"/>
              <a:buChar char="Ø"/>
            </a:pPr>
            <a:r>
              <a:rPr lang="el-GR" altLang="en-US" sz="1400" dirty="0" smtClean="0">
                <a:solidFill>
                  <a:schemeClr val="bg1"/>
                </a:solidFill>
                <a:latin typeface="Arial" charset="0"/>
              </a:rPr>
              <a:t>Εάν υπάρχουν βάσει της ικανότητας αποπληρωμής του οφειλέτη και των </a:t>
            </a:r>
            <a:r>
              <a:rPr lang="el-GR" altLang="en-US" sz="1400" dirty="0" err="1" smtClean="0">
                <a:solidFill>
                  <a:schemeClr val="bg1"/>
                </a:solidFill>
                <a:latin typeface="Arial" charset="0"/>
              </a:rPr>
              <a:t>συνοφειλετών</a:t>
            </a:r>
            <a:r>
              <a:rPr lang="el-GR" altLang="en-US" sz="1400" smtClean="0">
                <a:solidFill>
                  <a:schemeClr val="bg1"/>
                </a:solidFill>
                <a:latin typeface="Arial" charset="0"/>
              </a:rPr>
              <a:t> περαιτέρω </a:t>
            </a:r>
            <a:r>
              <a:rPr lang="el-GR" altLang="en-US" sz="1400" dirty="0" smtClean="0">
                <a:solidFill>
                  <a:schemeClr val="bg1"/>
                </a:solidFill>
                <a:latin typeface="Arial" charset="0"/>
              </a:rPr>
              <a:t>ποσά αδιάθετα, τότε μεταβαίνουμε στην αρχή της σύμμετρης ικανοποίησης απαιτήσεων μεταξύ των δανειστών, τα οποία υπολογίζονται αφού προηγουμένως διαγραφούν σε σημαντικό βαθμό παρεπόμενες απαιτήσεις, που μπορούν να έχουν οι δανειστές σε βάρος του οφειλέτη από τόκους υπερημερίας (οι οποίοι διαγράφονται στο ακέραιο) και ειδικά το δημόσιο και οι φορείς κοινωνικής ασφάλισης από προσαυξήσεις και τόκους, τα ποσά αυτά διαφορετικά διαγράφονται ολοσχερώς. </a:t>
            </a:r>
            <a:endParaRPr lang="en-US" altLang="en-US" sz="1400" dirty="0" smtClean="0">
              <a:solidFill>
                <a:schemeClr val="bg1"/>
              </a:solidFill>
              <a:latin typeface="Arial" charset="0"/>
            </a:endParaRPr>
          </a:p>
          <a:p>
            <a:pPr algn="just">
              <a:spcBef>
                <a:spcPct val="0"/>
              </a:spcBef>
              <a:buClr>
                <a:schemeClr val="bg1"/>
              </a:buClr>
              <a:buFont typeface="Wingdings" pitchFamily="2" charset="2"/>
              <a:buChar char="Ø"/>
            </a:pPr>
            <a:r>
              <a:rPr lang="el-GR" altLang="en-US" sz="1400" dirty="0" smtClean="0">
                <a:solidFill>
                  <a:schemeClr val="bg1"/>
                </a:solidFill>
                <a:latin typeface="Arial" charset="0"/>
              </a:rPr>
              <a:t>Αυτό σημαίνει για να μεταβούμε και στο θέμα της ευθύνης των στελεχών ότι εάν χωρεί διαγραφή βάσει του νόμου δεν μπορεί να στοιχειοθετηθεί ευθύνη, καθώς από τα διαθέσιμα στη βάση του εξωδικαστικού στοιχεία θα προκύπτει ότι συνέτρεχαν οι σχετικές προϋποθέσεις.</a:t>
            </a:r>
          </a:p>
          <a:p>
            <a:pPr algn="just">
              <a:spcBef>
                <a:spcPct val="0"/>
              </a:spcBef>
              <a:buClr>
                <a:schemeClr val="bg1"/>
              </a:buClr>
              <a:buFont typeface="Wingdings" pitchFamily="2" charset="2"/>
              <a:buChar char="Ø"/>
            </a:pPr>
            <a:endParaRPr lang="el-GR" altLang="en-US" sz="1600" dirty="0" smtClean="0">
              <a:solidFill>
                <a:schemeClr val="bg1"/>
              </a:solidFill>
              <a:latin typeface="Arial" charset="0"/>
            </a:endParaRPr>
          </a:p>
        </p:txBody>
      </p:sp>
      <p:sp>
        <p:nvSpPr>
          <p:cNvPr id="4" name="Slide Number Placeholder 3"/>
          <p:cNvSpPr>
            <a:spLocks noGrp="1"/>
          </p:cNvSpPr>
          <p:nvPr>
            <p:ph type="sldNum" sz="quarter" idx="12"/>
          </p:nvPr>
        </p:nvSpPr>
        <p:spPr/>
        <p:txBody>
          <a:bodyPr/>
          <a:lstStyle/>
          <a:p>
            <a:fld id="{5F5E4264-AB2C-4F8D-B722-011EE3B28134}" type="slidenum">
              <a:rPr lang="el-GR" smtClean="0"/>
              <a:pPr/>
              <a:t>57</a:t>
            </a:fld>
            <a:endParaRPr lang="el-GR" dirty="0"/>
          </a:p>
        </p:txBody>
      </p:sp>
      <p:sp>
        <p:nvSpPr>
          <p:cNvPr id="5" name="Rectangle 2"/>
          <p:cNvSpPr txBox="1">
            <a:spLocks noChangeArrowheads="1"/>
          </p:cNvSpPr>
          <p:nvPr/>
        </p:nvSpPr>
        <p:spPr bwMode="auto">
          <a:xfrm>
            <a:off x="899592" y="548680"/>
            <a:ext cx="7735765" cy="381000"/>
          </a:xfrm>
          <a:prstGeom prst="roundRect">
            <a:avLst>
              <a:gd name="adj" fmla="val 21667"/>
            </a:avLst>
          </a:prstGeom>
          <a:solidFill>
            <a:srgbClr val="6699FF">
              <a:alpha val="50000"/>
            </a:srgbClr>
          </a:solidFill>
          <a:ln>
            <a:miter lim="800000"/>
            <a:headEnd/>
            <a:tailEnd/>
          </a:ln>
        </p:spPr>
        <p:txBody>
          <a:bodyPr vert="horz" wrap="square" lIns="91440" tIns="45720" rIns="91440" bIns="45720" numCol="1" anchor="t" anchorCtr="0" compatLnSpc="1">
            <a:prstTxWarp prst="textNoShape">
              <a:avLst/>
            </a:prstTxWarp>
            <a:normAutofit fontScale="90000" lnSpcReduction="10000"/>
          </a:bodyPr>
          <a:lstStyle/>
          <a:p>
            <a:pPr lvl="0">
              <a:lnSpc>
                <a:spcPct val="90000"/>
              </a:lnSpc>
              <a:defRPr/>
            </a:pPr>
            <a:r>
              <a:rPr lang="el-GR" sz="2000" b="1" dirty="0" smtClean="0">
                <a:solidFill>
                  <a:srgbClr val="000099"/>
                </a:solidFill>
                <a:latin typeface="Times New Roman" pitchFamily="18" charset="0"/>
                <a:ea typeface="+mj-ea"/>
                <a:cs typeface="+mj-cs"/>
              </a:rPr>
              <a:t>Αρχή της μη χειροτέρευσης της θέσης των πιστωτών </a:t>
            </a:r>
            <a:endParaRPr kumimoji="0" lang="en-GB" sz="2000" b="1" i="0" u="none" strike="noStrike" kern="1200" cap="none" spc="0" normalizeH="0" baseline="0" noProof="0" dirty="0">
              <a:ln>
                <a:noFill/>
              </a:ln>
              <a:solidFill>
                <a:srgbClr val="000099"/>
              </a:solidFill>
              <a:effectLst/>
              <a:uLnTx/>
              <a:uFillTx/>
              <a:latin typeface="Times New Roman" pitchFamily="18" charset="0"/>
              <a:ea typeface="+mj-ea"/>
              <a:cs typeface="+mj-cs"/>
            </a:endParaRPr>
          </a:p>
        </p:txBody>
      </p:sp>
    </p:spTree>
    <p:extLst>
      <p:ext uri="{BB962C8B-B14F-4D97-AF65-F5344CB8AC3E}">
        <p14:creationId xmlns="" xmlns:p14="http://schemas.microsoft.com/office/powerpoint/2010/main" val="1934984054"/>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Στρογγυλεμένο ορθογώνιο"/>
          <p:cNvSpPr/>
          <p:nvPr/>
        </p:nvSpPr>
        <p:spPr>
          <a:xfrm>
            <a:off x="611560" y="1124744"/>
            <a:ext cx="8136904" cy="554461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 name="Content Placeholder 2"/>
          <p:cNvSpPr>
            <a:spLocks noGrp="1"/>
          </p:cNvSpPr>
          <p:nvPr>
            <p:ph idx="1"/>
          </p:nvPr>
        </p:nvSpPr>
        <p:spPr>
          <a:xfrm>
            <a:off x="971601" y="1124744"/>
            <a:ext cx="7344816" cy="5112568"/>
          </a:xfrm>
        </p:spPr>
        <p:txBody>
          <a:bodyPr>
            <a:noAutofit/>
          </a:bodyPr>
          <a:lstStyle/>
          <a:p>
            <a:pPr algn="just">
              <a:spcBef>
                <a:spcPct val="0"/>
              </a:spcBef>
              <a:buClr>
                <a:schemeClr val="bg1"/>
              </a:buClr>
              <a:buFont typeface="Wingdings" pitchFamily="2" charset="2"/>
              <a:buChar char="Ø"/>
            </a:pPr>
            <a:r>
              <a:rPr lang="el-GR" altLang="en-US" sz="1600" dirty="0" smtClean="0">
                <a:solidFill>
                  <a:schemeClr val="bg1"/>
                </a:solidFill>
                <a:latin typeface="Arial" charset="0"/>
              </a:rPr>
              <a:t>Για την αξιολόγηση της «αξίας ρευστοποίησης» που ορίζεται ως η αξία που θα ελάμβαναν οι πιστωτές σε περίπτωση αναγκαστικής εκποίησης των περιουσιακών στοιχείων του Οφειλέτη και των </a:t>
            </a:r>
            <a:r>
              <a:rPr lang="el-GR" altLang="en-US" sz="1600" dirty="0" err="1" smtClean="0">
                <a:solidFill>
                  <a:schemeClr val="bg1"/>
                </a:solidFill>
                <a:latin typeface="Arial" charset="0"/>
              </a:rPr>
              <a:t>Συνοφειλετών</a:t>
            </a:r>
            <a:r>
              <a:rPr lang="el-GR" altLang="en-US" sz="1600" dirty="0" smtClean="0">
                <a:solidFill>
                  <a:schemeClr val="bg1"/>
                </a:solidFill>
                <a:latin typeface="Arial" charset="0"/>
              </a:rPr>
              <a:t> το Δημόσιο ελέγχει και λαμβάνει υπόψη τα εξής: </a:t>
            </a:r>
          </a:p>
          <a:p>
            <a:pPr algn="just">
              <a:spcBef>
                <a:spcPct val="0"/>
              </a:spcBef>
              <a:buClr>
                <a:schemeClr val="bg1"/>
              </a:buClr>
              <a:buFont typeface="Wingdings" pitchFamily="2" charset="2"/>
              <a:buChar char="Ø"/>
            </a:pPr>
            <a:endParaRPr lang="el-GR" altLang="en-US" sz="1600" dirty="0" smtClean="0">
              <a:solidFill>
                <a:schemeClr val="bg1"/>
              </a:solidFill>
              <a:latin typeface="Arial" charset="0"/>
            </a:endParaRPr>
          </a:p>
          <a:p>
            <a:pPr algn="just">
              <a:spcBef>
                <a:spcPct val="0"/>
              </a:spcBef>
              <a:buClr>
                <a:schemeClr val="bg1"/>
              </a:buClr>
              <a:buFont typeface="Wingdings" pitchFamily="2" charset="2"/>
              <a:buChar char="Ø"/>
            </a:pPr>
            <a:r>
              <a:rPr lang="el-GR" altLang="en-US" sz="1600" dirty="0" smtClean="0">
                <a:solidFill>
                  <a:schemeClr val="bg1"/>
                </a:solidFill>
                <a:latin typeface="Arial" charset="0"/>
              </a:rPr>
              <a:t>Για τα ακίνητα:</a:t>
            </a:r>
          </a:p>
          <a:p>
            <a:pPr algn="just"/>
            <a:r>
              <a:rPr lang="el-GR" altLang="en-US" sz="1600" dirty="0" smtClean="0">
                <a:solidFill>
                  <a:schemeClr val="bg1"/>
                </a:solidFill>
                <a:latin typeface="Arial" charset="0"/>
              </a:rPr>
              <a:t>Έκθεση εκτιμητή ακινήτων και σε περίπτωση που προσκομίζονται από οφειλέτη, </a:t>
            </a:r>
            <a:r>
              <a:rPr lang="el-GR" altLang="en-US" sz="1600" dirty="0" err="1" smtClean="0">
                <a:solidFill>
                  <a:schemeClr val="bg1"/>
                </a:solidFill>
                <a:latin typeface="Arial" charset="0"/>
              </a:rPr>
              <a:t>συνοφειλέτη</a:t>
            </a:r>
            <a:r>
              <a:rPr lang="el-GR" altLang="en-US" sz="1600" dirty="0" smtClean="0">
                <a:solidFill>
                  <a:schemeClr val="bg1"/>
                </a:solidFill>
                <a:latin typeface="Arial" charset="0"/>
              </a:rPr>
              <a:t> ή πιστωτές περισσότερες εκθέσεις εκτιμητών, την πιο πρόσφατη Εκτίμηση αξίας ακινήτων που περιλαμβάνεται σε έκθεση εμπειρογνώμονα η οποία λαμβάνεται υπ’ όψιν μόνο όταν βασίζεται σε έκθεση εκτιμητή ακινήτων.</a:t>
            </a:r>
          </a:p>
          <a:p>
            <a:pPr algn="just">
              <a:buNone/>
            </a:pPr>
            <a:r>
              <a:rPr lang="el-GR" altLang="en-US" sz="1600" dirty="0" smtClean="0">
                <a:solidFill>
                  <a:schemeClr val="bg1"/>
                </a:solidFill>
                <a:latin typeface="Arial" charset="0"/>
              </a:rPr>
              <a:t>	</a:t>
            </a:r>
            <a:r>
              <a:rPr lang="el-GR" altLang="en-US" sz="1600" b="1" u="sng" dirty="0" smtClean="0">
                <a:solidFill>
                  <a:srgbClr val="FF0000"/>
                </a:solidFill>
                <a:latin typeface="Arial" charset="0"/>
              </a:rPr>
              <a:t>Σε περίπτωση που δεν προσκομίζεται έκθεση εκτιμητή ακινήτων</a:t>
            </a:r>
            <a:r>
              <a:rPr lang="el-GR" altLang="en-US" sz="1600" dirty="0" smtClean="0">
                <a:solidFill>
                  <a:schemeClr val="bg1"/>
                </a:solidFill>
                <a:latin typeface="Arial" charset="0"/>
              </a:rPr>
              <a:t>, το Δημόσιο ελέγχει και λαμβάνει υπόψη τ</a:t>
            </a:r>
            <a:r>
              <a:rPr lang="it-IT" altLang="en-US" sz="1600" dirty="0" smtClean="0">
                <a:solidFill>
                  <a:schemeClr val="bg1"/>
                </a:solidFill>
                <a:latin typeface="Arial" charset="0"/>
              </a:rPr>
              <a:t>η φορολογητέα αξία </a:t>
            </a:r>
            <a:r>
              <a:rPr lang="el-GR" altLang="en-US" sz="1600" dirty="0" smtClean="0">
                <a:solidFill>
                  <a:schemeClr val="bg1"/>
                </a:solidFill>
                <a:latin typeface="Arial" charset="0"/>
              </a:rPr>
              <a:t>για τον υπολογισμό </a:t>
            </a:r>
            <a:r>
              <a:rPr lang="it-IT" altLang="en-US" sz="1600" dirty="0" smtClean="0">
                <a:solidFill>
                  <a:schemeClr val="bg1"/>
                </a:solidFill>
                <a:latin typeface="Arial" charset="0"/>
              </a:rPr>
              <a:t>του </a:t>
            </a:r>
            <a:r>
              <a:rPr lang="it-IT" altLang="en-US" sz="1600" b="1" u="sng" dirty="0" smtClean="0">
                <a:solidFill>
                  <a:srgbClr val="FF0000"/>
                </a:solidFill>
                <a:latin typeface="Arial" charset="0"/>
              </a:rPr>
              <a:t>ΕΝ.Φ.Ι.Α., </a:t>
            </a:r>
            <a:r>
              <a:rPr lang="it-IT" altLang="en-US" sz="1600" dirty="0" smtClean="0">
                <a:solidFill>
                  <a:schemeClr val="bg1"/>
                </a:solidFill>
                <a:latin typeface="Arial" charset="0"/>
              </a:rPr>
              <a:t>σύμφωνα με το ν.</a:t>
            </a:r>
            <a:r>
              <a:rPr lang="el-GR" altLang="en-US" sz="1600" dirty="0" smtClean="0">
                <a:solidFill>
                  <a:schemeClr val="bg1"/>
                </a:solidFill>
                <a:latin typeface="Arial" charset="0"/>
              </a:rPr>
              <a:t> 4223/2013,</a:t>
            </a:r>
            <a:r>
              <a:rPr lang="it-IT" altLang="en-US" sz="1600" dirty="0" smtClean="0">
                <a:solidFill>
                  <a:schemeClr val="bg1"/>
                </a:solidFill>
                <a:latin typeface="Arial" charset="0"/>
              </a:rPr>
              <a:t> από την τελευταία συντεθείσα δήλωση ΕΝ.Φ.Ι.Α. - πράξη προσδιορισμού φόρου</a:t>
            </a:r>
            <a:r>
              <a:rPr lang="el-GR" altLang="en-US" sz="1600" dirty="0" smtClean="0">
                <a:solidFill>
                  <a:schemeClr val="bg1"/>
                </a:solidFill>
                <a:latin typeface="Arial" charset="0"/>
              </a:rPr>
              <a:t> και γ</a:t>
            </a:r>
            <a:r>
              <a:rPr lang="it-IT" altLang="en-US" sz="1600" dirty="0" smtClean="0">
                <a:solidFill>
                  <a:schemeClr val="bg1"/>
                </a:solidFill>
                <a:latin typeface="Arial" charset="0"/>
              </a:rPr>
              <a:t>ια ακίνητα για τα οποία </a:t>
            </a:r>
            <a:r>
              <a:rPr lang="it-IT" altLang="en-US" sz="1600" b="1" u="sng" dirty="0" smtClean="0">
                <a:solidFill>
                  <a:srgbClr val="FF0000"/>
                </a:solidFill>
                <a:latin typeface="Arial" charset="0"/>
              </a:rPr>
              <a:t>δεν προσδιορίζεται αξία ΕΝ.Φ.Ι.Α., την αντικειμενική αξία αυτών</a:t>
            </a:r>
            <a:r>
              <a:rPr lang="it-IT" altLang="en-US" sz="1600" dirty="0" smtClean="0">
                <a:solidFill>
                  <a:schemeClr val="bg1"/>
                </a:solidFill>
                <a:latin typeface="Arial" charset="0"/>
              </a:rPr>
              <a:t>, η οποία προκύπτει κατά τις διατάξεις του άρθρου 41Α του ν. 1249/1982 (ΦΕΚ 43Α΄) και της απόφασης του Υπουργού Οικονομικών 1144814/26361/ΠΟΛ 1310/1998 (ΦΕΚ Β΄ 1328). Για τον υπολογισμό αυτής συμπληρώνεται από τον οφειλέτη ή τον συνοφειλέτη  το έντυπο υπολογισμού αξίας «ΑΑ ΓΗΣ» και η ορθότητα του υπολογισμού της βεβαιώνεται από συμβολαιογράφο.</a:t>
            </a:r>
            <a:endParaRPr lang="el-GR" altLang="en-US" sz="1600" dirty="0" smtClean="0">
              <a:solidFill>
                <a:schemeClr val="bg1"/>
              </a:solidFill>
              <a:latin typeface="Arial" charset="0"/>
            </a:endParaRPr>
          </a:p>
        </p:txBody>
      </p:sp>
      <p:sp>
        <p:nvSpPr>
          <p:cNvPr id="4" name="Slide Number Placeholder 3"/>
          <p:cNvSpPr>
            <a:spLocks noGrp="1"/>
          </p:cNvSpPr>
          <p:nvPr>
            <p:ph type="sldNum" sz="quarter" idx="12"/>
          </p:nvPr>
        </p:nvSpPr>
        <p:spPr/>
        <p:txBody>
          <a:bodyPr/>
          <a:lstStyle/>
          <a:p>
            <a:fld id="{5F5E4264-AB2C-4F8D-B722-011EE3B28134}" type="slidenum">
              <a:rPr lang="el-GR" smtClean="0"/>
              <a:pPr/>
              <a:t>58</a:t>
            </a:fld>
            <a:endParaRPr lang="el-GR" dirty="0"/>
          </a:p>
        </p:txBody>
      </p:sp>
      <p:sp>
        <p:nvSpPr>
          <p:cNvPr id="5" name="Rectangle 2"/>
          <p:cNvSpPr txBox="1">
            <a:spLocks noChangeArrowheads="1"/>
          </p:cNvSpPr>
          <p:nvPr/>
        </p:nvSpPr>
        <p:spPr bwMode="auto">
          <a:xfrm>
            <a:off x="899592" y="548680"/>
            <a:ext cx="7735765" cy="381000"/>
          </a:xfrm>
          <a:prstGeom prst="roundRect">
            <a:avLst>
              <a:gd name="adj" fmla="val 21667"/>
            </a:avLst>
          </a:prstGeom>
          <a:solidFill>
            <a:srgbClr val="6699FF">
              <a:alpha val="50000"/>
            </a:srgbClr>
          </a:solidFill>
          <a:ln>
            <a:miter lim="800000"/>
            <a:headEnd/>
            <a:tailEnd/>
          </a:ln>
        </p:spPr>
        <p:txBody>
          <a:bodyPr vert="horz" wrap="square" lIns="91440" tIns="45720" rIns="91440" bIns="45720" numCol="1" anchor="t" anchorCtr="0" compatLnSpc="1">
            <a:prstTxWarp prst="textNoShape">
              <a:avLst/>
            </a:prstTxWarp>
            <a:normAutofit fontScale="90000" lnSpcReduction="10000"/>
          </a:bodyPr>
          <a:lstStyle/>
          <a:p>
            <a:pPr lvl="0">
              <a:lnSpc>
                <a:spcPct val="90000"/>
              </a:lnSpc>
              <a:defRPr/>
            </a:pPr>
            <a:r>
              <a:rPr lang="el-GR" sz="2000" b="1" dirty="0" smtClean="0">
                <a:solidFill>
                  <a:srgbClr val="000099"/>
                </a:solidFill>
                <a:latin typeface="Times New Roman" pitchFamily="18" charset="0"/>
                <a:ea typeface="+mj-ea"/>
                <a:cs typeface="+mj-cs"/>
              </a:rPr>
              <a:t>Αξιολόγηση «Αξίας Ρευστοποίησης» Οφειλέτη – </a:t>
            </a:r>
            <a:r>
              <a:rPr lang="el-GR" sz="2000" b="1" dirty="0" err="1" smtClean="0">
                <a:solidFill>
                  <a:srgbClr val="000099"/>
                </a:solidFill>
                <a:latin typeface="Times New Roman" pitchFamily="18" charset="0"/>
                <a:ea typeface="+mj-ea"/>
                <a:cs typeface="+mj-cs"/>
              </a:rPr>
              <a:t>Συνοφειλετών</a:t>
            </a:r>
            <a:endParaRPr kumimoji="0" lang="en-GB" sz="2000" b="1" i="0" u="none" strike="noStrike" kern="1200" cap="none" spc="0" normalizeH="0" baseline="0" noProof="0" dirty="0">
              <a:ln>
                <a:noFill/>
              </a:ln>
              <a:solidFill>
                <a:srgbClr val="000099"/>
              </a:solidFill>
              <a:effectLst/>
              <a:uLnTx/>
              <a:uFillTx/>
              <a:latin typeface="Times New Roman" pitchFamily="18" charset="0"/>
              <a:ea typeface="+mj-ea"/>
              <a:cs typeface="+mj-cs"/>
            </a:endParaRPr>
          </a:p>
        </p:txBody>
      </p:sp>
    </p:spTree>
    <p:extLst>
      <p:ext uri="{BB962C8B-B14F-4D97-AF65-F5344CB8AC3E}">
        <p14:creationId xmlns="" xmlns:p14="http://schemas.microsoft.com/office/powerpoint/2010/main" val="1934984054"/>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Στρογγυλεμένο ορθογώνιο"/>
          <p:cNvSpPr/>
          <p:nvPr/>
        </p:nvSpPr>
        <p:spPr>
          <a:xfrm>
            <a:off x="611560" y="1124744"/>
            <a:ext cx="8136904" cy="554461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 name="Content Placeholder 2"/>
          <p:cNvSpPr>
            <a:spLocks noGrp="1"/>
          </p:cNvSpPr>
          <p:nvPr>
            <p:ph idx="1"/>
          </p:nvPr>
        </p:nvSpPr>
        <p:spPr>
          <a:xfrm>
            <a:off x="971601" y="1124744"/>
            <a:ext cx="7344816" cy="5733256"/>
          </a:xfrm>
        </p:spPr>
        <p:txBody>
          <a:bodyPr>
            <a:noAutofit/>
          </a:bodyPr>
          <a:lstStyle/>
          <a:p>
            <a:pPr algn="just">
              <a:spcBef>
                <a:spcPct val="0"/>
              </a:spcBef>
              <a:buClr>
                <a:schemeClr val="bg1"/>
              </a:buClr>
              <a:buFont typeface="Wingdings" pitchFamily="2" charset="2"/>
              <a:buChar char="Ø"/>
            </a:pPr>
            <a:r>
              <a:rPr lang="el-GR" altLang="en-US" sz="1400" dirty="0" smtClean="0">
                <a:solidFill>
                  <a:schemeClr val="bg1"/>
                </a:solidFill>
                <a:latin typeface="Arial" charset="0"/>
              </a:rPr>
              <a:t>Για την αξιολόγηση της «αξίας ρευστοποίησης» των περιουσιακών στοιχείων του   Οφειλέτη και των </a:t>
            </a:r>
            <a:r>
              <a:rPr lang="el-GR" altLang="en-US" sz="1400" dirty="0" err="1" smtClean="0">
                <a:solidFill>
                  <a:schemeClr val="bg1"/>
                </a:solidFill>
                <a:latin typeface="Arial" charset="0"/>
              </a:rPr>
              <a:t>Συνοφειλετών</a:t>
            </a:r>
            <a:r>
              <a:rPr lang="el-GR" altLang="en-US" sz="1400" dirty="0" smtClean="0">
                <a:solidFill>
                  <a:schemeClr val="bg1"/>
                </a:solidFill>
                <a:latin typeface="Arial" charset="0"/>
              </a:rPr>
              <a:t> το Δημόσιο ελέγχει και λαμβάνει υπόψη τα εξής: </a:t>
            </a:r>
          </a:p>
          <a:p>
            <a:pPr algn="just">
              <a:spcBef>
                <a:spcPct val="0"/>
              </a:spcBef>
              <a:buClr>
                <a:schemeClr val="bg1"/>
              </a:buClr>
              <a:buFont typeface="Wingdings" pitchFamily="2" charset="2"/>
              <a:buChar char="Ø"/>
            </a:pPr>
            <a:endParaRPr lang="el-GR" altLang="en-US" sz="1400" dirty="0" smtClean="0">
              <a:solidFill>
                <a:schemeClr val="bg1"/>
              </a:solidFill>
              <a:latin typeface="Arial" charset="0"/>
            </a:endParaRPr>
          </a:p>
          <a:p>
            <a:pPr algn="just">
              <a:spcBef>
                <a:spcPct val="0"/>
              </a:spcBef>
              <a:buClr>
                <a:schemeClr val="bg1"/>
              </a:buClr>
              <a:buFont typeface="Wingdings" pitchFamily="2" charset="2"/>
              <a:buChar char="Ø"/>
            </a:pPr>
            <a:r>
              <a:rPr lang="el-GR" altLang="en-US" sz="1400" dirty="0" smtClean="0">
                <a:solidFill>
                  <a:schemeClr val="bg1"/>
                </a:solidFill>
                <a:latin typeface="Arial" charset="0"/>
              </a:rPr>
              <a:t>Για τα κινητά:</a:t>
            </a:r>
          </a:p>
          <a:p>
            <a:pPr algn="just"/>
            <a:r>
              <a:rPr lang="el-GR" altLang="en-US" sz="1400" dirty="0" smtClean="0">
                <a:solidFill>
                  <a:schemeClr val="bg1"/>
                </a:solidFill>
                <a:latin typeface="Arial" charset="0"/>
              </a:rPr>
              <a:t>που σχετίζονται με την άσκηση της επιχειρηματικής δραστηριότητας του οφειλέτη ή </a:t>
            </a:r>
            <a:r>
              <a:rPr lang="el-GR" altLang="en-US" sz="1400" dirty="0" err="1" smtClean="0">
                <a:solidFill>
                  <a:schemeClr val="bg1"/>
                </a:solidFill>
                <a:latin typeface="Arial" charset="0"/>
              </a:rPr>
              <a:t>συνοφειλέτη</a:t>
            </a:r>
            <a:r>
              <a:rPr lang="el-GR" altLang="en-US" sz="1400" dirty="0" smtClean="0">
                <a:solidFill>
                  <a:schemeClr val="bg1"/>
                </a:solidFill>
                <a:latin typeface="Arial" charset="0"/>
              </a:rPr>
              <a:t>, </a:t>
            </a:r>
            <a:r>
              <a:rPr lang="el-GR" altLang="en-US" sz="1400" b="1" u="sng" dirty="0" smtClean="0">
                <a:solidFill>
                  <a:srgbClr val="FF0000"/>
                </a:solidFill>
                <a:latin typeface="Arial" charset="0"/>
              </a:rPr>
              <a:t>όπως ενσώματα και άυλα πάγια πλην ακινήτων, αποθέματα, χρηματοοικονομικά περιουσιακά στοιχεία (π.χ. απαιτήσεις, τίτλοι, καταθέσεις, μετρητά, μετοχές),</a:t>
            </a:r>
            <a:r>
              <a:rPr lang="el-GR" altLang="en-US" sz="1400" dirty="0" smtClean="0">
                <a:solidFill>
                  <a:schemeClr val="bg1"/>
                </a:solidFill>
                <a:latin typeface="Arial" charset="0"/>
              </a:rPr>
              <a:t> την αγοραία αξία όπως προκύπτει είτε από πρόσφατη έκθεση </a:t>
            </a:r>
            <a:r>
              <a:rPr lang="el-GR" altLang="en-US" sz="1400" b="1" u="sng" dirty="0" smtClean="0">
                <a:solidFill>
                  <a:srgbClr val="FF0000"/>
                </a:solidFill>
                <a:latin typeface="Arial" charset="0"/>
              </a:rPr>
              <a:t>οικονομολόγου, μέλους του </a:t>
            </a:r>
            <a:r>
              <a:rPr lang="el-GR" altLang="en-US" sz="1400" b="1" u="sng" dirty="0" err="1" smtClean="0">
                <a:solidFill>
                  <a:srgbClr val="FF0000"/>
                </a:solidFill>
                <a:latin typeface="Arial" charset="0"/>
              </a:rPr>
              <a:t>Oικονομικού</a:t>
            </a:r>
            <a:r>
              <a:rPr lang="el-GR" altLang="en-US" sz="1400" b="1" u="sng" dirty="0" smtClean="0">
                <a:solidFill>
                  <a:srgbClr val="FF0000"/>
                </a:solidFill>
                <a:latin typeface="Arial" charset="0"/>
              </a:rPr>
              <a:t> Επιμελητηρίου Ελλάδος</a:t>
            </a:r>
            <a:r>
              <a:rPr lang="el-GR" altLang="en-US" sz="1400" dirty="0" smtClean="0">
                <a:solidFill>
                  <a:schemeClr val="bg1"/>
                </a:solidFill>
                <a:latin typeface="Arial" charset="0"/>
              </a:rPr>
              <a:t>, προκειμένου για οφειλέτη που τηρεί διπλογραφικά βιβλία με ετήσιο κύκλο εργασιών έως και 1.500.000 ευρώ ή απλογραφικά </a:t>
            </a:r>
            <a:r>
              <a:rPr lang="el-GR" altLang="en-US" sz="1400" b="1" u="sng" dirty="0" smtClean="0">
                <a:solidFill>
                  <a:srgbClr val="FF0000"/>
                </a:solidFill>
                <a:latin typeface="Arial" charset="0"/>
              </a:rPr>
              <a:t>βιβλία είτε από πρόσφατη έκθεση ορκωτού ελεγκτή</a:t>
            </a:r>
            <a:r>
              <a:rPr lang="el-GR" altLang="en-US" sz="1400" dirty="0" smtClean="0">
                <a:solidFill>
                  <a:schemeClr val="bg1"/>
                </a:solidFill>
                <a:latin typeface="Arial" charset="0"/>
              </a:rPr>
              <a:t>, προκειμένου για οφειλέτη, που τηρεί διπλογραφικά βιβλία με ετήσιο κύκλο εργασιών μεγαλύτερο των 1.500.000 ευρώ.</a:t>
            </a:r>
          </a:p>
          <a:p>
            <a:pPr algn="just"/>
            <a:r>
              <a:rPr lang="el-GR" altLang="en-US" sz="1400" dirty="0" smtClean="0">
                <a:solidFill>
                  <a:schemeClr val="bg1"/>
                </a:solidFill>
                <a:latin typeface="Arial" charset="0"/>
              </a:rPr>
              <a:t>που δεν υπάγονται στην ανωτέρω υποπερίπτωση και αφορούν σε κινητά μεγάλης αξίας, ενός εκάστου </a:t>
            </a:r>
            <a:r>
              <a:rPr lang="el-GR" altLang="en-US" sz="1400" b="1" u="sng" dirty="0" smtClean="0">
                <a:solidFill>
                  <a:srgbClr val="FF0000"/>
                </a:solidFill>
                <a:latin typeface="Arial" charset="0"/>
              </a:rPr>
              <a:t>άνω των 2.000 ευρώ και συνολικά εκτιμώμενα άνω των 30.000 </a:t>
            </a:r>
            <a:r>
              <a:rPr lang="el-GR" altLang="en-US" sz="1400" dirty="0" smtClean="0">
                <a:solidFill>
                  <a:schemeClr val="bg1"/>
                </a:solidFill>
                <a:latin typeface="Arial" charset="0"/>
              </a:rPr>
              <a:t>ευρώ, </a:t>
            </a:r>
            <a:r>
              <a:rPr lang="el-GR" altLang="en-US" sz="1400" b="1" u="sng" dirty="0" smtClean="0">
                <a:solidFill>
                  <a:srgbClr val="FF0000"/>
                </a:solidFill>
                <a:latin typeface="Arial" charset="0"/>
              </a:rPr>
              <a:t>την αξία που αναφέρεται στην αίτηση του οφειλέτη ή </a:t>
            </a:r>
            <a:r>
              <a:rPr lang="el-GR" altLang="en-US" sz="1400" b="1" u="sng" dirty="0" err="1" smtClean="0">
                <a:solidFill>
                  <a:srgbClr val="FF0000"/>
                </a:solidFill>
                <a:latin typeface="Arial" charset="0"/>
              </a:rPr>
              <a:t>συνοφειλέτη</a:t>
            </a:r>
            <a:r>
              <a:rPr lang="el-GR" altLang="en-US" sz="1400" dirty="0" smtClean="0">
                <a:solidFill>
                  <a:schemeClr val="bg1"/>
                </a:solidFill>
                <a:latin typeface="Arial" charset="0"/>
              </a:rPr>
              <a:t>, για τον έλεγχο της οποίας το Δημόσιο δύναται να ζητήσει τυχόν διαθέσιμα συνοδευτικά έγγραφα και η οποία δεν μπορεί να υπολείπεται αυτής που αναγράφεται σε εν ισχύ σύμβαση ασφάλισής τους.</a:t>
            </a:r>
          </a:p>
          <a:p>
            <a:pPr algn="just"/>
            <a:r>
              <a:rPr lang="el-GR" altLang="en-US" sz="1400" b="1" u="sng" dirty="0" smtClean="0">
                <a:solidFill>
                  <a:srgbClr val="FF0000"/>
                </a:solidFill>
                <a:latin typeface="Arial" charset="0"/>
              </a:rPr>
              <a:t>μικρής αξίας, η αξία που αναφέρεται στην αίτηση του οφειλέτη ή </a:t>
            </a:r>
            <a:r>
              <a:rPr lang="el-GR" altLang="en-US" sz="1400" b="1" u="sng" dirty="0" err="1" smtClean="0">
                <a:solidFill>
                  <a:srgbClr val="FF0000"/>
                </a:solidFill>
                <a:latin typeface="Arial" charset="0"/>
              </a:rPr>
              <a:t>συνοφειλέτη</a:t>
            </a:r>
            <a:r>
              <a:rPr lang="el-GR" altLang="en-US" sz="1400" dirty="0" smtClean="0">
                <a:solidFill>
                  <a:schemeClr val="bg1"/>
                </a:solidFill>
                <a:latin typeface="Arial" charset="0"/>
              </a:rPr>
              <a:t>. </a:t>
            </a:r>
          </a:p>
          <a:p>
            <a:pPr algn="just"/>
            <a:endParaRPr lang="el-GR" altLang="en-US" sz="1400" dirty="0">
              <a:solidFill>
                <a:schemeClr val="bg1"/>
              </a:solidFill>
              <a:latin typeface="Arial" charset="0"/>
            </a:endParaRPr>
          </a:p>
        </p:txBody>
      </p:sp>
      <p:sp>
        <p:nvSpPr>
          <p:cNvPr id="4" name="Slide Number Placeholder 3"/>
          <p:cNvSpPr>
            <a:spLocks noGrp="1"/>
          </p:cNvSpPr>
          <p:nvPr>
            <p:ph type="sldNum" sz="quarter" idx="12"/>
          </p:nvPr>
        </p:nvSpPr>
        <p:spPr/>
        <p:txBody>
          <a:bodyPr/>
          <a:lstStyle/>
          <a:p>
            <a:fld id="{5F5E4264-AB2C-4F8D-B722-011EE3B28134}" type="slidenum">
              <a:rPr lang="el-GR" smtClean="0"/>
              <a:pPr/>
              <a:t>59</a:t>
            </a:fld>
            <a:endParaRPr lang="el-GR" dirty="0"/>
          </a:p>
        </p:txBody>
      </p:sp>
      <p:sp>
        <p:nvSpPr>
          <p:cNvPr id="5" name="Rectangle 2"/>
          <p:cNvSpPr txBox="1">
            <a:spLocks noChangeArrowheads="1"/>
          </p:cNvSpPr>
          <p:nvPr/>
        </p:nvSpPr>
        <p:spPr bwMode="auto">
          <a:xfrm>
            <a:off x="899592" y="548680"/>
            <a:ext cx="7735765" cy="381000"/>
          </a:xfrm>
          <a:prstGeom prst="roundRect">
            <a:avLst>
              <a:gd name="adj" fmla="val 21667"/>
            </a:avLst>
          </a:prstGeom>
          <a:solidFill>
            <a:srgbClr val="6699FF">
              <a:alpha val="50000"/>
            </a:srgbClr>
          </a:solidFill>
          <a:ln>
            <a:miter lim="800000"/>
            <a:headEnd/>
            <a:tailEnd/>
          </a:ln>
        </p:spPr>
        <p:txBody>
          <a:bodyPr vert="horz" wrap="square" lIns="91440" tIns="45720" rIns="91440" bIns="45720" numCol="1" anchor="t" anchorCtr="0" compatLnSpc="1">
            <a:prstTxWarp prst="textNoShape">
              <a:avLst/>
            </a:prstTxWarp>
            <a:normAutofit fontScale="90000" lnSpcReduction="10000"/>
          </a:bodyPr>
          <a:lstStyle/>
          <a:p>
            <a:pPr lvl="0">
              <a:lnSpc>
                <a:spcPct val="90000"/>
              </a:lnSpc>
              <a:defRPr/>
            </a:pPr>
            <a:r>
              <a:rPr lang="el-GR" sz="2000" b="1" dirty="0" smtClean="0">
                <a:solidFill>
                  <a:srgbClr val="000099"/>
                </a:solidFill>
                <a:latin typeface="Times New Roman" pitchFamily="18" charset="0"/>
                <a:ea typeface="+mj-ea"/>
                <a:cs typeface="+mj-cs"/>
              </a:rPr>
              <a:t>Αξιολόγηση «Αξίας Ρευστοποίησης» Οφειλέτη – </a:t>
            </a:r>
            <a:r>
              <a:rPr lang="el-GR" sz="2000" b="1" dirty="0" err="1" smtClean="0">
                <a:solidFill>
                  <a:srgbClr val="000099"/>
                </a:solidFill>
                <a:latin typeface="Times New Roman" pitchFamily="18" charset="0"/>
                <a:ea typeface="+mj-ea"/>
                <a:cs typeface="+mj-cs"/>
              </a:rPr>
              <a:t>Συνοφειλετών</a:t>
            </a:r>
            <a:r>
              <a:rPr lang="el-GR" sz="2000" b="1" dirty="0" smtClean="0">
                <a:solidFill>
                  <a:srgbClr val="000099"/>
                </a:solidFill>
                <a:latin typeface="Times New Roman" pitchFamily="18" charset="0"/>
                <a:ea typeface="+mj-ea"/>
                <a:cs typeface="+mj-cs"/>
              </a:rPr>
              <a:t> (συνέχεια)</a:t>
            </a:r>
            <a:endParaRPr kumimoji="0" lang="en-GB" sz="2000" b="1" i="0" u="none" strike="noStrike" kern="1200" cap="none" spc="0" normalizeH="0" baseline="0" noProof="0" dirty="0">
              <a:ln>
                <a:noFill/>
              </a:ln>
              <a:solidFill>
                <a:srgbClr val="000099"/>
              </a:solidFill>
              <a:effectLst/>
              <a:uLnTx/>
              <a:uFillTx/>
              <a:latin typeface="Times New Roman" pitchFamily="18" charset="0"/>
              <a:ea typeface="+mj-ea"/>
              <a:cs typeface="+mj-cs"/>
            </a:endParaRPr>
          </a:p>
        </p:txBody>
      </p:sp>
    </p:spTree>
    <p:extLst>
      <p:ext uri="{BB962C8B-B14F-4D97-AF65-F5344CB8AC3E}">
        <p14:creationId xmlns="" xmlns:p14="http://schemas.microsoft.com/office/powerpoint/2010/main" val="19349840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Έλλειψη"/>
          <p:cNvSpPr/>
          <p:nvPr/>
        </p:nvSpPr>
        <p:spPr>
          <a:xfrm>
            <a:off x="3059832" y="1340768"/>
            <a:ext cx="3024336" cy="129614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Πρόσωπα συνδεδεμένα με τον οφειλέτη</a:t>
            </a:r>
            <a:endParaRPr lang="el-GR" dirty="0"/>
          </a:p>
        </p:txBody>
      </p:sp>
      <p:sp>
        <p:nvSpPr>
          <p:cNvPr id="3" name="Line 38"/>
          <p:cNvSpPr>
            <a:spLocks noChangeShapeType="1"/>
          </p:cNvSpPr>
          <p:nvPr/>
        </p:nvSpPr>
        <p:spPr bwMode="auto">
          <a:xfrm rot="10800000" flipH="1">
            <a:off x="2483768" y="2348880"/>
            <a:ext cx="1008112" cy="1224136"/>
          </a:xfrm>
          <a:prstGeom prst="line">
            <a:avLst/>
          </a:prstGeom>
          <a:noFill/>
          <a:ln w="34925">
            <a:solidFill>
              <a:srgbClr val="969696"/>
            </a:solidFill>
            <a:round/>
            <a:headEnd type="triangle" w="med" len="med"/>
            <a:tailEnd/>
          </a:ln>
          <a:effectLst>
            <a:outerShdw dist="35921" dir="2700000" algn="ctr" rotWithShape="0">
              <a:schemeClr val="bg2"/>
            </a:outerShdw>
          </a:effectLst>
        </p:spPr>
        <p:txBody>
          <a:bodyPr/>
          <a:lstStyle/>
          <a:p>
            <a:endParaRPr lang="el-GR"/>
          </a:p>
        </p:txBody>
      </p:sp>
      <p:sp>
        <p:nvSpPr>
          <p:cNvPr id="4" name="Line 27"/>
          <p:cNvSpPr>
            <a:spLocks noChangeShapeType="1"/>
          </p:cNvSpPr>
          <p:nvPr/>
        </p:nvSpPr>
        <p:spPr bwMode="auto">
          <a:xfrm rot="-17671306" flipV="1">
            <a:off x="5099261" y="2970600"/>
            <a:ext cx="1609773" cy="294554"/>
          </a:xfrm>
          <a:prstGeom prst="line">
            <a:avLst/>
          </a:prstGeom>
          <a:noFill/>
          <a:ln w="34925">
            <a:solidFill>
              <a:srgbClr val="969696"/>
            </a:solidFill>
            <a:round/>
            <a:headEnd type="none" w="sm" len="sm"/>
            <a:tailEnd type="triangle" w="med" len="med"/>
          </a:ln>
          <a:effectLst>
            <a:outerShdw dist="35921" dir="2700000" algn="ctr" rotWithShape="0">
              <a:schemeClr val="bg2"/>
            </a:outerShdw>
          </a:effectLst>
        </p:spPr>
        <p:txBody>
          <a:bodyPr/>
          <a:lstStyle/>
          <a:p>
            <a:endParaRPr lang="el-GR"/>
          </a:p>
        </p:txBody>
      </p:sp>
      <p:sp>
        <p:nvSpPr>
          <p:cNvPr id="5" name="4 - Έλλειψη"/>
          <p:cNvSpPr/>
          <p:nvPr/>
        </p:nvSpPr>
        <p:spPr>
          <a:xfrm>
            <a:off x="179512" y="3645024"/>
            <a:ext cx="3888432" cy="28083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400" dirty="0" smtClean="0">
                <a:latin typeface="Verdana" pitchFamily="34" charset="0"/>
                <a:ea typeface="Verdana" pitchFamily="34" charset="0"/>
                <a:cs typeface="Verdana" pitchFamily="34" charset="0"/>
              </a:rPr>
              <a:t>Οι σύζυγοι, οι συγγενείς εξ αίματος ή εξ αγχιστείας μέχρι β’ βαθμού &amp; τα νομικά πρόσωπα που ελέγχονται από τον οφειλέτη</a:t>
            </a:r>
            <a:endParaRPr lang="el-GR" sz="1400" dirty="0">
              <a:latin typeface="Verdana" pitchFamily="34" charset="0"/>
              <a:ea typeface="Verdana" pitchFamily="34" charset="0"/>
              <a:cs typeface="Verdana" pitchFamily="34" charset="0"/>
            </a:endParaRPr>
          </a:p>
        </p:txBody>
      </p:sp>
      <p:sp>
        <p:nvSpPr>
          <p:cNvPr id="6" name="5 - Έλλειψη"/>
          <p:cNvSpPr/>
          <p:nvPr/>
        </p:nvSpPr>
        <p:spPr>
          <a:xfrm>
            <a:off x="4932040" y="3789040"/>
            <a:ext cx="4211960" cy="27363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400" dirty="0" smtClean="0">
                <a:latin typeface="Verdana" pitchFamily="34" charset="0"/>
                <a:ea typeface="Verdana" pitchFamily="34" charset="0"/>
                <a:cs typeface="Verdana" pitchFamily="34" charset="0"/>
              </a:rPr>
              <a:t>Τα φυσικά ή νομικά πρόσωπα που ελέγχουν το νομικό πρόσωπο του οφειλέτη &amp; οι σύζυγοι, οι συγγενείς εξ αίματος ή εξ αγχιστείας μέχρι β’ βαθμού των ανωτέρω φυσικών προσώπων. Επίσης τα νομικά πρόσωπα που ελέγχονται από τον οφειλέτη</a:t>
            </a:r>
          </a:p>
          <a:p>
            <a:pPr algn="ctr"/>
            <a:endParaRPr lang="el-GR" sz="1400" dirty="0">
              <a:latin typeface="Verdana" pitchFamily="34" charset="0"/>
              <a:ea typeface="Verdana" pitchFamily="34" charset="0"/>
              <a:cs typeface="Verdana" pitchFamily="34" charset="0"/>
            </a:endParaRPr>
          </a:p>
        </p:txBody>
      </p:sp>
      <p:sp>
        <p:nvSpPr>
          <p:cNvPr id="7" name="Text Box 36"/>
          <p:cNvSpPr txBox="1">
            <a:spLocks noChangeArrowheads="1"/>
          </p:cNvSpPr>
          <p:nvPr/>
        </p:nvSpPr>
        <p:spPr bwMode="auto">
          <a:xfrm>
            <a:off x="5364088" y="2852936"/>
            <a:ext cx="1728192" cy="553998"/>
          </a:xfrm>
          <a:prstGeom prst="rect">
            <a:avLst/>
          </a:prstGeom>
          <a:solidFill>
            <a:schemeClr val="accent1"/>
          </a:solidFill>
          <a:ln w="12700">
            <a:noFill/>
            <a:miter lim="800000"/>
            <a:headEnd type="none" w="sm" len="sm"/>
            <a:tailEnd type="none" w="sm" len="sm"/>
          </a:ln>
          <a:effectLst>
            <a:outerShdw dist="35921" dir="2700000" algn="ctr" rotWithShape="0">
              <a:schemeClr val="bg2"/>
            </a:outerShdw>
          </a:effectLst>
        </p:spPr>
        <p:txBody>
          <a:bodyPr wrap="square">
            <a:spAutoFit/>
          </a:bodyPr>
          <a:lstStyle/>
          <a:p>
            <a:pPr algn="ctr" eaLnBrk="0" hangingPunct="0">
              <a:spcBef>
                <a:spcPct val="50000"/>
              </a:spcBef>
            </a:pPr>
            <a:r>
              <a:rPr lang="el-GR" sz="1200" b="1" dirty="0" smtClean="0">
                <a:latin typeface="Times New Roman" pitchFamily="18" charset="0"/>
              </a:rPr>
              <a:t>Οφειλέτης</a:t>
            </a:r>
          </a:p>
          <a:p>
            <a:pPr algn="ctr" eaLnBrk="0" hangingPunct="0">
              <a:spcBef>
                <a:spcPct val="50000"/>
              </a:spcBef>
            </a:pPr>
            <a:r>
              <a:rPr lang="el-GR" sz="1200" b="1" i="0" dirty="0" smtClean="0">
                <a:latin typeface="Times New Roman" pitchFamily="18" charset="0"/>
              </a:rPr>
              <a:t>Νομικό Πρόσωπο</a:t>
            </a:r>
            <a:endParaRPr lang="en-US" sz="1200" b="1" i="0" dirty="0">
              <a:latin typeface="Times New Roman" pitchFamily="18" charset="0"/>
            </a:endParaRPr>
          </a:p>
        </p:txBody>
      </p:sp>
      <p:sp>
        <p:nvSpPr>
          <p:cNvPr id="8" name="Text Box 36"/>
          <p:cNvSpPr txBox="1">
            <a:spLocks noChangeArrowheads="1"/>
          </p:cNvSpPr>
          <p:nvPr/>
        </p:nvSpPr>
        <p:spPr bwMode="auto">
          <a:xfrm>
            <a:off x="2267744" y="2852936"/>
            <a:ext cx="1334112" cy="553998"/>
          </a:xfrm>
          <a:prstGeom prst="rect">
            <a:avLst/>
          </a:prstGeom>
          <a:solidFill>
            <a:schemeClr val="accent1"/>
          </a:solidFill>
          <a:ln w="12700">
            <a:noFill/>
            <a:miter lim="800000"/>
            <a:headEnd type="none" w="sm" len="sm"/>
            <a:tailEnd type="none" w="sm" len="sm"/>
          </a:ln>
          <a:effectLst>
            <a:outerShdw dist="35921" dir="2700000" algn="ctr" rotWithShape="0">
              <a:schemeClr val="bg2"/>
            </a:outerShdw>
          </a:effectLst>
        </p:spPr>
        <p:txBody>
          <a:bodyPr wrap="square">
            <a:spAutoFit/>
          </a:bodyPr>
          <a:lstStyle/>
          <a:p>
            <a:pPr algn="ctr" eaLnBrk="0" hangingPunct="0">
              <a:spcBef>
                <a:spcPct val="50000"/>
              </a:spcBef>
            </a:pPr>
            <a:r>
              <a:rPr lang="el-GR" sz="1200" b="1" dirty="0" smtClean="0">
                <a:latin typeface="Times New Roman" pitchFamily="18" charset="0"/>
              </a:rPr>
              <a:t>Οφειλέτης </a:t>
            </a:r>
          </a:p>
          <a:p>
            <a:pPr eaLnBrk="0" hangingPunct="0">
              <a:spcBef>
                <a:spcPct val="50000"/>
              </a:spcBef>
            </a:pPr>
            <a:r>
              <a:rPr lang="el-GR" sz="1200" b="1" i="0" dirty="0" smtClean="0">
                <a:latin typeface="Times New Roman" pitchFamily="18" charset="0"/>
              </a:rPr>
              <a:t>Φυσικό πρόσωπο</a:t>
            </a:r>
            <a:endParaRPr lang="en-US" sz="1200" b="1" i="0" dirty="0">
              <a:latin typeface="Times New Roman" pitchFamily="18" charset="0"/>
            </a:endParaRPr>
          </a:p>
        </p:txBody>
      </p:sp>
      <p:sp>
        <p:nvSpPr>
          <p:cNvPr id="9" name="Rectangle 2"/>
          <p:cNvSpPr txBox="1">
            <a:spLocks noChangeArrowheads="1"/>
          </p:cNvSpPr>
          <p:nvPr/>
        </p:nvSpPr>
        <p:spPr bwMode="auto">
          <a:xfrm>
            <a:off x="755576" y="0"/>
            <a:ext cx="7735765" cy="381000"/>
          </a:xfrm>
          <a:prstGeom prst="roundRect">
            <a:avLst>
              <a:gd name="adj" fmla="val 21667"/>
            </a:avLst>
          </a:prstGeom>
          <a:solidFill>
            <a:srgbClr val="6699FF">
              <a:alpha val="50000"/>
            </a:srgbClr>
          </a:solidFill>
          <a:ln>
            <a:miter lim="800000"/>
            <a:headEnd/>
            <a:tailEnd/>
          </a:ln>
        </p:spPr>
        <p:txBody>
          <a:bodyPr vert="horz" wrap="square" lIns="91440" tIns="45720" rIns="91440" bIns="45720" numCol="1" anchor="t" anchorCtr="0" compatLnSpc="1">
            <a:prstTxWarp prst="textNoShape">
              <a:avLst/>
            </a:prstTxWarp>
            <a:normAutofit fontScale="90000" lnSpcReduction="10000"/>
          </a:bodyPr>
          <a:lstStyle/>
          <a:p>
            <a:pPr marL="0" marR="0" lvl="0" indent="0" defTabSz="914400" rtl="0" eaLnBrk="0" fontAlgn="base" latinLnBrk="0" hangingPunct="0">
              <a:lnSpc>
                <a:spcPct val="90000"/>
              </a:lnSpc>
              <a:spcBef>
                <a:spcPct val="0"/>
              </a:spcBef>
              <a:spcAft>
                <a:spcPct val="0"/>
              </a:spcAft>
              <a:buClrTx/>
              <a:buSzTx/>
              <a:buFontTx/>
              <a:buNone/>
              <a:tabLst/>
              <a:defRPr/>
            </a:pPr>
            <a:r>
              <a:rPr kumimoji="0" lang="el-GR" sz="2000" b="1" i="0" u="none" strike="noStrike" kern="1200" cap="none" spc="0" normalizeH="0" baseline="0" noProof="0" dirty="0" smtClean="0">
                <a:ln>
                  <a:noFill/>
                </a:ln>
                <a:solidFill>
                  <a:srgbClr val="000099"/>
                </a:solidFill>
                <a:effectLst/>
                <a:uLnTx/>
                <a:uFillTx/>
                <a:latin typeface="Times New Roman" pitchFamily="18" charset="0"/>
                <a:ea typeface="+mj-ea"/>
                <a:cs typeface="+mj-cs"/>
              </a:rPr>
              <a:t>Πρόσωπα Συνδεδεμένα με τον Οφειλέτη (Άρθρο 1)</a:t>
            </a:r>
            <a:endParaRPr kumimoji="0" lang="en-GB" sz="2000" b="1" i="0" u="none" strike="noStrike" kern="1200" cap="none" spc="0" normalizeH="0" baseline="0" noProof="0" dirty="0">
              <a:ln>
                <a:noFill/>
              </a:ln>
              <a:solidFill>
                <a:srgbClr val="000099"/>
              </a:solidFill>
              <a:effectLst/>
              <a:uLnTx/>
              <a:uFillTx/>
              <a:latin typeface="Times New Roman" pitchFamily="18" charset="0"/>
              <a:ea typeface="+mj-ea"/>
              <a:cs typeface="+mj-cs"/>
            </a:endParaRPr>
          </a:p>
        </p:txBody>
      </p:sp>
      <p:sp>
        <p:nvSpPr>
          <p:cNvPr id="10" name="9 - Ορθογώνιο"/>
          <p:cNvSpPr/>
          <p:nvPr/>
        </p:nvSpPr>
        <p:spPr>
          <a:xfrm>
            <a:off x="827584" y="764704"/>
            <a:ext cx="8748464" cy="923330"/>
          </a:xfrm>
          <a:prstGeom prst="rect">
            <a:avLst/>
          </a:prstGeom>
        </p:spPr>
        <p:txBody>
          <a:bodyPr wrap="square">
            <a:spAutoFit/>
          </a:bodyPr>
          <a:lstStyle/>
          <a:p>
            <a:pPr marL="342900" indent="-342900">
              <a:buFont typeface="Wingdings" panose="05000000000000000000" pitchFamily="2" charset="2"/>
              <a:buChar char="Ø"/>
            </a:pPr>
            <a:r>
              <a:rPr lang="el-GR" dirty="0" smtClean="0"/>
              <a:t>Δεν λαμβάνονται υπόψη για τον καθορισμό της απαρτίας των πιστωτών οι απαιτήσεις συνδεδεμένων προσώπων. </a:t>
            </a:r>
          </a:p>
          <a:p>
            <a:pPr marL="342900" indent="-342900">
              <a:buFont typeface="Wingdings" panose="05000000000000000000" pitchFamily="2" charset="2"/>
              <a:buChar char="Ø"/>
            </a:pPr>
            <a:endParaRPr lang="el-GR"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fontScale="70000" lnSpcReduction="20000"/>
          </a:bodyPr>
          <a:lstStyle/>
          <a:p>
            <a:pPr marL="457200" indent="-457200" algn="just">
              <a:buFont typeface="Wingdings" panose="05000000000000000000" pitchFamily="2" charset="2"/>
              <a:buChar char="Ø"/>
            </a:pPr>
            <a:r>
              <a:rPr lang="el-GR" sz="2800" dirty="0"/>
              <a:t>Η έννοια της βιωσιμότητας </a:t>
            </a:r>
            <a:r>
              <a:rPr lang="el-GR" dirty="0" smtClean="0"/>
              <a:t>κατέχει σημαίνουσα θέση </a:t>
            </a:r>
            <a:r>
              <a:rPr lang="el-GR" sz="2800" dirty="0" smtClean="0"/>
              <a:t>στη διαδικασία του Εξωδικαστικού Μηχανισμού Ρύθμισης Οφειλών. </a:t>
            </a:r>
            <a:endParaRPr lang="el-GR" sz="2800" i="1" dirty="0" smtClean="0"/>
          </a:p>
          <a:p>
            <a:pPr marL="457200" indent="-457200">
              <a:buFont typeface="Wingdings" panose="05000000000000000000" pitchFamily="2" charset="2"/>
              <a:buChar char="Ø"/>
            </a:pPr>
            <a:endParaRPr lang="el-GR" sz="2800" i="1" dirty="0"/>
          </a:p>
          <a:p>
            <a:pPr marL="457200" indent="-457200" algn="just">
              <a:buFont typeface="Wingdings" panose="05000000000000000000" pitchFamily="2" charset="2"/>
              <a:buChar char="Ø"/>
            </a:pPr>
            <a:r>
              <a:rPr lang="el-GR" sz="2800" dirty="0" smtClean="0"/>
              <a:t>Κύριος στόχος είναι </a:t>
            </a:r>
            <a:r>
              <a:rPr lang="el-GR" sz="2800" dirty="0"/>
              <a:t>η διάσωση μόνο των βιώσιμων επιχειρήσεων </a:t>
            </a:r>
            <a:r>
              <a:rPr lang="el-GR" sz="2800" dirty="0" smtClean="0"/>
              <a:t>δηλ</a:t>
            </a:r>
            <a:r>
              <a:rPr lang="el-GR" sz="2800" dirty="0"/>
              <a:t>. εκείνων που έχουν την ικανότητα </a:t>
            </a:r>
            <a:r>
              <a:rPr lang="el-GR" sz="2800" dirty="0" smtClean="0"/>
              <a:t>να </a:t>
            </a:r>
            <a:r>
              <a:rPr lang="el-GR" sz="2800" dirty="0"/>
              <a:t>συνεχίσουν την επιχειρηματική τους </a:t>
            </a:r>
            <a:r>
              <a:rPr lang="el-GR" sz="2800" dirty="0" smtClean="0"/>
              <a:t>δραστηριότητα στην αγορά </a:t>
            </a:r>
            <a:r>
              <a:rPr lang="el-GR" sz="2800" dirty="0"/>
              <a:t>και να </a:t>
            </a:r>
            <a:r>
              <a:rPr lang="el-GR" sz="2800" dirty="0" smtClean="0"/>
              <a:t>επιτύχουν λειτουργική κερδοφορία στο </a:t>
            </a:r>
            <a:r>
              <a:rPr lang="el-GR" sz="2800" dirty="0"/>
              <a:t>μέλλον. </a:t>
            </a:r>
            <a:endParaRPr lang="el-GR" sz="2800" dirty="0" smtClean="0"/>
          </a:p>
          <a:p>
            <a:pPr marL="457200" indent="-457200" algn="just">
              <a:buFont typeface="Wingdings" panose="05000000000000000000" pitchFamily="2" charset="2"/>
              <a:buChar char="Ø"/>
            </a:pPr>
            <a:endParaRPr lang="el-GR" dirty="0" smtClean="0"/>
          </a:p>
          <a:p>
            <a:pPr marL="457200" indent="-457200" algn="just">
              <a:buFont typeface="Wingdings" panose="05000000000000000000" pitchFamily="2" charset="2"/>
              <a:buChar char="Ø"/>
            </a:pPr>
            <a:r>
              <a:rPr lang="el-GR" sz="2800" dirty="0" smtClean="0"/>
              <a:t>Επομένως</a:t>
            </a:r>
            <a:r>
              <a:rPr lang="el-GR" sz="2800" dirty="0"/>
              <a:t>, η διαδικασία του εξωδικαστικού μηχανισμού δεν απευθύνεται σε επιχειρήσεις που δεν είναι βιώσιμες από οικονομική άποψη.</a:t>
            </a:r>
          </a:p>
          <a:p>
            <a:endParaRPr lang="el-GR" dirty="0"/>
          </a:p>
        </p:txBody>
      </p:sp>
      <p:sp>
        <p:nvSpPr>
          <p:cNvPr id="4" name="Θέση αριθμού διαφάνειας 3"/>
          <p:cNvSpPr>
            <a:spLocks noGrp="1"/>
          </p:cNvSpPr>
          <p:nvPr>
            <p:ph type="sldNum" sz="quarter" idx="12"/>
          </p:nvPr>
        </p:nvSpPr>
        <p:spPr/>
        <p:txBody>
          <a:bodyPr/>
          <a:lstStyle/>
          <a:p>
            <a:fld id="{5F5E4264-AB2C-4F8D-B722-011EE3B28134}" type="slidenum">
              <a:rPr lang="el-GR" smtClean="0"/>
              <a:pPr/>
              <a:t>60</a:t>
            </a:fld>
            <a:endParaRPr lang="el-GR" dirty="0"/>
          </a:p>
        </p:txBody>
      </p:sp>
      <p:sp>
        <p:nvSpPr>
          <p:cNvPr id="5" name="Rectangle 2"/>
          <p:cNvSpPr txBox="1">
            <a:spLocks noChangeArrowheads="1"/>
          </p:cNvSpPr>
          <p:nvPr/>
        </p:nvSpPr>
        <p:spPr bwMode="auto">
          <a:xfrm>
            <a:off x="755576" y="1268760"/>
            <a:ext cx="7735765" cy="381000"/>
          </a:xfrm>
          <a:prstGeom prst="roundRect">
            <a:avLst>
              <a:gd name="adj" fmla="val 21667"/>
            </a:avLst>
          </a:prstGeom>
          <a:solidFill>
            <a:srgbClr val="6699FF">
              <a:alpha val="50000"/>
            </a:srgbClr>
          </a:solidFill>
          <a:ln>
            <a:miter lim="800000"/>
            <a:headEnd/>
            <a:tailEnd/>
          </a:ln>
        </p:spPr>
        <p:txBody>
          <a:bodyPr vert="horz" wrap="square" lIns="91440" tIns="45720" rIns="91440" bIns="45720" numCol="1" anchor="t" anchorCtr="0" compatLnSpc="1">
            <a:prstTxWarp prst="textNoShape">
              <a:avLst/>
            </a:prstTxWarp>
            <a:normAutofit fontScale="90000" lnSpcReduction="10000"/>
          </a:bodyPr>
          <a:lstStyle/>
          <a:p>
            <a:pPr lvl="0">
              <a:lnSpc>
                <a:spcPct val="90000"/>
              </a:lnSpc>
              <a:defRPr/>
            </a:pPr>
            <a:r>
              <a:rPr lang="el-GR" sz="2000" b="1" dirty="0" smtClean="0">
                <a:solidFill>
                  <a:srgbClr val="000099"/>
                </a:solidFill>
                <a:latin typeface="Times New Roman" pitchFamily="18" charset="0"/>
                <a:ea typeface="+mj-ea"/>
                <a:cs typeface="+mj-cs"/>
              </a:rPr>
              <a:t>Οι έννοιες της </a:t>
            </a:r>
            <a:r>
              <a:rPr lang="el-GR" sz="2000" b="1" dirty="0" err="1" smtClean="0">
                <a:solidFill>
                  <a:srgbClr val="000099"/>
                </a:solidFill>
                <a:latin typeface="Times New Roman" pitchFamily="18" charset="0"/>
                <a:ea typeface="+mj-ea"/>
                <a:cs typeface="+mj-cs"/>
              </a:rPr>
              <a:t>επιλεξιμότητας</a:t>
            </a:r>
            <a:r>
              <a:rPr lang="el-GR" sz="2000" b="1" dirty="0" smtClean="0">
                <a:solidFill>
                  <a:srgbClr val="000099"/>
                </a:solidFill>
                <a:latin typeface="Times New Roman" pitchFamily="18" charset="0"/>
                <a:ea typeface="+mj-ea"/>
                <a:cs typeface="+mj-cs"/>
              </a:rPr>
              <a:t> και της βιωσιμότητας</a:t>
            </a:r>
            <a:endParaRPr kumimoji="0" lang="en-GB" sz="2000" b="1" i="0" u="none" strike="noStrike" kern="1200" cap="none" spc="0" normalizeH="0" baseline="0" noProof="0" dirty="0">
              <a:ln>
                <a:noFill/>
              </a:ln>
              <a:solidFill>
                <a:srgbClr val="000099"/>
              </a:solidFill>
              <a:effectLst/>
              <a:uLnTx/>
              <a:uFillTx/>
              <a:latin typeface="Times New Roman" pitchFamily="18" charset="0"/>
              <a:ea typeface="+mj-ea"/>
              <a:cs typeface="+mj-cs"/>
            </a:endParaRPr>
          </a:p>
        </p:txBody>
      </p:sp>
    </p:spTree>
    <p:extLst>
      <p:ext uri="{BB962C8B-B14F-4D97-AF65-F5344CB8AC3E}">
        <p14:creationId xmlns="" xmlns:p14="http://schemas.microsoft.com/office/powerpoint/2010/main" val="1978538981"/>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fontScale="70000" lnSpcReduction="20000"/>
          </a:bodyPr>
          <a:lstStyle/>
          <a:p>
            <a:pPr algn="just"/>
            <a:r>
              <a:rPr lang="el-GR" dirty="0" smtClean="0"/>
              <a:t>Για την αρχική αξιολόγηση της βιωσιμότητας και την υπαγωγή στις διατάξεις του Νόμου τίθενται συγκεκριμένα </a:t>
            </a:r>
            <a:r>
              <a:rPr lang="el-GR" b="1" u="sng" dirty="0" smtClean="0"/>
              <a:t>κριτήρια </a:t>
            </a:r>
            <a:r>
              <a:rPr lang="el-GR" b="1" u="sng" dirty="0" err="1" smtClean="0"/>
              <a:t>επιλεξιμότητας</a:t>
            </a:r>
            <a:r>
              <a:rPr lang="el-GR" b="1" u="sng" dirty="0" smtClean="0"/>
              <a:t>,</a:t>
            </a:r>
            <a:r>
              <a:rPr lang="el-GR" dirty="0" smtClean="0"/>
              <a:t> τα οποία είναι τα ακόλουθα: </a:t>
            </a:r>
          </a:p>
          <a:p>
            <a:pPr algn="just"/>
            <a:endParaRPr lang="el-GR" dirty="0"/>
          </a:p>
          <a:p>
            <a:pPr marL="342900" indent="-342900" algn="just">
              <a:buFont typeface="Wingdings" panose="05000000000000000000" pitchFamily="2" charset="2"/>
              <a:buChar char="Ø"/>
            </a:pPr>
            <a:r>
              <a:rPr lang="el-GR" b="1" dirty="0" smtClean="0"/>
              <a:t>Αν </a:t>
            </a:r>
            <a:r>
              <a:rPr lang="el-GR" b="1" dirty="0"/>
              <a:t>ο οφειλέτης τηρεί διπλογραφικό λογιστικό σύστημα:</a:t>
            </a:r>
            <a:r>
              <a:rPr lang="el-GR" dirty="0"/>
              <a:t> Σε μια τουλάχιστον από τις τελευταίες τρεις χρήσεις πριν την υποβολή της αίτησης, πρέπει να έχει θετικά αποτελέσματα προ τόκων, φόρων και αποσβέσεων ή θετική καθαρή </a:t>
            </a:r>
            <a:r>
              <a:rPr lang="el-GR" dirty="0" smtClean="0"/>
              <a:t>θέση. </a:t>
            </a:r>
            <a:endParaRPr lang="el-GR" dirty="0"/>
          </a:p>
          <a:p>
            <a:pPr algn="just"/>
            <a:endParaRPr lang="el-GR" dirty="0" smtClean="0"/>
          </a:p>
          <a:p>
            <a:pPr marL="342900" indent="-342900" algn="just">
              <a:buFont typeface="Wingdings" panose="05000000000000000000" pitchFamily="2" charset="2"/>
              <a:buChar char="Ø"/>
            </a:pPr>
            <a:r>
              <a:rPr lang="el-GR" b="1" dirty="0" smtClean="0"/>
              <a:t>Αν </a:t>
            </a:r>
            <a:r>
              <a:rPr lang="el-GR" b="1" dirty="0"/>
              <a:t>ο οφειλέτης τηρεί απλογραφικό λογιστικό σύστημα:</a:t>
            </a:r>
            <a:r>
              <a:rPr lang="el-GR" dirty="0"/>
              <a:t> Σε μια τουλάχιστον από τις τελευταίες τρεις χρήσεις πριν την υποβολή της αίτησης, πρέπει να έχει θετικό καθαρό </a:t>
            </a:r>
            <a:r>
              <a:rPr lang="el-GR" dirty="0" smtClean="0"/>
              <a:t>αποτέλεσμα </a:t>
            </a:r>
            <a:r>
              <a:rPr lang="el-GR" dirty="0"/>
              <a:t>προ τόκων, φόρων και αποσβέσεων</a:t>
            </a:r>
            <a:r>
              <a:rPr lang="el-GR" dirty="0" smtClean="0"/>
              <a:t>.</a:t>
            </a:r>
          </a:p>
          <a:p>
            <a:endParaRPr lang="el-GR" dirty="0"/>
          </a:p>
        </p:txBody>
      </p:sp>
      <p:sp>
        <p:nvSpPr>
          <p:cNvPr id="4" name="Θέση αριθμού διαφάνειας 3"/>
          <p:cNvSpPr>
            <a:spLocks noGrp="1"/>
          </p:cNvSpPr>
          <p:nvPr>
            <p:ph type="sldNum" sz="quarter" idx="12"/>
          </p:nvPr>
        </p:nvSpPr>
        <p:spPr/>
        <p:txBody>
          <a:bodyPr/>
          <a:lstStyle/>
          <a:p>
            <a:fld id="{5F5E4264-AB2C-4F8D-B722-011EE3B28134}" type="slidenum">
              <a:rPr lang="el-GR" smtClean="0"/>
              <a:pPr/>
              <a:t>61</a:t>
            </a:fld>
            <a:endParaRPr lang="el-GR" dirty="0"/>
          </a:p>
        </p:txBody>
      </p:sp>
      <p:sp>
        <p:nvSpPr>
          <p:cNvPr id="5" name="Rectangle 2"/>
          <p:cNvSpPr txBox="1">
            <a:spLocks noChangeArrowheads="1"/>
          </p:cNvSpPr>
          <p:nvPr/>
        </p:nvSpPr>
        <p:spPr bwMode="auto">
          <a:xfrm>
            <a:off x="755576" y="1268760"/>
            <a:ext cx="7735765" cy="381000"/>
          </a:xfrm>
          <a:prstGeom prst="roundRect">
            <a:avLst>
              <a:gd name="adj" fmla="val 21667"/>
            </a:avLst>
          </a:prstGeom>
          <a:solidFill>
            <a:srgbClr val="6699FF">
              <a:alpha val="50000"/>
            </a:srgbClr>
          </a:solidFill>
          <a:ln>
            <a:miter lim="800000"/>
            <a:headEnd/>
            <a:tailEnd/>
          </a:ln>
        </p:spPr>
        <p:txBody>
          <a:bodyPr vert="horz" wrap="square" lIns="91440" tIns="45720" rIns="91440" bIns="45720" numCol="1" anchor="t" anchorCtr="0" compatLnSpc="1">
            <a:prstTxWarp prst="textNoShape">
              <a:avLst/>
            </a:prstTxWarp>
            <a:normAutofit fontScale="90000" lnSpcReduction="10000"/>
          </a:bodyPr>
          <a:lstStyle/>
          <a:p>
            <a:pPr lvl="0">
              <a:lnSpc>
                <a:spcPct val="90000"/>
              </a:lnSpc>
              <a:defRPr/>
            </a:pPr>
            <a:r>
              <a:rPr lang="el-GR" sz="2000" b="1" dirty="0" smtClean="0">
                <a:solidFill>
                  <a:srgbClr val="000099"/>
                </a:solidFill>
                <a:latin typeface="Times New Roman" pitchFamily="18" charset="0"/>
                <a:ea typeface="+mj-ea"/>
                <a:cs typeface="+mj-cs"/>
              </a:rPr>
              <a:t>Οι έννοιες της </a:t>
            </a:r>
            <a:r>
              <a:rPr lang="el-GR" sz="2000" b="1" dirty="0" err="1" smtClean="0">
                <a:solidFill>
                  <a:srgbClr val="000099"/>
                </a:solidFill>
                <a:latin typeface="Times New Roman" pitchFamily="18" charset="0"/>
                <a:ea typeface="+mj-ea"/>
                <a:cs typeface="+mj-cs"/>
              </a:rPr>
              <a:t>επιλεξιμότητας</a:t>
            </a:r>
            <a:r>
              <a:rPr lang="el-GR" sz="2000" b="1" dirty="0" smtClean="0">
                <a:solidFill>
                  <a:srgbClr val="000099"/>
                </a:solidFill>
                <a:latin typeface="Times New Roman" pitchFamily="18" charset="0"/>
                <a:ea typeface="+mj-ea"/>
                <a:cs typeface="+mj-cs"/>
              </a:rPr>
              <a:t> και της βιωσιμότητας (</a:t>
            </a:r>
            <a:r>
              <a:rPr kumimoji="0" lang="el-GR" sz="2000" b="1" i="0" u="none" strike="noStrike" kern="1200" cap="none" spc="0" normalizeH="0" baseline="0" noProof="0" dirty="0" smtClean="0">
                <a:ln>
                  <a:noFill/>
                </a:ln>
                <a:solidFill>
                  <a:srgbClr val="000099"/>
                </a:solidFill>
                <a:effectLst/>
                <a:uLnTx/>
                <a:uFillTx/>
                <a:latin typeface="Times New Roman" pitchFamily="18" charset="0"/>
                <a:ea typeface="+mj-ea"/>
                <a:cs typeface="+mj-cs"/>
              </a:rPr>
              <a:t>Συνέχεια)</a:t>
            </a:r>
            <a:endParaRPr kumimoji="0" lang="en-GB" sz="2000" b="1" i="0" u="none" strike="noStrike" kern="1200" cap="none" spc="0" normalizeH="0" baseline="0" noProof="0" dirty="0">
              <a:ln>
                <a:noFill/>
              </a:ln>
              <a:solidFill>
                <a:srgbClr val="000099"/>
              </a:solidFill>
              <a:effectLst/>
              <a:uLnTx/>
              <a:uFillTx/>
              <a:latin typeface="Times New Roman" pitchFamily="18" charset="0"/>
              <a:ea typeface="+mj-ea"/>
              <a:cs typeface="+mj-cs"/>
            </a:endParaRPr>
          </a:p>
        </p:txBody>
      </p:sp>
    </p:spTree>
    <p:extLst>
      <p:ext uri="{BB962C8B-B14F-4D97-AF65-F5344CB8AC3E}">
        <p14:creationId xmlns="" xmlns:p14="http://schemas.microsoft.com/office/powerpoint/2010/main" val="2596550053"/>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62500" lnSpcReduction="20000"/>
          </a:bodyPr>
          <a:lstStyle/>
          <a:p>
            <a:pPr algn="just"/>
            <a:r>
              <a:rPr lang="el-GR" dirty="0"/>
              <a:t>Τα κριτήρια </a:t>
            </a:r>
            <a:r>
              <a:rPr lang="el-GR" dirty="0" err="1"/>
              <a:t>επιλεξιμότητας</a:t>
            </a:r>
            <a:r>
              <a:rPr lang="el-GR" dirty="0"/>
              <a:t> παρέχουν </a:t>
            </a:r>
            <a:r>
              <a:rPr lang="el-GR" b="1" u="sng" dirty="0"/>
              <a:t>μια </a:t>
            </a:r>
            <a:r>
              <a:rPr lang="el-GR" b="1" u="sng" dirty="0" smtClean="0"/>
              <a:t>αρχική ένδειξη</a:t>
            </a:r>
            <a:r>
              <a:rPr lang="el-GR" dirty="0" smtClean="0"/>
              <a:t> </a:t>
            </a:r>
            <a:r>
              <a:rPr lang="el-GR" dirty="0"/>
              <a:t>για τη βιωσιμότητα της επιχείρησης. </a:t>
            </a:r>
          </a:p>
          <a:p>
            <a:pPr algn="just"/>
            <a:endParaRPr lang="el-GR" dirty="0" smtClean="0"/>
          </a:p>
          <a:p>
            <a:pPr algn="just"/>
            <a:r>
              <a:rPr lang="el-GR" dirty="0" smtClean="0"/>
              <a:t>Ακόμα </a:t>
            </a:r>
            <a:r>
              <a:rPr lang="el-GR" dirty="0"/>
              <a:t>και αν συντρέχουν τα συγκεκριμένα κριτήρια, η βιωσιμότητα της </a:t>
            </a:r>
            <a:r>
              <a:rPr lang="el-GR" dirty="0" smtClean="0"/>
              <a:t>προϋποθέτει </a:t>
            </a:r>
            <a:r>
              <a:rPr lang="el-GR" dirty="0"/>
              <a:t>επεξεργασία και ανάλυση </a:t>
            </a:r>
            <a:r>
              <a:rPr lang="el-GR" dirty="0" smtClean="0"/>
              <a:t>πλήθους μελλοντικών οικονομικών στοιχείων και παραμέτρων. </a:t>
            </a:r>
          </a:p>
          <a:p>
            <a:pPr algn="just"/>
            <a:endParaRPr lang="el-GR" dirty="0"/>
          </a:p>
          <a:p>
            <a:pPr algn="just"/>
            <a:r>
              <a:rPr lang="el-GR" dirty="0" smtClean="0"/>
              <a:t>Κρίσιμη είναι διαπίστωση </a:t>
            </a:r>
            <a:r>
              <a:rPr lang="el-GR" dirty="0"/>
              <a:t>της βιωσιμότητας </a:t>
            </a:r>
            <a:r>
              <a:rPr lang="el-GR" dirty="0" smtClean="0"/>
              <a:t>από </a:t>
            </a:r>
            <a:r>
              <a:rPr lang="el-GR" dirty="0"/>
              <a:t>εμπειρογνώμονα, </a:t>
            </a:r>
            <a:r>
              <a:rPr lang="el-GR" dirty="0" smtClean="0"/>
              <a:t>που είναι υποχρεωτική για τις μεγάλες επιχειρήσεις και προαιρετική για τις μικρές εφόσον </a:t>
            </a:r>
            <a:r>
              <a:rPr lang="el-GR" dirty="0"/>
              <a:t>υποβάλλεται αίτημα πιστωτών του 1/3 των απαιτήσεων που συμμετέχουν στη διαδικασία</a:t>
            </a:r>
            <a:r>
              <a:rPr lang="el-GR" dirty="0" smtClean="0"/>
              <a:t>.</a:t>
            </a:r>
          </a:p>
          <a:p>
            <a:pPr algn="just"/>
            <a:endParaRPr lang="el-GR" dirty="0"/>
          </a:p>
          <a:p>
            <a:pPr algn="just"/>
            <a:r>
              <a:rPr lang="el-GR" dirty="0" smtClean="0"/>
              <a:t>Η τελική απόφαση ως προς τη βιωσιμότητα του οφειλέτη βασίζεται στην πλειοψηφία των συμμετεχόντων πιστωτών.</a:t>
            </a:r>
          </a:p>
          <a:p>
            <a:endParaRPr lang="el-GR" dirty="0" smtClean="0"/>
          </a:p>
          <a:p>
            <a:endParaRPr lang="el-GR" dirty="0"/>
          </a:p>
        </p:txBody>
      </p:sp>
      <p:sp>
        <p:nvSpPr>
          <p:cNvPr id="4" name="Slide Number Placeholder 3"/>
          <p:cNvSpPr>
            <a:spLocks noGrp="1"/>
          </p:cNvSpPr>
          <p:nvPr>
            <p:ph type="sldNum" sz="quarter" idx="12"/>
          </p:nvPr>
        </p:nvSpPr>
        <p:spPr/>
        <p:txBody>
          <a:bodyPr/>
          <a:lstStyle/>
          <a:p>
            <a:fld id="{5F5E4264-AB2C-4F8D-B722-011EE3B28134}" type="slidenum">
              <a:rPr lang="el-GR" smtClean="0"/>
              <a:pPr/>
              <a:t>62</a:t>
            </a:fld>
            <a:endParaRPr lang="el-GR" dirty="0"/>
          </a:p>
        </p:txBody>
      </p:sp>
      <p:sp>
        <p:nvSpPr>
          <p:cNvPr id="5" name="Rectangle 2"/>
          <p:cNvSpPr txBox="1">
            <a:spLocks noChangeArrowheads="1"/>
          </p:cNvSpPr>
          <p:nvPr/>
        </p:nvSpPr>
        <p:spPr bwMode="auto">
          <a:xfrm>
            <a:off x="755576" y="1268760"/>
            <a:ext cx="7735765" cy="381000"/>
          </a:xfrm>
          <a:prstGeom prst="roundRect">
            <a:avLst>
              <a:gd name="adj" fmla="val 21667"/>
            </a:avLst>
          </a:prstGeom>
          <a:solidFill>
            <a:srgbClr val="6699FF">
              <a:alpha val="50000"/>
            </a:srgbClr>
          </a:solidFill>
          <a:ln>
            <a:miter lim="800000"/>
            <a:headEnd/>
            <a:tailEnd/>
          </a:ln>
        </p:spPr>
        <p:txBody>
          <a:bodyPr vert="horz" wrap="square" lIns="91440" tIns="45720" rIns="91440" bIns="45720" numCol="1" anchor="t" anchorCtr="0" compatLnSpc="1">
            <a:prstTxWarp prst="textNoShape">
              <a:avLst/>
            </a:prstTxWarp>
            <a:normAutofit fontScale="90000" lnSpcReduction="10000"/>
          </a:bodyPr>
          <a:lstStyle/>
          <a:p>
            <a:pPr lvl="0">
              <a:lnSpc>
                <a:spcPct val="90000"/>
              </a:lnSpc>
              <a:defRPr/>
            </a:pPr>
            <a:r>
              <a:rPr lang="el-GR" sz="2000" b="1" dirty="0" smtClean="0">
                <a:solidFill>
                  <a:srgbClr val="000099"/>
                </a:solidFill>
                <a:latin typeface="Times New Roman" pitchFamily="18" charset="0"/>
                <a:ea typeface="+mj-ea"/>
                <a:cs typeface="+mj-cs"/>
              </a:rPr>
              <a:t>Οι έννοιες της </a:t>
            </a:r>
            <a:r>
              <a:rPr lang="el-GR" sz="2000" b="1" dirty="0" err="1" smtClean="0">
                <a:solidFill>
                  <a:srgbClr val="000099"/>
                </a:solidFill>
                <a:latin typeface="Times New Roman" pitchFamily="18" charset="0"/>
                <a:ea typeface="+mj-ea"/>
                <a:cs typeface="+mj-cs"/>
              </a:rPr>
              <a:t>επιλεξιμότητας</a:t>
            </a:r>
            <a:r>
              <a:rPr lang="el-GR" sz="2000" b="1" dirty="0" smtClean="0">
                <a:solidFill>
                  <a:srgbClr val="000099"/>
                </a:solidFill>
                <a:latin typeface="Times New Roman" pitchFamily="18" charset="0"/>
                <a:ea typeface="+mj-ea"/>
                <a:cs typeface="+mj-cs"/>
              </a:rPr>
              <a:t> και της βιωσιμότητας (</a:t>
            </a:r>
            <a:r>
              <a:rPr kumimoji="0" lang="el-GR" sz="2000" b="1" i="0" u="none" strike="noStrike" kern="1200" cap="none" spc="0" normalizeH="0" baseline="0" noProof="0" dirty="0" smtClean="0">
                <a:ln>
                  <a:noFill/>
                </a:ln>
                <a:solidFill>
                  <a:srgbClr val="000099"/>
                </a:solidFill>
                <a:effectLst/>
                <a:uLnTx/>
                <a:uFillTx/>
                <a:latin typeface="Times New Roman" pitchFamily="18" charset="0"/>
                <a:ea typeface="+mj-ea"/>
                <a:cs typeface="+mj-cs"/>
              </a:rPr>
              <a:t>Συνέχεια)</a:t>
            </a:r>
            <a:endParaRPr kumimoji="0" lang="en-GB" sz="2000" b="1" i="0" u="none" strike="noStrike" kern="1200" cap="none" spc="0" normalizeH="0" baseline="0" noProof="0" dirty="0">
              <a:ln>
                <a:noFill/>
              </a:ln>
              <a:solidFill>
                <a:srgbClr val="000099"/>
              </a:solidFill>
              <a:effectLst/>
              <a:uLnTx/>
              <a:uFillTx/>
              <a:latin typeface="Times New Roman" pitchFamily="18" charset="0"/>
              <a:ea typeface="+mj-ea"/>
              <a:cs typeface="+mj-cs"/>
            </a:endParaRPr>
          </a:p>
        </p:txBody>
      </p:sp>
    </p:spTree>
    <p:extLst>
      <p:ext uri="{BB962C8B-B14F-4D97-AF65-F5344CB8AC3E}">
        <p14:creationId xmlns="" xmlns:p14="http://schemas.microsoft.com/office/powerpoint/2010/main" val="1934984054"/>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Στρογγυλεμένο ορθογώνιο"/>
          <p:cNvSpPr/>
          <p:nvPr/>
        </p:nvSpPr>
        <p:spPr>
          <a:xfrm>
            <a:off x="611560" y="692696"/>
            <a:ext cx="8136904" cy="58326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 name="Content Placeholder 2"/>
          <p:cNvSpPr>
            <a:spLocks noGrp="1"/>
          </p:cNvSpPr>
          <p:nvPr>
            <p:ph idx="1"/>
          </p:nvPr>
        </p:nvSpPr>
        <p:spPr>
          <a:xfrm>
            <a:off x="971600" y="620688"/>
            <a:ext cx="7416824" cy="2952328"/>
          </a:xfrm>
        </p:spPr>
        <p:txBody>
          <a:bodyPr>
            <a:normAutofit fontScale="25000" lnSpcReduction="20000"/>
          </a:bodyPr>
          <a:lstStyle/>
          <a:p>
            <a:pPr marL="342900" lvl="1" indent="-342900" algn="just">
              <a:spcBef>
                <a:spcPct val="0"/>
              </a:spcBef>
              <a:buClr>
                <a:schemeClr val="bg1"/>
              </a:buClr>
              <a:buNone/>
            </a:pPr>
            <a:r>
              <a:rPr lang="el-GR" sz="6400" dirty="0" smtClean="0">
                <a:solidFill>
                  <a:schemeClr val="bg1"/>
                </a:solidFill>
              </a:rPr>
              <a:t> </a:t>
            </a:r>
          </a:p>
          <a:p>
            <a:pPr lvl="1" algn="just">
              <a:spcBef>
                <a:spcPct val="0"/>
              </a:spcBef>
              <a:buClr>
                <a:schemeClr val="bg1"/>
              </a:buClr>
              <a:buFont typeface="Wingdings" pitchFamily="2" charset="2"/>
              <a:buChar char="Ø"/>
            </a:pPr>
            <a:endParaRPr lang="el-GR" sz="6400" dirty="0" smtClean="0">
              <a:solidFill>
                <a:schemeClr val="bg1"/>
              </a:solidFill>
              <a:latin typeface="Arial" charset="0"/>
            </a:endParaRPr>
          </a:p>
          <a:p>
            <a:pPr lvl="1" algn="just">
              <a:spcBef>
                <a:spcPct val="0"/>
              </a:spcBef>
              <a:buClr>
                <a:schemeClr val="bg1"/>
              </a:buClr>
              <a:buFont typeface="Wingdings" pitchFamily="2" charset="2"/>
              <a:buChar char="Ø"/>
            </a:pPr>
            <a:r>
              <a:rPr lang="el-GR" sz="6400" dirty="0" smtClean="0">
                <a:solidFill>
                  <a:schemeClr val="bg1"/>
                </a:solidFill>
                <a:latin typeface="Arial" charset="0"/>
              </a:rPr>
              <a:t>Οι Λειτουργικές </a:t>
            </a:r>
            <a:r>
              <a:rPr lang="el-GR" sz="6400" dirty="0" err="1" smtClean="0">
                <a:solidFill>
                  <a:schemeClr val="bg1"/>
                </a:solidFill>
                <a:latin typeface="Arial" charset="0"/>
              </a:rPr>
              <a:t>Ταµειακές</a:t>
            </a:r>
            <a:r>
              <a:rPr lang="el-GR" sz="6400" dirty="0" smtClean="0">
                <a:solidFill>
                  <a:schemeClr val="bg1"/>
                </a:solidFill>
                <a:latin typeface="Arial" charset="0"/>
              </a:rPr>
              <a:t> Ροές (ΛΤΡ) αποτελούν τον κρίσιμο παράγοντα επιτυχίας για τη βιωσιμότητα της επιχείρησης και την επιτυχή ολοκλήρωση της αναδιάρθρωσης καθώς µας δίνουν πληροφορίες για την ικανότητα της επιχείρησης να </a:t>
            </a:r>
            <a:r>
              <a:rPr lang="el-GR" sz="6400" dirty="0" err="1" smtClean="0">
                <a:solidFill>
                  <a:schemeClr val="bg1"/>
                </a:solidFill>
                <a:latin typeface="Arial" charset="0"/>
              </a:rPr>
              <a:t>δηµιουργεί</a:t>
            </a:r>
            <a:r>
              <a:rPr lang="el-GR" sz="6400" dirty="0" smtClean="0">
                <a:solidFill>
                  <a:schemeClr val="bg1"/>
                </a:solidFill>
                <a:latin typeface="Arial" charset="0"/>
              </a:rPr>
              <a:t> </a:t>
            </a:r>
            <a:r>
              <a:rPr lang="el-GR" sz="6400" dirty="0" err="1" smtClean="0">
                <a:solidFill>
                  <a:schemeClr val="bg1"/>
                </a:solidFill>
                <a:latin typeface="Arial" charset="0"/>
              </a:rPr>
              <a:t>ταµειακά</a:t>
            </a:r>
            <a:r>
              <a:rPr lang="el-GR" sz="6400" dirty="0" smtClean="0">
                <a:solidFill>
                  <a:schemeClr val="bg1"/>
                </a:solidFill>
                <a:latin typeface="Arial" charset="0"/>
              </a:rPr>
              <a:t> </a:t>
            </a:r>
            <a:r>
              <a:rPr lang="el-GR" sz="6400" dirty="0" err="1" smtClean="0">
                <a:solidFill>
                  <a:schemeClr val="bg1"/>
                </a:solidFill>
                <a:latin typeface="Arial" charset="0"/>
              </a:rPr>
              <a:t>διαθέσιµα</a:t>
            </a:r>
            <a:r>
              <a:rPr lang="el-GR" sz="6400" dirty="0" smtClean="0">
                <a:solidFill>
                  <a:schemeClr val="bg1"/>
                </a:solidFill>
                <a:latin typeface="Arial" charset="0"/>
              </a:rPr>
              <a:t> και </a:t>
            </a:r>
            <a:r>
              <a:rPr lang="el-GR" sz="6400" dirty="0" err="1" smtClean="0">
                <a:solidFill>
                  <a:schemeClr val="bg1"/>
                </a:solidFill>
                <a:latin typeface="Arial" charset="0"/>
              </a:rPr>
              <a:t>ταµειακά</a:t>
            </a:r>
            <a:r>
              <a:rPr lang="el-GR" sz="6400" dirty="0" smtClean="0">
                <a:solidFill>
                  <a:schemeClr val="bg1"/>
                </a:solidFill>
                <a:latin typeface="Arial" charset="0"/>
              </a:rPr>
              <a:t> </a:t>
            </a:r>
            <a:r>
              <a:rPr lang="el-GR" sz="6400" dirty="0" err="1" smtClean="0">
                <a:solidFill>
                  <a:schemeClr val="bg1"/>
                </a:solidFill>
                <a:latin typeface="Arial" charset="0"/>
              </a:rPr>
              <a:t>ισοδύναµα</a:t>
            </a:r>
            <a:r>
              <a:rPr lang="el-GR" sz="6400" dirty="0" smtClean="0">
                <a:solidFill>
                  <a:schemeClr val="bg1"/>
                </a:solidFill>
                <a:latin typeface="Arial" charset="0"/>
              </a:rPr>
              <a:t> από λειτουργικές και επαναλαμβανόμενες δραστηριότητες. </a:t>
            </a:r>
          </a:p>
          <a:p>
            <a:pPr lvl="1" algn="just">
              <a:spcBef>
                <a:spcPct val="0"/>
              </a:spcBef>
              <a:buClr>
                <a:schemeClr val="bg1"/>
              </a:buClr>
              <a:buFont typeface="Wingdings" pitchFamily="2" charset="2"/>
              <a:buChar char="Ø"/>
            </a:pPr>
            <a:endParaRPr lang="el-GR" sz="6400" dirty="0" smtClean="0">
              <a:solidFill>
                <a:schemeClr val="bg1"/>
              </a:solidFill>
              <a:latin typeface="Arial" charset="0"/>
            </a:endParaRPr>
          </a:p>
          <a:p>
            <a:pPr lvl="1" algn="just">
              <a:spcBef>
                <a:spcPct val="0"/>
              </a:spcBef>
              <a:buClr>
                <a:schemeClr val="bg1"/>
              </a:buClr>
              <a:buFont typeface="Wingdings" pitchFamily="2" charset="2"/>
              <a:buChar char="Ø"/>
            </a:pPr>
            <a:r>
              <a:rPr lang="el-GR" sz="6400" dirty="0" smtClean="0">
                <a:solidFill>
                  <a:schemeClr val="bg1"/>
                </a:solidFill>
                <a:latin typeface="Arial" charset="0"/>
              </a:rPr>
              <a:t>Οι ΛΤΡ παρέχουν την δυνατότητα στους πιστωτές να συγκρίνουν διάφορες επιχειρήσεις και να προσδιορίσουν την ρευστότητα και την ικανότητα αποπληρωμής των υποχρεώσεων της επιχείρησης. </a:t>
            </a:r>
          </a:p>
          <a:p>
            <a:pPr>
              <a:buNone/>
            </a:pPr>
            <a:r>
              <a:rPr lang="el-GR" sz="6500" dirty="0" smtClean="0">
                <a:solidFill>
                  <a:schemeClr val="bg1"/>
                </a:solidFill>
                <a:latin typeface="Arial" charset="0"/>
              </a:rPr>
              <a:t> </a:t>
            </a:r>
          </a:p>
          <a:p>
            <a:pPr lvl="1" algn="just">
              <a:spcBef>
                <a:spcPct val="0"/>
              </a:spcBef>
              <a:buClr>
                <a:schemeClr val="bg1"/>
              </a:buClr>
              <a:buFont typeface="Wingdings" pitchFamily="2" charset="2"/>
              <a:buChar char="Ø"/>
            </a:pPr>
            <a:endParaRPr lang="el-GR" sz="6400" dirty="0" smtClean="0">
              <a:solidFill>
                <a:schemeClr val="bg1"/>
              </a:solidFill>
              <a:latin typeface="Arial" charset="0"/>
            </a:endParaRPr>
          </a:p>
        </p:txBody>
      </p:sp>
      <p:sp>
        <p:nvSpPr>
          <p:cNvPr id="4" name="Slide Number Placeholder 3"/>
          <p:cNvSpPr>
            <a:spLocks noGrp="1"/>
          </p:cNvSpPr>
          <p:nvPr>
            <p:ph type="sldNum" sz="quarter" idx="12"/>
          </p:nvPr>
        </p:nvSpPr>
        <p:spPr/>
        <p:txBody>
          <a:bodyPr/>
          <a:lstStyle/>
          <a:p>
            <a:fld id="{5F5E4264-AB2C-4F8D-B722-011EE3B28134}" type="slidenum">
              <a:rPr lang="el-GR" smtClean="0"/>
              <a:pPr/>
              <a:t>63</a:t>
            </a:fld>
            <a:endParaRPr lang="el-GR" dirty="0"/>
          </a:p>
        </p:txBody>
      </p:sp>
      <p:sp>
        <p:nvSpPr>
          <p:cNvPr id="5" name="Rectangle 2"/>
          <p:cNvSpPr txBox="1">
            <a:spLocks noChangeArrowheads="1"/>
          </p:cNvSpPr>
          <p:nvPr/>
        </p:nvSpPr>
        <p:spPr bwMode="auto">
          <a:xfrm>
            <a:off x="899592" y="188640"/>
            <a:ext cx="7735765" cy="381000"/>
          </a:xfrm>
          <a:prstGeom prst="roundRect">
            <a:avLst>
              <a:gd name="adj" fmla="val 21667"/>
            </a:avLst>
          </a:prstGeom>
          <a:solidFill>
            <a:srgbClr val="6699FF">
              <a:alpha val="50000"/>
            </a:srgbClr>
          </a:solidFill>
          <a:ln>
            <a:miter lim="800000"/>
            <a:headEnd/>
            <a:tailEnd/>
          </a:ln>
        </p:spPr>
        <p:txBody>
          <a:bodyPr vert="horz" wrap="square" lIns="91440" tIns="45720" rIns="91440" bIns="45720" numCol="1" anchor="t" anchorCtr="0" compatLnSpc="1">
            <a:prstTxWarp prst="textNoShape">
              <a:avLst/>
            </a:prstTxWarp>
            <a:normAutofit fontScale="90000" lnSpcReduction="10000"/>
          </a:bodyPr>
          <a:lstStyle/>
          <a:p>
            <a:pPr lvl="0">
              <a:lnSpc>
                <a:spcPct val="90000"/>
              </a:lnSpc>
              <a:defRPr/>
            </a:pPr>
            <a:r>
              <a:rPr lang="el-GR" sz="2000" b="1" dirty="0" smtClean="0">
                <a:solidFill>
                  <a:srgbClr val="000099"/>
                </a:solidFill>
                <a:latin typeface="Times New Roman" pitchFamily="18" charset="0"/>
                <a:ea typeface="+mj-ea"/>
                <a:cs typeface="+mj-cs"/>
              </a:rPr>
              <a:t>Χαρακτηριστικά Μελέτης βιωσιμότητας της επιχείρησης (Συνέχεια) </a:t>
            </a:r>
            <a:endParaRPr kumimoji="0" lang="en-GB" sz="2000" b="1" i="0" u="none" strike="noStrike" kern="1200" cap="none" spc="0" normalizeH="0" baseline="0" noProof="0" dirty="0">
              <a:ln>
                <a:noFill/>
              </a:ln>
              <a:solidFill>
                <a:srgbClr val="000099"/>
              </a:solidFill>
              <a:effectLst/>
              <a:uLnTx/>
              <a:uFillTx/>
              <a:latin typeface="Times New Roman" pitchFamily="18" charset="0"/>
              <a:ea typeface="+mj-ea"/>
              <a:cs typeface="+mj-cs"/>
            </a:endParaRPr>
          </a:p>
        </p:txBody>
      </p:sp>
      <p:sp>
        <p:nvSpPr>
          <p:cNvPr id="7" name="AutoShape 23"/>
          <p:cNvSpPr>
            <a:spLocks noChangeArrowheads="1"/>
          </p:cNvSpPr>
          <p:nvPr/>
        </p:nvSpPr>
        <p:spPr bwMode="auto">
          <a:xfrm>
            <a:off x="1331640" y="3212976"/>
            <a:ext cx="6192688" cy="3312368"/>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eaLnBrk="1" hangingPunct="1">
              <a:spcAft>
                <a:spcPts val="1000"/>
              </a:spcAft>
            </a:pPr>
            <a:r>
              <a:rPr lang="el-GR" sz="1600" b="1" u="sng" dirty="0" smtClean="0">
                <a:latin typeface="Calibri" pitchFamily="34" charset="0"/>
                <a:cs typeface="Arial" pitchFamily="34" charset="0"/>
              </a:rPr>
              <a:t>Υπολογισμός Ταμειακών Ροών από Λειτουργικές Δραστηριότητες</a:t>
            </a:r>
          </a:p>
          <a:p>
            <a:pPr algn="ctr">
              <a:buNone/>
            </a:pPr>
            <a:r>
              <a:rPr lang="el-GR" sz="1600" b="1" dirty="0" smtClean="0">
                <a:solidFill>
                  <a:srgbClr val="C00000"/>
                </a:solidFill>
                <a:latin typeface="Calibri" pitchFamily="34" charset="0"/>
                <a:cs typeface="Arial" pitchFamily="34" charset="0"/>
              </a:rPr>
              <a:t>Κέρδη προ Φόρων και Τόκων</a:t>
            </a:r>
          </a:p>
          <a:p>
            <a:pPr algn="ctr">
              <a:buNone/>
            </a:pPr>
            <a:r>
              <a:rPr lang="el-GR" sz="1600" b="1" dirty="0" smtClean="0">
                <a:solidFill>
                  <a:srgbClr val="C00000"/>
                </a:solidFill>
                <a:latin typeface="Calibri" pitchFamily="34" charset="0"/>
                <a:cs typeface="Arial" pitchFamily="34" charset="0"/>
              </a:rPr>
              <a:t> </a:t>
            </a:r>
          </a:p>
          <a:p>
            <a:pPr algn="ctr">
              <a:buNone/>
            </a:pPr>
            <a:r>
              <a:rPr lang="el-GR" sz="1600" b="1" dirty="0" smtClean="0">
                <a:solidFill>
                  <a:srgbClr val="C00000"/>
                </a:solidFill>
                <a:latin typeface="Calibri" pitchFamily="34" charset="0"/>
                <a:cs typeface="Arial" pitchFamily="34" charset="0"/>
              </a:rPr>
              <a:t>(+)  Αποσβέσεις</a:t>
            </a:r>
          </a:p>
          <a:p>
            <a:pPr algn="ctr">
              <a:buNone/>
            </a:pPr>
            <a:r>
              <a:rPr lang="el-GR" sz="1600" b="1" dirty="0" smtClean="0">
                <a:solidFill>
                  <a:srgbClr val="C00000"/>
                </a:solidFill>
                <a:latin typeface="Calibri" pitchFamily="34" charset="0"/>
                <a:cs typeface="Arial" pitchFamily="34" charset="0"/>
              </a:rPr>
              <a:t> </a:t>
            </a:r>
          </a:p>
          <a:p>
            <a:pPr algn="ctr">
              <a:buNone/>
            </a:pPr>
            <a:r>
              <a:rPr lang="el-GR" sz="1600" b="1" dirty="0" smtClean="0">
                <a:solidFill>
                  <a:srgbClr val="C00000"/>
                </a:solidFill>
                <a:latin typeface="Calibri" pitchFamily="34" charset="0"/>
                <a:cs typeface="Arial" pitchFamily="34" charset="0"/>
              </a:rPr>
              <a:t>(-)  Φόροι</a:t>
            </a:r>
          </a:p>
          <a:p>
            <a:pPr algn="ctr">
              <a:buNone/>
            </a:pPr>
            <a:r>
              <a:rPr lang="el-GR" sz="1600" b="1" dirty="0" smtClean="0">
                <a:solidFill>
                  <a:srgbClr val="C00000"/>
                </a:solidFill>
                <a:latin typeface="Calibri" pitchFamily="34" charset="0"/>
                <a:cs typeface="Arial" pitchFamily="34" charset="0"/>
              </a:rPr>
              <a:t> </a:t>
            </a:r>
          </a:p>
          <a:p>
            <a:pPr algn="ctr">
              <a:buNone/>
            </a:pPr>
            <a:r>
              <a:rPr lang="el-GR" sz="1600" b="1" dirty="0" smtClean="0">
                <a:solidFill>
                  <a:srgbClr val="C00000"/>
                </a:solidFill>
                <a:latin typeface="Calibri" pitchFamily="34" charset="0"/>
                <a:cs typeface="Arial" pitchFamily="34" charset="0"/>
              </a:rPr>
              <a:t>Ακαθάριστες Ταμειακές Ροές</a:t>
            </a:r>
          </a:p>
          <a:p>
            <a:pPr algn="ctr">
              <a:buNone/>
            </a:pPr>
            <a:r>
              <a:rPr lang="el-GR" sz="1600" b="1" dirty="0" smtClean="0">
                <a:solidFill>
                  <a:srgbClr val="C00000"/>
                </a:solidFill>
                <a:latin typeface="Calibri" pitchFamily="34" charset="0"/>
                <a:cs typeface="Arial" pitchFamily="34" charset="0"/>
              </a:rPr>
              <a:t> </a:t>
            </a:r>
          </a:p>
          <a:p>
            <a:pPr algn="ctr">
              <a:buNone/>
            </a:pPr>
            <a:r>
              <a:rPr lang="el-GR" sz="1600" b="1" dirty="0" smtClean="0">
                <a:solidFill>
                  <a:srgbClr val="C00000"/>
                </a:solidFill>
                <a:latin typeface="Calibri" pitchFamily="34" charset="0"/>
                <a:cs typeface="Arial" pitchFamily="34" charset="0"/>
              </a:rPr>
              <a:t>(-) Απαιτούμενη αύξηση κεφαλαίου κίνησης</a:t>
            </a:r>
          </a:p>
          <a:p>
            <a:pPr algn="ctr">
              <a:buNone/>
            </a:pPr>
            <a:r>
              <a:rPr lang="el-GR" sz="1600" b="1" dirty="0" smtClean="0">
                <a:solidFill>
                  <a:srgbClr val="C00000"/>
                </a:solidFill>
                <a:latin typeface="Calibri" pitchFamily="34" charset="0"/>
                <a:cs typeface="Arial" pitchFamily="34" charset="0"/>
              </a:rPr>
              <a:t> </a:t>
            </a:r>
          </a:p>
          <a:p>
            <a:pPr algn="ctr">
              <a:buNone/>
            </a:pPr>
            <a:r>
              <a:rPr lang="el-GR" sz="1600" b="1" dirty="0" smtClean="0">
                <a:solidFill>
                  <a:srgbClr val="C00000"/>
                </a:solidFill>
                <a:latin typeface="Calibri" pitchFamily="34" charset="0"/>
                <a:cs typeface="Arial" pitchFamily="34" charset="0"/>
              </a:rPr>
              <a:t>ΚΑΘΑΡΕΣ ΛΕΙΤΟΥΡΓΙΚΕΣ ΤΑΜΕΙΑΚΕΣ ΡΟΕΣ</a:t>
            </a:r>
          </a:p>
          <a:p>
            <a:pPr algn="ctr" eaLnBrk="1" hangingPunct="1">
              <a:spcAft>
                <a:spcPts val="1000"/>
              </a:spcAft>
            </a:pPr>
            <a:endParaRPr lang="el-GR" sz="1600" b="1" dirty="0" smtClean="0">
              <a:latin typeface="Calibri" pitchFamily="34" charset="0"/>
              <a:cs typeface="Arial"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el-GR" sz="1600" b="0" i="0" u="none" strike="noStrike" cap="none" normalizeH="0" baseline="0" dirty="0" smtClean="0">
                <a:ln>
                  <a:noFill/>
                </a:ln>
                <a:solidFill>
                  <a:schemeClr val="tx1"/>
                </a:solidFill>
                <a:effectLst/>
                <a:latin typeface="Calibri" pitchFamily="34" charset="0"/>
                <a:cs typeface="Arial" pitchFamily="34" charset="0"/>
              </a:rPr>
              <a:t>                                                                             </a:t>
            </a:r>
            <a:endParaRPr kumimoji="0" lang="el-GR" sz="16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8" name="AutoShape 24"/>
          <p:cNvCxnSpPr>
            <a:cxnSpLocks noChangeShapeType="1"/>
          </p:cNvCxnSpPr>
          <p:nvPr/>
        </p:nvCxnSpPr>
        <p:spPr bwMode="auto">
          <a:xfrm>
            <a:off x="1403648" y="5157192"/>
            <a:ext cx="5976664" cy="0"/>
          </a:xfrm>
          <a:prstGeom prst="straightConnector1">
            <a:avLst/>
          </a:prstGeom>
          <a:noFill/>
          <a:ln w="9525">
            <a:solidFill>
              <a:srgbClr val="000000"/>
            </a:solidFill>
            <a:round/>
            <a:headEnd/>
            <a:tailEnd/>
          </a:ln>
        </p:spPr>
      </p:cxnSp>
      <p:cxnSp>
        <p:nvCxnSpPr>
          <p:cNvPr id="9" name="AutoShape 24"/>
          <p:cNvCxnSpPr>
            <a:cxnSpLocks noChangeShapeType="1"/>
          </p:cNvCxnSpPr>
          <p:nvPr/>
        </p:nvCxnSpPr>
        <p:spPr bwMode="auto">
          <a:xfrm>
            <a:off x="1403648" y="6093296"/>
            <a:ext cx="5976664" cy="0"/>
          </a:xfrm>
          <a:prstGeom prst="straightConnector1">
            <a:avLst/>
          </a:prstGeom>
          <a:noFill/>
          <a:ln w="9525">
            <a:solidFill>
              <a:srgbClr val="000000"/>
            </a:solidFill>
            <a:round/>
            <a:headEnd/>
            <a:tailEnd/>
          </a:ln>
        </p:spPr>
      </p:cxnSp>
    </p:spTree>
    <p:extLst>
      <p:ext uri="{BB962C8B-B14F-4D97-AF65-F5344CB8AC3E}">
        <p14:creationId xmlns="" xmlns:p14="http://schemas.microsoft.com/office/powerpoint/2010/main" val="1934984054"/>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Στρογγυλεμένο ορθογώνιο"/>
          <p:cNvSpPr/>
          <p:nvPr/>
        </p:nvSpPr>
        <p:spPr>
          <a:xfrm>
            <a:off x="611560" y="692696"/>
            <a:ext cx="8136904" cy="58326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 name="Content Placeholder 2"/>
          <p:cNvSpPr>
            <a:spLocks noGrp="1"/>
          </p:cNvSpPr>
          <p:nvPr>
            <p:ph idx="1"/>
          </p:nvPr>
        </p:nvSpPr>
        <p:spPr>
          <a:xfrm>
            <a:off x="971600" y="332656"/>
            <a:ext cx="7416824" cy="2952328"/>
          </a:xfrm>
        </p:spPr>
        <p:txBody>
          <a:bodyPr>
            <a:normAutofit fontScale="25000" lnSpcReduction="20000"/>
          </a:bodyPr>
          <a:lstStyle/>
          <a:p>
            <a:pPr marL="342900" lvl="1" indent="-342900" algn="just">
              <a:spcBef>
                <a:spcPct val="0"/>
              </a:spcBef>
              <a:buClr>
                <a:schemeClr val="bg1"/>
              </a:buClr>
              <a:buNone/>
            </a:pPr>
            <a:r>
              <a:rPr lang="el-GR" sz="6400" dirty="0" smtClean="0">
                <a:solidFill>
                  <a:schemeClr val="bg1"/>
                </a:solidFill>
              </a:rPr>
              <a:t> </a:t>
            </a:r>
          </a:p>
          <a:p>
            <a:pPr lvl="1" algn="just">
              <a:spcBef>
                <a:spcPct val="0"/>
              </a:spcBef>
              <a:buClr>
                <a:schemeClr val="bg1"/>
              </a:buClr>
              <a:buFont typeface="Wingdings" pitchFamily="2" charset="2"/>
              <a:buChar char="Ø"/>
            </a:pPr>
            <a:endParaRPr lang="el-GR" sz="6400" dirty="0" smtClean="0">
              <a:solidFill>
                <a:schemeClr val="bg1"/>
              </a:solidFill>
              <a:latin typeface="Arial" charset="0"/>
            </a:endParaRPr>
          </a:p>
          <a:p>
            <a:pPr lvl="1" algn="just">
              <a:spcBef>
                <a:spcPct val="0"/>
              </a:spcBef>
              <a:buClr>
                <a:schemeClr val="bg1"/>
              </a:buClr>
              <a:buFont typeface="Wingdings" pitchFamily="2" charset="2"/>
              <a:buChar char="Ø"/>
            </a:pPr>
            <a:r>
              <a:rPr lang="el-GR" sz="6400" dirty="0" smtClean="0">
                <a:solidFill>
                  <a:schemeClr val="bg1"/>
                </a:solidFill>
                <a:latin typeface="Arial" charset="0"/>
              </a:rPr>
              <a:t>Οι Ελεύθερες </a:t>
            </a:r>
            <a:r>
              <a:rPr lang="el-GR" sz="6400" dirty="0" err="1" smtClean="0">
                <a:solidFill>
                  <a:schemeClr val="bg1"/>
                </a:solidFill>
                <a:latin typeface="Arial" charset="0"/>
              </a:rPr>
              <a:t>Ταµειακές</a:t>
            </a:r>
            <a:r>
              <a:rPr lang="el-GR" sz="6400" dirty="0" smtClean="0">
                <a:solidFill>
                  <a:schemeClr val="bg1"/>
                </a:solidFill>
                <a:latin typeface="Arial" charset="0"/>
              </a:rPr>
              <a:t> Ροές (ΕΤΡ) </a:t>
            </a:r>
            <a:r>
              <a:rPr lang="el-GR" sz="6500" dirty="0" smtClean="0">
                <a:solidFill>
                  <a:schemeClr val="bg1"/>
                </a:solidFill>
                <a:latin typeface="Arial" charset="0"/>
              </a:rPr>
              <a:t>προκύπτουν εάν από τις ταμειακές ροές από τις λειτουργικές δραστηριότητες αφαιρεθούν οι απαραίτητες επενδύσεις για κεφαλαιουχικό εξοπλισμό για την συνέχιση λειτουργίας της επιχείρησης.</a:t>
            </a:r>
          </a:p>
          <a:p>
            <a:pPr lvl="1" algn="just">
              <a:spcBef>
                <a:spcPct val="0"/>
              </a:spcBef>
              <a:buClr>
                <a:schemeClr val="bg1"/>
              </a:buClr>
              <a:buFont typeface="Wingdings" pitchFamily="2" charset="2"/>
              <a:buChar char="Ø"/>
            </a:pPr>
            <a:endParaRPr lang="el-GR" sz="6500" dirty="0" smtClean="0">
              <a:solidFill>
                <a:schemeClr val="bg1"/>
              </a:solidFill>
              <a:latin typeface="Arial" charset="0"/>
            </a:endParaRPr>
          </a:p>
          <a:p>
            <a:pPr lvl="1" algn="just">
              <a:spcBef>
                <a:spcPct val="0"/>
              </a:spcBef>
              <a:buClr>
                <a:schemeClr val="bg1"/>
              </a:buClr>
              <a:buFont typeface="Wingdings" pitchFamily="2" charset="2"/>
              <a:buChar char="Ø"/>
            </a:pPr>
            <a:r>
              <a:rPr lang="el-GR" sz="6500" dirty="0" smtClean="0">
                <a:solidFill>
                  <a:schemeClr val="bg1"/>
                </a:solidFill>
                <a:latin typeface="Arial" charset="0"/>
              </a:rPr>
              <a:t>Οι ΕΤΡ μας δείχνουν τα ταμειακά διαθέσιμα που προέρχονται από τη λειτουργική δραστηριότητά της εφόσον πραγματοποιηθούν οι απαραίτητες επενδύσεις διατήρησης και επέκτασης της παραγωγικής ικανότητας ώστε να διατηρηθεί εύρωστη στο μέλλον. </a:t>
            </a:r>
          </a:p>
          <a:p>
            <a:pPr>
              <a:buNone/>
            </a:pPr>
            <a:r>
              <a:rPr lang="el-GR" sz="6500" dirty="0" smtClean="0">
                <a:solidFill>
                  <a:schemeClr val="bg1"/>
                </a:solidFill>
                <a:latin typeface="Arial" charset="0"/>
              </a:rPr>
              <a:t> </a:t>
            </a:r>
          </a:p>
          <a:p>
            <a:pPr lvl="1" algn="just">
              <a:spcBef>
                <a:spcPct val="0"/>
              </a:spcBef>
              <a:buClr>
                <a:schemeClr val="bg1"/>
              </a:buClr>
              <a:buFont typeface="Wingdings" pitchFamily="2" charset="2"/>
              <a:buChar char="Ø"/>
            </a:pPr>
            <a:endParaRPr lang="el-GR" sz="6400" dirty="0" smtClean="0">
              <a:solidFill>
                <a:schemeClr val="bg1"/>
              </a:solidFill>
              <a:latin typeface="Arial" charset="0"/>
            </a:endParaRPr>
          </a:p>
        </p:txBody>
      </p:sp>
      <p:sp>
        <p:nvSpPr>
          <p:cNvPr id="4" name="Slide Number Placeholder 3"/>
          <p:cNvSpPr>
            <a:spLocks noGrp="1"/>
          </p:cNvSpPr>
          <p:nvPr>
            <p:ph type="sldNum" sz="quarter" idx="12"/>
          </p:nvPr>
        </p:nvSpPr>
        <p:spPr/>
        <p:txBody>
          <a:bodyPr/>
          <a:lstStyle/>
          <a:p>
            <a:fld id="{5F5E4264-AB2C-4F8D-B722-011EE3B28134}" type="slidenum">
              <a:rPr lang="el-GR" smtClean="0"/>
              <a:pPr/>
              <a:t>64</a:t>
            </a:fld>
            <a:endParaRPr lang="el-GR" dirty="0"/>
          </a:p>
        </p:txBody>
      </p:sp>
      <p:sp>
        <p:nvSpPr>
          <p:cNvPr id="5" name="Rectangle 2"/>
          <p:cNvSpPr txBox="1">
            <a:spLocks noChangeArrowheads="1"/>
          </p:cNvSpPr>
          <p:nvPr/>
        </p:nvSpPr>
        <p:spPr bwMode="auto">
          <a:xfrm>
            <a:off x="899592" y="188640"/>
            <a:ext cx="7735765" cy="381000"/>
          </a:xfrm>
          <a:prstGeom prst="roundRect">
            <a:avLst>
              <a:gd name="adj" fmla="val 21667"/>
            </a:avLst>
          </a:prstGeom>
          <a:solidFill>
            <a:srgbClr val="6699FF">
              <a:alpha val="50000"/>
            </a:srgbClr>
          </a:solidFill>
          <a:ln>
            <a:miter lim="800000"/>
            <a:headEnd/>
            <a:tailEnd/>
          </a:ln>
        </p:spPr>
        <p:txBody>
          <a:bodyPr vert="horz" wrap="square" lIns="91440" tIns="45720" rIns="91440" bIns="45720" numCol="1" anchor="t" anchorCtr="0" compatLnSpc="1">
            <a:prstTxWarp prst="textNoShape">
              <a:avLst/>
            </a:prstTxWarp>
            <a:normAutofit fontScale="90000" lnSpcReduction="10000"/>
          </a:bodyPr>
          <a:lstStyle/>
          <a:p>
            <a:pPr lvl="0">
              <a:lnSpc>
                <a:spcPct val="90000"/>
              </a:lnSpc>
              <a:defRPr/>
            </a:pPr>
            <a:r>
              <a:rPr lang="el-GR" sz="2000" b="1" dirty="0" smtClean="0">
                <a:solidFill>
                  <a:srgbClr val="000099"/>
                </a:solidFill>
                <a:latin typeface="Times New Roman" pitchFamily="18" charset="0"/>
                <a:ea typeface="+mj-ea"/>
                <a:cs typeface="+mj-cs"/>
              </a:rPr>
              <a:t>Χαρακτηριστικά Μελέτης βιωσιμότητας της επιχείρησης (Συνέχεια) </a:t>
            </a:r>
            <a:endParaRPr kumimoji="0" lang="en-GB" sz="2000" b="1" i="0" u="none" strike="noStrike" kern="1200" cap="none" spc="0" normalizeH="0" baseline="0" noProof="0" dirty="0">
              <a:ln>
                <a:noFill/>
              </a:ln>
              <a:solidFill>
                <a:srgbClr val="000099"/>
              </a:solidFill>
              <a:effectLst/>
              <a:uLnTx/>
              <a:uFillTx/>
              <a:latin typeface="Times New Roman" pitchFamily="18" charset="0"/>
              <a:ea typeface="+mj-ea"/>
              <a:cs typeface="+mj-cs"/>
            </a:endParaRPr>
          </a:p>
        </p:txBody>
      </p:sp>
      <p:sp>
        <p:nvSpPr>
          <p:cNvPr id="7" name="AutoShape 23"/>
          <p:cNvSpPr>
            <a:spLocks noChangeArrowheads="1"/>
          </p:cNvSpPr>
          <p:nvPr/>
        </p:nvSpPr>
        <p:spPr bwMode="auto">
          <a:xfrm>
            <a:off x="1331640" y="2708920"/>
            <a:ext cx="6192688" cy="3816424"/>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eaLnBrk="1" hangingPunct="1">
              <a:spcAft>
                <a:spcPts val="1000"/>
              </a:spcAft>
            </a:pPr>
            <a:r>
              <a:rPr lang="el-GR" sz="1600" b="1" u="sng" dirty="0" smtClean="0">
                <a:latin typeface="Calibri" pitchFamily="34" charset="0"/>
                <a:cs typeface="Arial" pitchFamily="34" charset="0"/>
              </a:rPr>
              <a:t>Υπολογισμός Ελεύθερων Ταμειακών Ροών (ΕΤΡ) </a:t>
            </a:r>
          </a:p>
          <a:p>
            <a:pPr algn="ctr">
              <a:buNone/>
            </a:pPr>
            <a:r>
              <a:rPr lang="el-GR" sz="1600" b="1" dirty="0" smtClean="0">
                <a:solidFill>
                  <a:srgbClr val="C00000"/>
                </a:solidFill>
                <a:latin typeface="Calibri" pitchFamily="34" charset="0"/>
                <a:cs typeface="Arial" pitchFamily="34" charset="0"/>
              </a:rPr>
              <a:t> (+) ΚΑΘΑΡΕΣ ΛΕΙΤΟΥΡΓΙΚΕΣ ΤΑΜΕΙΑΚΕΣ ΡΟΕΣ</a:t>
            </a:r>
          </a:p>
          <a:p>
            <a:pPr algn="ctr">
              <a:buNone/>
            </a:pPr>
            <a:r>
              <a:rPr lang="el-GR" sz="1600" b="1" dirty="0" smtClean="0">
                <a:solidFill>
                  <a:srgbClr val="C00000"/>
                </a:solidFill>
                <a:latin typeface="Calibri" pitchFamily="34" charset="0"/>
                <a:cs typeface="Arial" pitchFamily="34" charset="0"/>
              </a:rPr>
              <a:t> </a:t>
            </a:r>
          </a:p>
          <a:p>
            <a:pPr algn="ctr">
              <a:buNone/>
            </a:pPr>
            <a:r>
              <a:rPr lang="el-GR" sz="1600" b="1" dirty="0" smtClean="0">
                <a:solidFill>
                  <a:srgbClr val="0070C0"/>
                </a:solidFill>
                <a:latin typeface="Calibri" pitchFamily="34" charset="0"/>
                <a:cs typeface="Arial" pitchFamily="34" charset="0"/>
              </a:rPr>
              <a:t>(+)  </a:t>
            </a:r>
            <a:r>
              <a:rPr lang="el-GR" sz="1600" b="1" dirty="0" err="1" smtClean="0">
                <a:solidFill>
                  <a:srgbClr val="0070C0"/>
                </a:solidFill>
                <a:latin typeface="Calibri" pitchFamily="34" charset="0"/>
                <a:cs typeface="Arial" pitchFamily="34" charset="0"/>
              </a:rPr>
              <a:t>Αποεπενδύσεις</a:t>
            </a:r>
            <a:r>
              <a:rPr lang="el-GR" sz="1600" b="1" dirty="0" smtClean="0">
                <a:solidFill>
                  <a:srgbClr val="0070C0"/>
                </a:solidFill>
                <a:latin typeface="Calibri" pitchFamily="34" charset="0"/>
                <a:cs typeface="Arial" pitchFamily="34" charset="0"/>
              </a:rPr>
              <a:t> μη λειτουργικών Παγίων </a:t>
            </a:r>
          </a:p>
          <a:p>
            <a:pPr algn="ctr">
              <a:buNone/>
            </a:pPr>
            <a:r>
              <a:rPr lang="el-GR" sz="1600" b="1" dirty="0" smtClean="0">
                <a:solidFill>
                  <a:srgbClr val="0070C0"/>
                </a:solidFill>
                <a:latin typeface="Calibri" pitchFamily="34" charset="0"/>
                <a:cs typeface="Arial" pitchFamily="34" charset="0"/>
              </a:rPr>
              <a:t>(Ακίνητα, Μηχανήματα, Συμμετοχές, Κινητές Αξίες)</a:t>
            </a:r>
          </a:p>
          <a:p>
            <a:pPr algn="ctr">
              <a:buNone/>
            </a:pPr>
            <a:endParaRPr lang="el-GR" sz="1600" b="1" dirty="0" smtClean="0">
              <a:solidFill>
                <a:srgbClr val="0070C0"/>
              </a:solidFill>
              <a:latin typeface="Calibri" pitchFamily="34" charset="0"/>
              <a:cs typeface="Arial" pitchFamily="34" charset="0"/>
            </a:endParaRPr>
          </a:p>
          <a:p>
            <a:pPr algn="ctr">
              <a:buNone/>
            </a:pPr>
            <a:r>
              <a:rPr lang="el-GR" sz="1600" b="1" dirty="0" smtClean="0">
                <a:solidFill>
                  <a:srgbClr val="0070C0"/>
                </a:solidFill>
                <a:latin typeface="Calibri" pitchFamily="34" charset="0"/>
                <a:cs typeface="Arial" pitchFamily="34" charset="0"/>
              </a:rPr>
              <a:t>(-)  Νέες Επενδύσεις </a:t>
            </a:r>
          </a:p>
          <a:p>
            <a:pPr algn="ctr">
              <a:buNone/>
            </a:pPr>
            <a:r>
              <a:rPr lang="el-GR" sz="1600" b="1" dirty="0" smtClean="0">
                <a:solidFill>
                  <a:srgbClr val="0070C0"/>
                </a:solidFill>
                <a:latin typeface="Calibri" pitchFamily="34" charset="0"/>
                <a:cs typeface="Arial" pitchFamily="34" charset="0"/>
              </a:rPr>
              <a:t>(για διατήρηση και επέκταση παραγωγικής ικανότητας)</a:t>
            </a:r>
          </a:p>
          <a:p>
            <a:pPr algn="ctr">
              <a:buNone/>
            </a:pPr>
            <a:r>
              <a:rPr lang="el-GR" sz="1600" b="1" dirty="0" smtClean="0">
                <a:solidFill>
                  <a:srgbClr val="0070C0"/>
                </a:solidFill>
                <a:latin typeface="Calibri" pitchFamily="34" charset="0"/>
                <a:cs typeface="Arial" pitchFamily="34" charset="0"/>
              </a:rPr>
              <a:t> </a:t>
            </a:r>
          </a:p>
          <a:p>
            <a:pPr algn="ctr">
              <a:buNone/>
            </a:pPr>
            <a:r>
              <a:rPr lang="el-GR" sz="1600" b="1" dirty="0" smtClean="0">
                <a:solidFill>
                  <a:srgbClr val="0070C0"/>
                </a:solidFill>
                <a:latin typeface="Calibri" pitchFamily="34" charset="0"/>
                <a:cs typeface="Arial" pitchFamily="34" charset="0"/>
              </a:rPr>
              <a:t>(-) Ταμειακές Ροές από Επενδύσεις</a:t>
            </a:r>
          </a:p>
          <a:p>
            <a:pPr algn="ctr">
              <a:buNone/>
            </a:pPr>
            <a:r>
              <a:rPr lang="el-GR" sz="1600" b="1" dirty="0" smtClean="0">
                <a:solidFill>
                  <a:srgbClr val="C00000"/>
                </a:solidFill>
                <a:latin typeface="Calibri" pitchFamily="34" charset="0"/>
                <a:cs typeface="Arial" pitchFamily="34" charset="0"/>
              </a:rPr>
              <a:t> </a:t>
            </a:r>
          </a:p>
          <a:p>
            <a:pPr algn="ctr">
              <a:buNone/>
            </a:pPr>
            <a:r>
              <a:rPr lang="el-GR" sz="1600" b="1" dirty="0" smtClean="0">
                <a:solidFill>
                  <a:srgbClr val="C00000"/>
                </a:solidFill>
                <a:latin typeface="Calibri" pitchFamily="34" charset="0"/>
                <a:cs typeface="Arial" pitchFamily="34" charset="0"/>
              </a:rPr>
              <a:t> </a:t>
            </a:r>
          </a:p>
          <a:p>
            <a:pPr algn="ctr">
              <a:buNone/>
            </a:pPr>
            <a:r>
              <a:rPr lang="el-GR" sz="1600" b="1" dirty="0" smtClean="0">
                <a:solidFill>
                  <a:srgbClr val="C00000"/>
                </a:solidFill>
                <a:latin typeface="Calibri" pitchFamily="34" charset="0"/>
                <a:cs typeface="Arial" pitchFamily="34" charset="0"/>
              </a:rPr>
              <a:t>ΕΛΕΥΘΕΡΕΣ ΤΑΜΕΙΑΚΕΣ ΡΟΕΣ</a:t>
            </a:r>
          </a:p>
          <a:p>
            <a:pPr algn="ctr" eaLnBrk="1" hangingPunct="1">
              <a:spcAft>
                <a:spcPts val="1000"/>
              </a:spcAft>
            </a:pPr>
            <a:endParaRPr lang="el-GR" sz="1600" b="1" dirty="0" smtClean="0">
              <a:latin typeface="Calibri" pitchFamily="34" charset="0"/>
              <a:cs typeface="Arial"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el-GR" sz="1600" b="0" i="0" u="none" strike="noStrike" cap="none" normalizeH="0" baseline="0" dirty="0" smtClean="0">
                <a:ln>
                  <a:noFill/>
                </a:ln>
                <a:solidFill>
                  <a:schemeClr val="tx1"/>
                </a:solidFill>
                <a:effectLst/>
                <a:latin typeface="Calibri" pitchFamily="34" charset="0"/>
                <a:cs typeface="Arial" pitchFamily="34" charset="0"/>
              </a:rPr>
              <a:t>                                                                             </a:t>
            </a:r>
            <a:endParaRPr kumimoji="0" lang="el-GR" sz="16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8" name="AutoShape 24"/>
          <p:cNvCxnSpPr>
            <a:cxnSpLocks noChangeShapeType="1"/>
          </p:cNvCxnSpPr>
          <p:nvPr/>
        </p:nvCxnSpPr>
        <p:spPr bwMode="auto">
          <a:xfrm>
            <a:off x="1403648" y="5157192"/>
            <a:ext cx="5976664" cy="0"/>
          </a:xfrm>
          <a:prstGeom prst="straightConnector1">
            <a:avLst/>
          </a:prstGeom>
          <a:noFill/>
          <a:ln w="9525">
            <a:solidFill>
              <a:srgbClr val="000000"/>
            </a:solidFill>
            <a:round/>
            <a:headEnd/>
            <a:tailEnd/>
          </a:ln>
        </p:spPr>
      </p:cxnSp>
      <p:cxnSp>
        <p:nvCxnSpPr>
          <p:cNvPr id="9" name="AutoShape 24"/>
          <p:cNvCxnSpPr>
            <a:cxnSpLocks noChangeShapeType="1"/>
          </p:cNvCxnSpPr>
          <p:nvPr/>
        </p:nvCxnSpPr>
        <p:spPr bwMode="auto">
          <a:xfrm>
            <a:off x="1403648" y="5589240"/>
            <a:ext cx="5976664" cy="0"/>
          </a:xfrm>
          <a:prstGeom prst="straightConnector1">
            <a:avLst/>
          </a:prstGeom>
          <a:noFill/>
          <a:ln w="9525">
            <a:solidFill>
              <a:srgbClr val="000000"/>
            </a:solidFill>
            <a:round/>
            <a:headEnd/>
            <a:tailEnd/>
          </a:ln>
        </p:spPr>
      </p:cxnSp>
      <p:cxnSp>
        <p:nvCxnSpPr>
          <p:cNvPr id="10" name="AutoShape 24"/>
          <p:cNvCxnSpPr>
            <a:cxnSpLocks noChangeShapeType="1"/>
          </p:cNvCxnSpPr>
          <p:nvPr/>
        </p:nvCxnSpPr>
        <p:spPr bwMode="auto">
          <a:xfrm>
            <a:off x="1403648" y="3645024"/>
            <a:ext cx="5976664" cy="0"/>
          </a:xfrm>
          <a:prstGeom prst="straightConnector1">
            <a:avLst/>
          </a:prstGeom>
          <a:noFill/>
          <a:ln w="9525">
            <a:solidFill>
              <a:srgbClr val="000000"/>
            </a:solidFill>
            <a:round/>
            <a:headEnd/>
            <a:tailEnd/>
          </a:ln>
        </p:spPr>
      </p:cxnSp>
      <p:cxnSp>
        <p:nvCxnSpPr>
          <p:cNvPr id="11" name="AutoShape 24"/>
          <p:cNvCxnSpPr>
            <a:cxnSpLocks noChangeShapeType="1"/>
          </p:cNvCxnSpPr>
          <p:nvPr/>
        </p:nvCxnSpPr>
        <p:spPr bwMode="auto">
          <a:xfrm>
            <a:off x="1403648" y="3284984"/>
            <a:ext cx="5976664" cy="0"/>
          </a:xfrm>
          <a:prstGeom prst="straightConnector1">
            <a:avLst/>
          </a:prstGeom>
          <a:noFill/>
          <a:ln w="9525">
            <a:solidFill>
              <a:srgbClr val="000000"/>
            </a:solidFill>
            <a:round/>
            <a:headEnd/>
            <a:tailEnd/>
          </a:ln>
        </p:spPr>
      </p:cxnSp>
    </p:spTree>
    <p:extLst>
      <p:ext uri="{BB962C8B-B14F-4D97-AF65-F5344CB8AC3E}">
        <p14:creationId xmlns="" xmlns:p14="http://schemas.microsoft.com/office/powerpoint/2010/main" val="1934984054"/>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5F5E4264-AB2C-4F8D-B722-011EE3B28134}" type="slidenum">
              <a:rPr lang="el-GR" smtClean="0"/>
              <a:pPr/>
              <a:t>65</a:t>
            </a:fld>
            <a:endParaRPr lang="el-GR" dirty="0"/>
          </a:p>
        </p:txBody>
      </p:sp>
      <p:sp>
        <p:nvSpPr>
          <p:cNvPr id="5" name="Rectangle 2"/>
          <p:cNvSpPr txBox="1">
            <a:spLocks noChangeArrowheads="1"/>
          </p:cNvSpPr>
          <p:nvPr/>
        </p:nvSpPr>
        <p:spPr bwMode="auto">
          <a:xfrm>
            <a:off x="899592" y="188640"/>
            <a:ext cx="7735765" cy="381000"/>
          </a:xfrm>
          <a:prstGeom prst="roundRect">
            <a:avLst>
              <a:gd name="adj" fmla="val 21667"/>
            </a:avLst>
          </a:prstGeom>
          <a:solidFill>
            <a:srgbClr val="6699FF">
              <a:alpha val="50000"/>
            </a:srgbClr>
          </a:solidFill>
          <a:ln>
            <a:miter lim="800000"/>
            <a:headEnd/>
            <a:tailEnd/>
          </a:ln>
        </p:spPr>
        <p:txBody>
          <a:bodyPr vert="horz" wrap="square" lIns="91440" tIns="45720" rIns="91440" bIns="45720" numCol="1" anchor="t" anchorCtr="0" compatLnSpc="1">
            <a:prstTxWarp prst="textNoShape">
              <a:avLst/>
            </a:prstTxWarp>
            <a:normAutofit fontScale="75000" lnSpcReduction="20000"/>
          </a:bodyPr>
          <a:lstStyle/>
          <a:p>
            <a:pPr lvl="0">
              <a:lnSpc>
                <a:spcPct val="90000"/>
              </a:lnSpc>
              <a:defRPr/>
            </a:pPr>
            <a:r>
              <a:rPr lang="el-GR" sz="2000" b="1" dirty="0" smtClean="0">
                <a:solidFill>
                  <a:srgbClr val="000099"/>
                </a:solidFill>
                <a:latin typeface="Times New Roman" pitchFamily="18" charset="0"/>
                <a:ea typeface="+mj-ea"/>
                <a:cs typeface="+mj-cs"/>
              </a:rPr>
              <a:t>Η Κατάσταση Ταμειακών Ροών  - Μελέτη βιωσιμότητας της επιχείρησης (Συνέχεια) </a:t>
            </a:r>
            <a:endParaRPr kumimoji="0" lang="en-GB" sz="2000" b="1" i="0" u="none" strike="noStrike" kern="1200" cap="none" spc="0" normalizeH="0" baseline="0" noProof="0" dirty="0">
              <a:ln>
                <a:noFill/>
              </a:ln>
              <a:solidFill>
                <a:srgbClr val="000099"/>
              </a:solidFill>
              <a:effectLst/>
              <a:uLnTx/>
              <a:uFillTx/>
              <a:latin typeface="Times New Roman" pitchFamily="18" charset="0"/>
              <a:ea typeface="+mj-ea"/>
              <a:cs typeface="+mj-cs"/>
            </a:endParaRPr>
          </a:p>
        </p:txBody>
      </p:sp>
      <p:sp>
        <p:nvSpPr>
          <p:cNvPr id="7" name="AutoShape 23"/>
          <p:cNvSpPr>
            <a:spLocks noChangeArrowheads="1"/>
          </p:cNvSpPr>
          <p:nvPr/>
        </p:nvSpPr>
        <p:spPr bwMode="auto">
          <a:xfrm>
            <a:off x="611560" y="836712"/>
            <a:ext cx="7920880" cy="5688632"/>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eaLnBrk="1" hangingPunct="1">
              <a:spcAft>
                <a:spcPts val="1000"/>
              </a:spcAft>
            </a:pPr>
            <a:endParaRPr lang="el-GR" sz="1600" b="1" u="sng" dirty="0" smtClean="0">
              <a:latin typeface="Calibri" pitchFamily="34" charset="0"/>
              <a:cs typeface="Arial" pitchFamily="34" charset="0"/>
            </a:endParaRPr>
          </a:p>
          <a:p>
            <a:pPr algn="ctr" eaLnBrk="1" hangingPunct="1">
              <a:spcAft>
                <a:spcPts val="1000"/>
              </a:spcAft>
            </a:pPr>
            <a:endParaRPr lang="el-GR" sz="1600" b="1" dirty="0" smtClean="0">
              <a:latin typeface="Calibri" pitchFamily="34" charset="0"/>
              <a:cs typeface="Arial"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el-GR" sz="1600" b="0" i="0" u="none" strike="noStrike" cap="none" normalizeH="0" baseline="0" dirty="0" smtClean="0">
                <a:ln>
                  <a:noFill/>
                </a:ln>
                <a:solidFill>
                  <a:schemeClr val="tx1"/>
                </a:solidFill>
                <a:effectLst/>
                <a:latin typeface="Calibri" pitchFamily="34" charset="0"/>
                <a:cs typeface="Arial" pitchFamily="34" charset="0"/>
              </a:rPr>
              <a:t>                                                                             </a:t>
            </a:r>
            <a:endParaRPr kumimoji="0" lang="el-GR" sz="16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8" name="7 - Πίνακας"/>
          <p:cNvGraphicFramePr>
            <a:graphicFrameLocks noGrp="1"/>
          </p:cNvGraphicFramePr>
          <p:nvPr/>
        </p:nvGraphicFramePr>
        <p:xfrm>
          <a:off x="1043609" y="1052736"/>
          <a:ext cx="7344815" cy="5263603"/>
        </p:xfrm>
        <a:graphic>
          <a:graphicData uri="http://schemas.openxmlformats.org/drawingml/2006/table">
            <a:tbl>
              <a:tblPr/>
              <a:tblGrid>
                <a:gridCol w="3462015"/>
                <a:gridCol w="1108650"/>
                <a:gridCol w="715585"/>
                <a:gridCol w="728183"/>
                <a:gridCol w="639994"/>
                <a:gridCol w="690388"/>
              </a:tblGrid>
              <a:tr h="237795">
                <a:tc>
                  <a:txBody>
                    <a:bodyPr/>
                    <a:lstStyle/>
                    <a:p>
                      <a:pPr algn="ctr">
                        <a:spcAft>
                          <a:spcPts val="0"/>
                        </a:spcAft>
                      </a:pPr>
                      <a:r>
                        <a:rPr lang="el-GR" sz="1600" b="1" dirty="0">
                          <a:solidFill>
                            <a:srgbClr val="FFFFFF"/>
                          </a:solidFill>
                          <a:latin typeface="Times New Roman"/>
                          <a:ea typeface="Times New Roman"/>
                          <a:cs typeface="Times New Roman"/>
                        </a:rPr>
                        <a:t>(ποσά σε €)</a:t>
                      </a:r>
                      <a:endParaRPr lang="el-GR" sz="1600" dirty="0">
                        <a:latin typeface="Times New Roman"/>
                        <a:ea typeface="Times New Roman"/>
                        <a:cs typeface="Times New Roman"/>
                      </a:endParaRPr>
                    </a:p>
                  </a:txBody>
                  <a:tcPr marL="48429" marR="48429" marT="0" marB="0" anchor="ctr">
                    <a:lnL>
                      <a:noFill/>
                    </a:lnL>
                    <a:lnR>
                      <a:noFill/>
                    </a:lnR>
                    <a:lnT>
                      <a:noFill/>
                    </a:lnT>
                    <a:lnB w="12700" cap="flat" cmpd="sng" algn="ctr">
                      <a:solidFill>
                        <a:srgbClr val="000000"/>
                      </a:solidFill>
                      <a:prstDash val="solid"/>
                      <a:round/>
                      <a:headEnd type="none" w="med" len="med"/>
                      <a:tailEnd type="none" w="med" len="med"/>
                    </a:lnB>
                    <a:solidFill>
                      <a:srgbClr val="993300"/>
                    </a:solidFill>
                  </a:tcPr>
                </a:tc>
                <a:tc>
                  <a:txBody>
                    <a:bodyPr/>
                    <a:lstStyle/>
                    <a:p>
                      <a:pPr algn="ctr">
                        <a:spcAft>
                          <a:spcPts val="0"/>
                        </a:spcAft>
                      </a:pPr>
                      <a:r>
                        <a:rPr lang="el-GR" sz="1600" b="1" dirty="0">
                          <a:solidFill>
                            <a:srgbClr val="FFFFFF"/>
                          </a:solidFill>
                          <a:latin typeface="Times New Roman"/>
                          <a:ea typeface="Times New Roman"/>
                          <a:cs typeface="Times New Roman"/>
                        </a:rPr>
                        <a:t>2017</a:t>
                      </a:r>
                      <a:endParaRPr lang="el-GR" sz="1600" dirty="0">
                        <a:latin typeface="Times New Roman"/>
                        <a:ea typeface="Times New Roman"/>
                        <a:cs typeface="Times New Roman"/>
                      </a:endParaRPr>
                    </a:p>
                  </a:txBody>
                  <a:tcPr marL="48429" marR="48429" marT="0" marB="0" anchor="ctr">
                    <a:lnL>
                      <a:noFill/>
                    </a:lnL>
                    <a:lnR>
                      <a:noFill/>
                    </a:lnR>
                    <a:lnT>
                      <a:noFill/>
                    </a:lnT>
                    <a:lnB w="12700" cap="flat" cmpd="sng" algn="ctr">
                      <a:solidFill>
                        <a:srgbClr val="000000"/>
                      </a:solidFill>
                      <a:prstDash val="solid"/>
                      <a:round/>
                      <a:headEnd type="none" w="med" len="med"/>
                      <a:tailEnd type="none" w="med" len="med"/>
                    </a:lnB>
                    <a:solidFill>
                      <a:srgbClr val="993300"/>
                    </a:solidFill>
                  </a:tcPr>
                </a:tc>
                <a:tc>
                  <a:txBody>
                    <a:bodyPr/>
                    <a:lstStyle/>
                    <a:p>
                      <a:pPr algn="ctr">
                        <a:spcAft>
                          <a:spcPts val="0"/>
                        </a:spcAft>
                      </a:pPr>
                      <a:r>
                        <a:rPr lang="el-GR" sz="1600" b="1" dirty="0">
                          <a:solidFill>
                            <a:srgbClr val="FFFFFF"/>
                          </a:solidFill>
                          <a:latin typeface="Times New Roman"/>
                          <a:ea typeface="Times New Roman"/>
                          <a:cs typeface="Times New Roman"/>
                        </a:rPr>
                        <a:t>2018</a:t>
                      </a:r>
                      <a:endParaRPr lang="el-GR" sz="1600" dirty="0">
                        <a:latin typeface="Times New Roman"/>
                        <a:ea typeface="Times New Roman"/>
                        <a:cs typeface="Times New Roman"/>
                      </a:endParaRPr>
                    </a:p>
                  </a:txBody>
                  <a:tcPr marL="48429" marR="48429" marT="0" marB="0" anchor="ctr">
                    <a:lnL>
                      <a:noFill/>
                    </a:lnL>
                    <a:lnR>
                      <a:noFill/>
                    </a:lnR>
                    <a:lnT>
                      <a:noFill/>
                    </a:lnT>
                    <a:lnB w="12700" cap="flat" cmpd="sng" algn="ctr">
                      <a:solidFill>
                        <a:srgbClr val="000000"/>
                      </a:solidFill>
                      <a:prstDash val="solid"/>
                      <a:round/>
                      <a:headEnd type="none" w="med" len="med"/>
                      <a:tailEnd type="none" w="med" len="med"/>
                    </a:lnB>
                    <a:solidFill>
                      <a:srgbClr val="993300"/>
                    </a:solidFill>
                  </a:tcPr>
                </a:tc>
                <a:tc>
                  <a:txBody>
                    <a:bodyPr/>
                    <a:lstStyle/>
                    <a:p>
                      <a:pPr algn="ctr">
                        <a:spcAft>
                          <a:spcPts val="0"/>
                        </a:spcAft>
                      </a:pPr>
                      <a:r>
                        <a:rPr lang="el-GR" sz="1600" b="1" dirty="0">
                          <a:solidFill>
                            <a:srgbClr val="FFFFFF"/>
                          </a:solidFill>
                          <a:latin typeface="Times New Roman"/>
                          <a:ea typeface="Times New Roman"/>
                          <a:cs typeface="Times New Roman"/>
                        </a:rPr>
                        <a:t>2019</a:t>
                      </a:r>
                      <a:endParaRPr lang="el-GR" sz="1600" dirty="0">
                        <a:latin typeface="Times New Roman"/>
                        <a:ea typeface="Times New Roman"/>
                        <a:cs typeface="Times New Roman"/>
                      </a:endParaRPr>
                    </a:p>
                  </a:txBody>
                  <a:tcPr marL="48429" marR="48429" marT="0" marB="0" anchor="ctr">
                    <a:lnL>
                      <a:noFill/>
                    </a:lnL>
                    <a:lnR>
                      <a:noFill/>
                    </a:lnR>
                    <a:lnT>
                      <a:noFill/>
                    </a:lnT>
                    <a:lnB w="12700" cap="flat" cmpd="sng" algn="ctr">
                      <a:solidFill>
                        <a:srgbClr val="000000"/>
                      </a:solidFill>
                      <a:prstDash val="solid"/>
                      <a:round/>
                      <a:headEnd type="none" w="med" len="med"/>
                      <a:tailEnd type="none" w="med" len="med"/>
                    </a:lnB>
                    <a:solidFill>
                      <a:srgbClr val="993300"/>
                    </a:solidFill>
                  </a:tcPr>
                </a:tc>
                <a:tc>
                  <a:txBody>
                    <a:bodyPr/>
                    <a:lstStyle/>
                    <a:p>
                      <a:pPr algn="ctr">
                        <a:spcAft>
                          <a:spcPts val="0"/>
                        </a:spcAft>
                      </a:pPr>
                      <a:r>
                        <a:rPr lang="el-GR" sz="1600" b="1" dirty="0">
                          <a:solidFill>
                            <a:srgbClr val="FFFFFF"/>
                          </a:solidFill>
                          <a:latin typeface="Times New Roman"/>
                          <a:ea typeface="Times New Roman"/>
                          <a:cs typeface="Times New Roman"/>
                        </a:rPr>
                        <a:t>2020</a:t>
                      </a:r>
                      <a:endParaRPr lang="el-GR" sz="1600" dirty="0">
                        <a:latin typeface="Times New Roman"/>
                        <a:ea typeface="Times New Roman"/>
                        <a:cs typeface="Times New Roman"/>
                      </a:endParaRPr>
                    </a:p>
                  </a:txBody>
                  <a:tcPr marL="48429" marR="48429" marT="0" marB="0" anchor="ctr">
                    <a:lnL>
                      <a:noFill/>
                    </a:lnL>
                    <a:lnR>
                      <a:noFill/>
                    </a:lnR>
                    <a:lnT>
                      <a:noFill/>
                    </a:lnT>
                    <a:lnB w="12700" cap="flat" cmpd="sng" algn="ctr">
                      <a:solidFill>
                        <a:srgbClr val="000000"/>
                      </a:solidFill>
                      <a:prstDash val="solid"/>
                      <a:round/>
                      <a:headEnd type="none" w="med" len="med"/>
                      <a:tailEnd type="none" w="med" len="med"/>
                    </a:lnB>
                    <a:solidFill>
                      <a:srgbClr val="993300"/>
                    </a:solidFill>
                  </a:tcPr>
                </a:tc>
                <a:tc>
                  <a:txBody>
                    <a:bodyPr/>
                    <a:lstStyle/>
                    <a:p>
                      <a:pPr algn="ctr">
                        <a:spcAft>
                          <a:spcPts val="0"/>
                        </a:spcAft>
                      </a:pPr>
                      <a:r>
                        <a:rPr lang="el-GR" sz="1600" b="1" dirty="0">
                          <a:solidFill>
                            <a:srgbClr val="FFFFFF"/>
                          </a:solidFill>
                          <a:latin typeface="Times New Roman"/>
                          <a:ea typeface="Times New Roman"/>
                          <a:cs typeface="Times New Roman"/>
                        </a:rPr>
                        <a:t>2021</a:t>
                      </a:r>
                      <a:endParaRPr lang="el-GR" sz="1600" dirty="0">
                        <a:latin typeface="Times New Roman"/>
                        <a:ea typeface="Times New Roman"/>
                        <a:cs typeface="Times New Roman"/>
                      </a:endParaRPr>
                    </a:p>
                  </a:txBody>
                  <a:tcPr marL="48429" marR="48429" marT="0" marB="0" anchor="ctr">
                    <a:lnL>
                      <a:noFill/>
                    </a:lnL>
                    <a:lnR>
                      <a:noFill/>
                    </a:lnR>
                    <a:lnT>
                      <a:noFill/>
                    </a:lnT>
                    <a:lnB w="12700" cap="flat" cmpd="sng" algn="ctr">
                      <a:solidFill>
                        <a:srgbClr val="000000"/>
                      </a:solidFill>
                      <a:prstDash val="solid"/>
                      <a:round/>
                      <a:headEnd type="none" w="med" len="med"/>
                      <a:tailEnd type="none" w="med" len="med"/>
                    </a:lnB>
                    <a:solidFill>
                      <a:srgbClr val="993300"/>
                    </a:solidFill>
                  </a:tcPr>
                </a:tc>
              </a:tr>
              <a:tr h="177082">
                <a:tc gridSpan="2">
                  <a:txBody>
                    <a:bodyPr/>
                    <a:lstStyle/>
                    <a:p>
                      <a:pPr>
                        <a:spcAft>
                          <a:spcPts val="0"/>
                        </a:spcAft>
                      </a:pPr>
                      <a:r>
                        <a:rPr lang="el-GR" sz="1200" b="1" u="sng" dirty="0">
                          <a:solidFill>
                            <a:srgbClr val="993300"/>
                          </a:solidFill>
                          <a:latin typeface="Times New Roman"/>
                          <a:ea typeface="Times New Roman"/>
                          <a:cs typeface="Times New Roman"/>
                        </a:rPr>
                        <a:t>Ταμειακές Ροές από Λειτουργικές Δραστηριότητες</a:t>
                      </a:r>
                      <a:endParaRPr lang="el-GR" sz="1200" dirty="0">
                        <a:latin typeface="Times New Roman"/>
                        <a:ea typeface="Times New Roman"/>
                        <a:cs typeface="Times New Roman"/>
                      </a:endParaRPr>
                    </a:p>
                  </a:txBody>
                  <a:tcPr marL="48429" marR="48429"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hMerge="1">
                  <a:txBody>
                    <a:bodyPr/>
                    <a:lstStyle/>
                    <a:p>
                      <a:endParaRPr lang="el-GR"/>
                    </a:p>
                  </a:txBody>
                  <a:tcPr/>
                </a:tc>
                <a:tc>
                  <a:txBody>
                    <a:bodyPr/>
                    <a:lstStyle/>
                    <a:p>
                      <a:endParaRPr lang="el-GR" sz="800">
                        <a:latin typeface="Calibri"/>
                        <a:ea typeface="Calibri"/>
                        <a:cs typeface="Times New Roman"/>
                      </a:endParaRPr>
                    </a:p>
                  </a:txBody>
                  <a:tcPr marL="48429" marR="48429"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endParaRPr lang="el-GR" sz="800">
                        <a:latin typeface="Calibri"/>
                        <a:ea typeface="Calibri"/>
                        <a:cs typeface="Times New Roman"/>
                      </a:endParaRPr>
                    </a:p>
                  </a:txBody>
                  <a:tcPr marL="48429" marR="48429"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endParaRPr lang="el-GR" sz="800">
                        <a:latin typeface="Calibri"/>
                        <a:ea typeface="Calibri"/>
                        <a:cs typeface="Times New Roman"/>
                      </a:endParaRPr>
                    </a:p>
                  </a:txBody>
                  <a:tcPr marL="48429" marR="48429"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endParaRPr lang="el-GR" sz="800" dirty="0">
                        <a:latin typeface="Calibri"/>
                        <a:ea typeface="Calibri"/>
                        <a:cs typeface="Times New Roman"/>
                      </a:endParaRPr>
                    </a:p>
                  </a:txBody>
                  <a:tcPr marL="48429" marR="48429"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169492">
                <a:tc>
                  <a:txBody>
                    <a:bodyPr/>
                    <a:lstStyle/>
                    <a:p>
                      <a:pPr>
                        <a:spcAft>
                          <a:spcPts val="0"/>
                        </a:spcAft>
                      </a:pPr>
                      <a:r>
                        <a:rPr lang="el-GR" sz="1200" dirty="0">
                          <a:latin typeface="Times New Roman"/>
                          <a:ea typeface="Times New Roman"/>
                          <a:cs typeface="Times New Roman"/>
                        </a:rPr>
                        <a:t>Κέρδη προ Φόρων και Τόκων</a:t>
                      </a:r>
                    </a:p>
                  </a:txBody>
                  <a:tcPr marL="48429" marR="48429"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157961">
                <a:tc>
                  <a:txBody>
                    <a:bodyPr/>
                    <a:lstStyle/>
                    <a:p>
                      <a:pPr>
                        <a:spcAft>
                          <a:spcPts val="0"/>
                        </a:spcAft>
                      </a:pPr>
                      <a:r>
                        <a:rPr lang="el-GR" sz="1200" dirty="0">
                          <a:latin typeface="Times New Roman"/>
                          <a:ea typeface="Times New Roman"/>
                          <a:cs typeface="Times New Roman"/>
                        </a:rPr>
                        <a:t>(+)  Αποσβέσεις</a:t>
                      </a:r>
                    </a:p>
                  </a:txBody>
                  <a:tcPr marL="48429" marR="48429"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57961">
                <a:tc>
                  <a:txBody>
                    <a:bodyPr/>
                    <a:lstStyle/>
                    <a:p>
                      <a:pPr>
                        <a:spcAft>
                          <a:spcPts val="0"/>
                        </a:spcAft>
                      </a:pPr>
                      <a:r>
                        <a:rPr lang="el-GR" sz="1200" dirty="0">
                          <a:latin typeface="Times New Roman"/>
                          <a:ea typeface="Times New Roman"/>
                          <a:cs typeface="Times New Roman"/>
                        </a:rPr>
                        <a:t>(-)  Φόρος Εισοδήματος</a:t>
                      </a:r>
                    </a:p>
                  </a:txBody>
                  <a:tcPr marL="48429" marR="48429"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57961">
                <a:tc>
                  <a:txBody>
                    <a:bodyPr/>
                    <a:lstStyle/>
                    <a:p>
                      <a:pPr>
                        <a:spcAft>
                          <a:spcPts val="0"/>
                        </a:spcAft>
                      </a:pPr>
                      <a:r>
                        <a:rPr lang="el-GR" sz="1200" b="1" dirty="0">
                          <a:latin typeface="Times New Roman"/>
                          <a:ea typeface="Times New Roman"/>
                          <a:cs typeface="Times New Roman"/>
                        </a:rPr>
                        <a:t>Ακαθάριστες Ταμειακές Ροές</a:t>
                      </a:r>
                      <a:endParaRPr lang="el-GR" sz="1200" dirty="0">
                        <a:latin typeface="Times New Roman"/>
                        <a:ea typeface="Times New Roman"/>
                        <a:cs typeface="Times New Roman"/>
                      </a:endParaRPr>
                    </a:p>
                  </a:txBody>
                  <a:tcPr marL="48429" marR="48429"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57961">
                <a:tc>
                  <a:txBody>
                    <a:bodyPr/>
                    <a:lstStyle/>
                    <a:p>
                      <a:pPr>
                        <a:spcAft>
                          <a:spcPts val="0"/>
                        </a:spcAft>
                      </a:pPr>
                      <a:r>
                        <a:rPr lang="el-GR" sz="1200" dirty="0">
                          <a:latin typeface="Times New Roman"/>
                          <a:ea typeface="Times New Roman"/>
                          <a:cs typeface="Times New Roman"/>
                        </a:rPr>
                        <a:t>(-) Απαιτούμενη αύξηση κεφαλαίου κίνησης</a:t>
                      </a:r>
                    </a:p>
                  </a:txBody>
                  <a:tcPr marL="48429" marR="48429"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15027">
                <a:tc>
                  <a:txBody>
                    <a:bodyPr/>
                    <a:lstStyle/>
                    <a:p>
                      <a:pPr>
                        <a:spcAft>
                          <a:spcPts val="0"/>
                        </a:spcAft>
                      </a:pPr>
                      <a:r>
                        <a:rPr lang="el-GR" sz="1200" b="1" dirty="0">
                          <a:solidFill>
                            <a:srgbClr val="FFFFFF"/>
                          </a:solidFill>
                          <a:latin typeface="Times New Roman"/>
                          <a:ea typeface="Times New Roman"/>
                          <a:cs typeface="Times New Roman"/>
                        </a:rPr>
                        <a:t>ΚΑΘΑΡΕΣ ΛΕΙΤΟΥΡΓΙΚΕΣ ΤΑΜΕΙΑΚΕΣ ΡΟΕΣ</a:t>
                      </a:r>
                      <a:endParaRPr lang="el-GR" sz="1200" dirty="0">
                        <a:latin typeface="Times New Roman"/>
                        <a:ea typeface="Times New Roman"/>
                        <a:cs typeface="Times New Roman"/>
                      </a:endParaRPr>
                    </a:p>
                  </a:txBody>
                  <a:tcPr marL="48429" marR="48429"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993300"/>
                    </a:solidFill>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993300"/>
                    </a:solidFill>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993300"/>
                    </a:solidFill>
                  </a:tcPr>
                </a:tc>
                <a:tc>
                  <a:txBody>
                    <a:bodyPr/>
                    <a:lstStyle/>
                    <a:p>
                      <a:endParaRPr lang="el-GR" sz="800" dirty="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993300"/>
                    </a:solidFill>
                  </a:tcPr>
                </a:tc>
                <a:tc>
                  <a:txBody>
                    <a:bodyPr/>
                    <a:lstStyle/>
                    <a:p>
                      <a:endParaRPr lang="el-GR" sz="800" dirty="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993300"/>
                    </a:solidFill>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993300"/>
                    </a:solidFill>
                  </a:tcPr>
                </a:tc>
              </a:tr>
              <a:tr h="177082">
                <a:tc gridSpan="2">
                  <a:txBody>
                    <a:bodyPr/>
                    <a:lstStyle/>
                    <a:p>
                      <a:pPr>
                        <a:spcAft>
                          <a:spcPts val="0"/>
                        </a:spcAft>
                      </a:pPr>
                      <a:r>
                        <a:rPr lang="el-GR" sz="1200" b="1" u="sng" dirty="0">
                          <a:solidFill>
                            <a:srgbClr val="993300"/>
                          </a:solidFill>
                          <a:latin typeface="Times New Roman"/>
                          <a:ea typeface="Times New Roman"/>
                          <a:cs typeface="Times New Roman"/>
                        </a:rPr>
                        <a:t>Ταμειακές Ροές από Επενδύσεις</a:t>
                      </a:r>
                      <a:endParaRPr lang="el-GR" sz="1200" dirty="0">
                        <a:latin typeface="Times New Roman"/>
                        <a:ea typeface="Times New Roman"/>
                        <a:cs typeface="Times New Roman"/>
                      </a:endParaRPr>
                    </a:p>
                  </a:txBody>
                  <a:tcPr marL="48429" marR="48429"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hMerge="1">
                  <a:txBody>
                    <a:bodyPr/>
                    <a:lstStyle/>
                    <a:p>
                      <a:endParaRPr lang="el-GR"/>
                    </a:p>
                  </a:txBody>
                  <a:tcPr/>
                </a:tc>
                <a:tc>
                  <a:txBody>
                    <a:bodyPr/>
                    <a:lstStyle/>
                    <a:p>
                      <a:pPr>
                        <a:spcAft>
                          <a:spcPts val="0"/>
                        </a:spcAft>
                      </a:pPr>
                      <a:r>
                        <a:rPr lang="el-GR" sz="800">
                          <a:solidFill>
                            <a:srgbClr val="FFFF99"/>
                          </a:solidFill>
                          <a:latin typeface="Times New Roman"/>
                          <a:ea typeface="Times New Roman"/>
                          <a:cs typeface="Times New Roman"/>
                        </a:rPr>
                        <a:t>1</a:t>
                      </a:r>
                      <a:endParaRPr lang="el-GR" sz="800">
                        <a:latin typeface="Times New Roman"/>
                        <a:ea typeface="Times New Roman"/>
                        <a:cs typeface="Times New Roman"/>
                      </a:endParaRPr>
                    </a:p>
                  </a:txBody>
                  <a:tcPr marL="48429" marR="48429"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spcAft>
                          <a:spcPts val="0"/>
                        </a:spcAft>
                      </a:pPr>
                      <a:r>
                        <a:rPr lang="el-GR" sz="800">
                          <a:solidFill>
                            <a:srgbClr val="FFFF99"/>
                          </a:solidFill>
                          <a:latin typeface="Times New Roman"/>
                          <a:ea typeface="Times New Roman"/>
                          <a:cs typeface="Times New Roman"/>
                        </a:rPr>
                        <a:t>2</a:t>
                      </a:r>
                      <a:endParaRPr lang="el-GR" sz="800">
                        <a:latin typeface="Times New Roman"/>
                        <a:ea typeface="Times New Roman"/>
                        <a:cs typeface="Times New Roman"/>
                      </a:endParaRPr>
                    </a:p>
                  </a:txBody>
                  <a:tcPr marL="48429" marR="48429"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spcAft>
                          <a:spcPts val="0"/>
                        </a:spcAft>
                      </a:pPr>
                      <a:r>
                        <a:rPr lang="el-GR" sz="800">
                          <a:solidFill>
                            <a:srgbClr val="FFFF99"/>
                          </a:solidFill>
                          <a:latin typeface="Times New Roman"/>
                          <a:ea typeface="Times New Roman"/>
                          <a:cs typeface="Times New Roman"/>
                        </a:rPr>
                        <a:t>3</a:t>
                      </a:r>
                      <a:endParaRPr lang="el-GR" sz="800">
                        <a:latin typeface="Times New Roman"/>
                        <a:ea typeface="Times New Roman"/>
                        <a:cs typeface="Times New Roman"/>
                      </a:endParaRPr>
                    </a:p>
                  </a:txBody>
                  <a:tcPr marL="48429" marR="48429"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spcAft>
                          <a:spcPts val="0"/>
                        </a:spcAft>
                      </a:pPr>
                      <a:r>
                        <a:rPr lang="el-GR" sz="800">
                          <a:solidFill>
                            <a:srgbClr val="FFFF99"/>
                          </a:solidFill>
                          <a:latin typeface="Times New Roman"/>
                          <a:ea typeface="Times New Roman"/>
                          <a:cs typeface="Times New Roman"/>
                        </a:rPr>
                        <a:t>4</a:t>
                      </a:r>
                      <a:endParaRPr lang="el-GR" sz="800">
                        <a:latin typeface="Times New Roman"/>
                        <a:ea typeface="Times New Roman"/>
                        <a:cs typeface="Times New Roman"/>
                      </a:endParaRPr>
                    </a:p>
                  </a:txBody>
                  <a:tcPr marL="48429" marR="48429"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157961">
                <a:tc>
                  <a:txBody>
                    <a:bodyPr/>
                    <a:lstStyle/>
                    <a:p>
                      <a:pPr>
                        <a:spcAft>
                          <a:spcPts val="0"/>
                        </a:spcAft>
                      </a:pPr>
                      <a:r>
                        <a:rPr lang="el-GR" sz="1200" dirty="0">
                          <a:latin typeface="Times New Roman"/>
                          <a:ea typeface="Times New Roman"/>
                          <a:cs typeface="Times New Roman"/>
                        </a:rPr>
                        <a:t>Μεταβολή Παγίου Ενεργητικού</a:t>
                      </a:r>
                    </a:p>
                  </a:txBody>
                  <a:tcPr marL="48429" marR="48429"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315923">
                <a:tc>
                  <a:txBody>
                    <a:bodyPr/>
                    <a:lstStyle/>
                    <a:p>
                      <a:pPr>
                        <a:spcAft>
                          <a:spcPts val="0"/>
                        </a:spcAft>
                      </a:pPr>
                      <a:r>
                        <a:rPr lang="el-GR" sz="1200" b="1" dirty="0">
                          <a:solidFill>
                            <a:srgbClr val="FFFFFF"/>
                          </a:solidFill>
                          <a:latin typeface="Times New Roman"/>
                          <a:ea typeface="Times New Roman"/>
                          <a:cs typeface="Times New Roman"/>
                        </a:rPr>
                        <a:t>ΚΑΘΑΡΕΣ ΤΑΜΕΙΑΚΕΣ ΡΟΕΣ ΑΠΟ ΕΠΕΝΔΥΣΕΙΣ</a:t>
                      </a:r>
                      <a:endParaRPr lang="el-GR" sz="1200" dirty="0">
                        <a:latin typeface="Times New Roman"/>
                        <a:ea typeface="Times New Roman"/>
                        <a:cs typeface="Times New Roman"/>
                      </a:endParaRPr>
                    </a:p>
                  </a:txBody>
                  <a:tcPr marL="48429" marR="48429" marT="0" marB="0" anchor="ctr">
                    <a:lnL>
                      <a:noFill/>
                    </a:lnL>
                    <a:lnR w="12700" cap="flat" cmpd="sng" algn="ctr">
                      <a:solidFill>
                        <a:srgbClr val="000000"/>
                      </a:solidFill>
                      <a:prstDash val="solid"/>
                      <a:round/>
                      <a:headEnd type="none" w="med" len="med"/>
                      <a:tailEnd type="none" w="med" len="med"/>
                    </a:lnR>
                    <a:lnT>
                      <a:noFill/>
                    </a:lnT>
                    <a:lnB>
                      <a:noFill/>
                    </a:lnB>
                    <a:solidFill>
                      <a:srgbClr val="993300"/>
                    </a:solidFill>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993300"/>
                    </a:solidFill>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993300"/>
                    </a:solidFill>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993300"/>
                    </a:solidFill>
                  </a:tcPr>
                </a:tc>
                <a:tc>
                  <a:txBody>
                    <a:bodyPr/>
                    <a:lstStyle/>
                    <a:p>
                      <a:endParaRPr lang="el-GR" sz="800" dirty="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993300"/>
                    </a:solidFill>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993300"/>
                    </a:solidFill>
                  </a:tcPr>
                </a:tc>
              </a:tr>
              <a:tr h="232736">
                <a:tc>
                  <a:txBody>
                    <a:bodyPr/>
                    <a:lstStyle/>
                    <a:p>
                      <a:pPr>
                        <a:spcAft>
                          <a:spcPts val="0"/>
                        </a:spcAft>
                      </a:pPr>
                      <a:r>
                        <a:rPr lang="el-GR" sz="1200" b="1" dirty="0">
                          <a:solidFill>
                            <a:srgbClr val="FFFFFF"/>
                          </a:solidFill>
                          <a:latin typeface="Times New Roman"/>
                          <a:ea typeface="Times New Roman"/>
                          <a:cs typeface="Times New Roman"/>
                        </a:rPr>
                        <a:t>ΕΛΕΥΘΕΡΗ ΤΑΜΕΙΑΚΗ ΡΟΗ </a:t>
                      </a:r>
                      <a:endParaRPr lang="el-GR" sz="1200" dirty="0">
                        <a:latin typeface="Times New Roman"/>
                        <a:ea typeface="Times New Roman"/>
                        <a:cs typeface="Times New Roman"/>
                      </a:endParaRPr>
                    </a:p>
                  </a:txBody>
                  <a:tcPr marL="48429" marR="48429"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993300"/>
                    </a:solidFill>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993300"/>
                    </a:solidFill>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993300"/>
                    </a:solidFill>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993300"/>
                    </a:solidFill>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993300"/>
                    </a:solidFill>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993300"/>
                    </a:solidFill>
                  </a:tcPr>
                </a:tc>
              </a:tr>
              <a:tr h="177082">
                <a:tc gridSpan="2">
                  <a:txBody>
                    <a:bodyPr/>
                    <a:lstStyle/>
                    <a:p>
                      <a:pPr>
                        <a:spcAft>
                          <a:spcPts val="0"/>
                        </a:spcAft>
                      </a:pPr>
                      <a:r>
                        <a:rPr lang="el-GR" sz="1200" b="1" u="sng" dirty="0">
                          <a:solidFill>
                            <a:srgbClr val="993300"/>
                          </a:solidFill>
                          <a:latin typeface="Times New Roman"/>
                          <a:ea typeface="Times New Roman"/>
                          <a:cs typeface="Times New Roman"/>
                        </a:rPr>
                        <a:t>Ταμειακές Ροές από Χρηματοδότηση</a:t>
                      </a:r>
                      <a:endParaRPr lang="el-GR" sz="1200" dirty="0">
                        <a:latin typeface="Times New Roman"/>
                        <a:ea typeface="Times New Roman"/>
                        <a:cs typeface="Times New Roman"/>
                      </a:endParaRPr>
                    </a:p>
                  </a:txBody>
                  <a:tcPr marL="48429" marR="48429"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hMerge="1">
                  <a:txBody>
                    <a:bodyPr/>
                    <a:lstStyle/>
                    <a:p>
                      <a:endParaRPr lang="el-GR"/>
                    </a:p>
                  </a:txBody>
                  <a:tcPr/>
                </a:tc>
                <a:tc>
                  <a:txBody>
                    <a:bodyPr/>
                    <a:lstStyle/>
                    <a:p>
                      <a:endParaRPr lang="el-GR" sz="800">
                        <a:latin typeface="Calibri"/>
                        <a:ea typeface="Calibri"/>
                        <a:cs typeface="Times New Roman"/>
                      </a:endParaRPr>
                    </a:p>
                  </a:txBody>
                  <a:tcPr marL="48429" marR="48429"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endParaRPr lang="el-GR" sz="800">
                        <a:latin typeface="Calibri"/>
                        <a:ea typeface="Calibri"/>
                        <a:cs typeface="Times New Roman"/>
                      </a:endParaRPr>
                    </a:p>
                  </a:txBody>
                  <a:tcPr marL="48429" marR="48429"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endParaRPr lang="el-GR" sz="800">
                        <a:latin typeface="Calibri"/>
                        <a:ea typeface="Calibri"/>
                        <a:cs typeface="Times New Roman"/>
                      </a:endParaRPr>
                    </a:p>
                  </a:txBody>
                  <a:tcPr marL="48429" marR="48429"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endParaRPr lang="el-GR" sz="800">
                        <a:latin typeface="Calibri"/>
                        <a:ea typeface="Calibri"/>
                        <a:cs typeface="Times New Roman"/>
                      </a:endParaRPr>
                    </a:p>
                  </a:txBody>
                  <a:tcPr marL="48429" marR="48429"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157961">
                <a:tc>
                  <a:txBody>
                    <a:bodyPr/>
                    <a:lstStyle/>
                    <a:p>
                      <a:pPr>
                        <a:spcAft>
                          <a:spcPts val="0"/>
                        </a:spcAft>
                      </a:pPr>
                      <a:r>
                        <a:rPr lang="el-GR" sz="1200" dirty="0">
                          <a:latin typeface="Times New Roman"/>
                          <a:ea typeface="Times New Roman"/>
                          <a:cs typeface="Times New Roman"/>
                        </a:rPr>
                        <a:t>Ίδια Συμμετοχή</a:t>
                      </a:r>
                    </a:p>
                  </a:txBody>
                  <a:tcPr marL="48429" marR="48429"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157961">
                <a:tc>
                  <a:txBody>
                    <a:bodyPr/>
                    <a:lstStyle/>
                    <a:p>
                      <a:pPr>
                        <a:spcAft>
                          <a:spcPts val="0"/>
                        </a:spcAft>
                      </a:pPr>
                      <a:r>
                        <a:rPr lang="el-GR" sz="1200" dirty="0">
                          <a:latin typeface="Times New Roman"/>
                          <a:ea typeface="Times New Roman"/>
                          <a:cs typeface="Times New Roman"/>
                        </a:rPr>
                        <a:t>Βραχυπρόθεσμες Τραπεζικές Χρηματοδοτήσεις</a:t>
                      </a:r>
                    </a:p>
                  </a:txBody>
                  <a:tcPr marL="48429" marR="48429"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dirty="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57961">
                <a:tc>
                  <a:txBody>
                    <a:bodyPr/>
                    <a:lstStyle/>
                    <a:p>
                      <a:pPr>
                        <a:spcAft>
                          <a:spcPts val="0"/>
                        </a:spcAft>
                      </a:pPr>
                      <a:r>
                        <a:rPr lang="el-GR" sz="1200" dirty="0">
                          <a:latin typeface="Times New Roman"/>
                          <a:ea typeface="Times New Roman"/>
                          <a:cs typeface="Times New Roman"/>
                        </a:rPr>
                        <a:t>Μακροπρόθεσμες Τραπεζικές Χρηματοδοτήσεις</a:t>
                      </a:r>
                    </a:p>
                  </a:txBody>
                  <a:tcPr marL="48429" marR="48429"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57961">
                <a:tc>
                  <a:txBody>
                    <a:bodyPr/>
                    <a:lstStyle/>
                    <a:p>
                      <a:pPr>
                        <a:spcAft>
                          <a:spcPts val="0"/>
                        </a:spcAft>
                      </a:pPr>
                      <a:r>
                        <a:rPr lang="el-GR" sz="1200" dirty="0">
                          <a:latin typeface="Times New Roman"/>
                          <a:ea typeface="Times New Roman"/>
                          <a:cs typeface="Times New Roman"/>
                        </a:rPr>
                        <a:t>Χρεωστικοί Τόκοι -Πιστωτικοί Τόκοι</a:t>
                      </a:r>
                    </a:p>
                  </a:txBody>
                  <a:tcPr marL="48429" marR="48429"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57961">
                <a:tc>
                  <a:txBody>
                    <a:bodyPr/>
                    <a:lstStyle/>
                    <a:p>
                      <a:pPr>
                        <a:spcAft>
                          <a:spcPts val="0"/>
                        </a:spcAft>
                      </a:pPr>
                      <a:r>
                        <a:rPr lang="el-GR" sz="1200" dirty="0">
                          <a:latin typeface="Times New Roman"/>
                          <a:ea typeface="Times New Roman"/>
                          <a:cs typeface="Times New Roman"/>
                        </a:rPr>
                        <a:t>Μείον: Μερίσματα</a:t>
                      </a:r>
                    </a:p>
                  </a:txBody>
                  <a:tcPr marL="48429" marR="48429"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57961">
                <a:tc>
                  <a:txBody>
                    <a:bodyPr/>
                    <a:lstStyle/>
                    <a:p>
                      <a:pPr>
                        <a:spcAft>
                          <a:spcPts val="0"/>
                        </a:spcAft>
                      </a:pPr>
                      <a:r>
                        <a:rPr lang="el-GR" sz="1200" dirty="0">
                          <a:latin typeface="Times New Roman"/>
                          <a:ea typeface="Times New Roman"/>
                          <a:cs typeface="Times New Roman"/>
                        </a:rPr>
                        <a:t>Μείον: Αποπληρωμή </a:t>
                      </a:r>
                      <a:r>
                        <a:rPr lang="el-GR" sz="1200" dirty="0" err="1">
                          <a:latin typeface="Times New Roman"/>
                          <a:ea typeface="Times New Roman"/>
                          <a:cs typeface="Times New Roman"/>
                        </a:rPr>
                        <a:t>Βρ.Τραπεζικού</a:t>
                      </a:r>
                      <a:r>
                        <a:rPr lang="el-GR" sz="1200" dirty="0">
                          <a:latin typeface="Times New Roman"/>
                          <a:ea typeface="Times New Roman"/>
                          <a:cs typeface="Times New Roman"/>
                        </a:rPr>
                        <a:t> Δανεισμού</a:t>
                      </a:r>
                    </a:p>
                  </a:txBody>
                  <a:tcPr marL="48429" marR="48429"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57961">
                <a:tc>
                  <a:txBody>
                    <a:bodyPr/>
                    <a:lstStyle/>
                    <a:p>
                      <a:pPr>
                        <a:spcAft>
                          <a:spcPts val="0"/>
                        </a:spcAft>
                      </a:pPr>
                      <a:r>
                        <a:rPr lang="el-GR" sz="1200" dirty="0">
                          <a:latin typeface="Times New Roman"/>
                          <a:ea typeface="Times New Roman"/>
                          <a:cs typeface="Times New Roman"/>
                        </a:rPr>
                        <a:t>Μείον: Αποπληρωμή </a:t>
                      </a:r>
                      <a:r>
                        <a:rPr lang="el-GR" sz="1200" dirty="0" err="1">
                          <a:latin typeface="Times New Roman"/>
                          <a:ea typeface="Times New Roman"/>
                          <a:cs typeface="Times New Roman"/>
                        </a:rPr>
                        <a:t>Μακρ</a:t>
                      </a:r>
                      <a:r>
                        <a:rPr lang="el-GR" sz="1200" dirty="0">
                          <a:latin typeface="Times New Roman"/>
                          <a:ea typeface="Times New Roman"/>
                          <a:cs typeface="Times New Roman"/>
                        </a:rPr>
                        <a:t>. Τραπεζικού Δανεισμού</a:t>
                      </a:r>
                    </a:p>
                  </a:txBody>
                  <a:tcPr marL="48429" marR="48429"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15923">
                <a:tc>
                  <a:txBody>
                    <a:bodyPr/>
                    <a:lstStyle/>
                    <a:p>
                      <a:pPr>
                        <a:spcAft>
                          <a:spcPts val="0"/>
                        </a:spcAft>
                      </a:pPr>
                      <a:r>
                        <a:rPr lang="el-GR" sz="1200" b="1" dirty="0">
                          <a:solidFill>
                            <a:srgbClr val="FFFFFF"/>
                          </a:solidFill>
                          <a:latin typeface="Times New Roman"/>
                          <a:ea typeface="Times New Roman"/>
                          <a:cs typeface="Times New Roman"/>
                        </a:rPr>
                        <a:t>ΚΑΘΑΡΕΣ ΤΑΜΕΙΑΚΕΣ ΡΟΕΣ ΑΠΟ ΧΡΗΜΑΤΟΔΟΤΗΣΗ</a:t>
                      </a:r>
                      <a:endParaRPr lang="el-GR" sz="1200" dirty="0">
                        <a:latin typeface="Times New Roman"/>
                        <a:ea typeface="Times New Roman"/>
                        <a:cs typeface="Times New Roman"/>
                      </a:endParaRPr>
                    </a:p>
                  </a:txBody>
                  <a:tcPr marL="48429" marR="48429"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993300"/>
                    </a:solidFill>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993300"/>
                    </a:solidFill>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993300"/>
                    </a:solidFill>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993300"/>
                    </a:solidFill>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993300"/>
                    </a:solidFill>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993300"/>
                    </a:solidFill>
                  </a:tcPr>
                </a:tc>
              </a:tr>
              <a:tr h="177082">
                <a:tc gridSpan="2">
                  <a:txBody>
                    <a:bodyPr/>
                    <a:lstStyle/>
                    <a:p>
                      <a:pPr>
                        <a:spcAft>
                          <a:spcPts val="0"/>
                        </a:spcAft>
                      </a:pPr>
                      <a:r>
                        <a:rPr lang="el-GR" sz="1200" b="1" u="sng" dirty="0">
                          <a:solidFill>
                            <a:srgbClr val="993300"/>
                          </a:solidFill>
                          <a:latin typeface="Times New Roman"/>
                          <a:ea typeface="Times New Roman"/>
                          <a:cs typeface="Times New Roman"/>
                        </a:rPr>
                        <a:t>ΜΕΤΑΒΟΛΗ ΤΑΜΕΙΟΥ ΚΑΙ ΛΟΙΠΩΝ ΔΙΑΘΕΣΙΜΩΝ</a:t>
                      </a:r>
                      <a:endParaRPr lang="el-GR" sz="1200" dirty="0">
                        <a:latin typeface="Times New Roman"/>
                        <a:ea typeface="Times New Roman"/>
                        <a:cs typeface="Times New Roman"/>
                      </a:endParaRPr>
                    </a:p>
                  </a:txBody>
                  <a:tcPr marL="48429" marR="48429"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hMerge="1">
                  <a:txBody>
                    <a:bodyPr/>
                    <a:lstStyle/>
                    <a:p>
                      <a:endParaRPr lang="el-GR"/>
                    </a:p>
                  </a:txBody>
                  <a:tcPr/>
                </a:tc>
                <a:tc>
                  <a:txBody>
                    <a:bodyPr/>
                    <a:lstStyle/>
                    <a:p>
                      <a:endParaRPr lang="el-GR" sz="800">
                        <a:latin typeface="Calibri"/>
                        <a:ea typeface="Calibri"/>
                        <a:cs typeface="Times New Roman"/>
                      </a:endParaRPr>
                    </a:p>
                  </a:txBody>
                  <a:tcPr marL="48429" marR="48429"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endParaRPr lang="el-GR" sz="800">
                        <a:latin typeface="Calibri"/>
                        <a:ea typeface="Calibri"/>
                        <a:cs typeface="Times New Roman"/>
                      </a:endParaRPr>
                    </a:p>
                  </a:txBody>
                  <a:tcPr marL="48429" marR="48429"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endParaRPr lang="el-GR" sz="800">
                        <a:latin typeface="Calibri"/>
                        <a:ea typeface="Calibri"/>
                        <a:cs typeface="Times New Roman"/>
                      </a:endParaRPr>
                    </a:p>
                  </a:txBody>
                  <a:tcPr marL="48429" marR="48429"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endParaRPr lang="el-GR" sz="800">
                        <a:latin typeface="Calibri"/>
                        <a:ea typeface="Calibri"/>
                        <a:cs typeface="Times New Roman"/>
                      </a:endParaRPr>
                    </a:p>
                  </a:txBody>
                  <a:tcPr marL="48429" marR="48429"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157961">
                <a:tc>
                  <a:txBody>
                    <a:bodyPr/>
                    <a:lstStyle/>
                    <a:p>
                      <a:pPr>
                        <a:spcAft>
                          <a:spcPts val="0"/>
                        </a:spcAft>
                      </a:pPr>
                      <a:r>
                        <a:rPr lang="el-GR" sz="1200" i="1" dirty="0">
                          <a:latin typeface="Times New Roman"/>
                          <a:ea typeface="Times New Roman"/>
                          <a:cs typeface="Times New Roman"/>
                        </a:rPr>
                        <a:t>Ρευστά Διαθέσιμα που αφορούν την συγκεκριμένη χρήση</a:t>
                      </a:r>
                      <a:endParaRPr lang="el-GR" sz="1200" dirty="0">
                        <a:latin typeface="Times New Roman"/>
                        <a:ea typeface="Times New Roman"/>
                        <a:cs typeface="Times New Roman"/>
                      </a:endParaRPr>
                    </a:p>
                  </a:txBody>
                  <a:tcPr marL="48429" marR="48429"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157961">
                <a:tc>
                  <a:txBody>
                    <a:bodyPr/>
                    <a:lstStyle/>
                    <a:p>
                      <a:pPr>
                        <a:spcAft>
                          <a:spcPts val="0"/>
                        </a:spcAft>
                      </a:pPr>
                      <a:r>
                        <a:rPr lang="el-GR" sz="1200" i="1" dirty="0">
                          <a:latin typeface="Times New Roman"/>
                          <a:ea typeface="Times New Roman"/>
                          <a:cs typeface="Times New Roman"/>
                        </a:rPr>
                        <a:t>Ταμείο Αρχής Περιόδου</a:t>
                      </a:r>
                      <a:endParaRPr lang="el-GR" sz="1200" dirty="0">
                        <a:latin typeface="Times New Roman"/>
                        <a:ea typeface="Times New Roman"/>
                        <a:cs typeface="Times New Roman"/>
                      </a:endParaRPr>
                    </a:p>
                  </a:txBody>
                  <a:tcPr marL="48429" marR="48429"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57961">
                <a:tc>
                  <a:txBody>
                    <a:bodyPr/>
                    <a:lstStyle/>
                    <a:p>
                      <a:pPr>
                        <a:spcAft>
                          <a:spcPts val="0"/>
                        </a:spcAft>
                      </a:pPr>
                      <a:r>
                        <a:rPr lang="el-GR" sz="1200" i="1" dirty="0">
                          <a:latin typeface="Times New Roman"/>
                          <a:ea typeface="Times New Roman"/>
                          <a:cs typeface="Times New Roman"/>
                        </a:rPr>
                        <a:t>Αθροιστικά Ρευστά Διαθέσιμα</a:t>
                      </a:r>
                      <a:endParaRPr lang="el-GR" sz="1200" dirty="0">
                        <a:latin typeface="Times New Roman"/>
                        <a:ea typeface="Times New Roman"/>
                        <a:cs typeface="Times New Roman"/>
                      </a:endParaRPr>
                    </a:p>
                  </a:txBody>
                  <a:tcPr marL="48429" marR="48429" marT="0" marB="0" anchor="ctr">
                    <a:lnL>
                      <a:noFill/>
                    </a:lnL>
                    <a:lnR w="1270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tcPr>
                </a:tc>
                <a:tc>
                  <a:txBody>
                    <a:bodyPr/>
                    <a:lstStyle/>
                    <a:p>
                      <a:endParaRPr lang="el-GR" sz="800" dirty="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tcPr>
                </a:tc>
                <a:tc>
                  <a:txBody>
                    <a:bodyPr/>
                    <a:lstStyle/>
                    <a:p>
                      <a:endParaRPr lang="el-GR" sz="800" dirty="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tcPr>
                </a:tc>
              </a:tr>
            </a:tbl>
          </a:graphicData>
        </a:graphic>
      </p:graphicFrame>
      <p:sp>
        <p:nvSpPr>
          <p:cNvPr id="3" name="Content Placeholder 2"/>
          <p:cNvSpPr>
            <a:spLocks noGrp="1"/>
          </p:cNvSpPr>
          <p:nvPr>
            <p:ph idx="1"/>
          </p:nvPr>
        </p:nvSpPr>
        <p:spPr>
          <a:xfrm>
            <a:off x="4572000" y="1340768"/>
            <a:ext cx="3960440" cy="4968552"/>
          </a:xfrm>
          <a:gradFill>
            <a:gsLst>
              <a:gs pos="0">
                <a:schemeClr val="accent4">
                  <a:lumMod val="90000"/>
                  <a:lumOff val="10000"/>
                </a:schemeClr>
              </a:gs>
              <a:gs pos="50000">
                <a:schemeClr val="accent1">
                  <a:tint val="44500"/>
                  <a:satMod val="160000"/>
                </a:schemeClr>
              </a:gs>
              <a:gs pos="100000">
                <a:schemeClr val="accent1">
                  <a:tint val="23500"/>
                  <a:satMod val="160000"/>
                </a:schemeClr>
              </a:gs>
            </a:gsLst>
            <a:lin ang="0" scaled="0"/>
          </a:gradFill>
        </p:spPr>
        <p:txBody>
          <a:bodyPr>
            <a:normAutofit fontScale="25000" lnSpcReduction="20000"/>
          </a:bodyPr>
          <a:lstStyle/>
          <a:p>
            <a:pPr marL="342900" lvl="1" indent="-342900" algn="ctr">
              <a:spcBef>
                <a:spcPct val="0"/>
              </a:spcBef>
              <a:buClr>
                <a:schemeClr val="bg1"/>
              </a:buClr>
              <a:buNone/>
            </a:pPr>
            <a:r>
              <a:rPr lang="el-GR" sz="6400" dirty="0" smtClean="0">
                <a:solidFill>
                  <a:schemeClr val="bg2">
                    <a:lumMod val="75000"/>
                  </a:schemeClr>
                </a:solidFill>
              </a:rPr>
              <a:t> </a:t>
            </a:r>
            <a:endParaRPr lang="el-GR" sz="6400" dirty="0" smtClean="0">
              <a:solidFill>
                <a:srgbClr val="C00000"/>
              </a:solidFill>
            </a:endParaRPr>
          </a:p>
          <a:p>
            <a:pPr lvl="1" algn="ctr">
              <a:spcBef>
                <a:spcPct val="0"/>
              </a:spcBef>
              <a:buClr>
                <a:schemeClr val="bg1"/>
              </a:buClr>
              <a:buFont typeface="Wingdings" pitchFamily="2" charset="2"/>
              <a:buChar char="Ø"/>
            </a:pPr>
            <a:r>
              <a:rPr lang="el-GR" sz="7200" dirty="0" smtClean="0">
                <a:solidFill>
                  <a:srgbClr val="C00000"/>
                </a:solidFill>
                <a:latin typeface="Arial" charset="0"/>
              </a:rPr>
              <a:t>Η κατάσταση Μελλοντικών </a:t>
            </a:r>
            <a:r>
              <a:rPr lang="el-GR" sz="7200" dirty="0" err="1" smtClean="0">
                <a:solidFill>
                  <a:srgbClr val="C00000"/>
                </a:solidFill>
                <a:latin typeface="Arial" charset="0"/>
              </a:rPr>
              <a:t>Ταµειακών</a:t>
            </a:r>
            <a:r>
              <a:rPr lang="el-GR" sz="7200" dirty="0" smtClean="0">
                <a:solidFill>
                  <a:srgbClr val="C00000"/>
                </a:solidFill>
                <a:latin typeface="Arial" charset="0"/>
              </a:rPr>
              <a:t> Ροών εμβαθύνει στα </a:t>
            </a:r>
            <a:r>
              <a:rPr lang="el-GR" sz="7200" dirty="0" err="1" smtClean="0">
                <a:solidFill>
                  <a:srgbClr val="C00000"/>
                </a:solidFill>
                <a:latin typeface="Arial" charset="0"/>
              </a:rPr>
              <a:t>οικονοµικά</a:t>
            </a:r>
            <a:r>
              <a:rPr lang="el-GR" sz="7200" dirty="0" smtClean="0">
                <a:solidFill>
                  <a:srgbClr val="C00000"/>
                </a:solidFill>
                <a:latin typeface="Arial" charset="0"/>
              </a:rPr>
              <a:t> δεδομένα της επιχείρησης και οι πιστωτές µ</a:t>
            </a:r>
            <a:r>
              <a:rPr lang="el-GR" sz="7200" dirty="0" err="1" smtClean="0">
                <a:solidFill>
                  <a:srgbClr val="C00000"/>
                </a:solidFill>
                <a:latin typeface="Arial" charset="0"/>
              </a:rPr>
              <a:t>πορούν</a:t>
            </a:r>
            <a:r>
              <a:rPr lang="el-GR" sz="7200" dirty="0" smtClean="0">
                <a:solidFill>
                  <a:srgbClr val="C00000"/>
                </a:solidFill>
                <a:latin typeface="Arial" charset="0"/>
              </a:rPr>
              <a:t> να εξετάσουν την ικανότητα αποπληρωμής της επιχείρησης και διαχρονικά αλλά και κλαδικά. </a:t>
            </a:r>
            <a:endParaRPr lang="en-US" sz="7200" dirty="0" smtClean="0">
              <a:solidFill>
                <a:srgbClr val="C00000"/>
              </a:solidFill>
              <a:latin typeface="Arial" charset="0"/>
            </a:endParaRPr>
          </a:p>
          <a:p>
            <a:pPr lvl="1" algn="ctr">
              <a:spcBef>
                <a:spcPct val="0"/>
              </a:spcBef>
              <a:buClr>
                <a:schemeClr val="bg1"/>
              </a:buClr>
              <a:buFont typeface="Wingdings" pitchFamily="2" charset="2"/>
              <a:buChar char="Ø"/>
            </a:pPr>
            <a:endParaRPr lang="el-GR" sz="7200" dirty="0" smtClean="0">
              <a:solidFill>
                <a:srgbClr val="C00000"/>
              </a:solidFill>
              <a:latin typeface="Arial" charset="0"/>
            </a:endParaRPr>
          </a:p>
          <a:p>
            <a:pPr lvl="1" algn="ctr">
              <a:spcBef>
                <a:spcPct val="0"/>
              </a:spcBef>
              <a:buClr>
                <a:schemeClr val="bg1"/>
              </a:buClr>
              <a:buFont typeface="Wingdings" pitchFamily="2" charset="2"/>
              <a:buChar char="Ø"/>
            </a:pPr>
            <a:endParaRPr lang="en-US" sz="7200" dirty="0" smtClean="0">
              <a:solidFill>
                <a:srgbClr val="C00000"/>
              </a:solidFill>
              <a:latin typeface="Arial" charset="0"/>
            </a:endParaRPr>
          </a:p>
          <a:p>
            <a:pPr lvl="1" algn="ctr">
              <a:spcBef>
                <a:spcPct val="0"/>
              </a:spcBef>
              <a:buClr>
                <a:schemeClr val="bg1"/>
              </a:buClr>
              <a:buFont typeface="Wingdings" pitchFamily="2" charset="2"/>
              <a:buChar char="Ø"/>
            </a:pPr>
            <a:r>
              <a:rPr lang="el-GR" sz="7200" dirty="0" smtClean="0">
                <a:solidFill>
                  <a:srgbClr val="C00000"/>
                </a:solidFill>
                <a:latin typeface="Arial" charset="0"/>
              </a:rPr>
              <a:t>Οι πιστωτές µε τις </a:t>
            </a:r>
            <a:r>
              <a:rPr lang="el-GR" sz="7200" dirty="0" err="1" smtClean="0">
                <a:solidFill>
                  <a:srgbClr val="C00000"/>
                </a:solidFill>
                <a:latin typeface="Arial" charset="0"/>
              </a:rPr>
              <a:t>Ταµειακές</a:t>
            </a:r>
            <a:r>
              <a:rPr lang="el-GR" sz="7200" dirty="0" smtClean="0">
                <a:solidFill>
                  <a:srgbClr val="C00000"/>
                </a:solidFill>
                <a:latin typeface="Arial" charset="0"/>
              </a:rPr>
              <a:t> Ροές δεν δίνουν </a:t>
            </a:r>
            <a:r>
              <a:rPr lang="el-GR" sz="7200" dirty="0" err="1" smtClean="0">
                <a:solidFill>
                  <a:srgbClr val="C00000"/>
                </a:solidFill>
                <a:latin typeface="Arial" charset="0"/>
              </a:rPr>
              <a:t>έµφαση</a:t>
            </a:r>
            <a:r>
              <a:rPr lang="el-GR" sz="7200" dirty="0" smtClean="0">
                <a:solidFill>
                  <a:srgbClr val="C00000"/>
                </a:solidFill>
                <a:latin typeface="Arial" charset="0"/>
              </a:rPr>
              <a:t> µόνο στα λογιστικά κέρδη αλλά στις  </a:t>
            </a:r>
            <a:r>
              <a:rPr lang="el-GR" sz="7200" dirty="0" err="1" smtClean="0">
                <a:solidFill>
                  <a:srgbClr val="C00000"/>
                </a:solidFill>
                <a:latin typeface="Arial" charset="0"/>
              </a:rPr>
              <a:t>χρηµατικές</a:t>
            </a:r>
            <a:r>
              <a:rPr lang="el-GR" sz="7200" dirty="0" smtClean="0">
                <a:solidFill>
                  <a:srgbClr val="C00000"/>
                </a:solidFill>
                <a:latin typeface="Arial" charset="0"/>
              </a:rPr>
              <a:t> ροές µε </a:t>
            </a:r>
            <a:r>
              <a:rPr lang="el-GR" sz="7200" dirty="0" err="1" smtClean="0">
                <a:solidFill>
                  <a:srgbClr val="C00000"/>
                </a:solidFill>
                <a:latin typeface="Arial" charset="0"/>
              </a:rPr>
              <a:t>αποτέλεσµα</a:t>
            </a:r>
            <a:r>
              <a:rPr lang="el-GR" sz="7200" dirty="0" smtClean="0">
                <a:solidFill>
                  <a:srgbClr val="C00000"/>
                </a:solidFill>
                <a:latin typeface="Arial" charset="0"/>
              </a:rPr>
              <a:t> να αποκτούν καλύτερη εικόνα για την πραγματική ρευστότητα και αποδοτικότητα της επιχείρησης. </a:t>
            </a:r>
          </a:p>
        </p:txBody>
      </p:sp>
    </p:spTree>
    <p:extLst>
      <p:ext uri="{BB962C8B-B14F-4D97-AF65-F5344CB8AC3E}">
        <p14:creationId xmlns="" xmlns:p14="http://schemas.microsoft.com/office/powerpoint/2010/main" val="1934984054"/>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Στρογγυλεμένο ορθογώνιο"/>
          <p:cNvSpPr/>
          <p:nvPr/>
        </p:nvSpPr>
        <p:spPr>
          <a:xfrm>
            <a:off x="611560" y="692696"/>
            <a:ext cx="8136904" cy="58326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 name="Slide Number Placeholder 3"/>
          <p:cNvSpPr>
            <a:spLocks noGrp="1"/>
          </p:cNvSpPr>
          <p:nvPr>
            <p:ph type="sldNum" sz="quarter" idx="12"/>
          </p:nvPr>
        </p:nvSpPr>
        <p:spPr/>
        <p:txBody>
          <a:bodyPr/>
          <a:lstStyle/>
          <a:p>
            <a:fld id="{5F5E4264-AB2C-4F8D-B722-011EE3B28134}" type="slidenum">
              <a:rPr lang="el-GR" smtClean="0"/>
              <a:pPr/>
              <a:t>66</a:t>
            </a:fld>
            <a:endParaRPr lang="el-GR" dirty="0"/>
          </a:p>
        </p:txBody>
      </p:sp>
      <p:sp>
        <p:nvSpPr>
          <p:cNvPr id="5" name="Rectangle 2"/>
          <p:cNvSpPr txBox="1">
            <a:spLocks noChangeArrowheads="1"/>
          </p:cNvSpPr>
          <p:nvPr/>
        </p:nvSpPr>
        <p:spPr bwMode="auto">
          <a:xfrm>
            <a:off x="899592" y="188640"/>
            <a:ext cx="7735765" cy="381000"/>
          </a:xfrm>
          <a:prstGeom prst="roundRect">
            <a:avLst>
              <a:gd name="adj" fmla="val 21667"/>
            </a:avLst>
          </a:prstGeom>
          <a:solidFill>
            <a:srgbClr val="6699FF">
              <a:alpha val="50000"/>
            </a:srgbClr>
          </a:solidFill>
          <a:ln>
            <a:miter lim="800000"/>
            <a:headEnd/>
            <a:tailEnd/>
          </a:ln>
        </p:spPr>
        <p:txBody>
          <a:bodyPr vert="horz" wrap="square" lIns="91440" tIns="45720" rIns="91440" bIns="45720" numCol="1" anchor="t" anchorCtr="0" compatLnSpc="1">
            <a:prstTxWarp prst="textNoShape">
              <a:avLst/>
            </a:prstTxWarp>
            <a:normAutofit fontScale="90000" lnSpcReduction="10000"/>
          </a:bodyPr>
          <a:lstStyle/>
          <a:p>
            <a:pPr lvl="0">
              <a:lnSpc>
                <a:spcPct val="90000"/>
              </a:lnSpc>
              <a:defRPr/>
            </a:pPr>
            <a:r>
              <a:rPr lang="el-GR" sz="2000" b="1" dirty="0" smtClean="0">
                <a:solidFill>
                  <a:srgbClr val="000099"/>
                </a:solidFill>
                <a:latin typeface="Times New Roman" pitchFamily="18" charset="0"/>
                <a:ea typeface="+mj-ea"/>
                <a:cs typeface="+mj-cs"/>
              </a:rPr>
              <a:t>Βασικοί Αριθμοδείκτες  - Μελέτη βιωσιμότητας της επιχείρησης (Συνέχεια) </a:t>
            </a:r>
            <a:endParaRPr kumimoji="0" lang="en-GB" sz="2000" b="1" i="0" u="none" strike="noStrike" kern="1200" cap="none" spc="0" normalizeH="0" baseline="0" noProof="0" dirty="0">
              <a:ln>
                <a:noFill/>
              </a:ln>
              <a:solidFill>
                <a:srgbClr val="000099"/>
              </a:solidFill>
              <a:effectLst/>
              <a:uLnTx/>
              <a:uFillTx/>
              <a:latin typeface="Times New Roman" pitchFamily="18" charset="0"/>
              <a:ea typeface="+mj-ea"/>
              <a:cs typeface="+mj-cs"/>
            </a:endParaRPr>
          </a:p>
        </p:txBody>
      </p:sp>
      <p:sp>
        <p:nvSpPr>
          <p:cNvPr id="3088" name="AutoShape 16"/>
          <p:cNvSpPr>
            <a:spLocks noChangeArrowheads="1"/>
          </p:cNvSpPr>
          <p:nvPr/>
        </p:nvSpPr>
        <p:spPr bwMode="auto">
          <a:xfrm>
            <a:off x="755576" y="1124744"/>
            <a:ext cx="3528392" cy="432048"/>
          </a:xfrm>
          <a:prstGeom prst="roundRect">
            <a:avLst>
              <a:gd name="adj" fmla="val 16667"/>
            </a:avLst>
          </a:prstGeom>
          <a:gradFill>
            <a:gsLst>
              <a:gs pos="0">
                <a:schemeClr val="accent4">
                  <a:lumMod val="90000"/>
                  <a:lumOff val="10000"/>
                  <a:alpha val="37000"/>
                </a:schemeClr>
              </a:gs>
              <a:gs pos="50000">
                <a:schemeClr val="accent1">
                  <a:tint val="44500"/>
                  <a:satMod val="160000"/>
                </a:schemeClr>
              </a:gs>
              <a:gs pos="100000">
                <a:schemeClr val="accent1">
                  <a:tint val="23500"/>
                  <a:satMod val="160000"/>
                </a:schemeClr>
              </a:gs>
            </a:gsLst>
            <a:lin ang="0" scaled="0"/>
          </a:gra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l-GR" sz="2000" b="1" i="0" u="sng" strike="noStrike" cap="none" normalizeH="0" baseline="0" dirty="0" smtClean="0">
                <a:ln>
                  <a:noFill/>
                </a:ln>
                <a:solidFill>
                  <a:srgbClr val="C00000"/>
                </a:solidFill>
                <a:effectLst/>
                <a:latin typeface="Calibri" pitchFamily="34" charset="0"/>
                <a:cs typeface="Arial" pitchFamily="34" charset="0"/>
              </a:rPr>
              <a:t>ΒΑΣΙΚΟΙ ΑΡΙΘΜΟΔΕΙΚΤΕΣ</a:t>
            </a:r>
            <a:endParaRPr kumimoji="0" lang="el-GR" sz="2000" b="1" i="0" u="sng" strike="noStrike" cap="none" normalizeH="0" baseline="0" dirty="0" smtClean="0">
              <a:ln>
                <a:noFill/>
              </a:ln>
              <a:solidFill>
                <a:srgbClr val="C00000"/>
              </a:solidFill>
              <a:effectLst/>
              <a:latin typeface="Arial" pitchFamily="34" charset="0"/>
              <a:cs typeface="Arial" pitchFamily="34" charset="0"/>
            </a:endParaRPr>
          </a:p>
        </p:txBody>
      </p:sp>
      <p:sp>
        <p:nvSpPr>
          <p:cNvPr id="3095" name="AutoShape 23"/>
          <p:cNvSpPr>
            <a:spLocks noChangeArrowheads="1"/>
          </p:cNvSpPr>
          <p:nvPr/>
        </p:nvSpPr>
        <p:spPr bwMode="auto">
          <a:xfrm>
            <a:off x="683569" y="1628800"/>
            <a:ext cx="2880320" cy="1944216"/>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l-GR" sz="1600" b="1" i="0" u="none" strike="noStrike" cap="none" normalizeH="0" baseline="0" dirty="0" smtClean="0">
                <a:ln>
                  <a:noFill/>
                </a:ln>
                <a:solidFill>
                  <a:schemeClr val="tx1"/>
                </a:solidFill>
                <a:effectLst/>
                <a:latin typeface="Calibri" pitchFamily="34" charset="0"/>
                <a:cs typeface="Arial" pitchFamily="34" charset="0"/>
              </a:rPr>
              <a:t>Δείκτης Χρόνου Αποπληρωμής Δανειακών και μη Υποχρεώσεων</a:t>
            </a:r>
            <a:r>
              <a:rPr kumimoji="0" lang="el-GR" sz="1600" b="0" i="0" u="none" strike="noStrike" cap="none" normalizeH="0" baseline="0" dirty="0" smtClean="0">
                <a:ln>
                  <a:noFill/>
                </a:ln>
                <a:solidFill>
                  <a:schemeClr val="tx1"/>
                </a:solidFill>
                <a:effectLst/>
                <a:latin typeface="Calibri" pitchFamily="34" charset="0"/>
                <a:cs typeface="Arial" pitchFamily="34" charset="0"/>
              </a:rPr>
              <a:t> (</a:t>
            </a:r>
            <a:r>
              <a:rPr kumimoji="0" lang="el-GR" sz="1600" b="0" i="0" u="none" strike="noStrike" cap="none" normalizeH="0" baseline="0" dirty="0" smtClean="0">
                <a:ln>
                  <a:noFill/>
                </a:ln>
                <a:solidFill>
                  <a:srgbClr val="FF0000"/>
                </a:solidFill>
                <a:effectLst/>
                <a:latin typeface="Calibri" pitchFamily="34" charset="0"/>
                <a:cs typeface="Arial" pitchFamily="34" charset="0"/>
              </a:rPr>
              <a:t>σε έτη</a:t>
            </a:r>
            <a:r>
              <a:rPr kumimoji="0" lang="el-GR" sz="1600" b="0" i="0" u="none" strike="noStrike" cap="none" normalizeH="0" baseline="0" dirty="0" smtClean="0">
                <a:ln>
                  <a:noFill/>
                </a:ln>
                <a:solidFill>
                  <a:schemeClr val="tx1"/>
                </a:solidFill>
                <a:effectLst/>
                <a:latin typeface="Calibri" pitchFamily="34" charset="0"/>
                <a:cs typeface="Arial" pitchFamily="34" charset="0"/>
              </a:rPr>
              <a:t>) </a:t>
            </a:r>
            <a:endParaRPr kumimoji="0" lang="en-US" sz="1600" b="0" i="0" u="none" strike="noStrike" cap="none" normalizeH="0" baseline="0" dirty="0" smtClean="0">
              <a:ln>
                <a:noFill/>
              </a:ln>
              <a:solidFill>
                <a:schemeClr val="tx1"/>
              </a:solidFill>
              <a:effectLst/>
              <a:latin typeface="Calibri" pitchFamily="34" charset="0"/>
              <a:cs typeface="Arial"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el-GR" sz="1600" b="0" i="0" u="none" strike="noStrike" cap="none" normalizeH="0" baseline="0" dirty="0" smtClean="0">
                <a:ln>
                  <a:noFill/>
                </a:ln>
                <a:solidFill>
                  <a:schemeClr val="tx1"/>
                </a:solidFill>
                <a:effectLst/>
                <a:latin typeface="Calibri" pitchFamily="34" charset="0"/>
                <a:cs typeface="Arial" pitchFamily="34" charset="0"/>
              </a:rPr>
              <a:t>Υποχρεώσεις               </a:t>
            </a:r>
            <a:endParaRPr kumimoji="0" lang="el-GR" sz="1600" b="0" i="0" u="none" strike="noStrike" cap="none" normalizeH="0" baseline="0" dirty="0" smtClean="0">
              <a:ln>
                <a:noFill/>
              </a:ln>
              <a:solidFill>
                <a:srgbClr val="FF0000"/>
              </a:solidFill>
              <a:effectLst/>
              <a:latin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el-GR" sz="1600" b="0" i="0" u="none" strike="noStrike" cap="none" normalizeH="0" baseline="0" dirty="0" smtClean="0">
                <a:ln>
                  <a:noFill/>
                </a:ln>
                <a:solidFill>
                  <a:schemeClr val="tx1"/>
                </a:solidFill>
                <a:effectLst/>
                <a:latin typeface="Calibri" pitchFamily="34" charset="0"/>
                <a:cs typeface="Arial" pitchFamily="34" charset="0"/>
              </a:rPr>
              <a:t>ΕΤΡ ή </a:t>
            </a:r>
            <a:r>
              <a:rPr kumimoji="0" lang="en-US" sz="1600" b="0" i="0" u="none" strike="noStrike" cap="none" normalizeH="0" baseline="0" dirty="0" smtClean="0">
                <a:ln>
                  <a:noFill/>
                </a:ln>
                <a:solidFill>
                  <a:schemeClr val="tx1"/>
                </a:solidFill>
                <a:effectLst/>
                <a:latin typeface="Calibri" pitchFamily="34" charset="0"/>
                <a:cs typeface="Arial" pitchFamily="34" charset="0"/>
              </a:rPr>
              <a:t>EBITDA</a:t>
            </a:r>
            <a:r>
              <a:rPr kumimoji="0" lang="el-GR" sz="1600" b="0" i="0" u="none" strike="noStrike" cap="none" normalizeH="0" baseline="0" dirty="0" smtClean="0">
                <a:ln>
                  <a:noFill/>
                </a:ln>
                <a:solidFill>
                  <a:schemeClr val="tx1"/>
                </a:solidFill>
                <a:effectLst/>
                <a:latin typeface="Calibri" pitchFamily="34" charset="0"/>
                <a:cs typeface="Arial" pitchFamily="34" charset="0"/>
              </a:rPr>
              <a:t> </a:t>
            </a:r>
            <a:r>
              <a:rPr kumimoji="0" lang="el-GR" sz="1600" b="0" i="0" u="none" strike="noStrike" cap="none" normalizeH="0" baseline="0" dirty="0" smtClean="0">
                <a:ln>
                  <a:noFill/>
                </a:ln>
                <a:solidFill>
                  <a:srgbClr val="FF0000"/>
                </a:solidFill>
                <a:effectLst/>
                <a:latin typeface="Calibri" pitchFamily="34" charset="0"/>
                <a:cs typeface="Arial" pitchFamily="34" charset="0"/>
              </a:rPr>
              <a:t>(σε έτη)</a:t>
            </a:r>
            <a:r>
              <a:rPr kumimoji="0" lang="el-GR" sz="1600" b="0" i="0" u="none" strike="noStrike" cap="none" normalizeH="0" baseline="0" dirty="0" smtClean="0">
                <a:ln>
                  <a:noFill/>
                </a:ln>
                <a:solidFill>
                  <a:schemeClr val="tx1"/>
                </a:solidFill>
                <a:effectLst/>
                <a:latin typeface="Calibri" pitchFamily="34" charset="0"/>
                <a:cs typeface="Arial" pitchFamily="34" charset="0"/>
              </a:rPr>
              <a:t>                                                                             </a:t>
            </a:r>
            <a:endParaRPr kumimoji="0" lang="el-GR" sz="16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3096" name="AutoShape 24"/>
          <p:cNvCxnSpPr>
            <a:cxnSpLocks noChangeShapeType="1"/>
          </p:cNvCxnSpPr>
          <p:nvPr/>
        </p:nvCxnSpPr>
        <p:spPr bwMode="auto">
          <a:xfrm>
            <a:off x="1187624" y="2924944"/>
            <a:ext cx="1872208" cy="0"/>
          </a:xfrm>
          <a:prstGeom prst="straightConnector1">
            <a:avLst/>
          </a:prstGeom>
          <a:noFill/>
          <a:ln w="9525">
            <a:solidFill>
              <a:srgbClr val="000000"/>
            </a:solidFill>
            <a:round/>
            <a:headEnd/>
            <a:tailEnd/>
          </a:ln>
        </p:spPr>
      </p:cxnSp>
      <p:sp>
        <p:nvSpPr>
          <p:cNvPr id="3097" name="AutoShape 25"/>
          <p:cNvSpPr>
            <a:spLocks noChangeArrowheads="1"/>
          </p:cNvSpPr>
          <p:nvPr/>
        </p:nvSpPr>
        <p:spPr bwMode="auto">
          <a:xfrm>
            <a:off x="4211960" y="1916832"/>
            <a:ext cx="3456384" cy="1872208"/>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l-GR" sz="1600" b="1" i="0" u="none" strike="noStrike" cap="none" normalizeH="0" baseline="0" dirty="0" smtClean="0">
                <a:ln>
                  <a:noFill/>
                </a:ln>
                <a:solidFill>
                  <a:schemeClr val="tx1"/>
                </a:solidFill>
                <a:effectLst/>
                <a:latin typeface="Calibri" pitchFamily="34" charset="0"/>
                <a:cs typeface="Arial" pitchFamily="34" charset="0"/>
              </a:rPr>
              <a:t>Δείκτης Ικανότητας Αποπληρωμής Δανειακών και μη Υποχρεώσεων (</a:t>
            </a:r>
            <a:r>
              <a:rPr kumimoji="0" lang="el-GR" sz="1600" b="1" i="0" u="none" strike="noStrike" cap="none" normalizeH="0" baseline="0" dirty="0" err="1" smtClean="0">
                <a:ln>
                  <a:noFill/>
                </a:ln>
                <a:solidFill>
                  <a:schemeClr val="tx1"/>
                </a:solidFill>
                <a:effectLst/>
                <a:latin typeface="Calibri" pitchFamily="34" charset="0"/>
                <a:cs typeface="Arial" pitchFamily="34" charset="0"/>
              </a:rPr>
              <a:t>Service</a:t>
            </a:r>
            <a:r>
              <a:rPr kumimoji="0" lang="el-GR" sz="1600" b="1" i="0" u="none" strike="noStrike" cap="none" normalizeH="0" baseline="0" dirty="0" smtClean="0">
                <a:ln>
                  <a:noFill/>
                </a:ln>
                <a:solidFill>
                  <a:schemeClr val="tx1"/>
                </a:solidFill>
                <a:effectLst/>
                <a:latin typeface="Calibri" pitchFamily="34" charset="0"/>
                <a:cs typeface="Arial" pitchFamily="34" charset="0"/>
              </a:rPr>
              <a:t> </a:t>
            </a:r>
            <a:r>
              <a:rPr kumimoji="0" lang="el-GR" sz="1600" b="1" i="0" u="none" strike="noStrike" cap="none" normalizeH="0" baseline="0" dirty="0" err="1" smtClean="0">
                <a:ln>
                  <a:noFill/>
                </a:ln>
                <a:solidFill>
                  <a:schemeClr val="tx1"/>
                </a:solidFill>
                <a:effectLst/>
                <a:latin typeface="Calibri" pitchFamily="34" charset="0"/>
                <a:cs typeface="Arial" pitchFamily="34" charset="0"/>
              </a:rPr>
              <a:t>Coverage</a:t>
            </a:r>
            <a:r>
              <a:rPr kumimoji="0" lang="el-GR" sz="1600" b="1" i="0" u="none" strike="noStrike" cap="none" normalizeH="0" baseline="0" dirty="0" smtClean="0">
                <a:ln>
                  <a:noFill/>
                </a:ln>
                <a:solidFill>
                  <a:schemeClr val="tx1"/>
                </a:solidFill>
                <a:effectLst/>
                <a:latin typeface="Calibri" pitchFamily="34" charset="0"/>
                <a:cs typeface="Arial" pitchFamily="34" charset="0"/>
              </a:rPr>
              <a:t> </a:t>
            </a:r>
            <a:r>
              <a:rPr kumimoji="0" lang="el-GR" sz="1600" b="1" i="0" u="none" strike="noStrike" cap="none" normalizeH="0" baseline="0" dirty="0" err="1" smtClean="0">
                <a:ln>
                  <a:noFill/>
                </a:ln>
                <a:solidFill>
                  <a:schemeClr val="tx1"/>
                </a:solidFill>
                <a:effectLst/>
                <a:latin typeface="Calibri" pitchFamily="34" charset="0"/>
                <a:cs typeface="Arial" pitchFamily="34" charset="0"/>
              </a:rPr>
              <a:t>Ratio</a:t>
            </a:r>
            <a:r>
              <a:rPr kumimoji="0" lang="el-GR" sz="1600" b="1" i="0" u="none" strike="noStrike" cap="none" normalizeH="0" baseline="0" dirty="0" smtClean="0">
                <a:ln>
                  <a:noFill/>
                </a:ln>
                <a:solidFill>
                  <a:schemeClr val="tx1"/>
                </a:solidFill>
                <a:effectLst/>
                <a:latin typeface="Calibri" pitchFamily="34" charset="0"/>
                <a:cs typeface="Arial" pitchFamily="34" charset="0"/>
              </a:rPr>
              <a:t> – SCR) </a:t>
            </a:r>
            <a:r>
              <a:rPr lang="el-GR" sz="1600" dirty="0" smtClean="0">
                <a:latin typeface="Calibri" pitchFamily="34" charset="0"/>
                <a:cs typeface="Arial" pitchFamily="34" charset="0"/>
              </a:rPr>
              <a:t>               </a:t>
            </a:r>
          </a:p>
          <a:p>
            <a:pPr lvl="0" algn="ctr" eaLnBrk="1" hangingPunct="1">
              <a:spcAft>
                <a:spcPts val="1000"/>
              </a:spcAft>
            </a:pPr>
            <a:r>
              <a:rPr lang="el-GR" sz="1600" dirty="0" smtClean="0">
                <a:latin typeface="Calibri" pitchFamily="34" charset="0"/>
                <a:cs typeface="Arial" pitchFamily="34" charset="0"/>
              </a:rPr>
              <a:t>ΕΤΡ ή E.B.I.T.D.A.</a:t>
            </a:r>
          </a:p>
          <a:p>
            <a:pPr marL="0" marR="0" lvl="0" indent="0" algn="ctr" defTabSz="914400" rtl="0" eaLnBrk="1" fontAlgn="base" latinLnBrk="0" hangingPunct="1">
              <a:lnSpc>
                <a:spcPct val="100000"/>
              </a:lnSpc>
              <a:spcBef>
                <a:spcPct val="0"/>
              </a:spcBef>
              <a:spcAft>
                <a:spcPts val="1000"/>
              </a:spcAft>
              <a:buClrTx/>
              <a:buSzTx/>
              <a:buFontTx/>
              <a:buNone/>
              <a:tabLst/>
            </a:pPr>
            <a:r>
              <a:rPr kumimoji="0" lang="el-GR" sz="1600" b="0" i="0" u="none" strike="noStrike" cap="none" normalizeH="0" baseline="0" dirty="0" smtClean="0">
                <a:ln>
                  <a:noFill/>
                </a:ln>
                <a:solidFill>
                  <a:schemeClr val="tx1"/>
                </a:solidFill>
                <a:effectLst/>
                <a:latin typeface="Calibri" pitchFamily="34" charset="0"/>
                <a:cs typeface="Arial" pitchFamily="34" charset="0"/>
              </a:rPr>
              <a:t>Τοκοχρεωλυτικές και Λοιπές    	Πληρωμές Έτους			</a:t>
            </a:r>
            <a:endParaRPr kumimoji="0" lang="el-GR" sz="1600" b="0" i="0" u="none" strike="noStrike" cap="none" normalizeH="0" baseline="0" dirty="0" smtClean="0">
              <a:ln>
                <a:noFill/>
              </a:ln>
              <a:solidFill>
                <a:schemeClr val="tx1"/>
              </a:solidFill>
              <a:effectLst/>
              <a:latin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el-GR" sz="1600" b="0" i="0" u="none" strike="noStrike" cap="none" normalizeH="0" baseline="0" dirty="0" smtClean="0">
                <a:ln>
                  <a:noFill/>
                </a:ln>
                <a:solidFill>
                  <a:schemeClr val="tx1"/>
                </a:solidFill>
                <a:effectLst/>
                <a:latin typeface="Times New Roman" pitchFamily="18" charset="0"/>
                <a:cs typeface="Arial" pitchFamily="34" charset="0"/>
              </a:rPr>
              <a:t>				</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l-GR" sz="16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39" name="AutoShape 24"/>
          <p:cNvCxnSpPr>
            <a:cxnSpLocks noChangeShapeType="1"/>
          </p:cNvCxnSpPr>
          <p:nvPr/>
        </p:nvCxnSpPr>
        <p:spPr bwMode="auto">
          <a:xfrm>
            <a:off x="4716016" y="3212976"/>
            <a:ext cx="2448272" cy="0"/>
          </a:xfrm>
          <a:prstGeom prst="straightConnector1">
            <a:avLst/>
          </a:prstGeom>
          <a:noFill/>
          <a:ln w="9525">
            <a:solidFill>
              <a:srgbClr val="000000"/>
            </a:solidFill>
            <a:round/>
            <a:headEnd/>
            <a:tailEnd/>
          </a:ln>
        </p:spPr>
      </p:cxnSp>
      <p:sp>
        <p:nvSpPr>
          <p:cNvPr id="40" name="AutoShape 23"/>
          <p:cNvSpPr>
            <a:spLocks noChangeArrowheads="1"/>
          </p:cNvSpPr>
          <p:nvPr/>
        </p:nvSpPr>
        <p:spPr bwMode="auto">
          <a:xfrm>
            <a:off x="4644008" y="692696"/>
            <a:ext cx="3096344" cy="1080120"/>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l-GR" sz="1600" b="1" i="0" u="none" strike="noStrike" cap="none" normalizeH="0" baseline="0" dirty="0" smtClean="0">
                <a:ln>
                  <a:noFill/>
                </a:ln>
                <a:solidFill>
                  <a:schemeClr val="tx1"/>
                </a:solidFill>
                <a:effectLst/>
                <a:latin typeface="Calibri" pitchFamily="34" charset="0"/>
                <a:cs typeface="Arial" pitchFamily="34" charset="0"/>
              </a:rPr>
              <a:t>Δείκτης Κεφαλαιακής</a:t>
            </a:r>
            <a:r>
              <a:rPr kumimoji="0" lang="el-GR" sz="1600" b="1" i="0" u="none" strike="noStrike" cap="none" normalizeH="0" dirty="0" smtClean="0">
                <a:ln>
                  <a:noFill/>
                </a:ln>
                <a:solidFill>
                  <a:schemeClr val="tx1"/>
                </a:solidFill>
                <a:effectLst/>
                <a:latin typeface="Calibri" pitchFamily="34" charset="0"/>
                <a:cs typeface="Arial" pitchFamily="34" charset="0"/>
              </a:rPr>
              <a:t> Επάρκειας </a:t>
            </a:r>
            <a:endParaRPr kumimoji="0" lang="en-US" sz="1600" b="0" i="0" u="none" strike="noStrike" cap="none" normalizeH="0" baseline="0" dirty="0" smtClean="0">
              <a:ln>
                <a:noFill/>
              </a:ln>
              <a:solidFill>
                <a:schemeClr val="tx1"/>
              </a:solidFill>
              <a:effectLst/>
              <a:latin typeface="Calibri" pitchFamily="34" charset="0"/>
              <a:cs typeface="Arial"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el-GR" sz="1600" b="0" i="0" u="none" strike="noStrike" cap="none" normalizeH="0" baseline="0" dirty="0" smtClean="0">
                <a:ln>
                  <a:noFill/>
                </a:ln>
                <a:solidFill>
                  <a:schemeClr val="tx1"/>
                </a:solidFill>
                <a:effectLst/>
                <a:latin typeface="Calibri" pitchFamily="34" charset="0"/>
                <a:cs typeface="Arial" pitchFamily="34" charset="0"/>
              </a:rPr>
              <a:t>ΙΔΙΑ ΚΕΦΑΛΑΙΑ</a:t>
            </a:r>
            <a:endParaRPr kumimoji="0" lang="el-GR" sz="1600" b="0" i="0" u="none" strike="noStrike" cap="none" normalizeH="0" baseline="0" dirty="0" smtClean="0">
              <a:ln>
                <a:noFill/>
              </a:ln>
              <a:solidFill>
                <a:srgbClr val="FF0000"/>
              </a:solidFill>
              <a:effectLst/>
              <a:latin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lang="el-GR" sz="1600" dirty="0" smtClean="0">
                <a:latin typeface="Calibri" pitchFamily="34" charset="0"/>
                <a:cs typeface="Arial" pitchFamily="34" charset="0"/>
              </a:rPr>
              <a:t>ΞΕΝΑ ΚΕΦΑΛΑΙΑ </a:t>
            </a:r>
            <a:r>
              <a:rPr kumimoji="0" lang="el-GR" sz="1600" b="0" i="0" u="none" strike="noStrike" cap="none" normalizeH="0" baseline="0" dirty="0" smtClean="0">
                <a:ln>
                  <a:noFill/>
                </a:ln>
                <a:solidFill>
                  <a:schemeClr val="tx1"/>
                </a:solidFill>
                <a:effectLst/>
                <a:latin typeface="Calibri" pitchFamily="34" charset="0"/>
                <a:cs typeface="Arial" pitchFamily="34" charset="0"/>
              </a:rPr>
              <a:t>                                                                             </a:t>
            </a:r>
            <a:endParaRPr kumimoji="0" lang="el-GR" sz="16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41" name="AutoShape 24"/>
          <p:cNvCxnSpPr>
            <a:cxnSpLocks noChangeShapeType="1"/>
          </p:cNvCxnSpPr>
          <p:nvPr/>
        </p:nvCxnSpPr>
        <p:spPr bwMode="auto">
          <a:xfrm>
            <a:off x="5220072" y="1484784"/>
            <a:ext cx="1872208" cy="0"/>
          </a:xfrm>
          <a:prstGeom prst="straightConnector1">
            <a:avLst/>
          </a:prstGeom>
          <a:noFill/>
          <a:ln w="9525">
            <a:solidFill>
              <a:srgbClr val="000000"/>
            </a:solidFill>
            <a:round/>
            <a:headEnd/>
            <a:tailEnd/>
          </a:ln>
        </p:spPr>
      </p:cxnSp>
      <p:sp>
        <p:nvSpPr>
          <p:cNvPr id="44" name="AutoShape 23"/>
          <p:cNvSpPr>
            <a:spLocks noChangeArrowheads="1"/>
          </p:cNvSpPr>
          <p:nvPr/>
        </p:nvSpPr>
        <p:spPr bwMode="auto">
          <a:xfrm>
            <a:off x="683568" y="3861048"/>
            <a:ext cx="6480720" cy="1152128"/>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l-GR" sz="1600" b="1" i="0" u="none" strike="noStrike" cap="none" normalizeH="0" baseline="0" dirty="0" smtClean="0">
                <a:ln>
                  <a:noFill/>
                </a:ln>
                <a:solidFill>
                  <a:schemeClr val="tx1"/>
                </a:solidFill>
                <a:effectLst/>
                <a:latin typeface="Calibri" pitchFamily="34" charset="0"/>
                <a:cs typeface="Arial" pitchFamily="34" charset="0"/>
              </a:rPr>
              <a:t>Δείκτης Άμεσης</a:t>
            </a:r>
            <a:r>
              <a:rPr kumimoji="0" lang="el-GR" sz="1600" b="1" i="0" u="none" strike="noStrike" cap="none" normalizeH="0" dirty="0" smtClean="0">
                <a:ln>
                  <a:noFill/>
                </a:ln>
                <a:solidFill>
                  <a:schemeClr val="tx1"/>
                </a:solidFill>
                <a:effectLst/>
                <a:latin typeface="Calibri" pitchFamily="34" charset="0"/>
                <a:cs typeface="Arial" pitchFamily="34" charset="0"/>
              </a:rPr>
              <a:t> Ρευστότητας </a:t>
            </a:r>
            <a:endParaRPr kumimoji="0" lang="en-US" sz="1600" b="0" i="0" u="none" strike="noStrike" cap="none" normalizeH="0" baseline="0" dirty="0" smtClean="0">
              <a:ln>
                <a:noFill/>
              </a:ln>
              <a:solidFill>
                <a:schemeClr val="tx1"/>
              </a:solidFill>
              <a:effectLst/>
              <a:latin typeface="Calibri" pitchFamily="34" charset="0"/>
              <a:cs typeface="Arial" pitchFamily="34" charset="0"/>
            </a:endParaRPr>
          </a:p>
          <a:p>
            <a:pPr lvl="0" eaLnBrk="1" hangingPunct="1">
              <a:spcAft>
                <a:spcPts val="1000"/>
              </a:spcAft>
            </a:pPr>
            <a:r>
              <a:rPr lang="el-GR" sz="1600" dirty="0" smtClean="0">
                <a:latin typeface="Calibri" pitchFamily="34" charset="0"/>
                <a:cs typeface="Arial" pitchFamily="34" charset="0"/>
              </a:rPr>
              <a:t>ΚΥΚΛΟΦΟΡΟΥΝ ΕΝΕΡΓΗΤΙΚΟ - ΑΠΟΘΕΜΑΤΑ – ΕΠΙΣΦΑΛΕΙΣ ΑΠΑΙΤΗΣΕΙΣ</a:t>
            </a:r>
          </a:p>
          <a:p>
            <a:pPr lvl="0" eaLnBrk="1" hangingPunct="1">
              <a:spcAft>
                <a:spcPts val="1000"/>
              </a:spcAft>
            </a:pPr>
            <a:r>
              <a:rPr lang="el-GR" sz="1600" dirty="0" smtClean="0">
                <a:latin typeface="Calibri" pitchFamily="34" charset="0"/>
                <a:cs typeface="Arial" pitchFamily="34" charset="0"/>
              </a:rPr>
              <a:t>                                    ΒΡΑΧΥΠΡΟΘΕΣΜΕΣ ΥΠΟΧΡΕΩΣΕΙΣ</a:t>
            </a:r>
          </a:p>
        </p:txBody>
      </p:sp>
      <p:cxnSp>
        <p:nvCxnSpPr>
          <p:cNvPr id="45" name="AutoShape 24"/>
          <p:cNvCxnSpPr>
            <a:cxnSpLocks noChangeShapeType="1"/>
          </p:cNvCxnSpPr>
          <p:nvPr/>
        </p:nvCxnSpPr>
        <p:spPr bwMode="auto">
          <a:xfrm>
            <a:off x="827584" y="4653136"/>
            <a:ext cx="5976664" cy="0"/>
          </a:xfrm>
          <a:prstGeom prst="straightConnector1">
            <a:avLst/>
          </a:prstGeom>
          <a:noFill/>
          <a:ln w="9525">
            <a:solidFill>
              <a:srgbClr val="000000"/>
            </a:solidFill>
            <a:round/>
            <a:headEnd/>
            <a:tailEnd/>
          </a:ln>
        </p:spPr>
      </p:cxnSp>
      <p:sp>
        <p:nvSpPr>
          <p:cNvPr id="3098" name="AutoShape 26"/>
          <p:cNvSpPr>
            <a:spLocks noChangeArrowheads="1"/>
          </p:cNvSpPr>
          <p:nvPr/>
        </p:nvSpPr>
        <p:spPr bwMode="auto">
          <a:xfrm>
            <a:off x="1331640" y="5229200"/>
            <a:ext cx="6192688" cy="1152128"/>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el-GR" sz="1600" b="1" dirty="0" smtClean="0">
                <a:latin typeface="Calibri" pitchFamily="34" charset="0"/>
                <a:cs typeface="Arial" pitchFamily="34" charset="0"/>
              </a:rPr>
              <a:t>Λειτουργικό Περιθώριο Κέρδους  </a:t>
            </a:r>
          </a:p>
          <a:p>
            <a:pPr lvl="0" eaLnBrk="1" hangingPunct="1">
              <a:spcAft>
                <a:spcPts val="1000"/>
              </a:spcAft>
            </a:pPr>
            <a:r>
              <a:rPr lang="el-GR" sz="1600" dirty="0" smtClean="0">
                <a:latin typeface="Calibri" pitchFamily="34" charset="0"/>
                <a:cs typeface="Arial" pitchFamily="34" charset="0"/>
              </a:rPr>
              <a:t>E.B.I.T.D.A.  (</a:t>
            </a:r>
            <a:r>
              <a:rPr kumimoji="0" lang="el-GR" sz="1600" b="0" i="0" u="none" strike="noStrike" cap="none" normalizeH="0" baseline="0" dirty="0" smtClean="0">
                <a:ln>
                  <a:noFill/>
                </a:ln>
                <a:solidFill>
                  <a:schemeClr val="tx1"/>
                </a:solidFill>
                <a:effectLst/>
                <a:latin typeface="Calibri" pitchFamily="34" charset="0"/>
                <a:cs typeface="Arial" pitchFamily="34" charset="0"/>
              </a:rPr>
              <a:t>Λειτουργικό κέρδος   προ Φόρων Τόκων και Αποσβέσεων)</a:t>
            </a:r>
          </a:p>
          <a:p>
            <a:pPr lvl="0" eaLnBrk="1" hangingPunct="1">
              <a:spcAft>
                <a:spcPts val="1000"/>
              </a:spcAft>
            </a:pPr>
            <a:r>
              <a:rPr lang="el-GR" sz="1600" dirty="0" smtClean="0">
                <a:latin typeface="Calibri" pitchFamily="34" charset="0"/>
                <a:cs typeface="Arial" pitchFamily="34" charset="0"/>
              </a:rPr>
              <a:t>                                                        Πωλήσεις</a:t>
            </a:r>
            <a:endParaRPr kumimoji="0" lang="el-GR" sz="1600" b="0" i="0" u="none" strike="noStrike" cap="none" normalizeH="0" baseline="0" dirty="0" smtClean="0">
              <a:ln>
                <a:noFill/>
              </a:ln>
              <a:solidFill>
                <a:schemeClr val="tx1"/>
              </a:solidFill>
              <a:effectLst/>
              <a:latin typeface="Calibri"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48" name="AutoShape 24"/>
          <p:cNvCxnSpPr>
            <a:cxnSpLocks noChangeShapeType="1"/>
          </p:cNvCxnSpPr>
          <p:nvPr/>
        </p:nvCxnSpPr>
        <p:spPr bwMode="auto">
          <a:xfrm>
            <a:off x="1403648" y="6021288"/>
            <a:ext cx="5976664" cy="0"/>
          </a:xfrm>
          <a:prstGeom prst="straightConnector1">
            <a:avLst/>
          </a:prstGeom>
          <a:noFill/>
          <a:ln w="9525">
            <a:solidFill>
              <a:srgbClr val="000000"/>
            </a:solidFill>
            <a:round/>
            <a:headEnd/>
            <a:tailEnd/>
          </a:ln>
        </p:spPr>
      </p:cxnSp>
    </p:spTree>
    <p:extLst>
      <p:ext uri="{BB962C8B-B14F-4D97-AF65-F5344CB8AC3E}">
        <p14:creationId xmlns="" xmlns:p14="http://schemas.microsoft.com/office/powerpoint/2010/main" val="1934984054"/>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pPr algn="l"/>
            <a:r>
              <a:rPr lang="en-US" dirty="0"/>
              <a:t> </a:t>
            </a:r>
            <a:r>
              <a:rPr lang="en-US" dirty="0" smtClean="0"/>
              <a:t>  </a:t>
            </a:r>
            <a:r>
              <a:rPr lang="el-GR" dirty="0" smtClean="0"/>
              <a:t>Εξωδικαστικός Μηχανισμός Ρύθμισης Οφειλών Επιχειρήσεων </a:t>
            </a:r>
            <a:endParaRPr lang="el-GR" dirty="0"/>
          </a:p>
        </p:txBody>
      </p:sp>
      <p:sp>
        <p:nvSpPr>
          <p:cNvPr id="3" name="2 - Υπότιτλος"/>
          <p:cNvSpPr>
            <a:spLocks noGrp="1"/>
          </p:cNvSpPr>
          <p:nvPr>
            <p:ph type="subTitle" idx="1"/>
          </p:nvPr>
        </p:nvSpPr>
        <p:spPr>
          <a:xfrm>
            <a:off x="179512" y="3068960"/>
            <a:ext cx="4392488" cy="1752600"/>
          </a:xfrm>
        </p:spPr>
        <p:txBody>
          <a:bodyPr/>
          <a:lstStyle/>
          <a:p>
            <a:pPr algn="ctr"/>
            <a:r>
              <a:rPr lang="el-GR" sz="3600" dirty="0" smtClean="0">
                <a:solidFill>
                  <a:schemeClr val="bg1"/>
                </a:solidFill>
              </a:rPr>
              <a:t>Χαρακτηριστικά Μελέτης Βιωσιμότητας</a:t>
            </a:r>
            <a:endParaRPr lang="el-GR" sz="3600" dirty="0">
              <a:solidFill>
                <a:schemeClr val="bg1"/>
              </a:solidFill>
            </a:endParaRP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Στρογγυλεμένο ορθογώνιο"/>
          <p:cNvSpPr/>
          <p:nvPr/>
        </p:nvSpPr>
        <p:spPr>
          <a:xfrm>
            <a:off x="611560" y="1124744"/>
            <a:ext cx="8136904" cy="554461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 name="Content Placeholder 2"/>
          <p:cNvSpPr>
            <a:spLocks noGrp="1"/>
          </p:cNvSpPr>
          <p:nvPr>
            <p:ph idx="1"/>
          </p:nvPr>
        </p:nvSpPr>
        <p:spPr>
          <a:xfrm>
            <a:off x="971600" y="1484784"/>
            <a:ext cx="7693025" cy="4495799"/>
          </a:xfrm>
        </p:spPr>
        <p:txBody>
          <a:bodyPr>
            <a:normAutofit fontScale="25000" lnSpcReduction="20000"/>
          </a:bodyPr>
          <a:lstStyle/>
          <a:p>
            <a:pPr algn="just">
              <a:spcBef>
                <a:spcPct val="0"/>
              </a:spcBef>
              <a:buClr>
                <a:schemeClr val="bg1"/>
              </a:buClr>
              <a:buFont typeface="Wingdings" pitchFamily="2" charset="2"/>
              <a:buChar char="Ø"/>
            </a:pPr>
            <a:r>
              <a:rPr lang="el-GR" sz="6400" dirty="0" smtClean="0">
                <a:solidFill>
                  <a:schemeClr val="bg1"/>
                </a:solidFill>
                <a:latin typeface="Arial" charset="0"/>
              </a:rPr>
              <a:t>Για την αξιολόγηση της βιωσιμότητας της επιχείρησης και την εξαγωγή συμπερασμάτων σχετικά με την ελκυστικότητά της αναδιάρθρωσης προς τους πιστωτές της, εκπονείται ολοκληρωμένο χρηματοοικονομικό μοντέλο προβλέψεων των οικονομικών μεγεθών της επιχείρησης για </a:t>
            </a:r>
            <a:r>
              <a:rPr lang="el-GR" sz="6400" u="sng" dirty="0" smtClean="0">
                <a:solidFill>
                  <a:schemeClr val="bg1"/>
                </a:solidFill>
                <a:latin typeface="Arial" charset="0"/>
              </a:rPr>
              <a:t>τουλάχιστον 5 έτη</a:t>
            </a:r>
            <a:r>
              <a:rPr lang="el-GR" sz="6400" dirty="0" smtClean="0">
                <a:solidFill>
                  <a:schemeClr val="bg1"/>
                </a:solidFill>
                <a:latin typeface="Arial" charset="0"/>
              </a:rPr>
              <a:t>. Η μέγιστη χρονική περίοδος προβλέψεων προσδιορίζεται από την φύση των εργασιών της επιχείρησης και τυχόν εμπράγματες εξασφαλίσεις των πιστωτών. </a:t>
            </a:r>
            <a:endParaRPr lang="en-US" sz="6400" dirty="0" smtClean="0">
              <a:solidFill>
                <a:schemeClr val="bg1"/>
              </a:solidFill>
              <a:latin typeface="Arial" charset="0"/>
            </a:endParaRPr>
          </a:p>
          <a:p>
            <a:pPr algn="just">
              <a:spcBef>
                <a:spcPct val="0"/>
              </a:spcBef>
              <a:buClr>
                <a:schemeClr val="bg1"/>
              </a:buClr>
              <a:buFont typeface="Wingdings" pitchFamily="2" charset="2"/>
              <a:buChar char="Ø"/>
            </a:pPr>
            <a:endParaRPr lang="el-GR" sz="6400" dirty="0" smtClean="0">
              <a:solidFill>
                <a:schemeClr val="bg1"/>
              </a:solidFill>
              <a:latin typeface="Arial" charset="0"/>
            </a:endParaRPr>
          </a:p>
          <a:p>
            <a:pPr algn="just">
              <a:spcBef>
                <a:spcPct val="0"/>
              </a:spcBef>
              <a:buClr>
                <a:schemeClr val="bg1"/>
              </a:buClr>
              <a:buFont typeface="Wingdings" pitchFamily="2" charset="2"/>
              <a:buChar char="Ø"/>
            </a:pPr>
            <a:r>
              <a:rPr lang="el-GR" sz="6400" dirty="0" smtClean="0">
                <a:solidFill>
                  <a:schemeClr val="bg1"/>
                </a:solidFill>
                <a:latin typeface="Arial" charset="0"/>
              </a:rPr>
              <a:t>Οι Οικονομικές Προβλέψεις του χρηματοοικονομικού μοντέλου (μεγέθη ισολογισμού, κατάσταση αποτελεσμάτων χρήσης, κατάσταση ταμειακών ροών και χρηματοοικονομικοί δείκτες) θα παρέχουν τη δυνατότητα ανάλυσης και ανάπτυξης εναλλακτικών σεναρίων (ανάλυση ευαισθησίας Αισιόδοξο – Απαισιόδοξο σενάριο, μέσα σε εύλογο εύρος ποσοστιαίας μεταβολής των οικονομικών μεγεθών της επιχείρησης και της προτεινόμενης ρύθμισης  ή </a:t>
            </a:r>
            <a:r>
              <a:rPr lang="el-GR" sz="6400" dirty="0" err="1" smtClean="0">
                <a:solidFill>
                  <a:schemeClr val="bg1"/>
                </a:solidFill>
                <a:latin typeface="Arial" charset="0"/>
              </a:rPr>
              <a:t>απομείωσης</a:t>
            </a:r>
            <a:r>
              <a:rPr lang="el-GR" sz="6400" dirty="0" smtClean="0">
                <a:solidFill>
                  <a:schemeClr val="bg1"/>
                </a:solidFill>
                <a:latin typeface="Arial" charset="0"/>
              </a:rPr>
              <a:t> του χρέους π.χ. από –30% έως +30%). Από την ανάλυση αυτή θα προκύπτουν χρήσιμα συμπεράσματα ως προς τη ελκυστικότητα της αναδιάρθρωσης για τους πιστωτές και την βιωσιμότητα της επιχείρησης.</a:t>
            </a:r>
          </a:p>
          <a:p>
            <a:pPr algn="just">
              <a:spcBef>
                <a:spcPct val="0"/>
              </a:spcBef>
              <a:buClr>
                <a:schemeClr val="bg1"/>
              </a:buClr>
              <a:buFont typeface="Wingdings" pitchFamily="2" charset="2"/>
              <a:buChar char="Ø"/>
            </a:pPr>
            <a:endParaRPr lang="el-GR" sz="6400" dirty="0" smtClean="0">
              <a:solidFill>
                <a:schemeClr val="bg1"/>
              </a:solidFill>
              <a:latin typeface="Arial" charset="0"/>
            </a:endParaRPr>
          </a:p>
          <a:p>
            <a:pPr algn="just">
              <a:spcBef>
                <a:spcPct val="0"/>
              </a:spcBef>
              <a:buClr>
                <a:schemeClr val="bg1"/>
              </a:buClr>
              <a:buFont typeface="Wingdings" pitchFamily="2" charset="2"/>
              <a:buChar char="Ø"/>
            </a:pPr>
            <a:r>
              <a:rPr lang="el-GR" sz="6400" dirty="0" smtClean="0">
                <a:solidFill>
                  <a:schemeClr val="bg1"/>
                </a:solidFill>
                <a:latin typeface="Arial" charset="0"/>
              </a:rPr>
              <a:t>Η πρόταση της επιχείρησης για την αναδιάρθρωση των υποχρεώσεων της δύναται να περιλαμβάνει και τη διερεύνηση της δυνατότητας αξιοποίησης εναλλακτικών πηγών εσόδων ή </a:t>
            </a:r>
            <a:r>
              <a:rPr lang="el-GR" sz="6400" dirty="0" err="1" smtClean="0">
                <a:solidFill>
                  <a:schemeClr val="bg1"/>
                </a:solidFill>
                <a:latin typeface="Arial" charset="0"/>
              </a:rPr>
              <a:t>αποεπένδυσης</a:t>
            </a:r>
            <a:r>
              <a:rPr lang="el-GR" sz="6400" dirty="0" smtClean="0">
                <a:solidFill>
                  <a:schemeClr val="bg1"/>
                </a:solidFill>
                <a:latin typeface="Arial" charset="0"/>
              </a:rPr>
              <a:t> μη λειτουργικών παγίων (π.χ. ανάπτυξη νέων προϊόντων, είσοδος σε νέες αγορές, ρευστοποίηση τυχόν μη λειτουργικών επενδύσεων σε μηχανήματα ή ακίνητα, πώληση θυγατρικών επιχειρήσεων ή κλάδων δραστηριότητας).</a:t>
            </a:r>
          </a:p>
          <a:p>
            <a:pPr algn="just"/>
            <a:endParaRPr lang="el-GR" dirty="0" smtClean="0"/>
          </a:p>
          <a:p>
            <a:pPr algn="just"/>
            <a:endParaRPr lang="el-GR" dirty="0" smtClean="0"/>
          </a:p>
          <a:p>
            <a:pPr algn="just"/>
            <a:endParaRPr lang="el-GR" dirty="0"/>
          </a:p>
        </p:txBody>
      </p:sp>
      <p:sp>
        <p:nvSpPr>
          <p:cNvPr id="4" name="Slide Number Placeholder 3"/>
          <p:cNvSpPr>
            <a:spLocks noGrp="1"/>
          </p:cNvSpPr>
          <p:nvPr>
            <p:ph type="sldNum" sz="quarter" idx="12"/>
          </p:nvPr>
        </p:nvSpPr>
        <p:spPr/>
        <p:txBody>
          <a:bodyPr/>
          <a:lstStyle/>
          <a:p>
            <a:fld id="{5F5E4264-AB2C-4F8D-B722-011EE3B28134}" type="slidenum">
              <a:rPr lang="el-GR" smtClean="0"/>
              <a:pPr/>
              <a:t>68</a:t>
            </a:fld>
            <a:endParaRPr lang="el-GR" dirty="0"/>
          </a:p>
        </p:txBody>
      </p:sp>
      <p:sp>
        <p:nvSpPr>
          <p:cNvPr id="5" name="Rectangle 2"/>
          <p:cNvSpPr txBox="1">
            <a:spLocks noChangeArrowheads="1"/>
          </p:cNvSpPr>
          <p:nvPr/>
        </p:nvSpPr>
        <p:spPr bwMode="auto">
          <a:xfrm>
            <a:off x="899592" y="548680"/>
            <a:ext cx="7735765" cy="381000"/>
          </a:xfrm>
          <a:prstGeom prst="roundRect">
            <a:avLst>
              <a:gd name="adj" fmla="val 21667"/>
            </a:avLst>
          </a:prstGeom>
          <a:solidFill>
            <a:srgbClr val="6699FF">
              <a:alpha val="50000"/>
            </a:srgbClr>
          </a:solidFill>
          <a:ln>
            <a:miter lim="800000"/>
            <a:headEnd/>
            <a:tailEnd/>
          </a:ln>
        </p:spPr>
        <p:txBody>
          <a:bodyPr vert="horz" wrap="square" lIns="91440" tIns="45720" rIns="91440" bIns="45720" numCol="1" anchor="t" anchorCtr="0" compatLnSpc="1">
            <a:prstTxWarp prst="textNoShape">
              <a:avLst/>
            </a:prstTxWarp>
            <a:normAutofit fontScale="90000" lnSpcReduction="10000"/>
          </a:bodyPr>
          <a:lstStyle/>
          <a:p>
            <a:pPr lvl="0">
              <a:lnSpc>
                <a:spcPct val="90000"/>
              </a:lnSpc>
              <a:defRPr/>
            </a:pPr>
            <a:r>
              <a:rPr lang="el-GR" sz="2000" b="1" dirty="0" smtClean="0">
                <a:solidFill>
                  <a:srgbClr val="000099"/>
                </a:solidFill>
                <a:latin typeface="Times New Roman" pitchFamily="18" charset="0"/>
                <a:ea typeface="+mj-ea"/>
                <a:cs typeface="+mj-cs"/>
              </a:rPr>
              <a:t>Χαρακτηριστικά Μελέτης βιωσιμότητας της επιχείρησης </a:t>
            </a:r>
            <a:endParaRPr kumimoji="0" lang="en-GB" sz="2000" b="1" i="0" u="none" strike="noStrike" kern="1200" cap="none" spc="0" normalizeH="0" baseline="0" noProof="0" dirty="0">
              <a:ln>
                <a:noFill/>
              </a:ln>
              <a:solidFill>
                <a:srgbClr val="000099"/>
              </a:solidFill>
              <a:effectLst/>
              <a:uLnTx/>
              <a:uFillTx/>
              <a:latin typeface="Times New Roman" pitchFamily="18" charset="0"/>
              <a:ea typeface="+mj-ea"/>
              <a:cs typeface="+mj-cs"/>
            </a:endParaRPr>
          </a:p>
        </p:txBody>
      </p:sp>
    </p:spTree>
    <p:extLst>
      <p:ext uri="{BB962C8B-B14F-4D97-AF65-F5344CB8AC3E}">
        <p14:creationId xmlns="" xmlns:p14="http://schemas.microsoft.com/office/powerpoint/2010/main" val="1934984054"/>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Στρογγυλεμένο ορθογώνιο"/>
          <p:cNvSpPr/>
          <p:nvPr/>
        </p:nvSpPr>
        <p:spPr>
          <a:xfrm>
            <a:off x="611560" y="1124744"/>
            <a:ext cx="8136904" cy="554461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 name="Content Placeholder 2"/>
          <p:cNvSpPr>
            <a:spLocks noGrp="1"/>
          </p:cNvSpPr>
          <p:nvPr>
            <p:ph idx="1"/>
          </p:nvPr>
        </p:nvSpPr>
        <p:spPr>
          <a:xfrm>
            <a:off x="971600" y="1484784"/>
            <a:ext cx="7693025" cy="4968552"/>
          </a:xfrm>
        </p:spPr>
        <p:txBody>
          <a:bodyPr>
            <a:normAutofit fontScale="25000" lnSpcReduction="20000"/>
          </a:bodyPr>
          <a:lstStyle/>
          <a:p>
            <a:pPr algn="just">
              <a:spcBef>
                <a:spcPct val="0"/>
              </a:spcBef>
              <a:buClr>
                <a:schemeClr val="bg1"/>
              </a:buClr>
            </a:pPr>
            <a:r>
              <a:rPr lang="el-GR" sz="6200" dirty="0" smtClean="0">
                <a:solidFill>
                  <a:schemeClr val="bg1"/>
                </a:solidFill>
              </a:rPr>
              <a:t>Η ανάλυση και τα σενάρια που θα εκπονηθούν στα πλαίσια της μελέτης βιωσιμότητας θα βασίζονται σε στοιχεία και προβλέψεις της Διοίκησης της επιχείρησης και πιο συγκεκριμένα στα παρακάτω:</a:t>
            </a:r>
          </a:p>
          <a:p>
            <a:pPr algn="just">
              <a:spcBef>
                <a:spcPct val="0"/>
              </a:spcBef>
              <a:buClr>
                <a:schemeClr val="bg1"/>
              </a:buClr>
              <a:buNone/>
            </a:pPr>
            <a:endParaRPr lang="el-GR" sz="6200" dirty="0" smtClean="0">
              <a:solidFill>
                <a:schemeClr val="bg1"/>
              </a:solidFill>
            </a:endParaRPr>
          </a:p>
          <a:p>
            <a:pPr lvl="1" algn="just">
              <a:spcBef>
                <a:spcPct val="0"/>
              </a:spcBef>
              <a:buClr>
                <a:schemeClr val="bg1"/>
              </a:buClr>
              <a:buFont typeface="Wingdings" pitchFamily="2" charset="2"/>
              <a:buChar char="Ø"/>
            </a:pPr>
            <a:r>
              <a:rPr lang="el-GR" sz="6000" dirty="0" smtClean="0">
                <a:solidFill>
                  <a:schemeClr val="bg1"/>
                </a:solidFill>
                <a:latin typeface="Arial" charset="0"/>
              </a:rPr>
              <a:t>στη φύση της δραστηριότητας που ενέχει η εξεταζόμενη επιχείρηση, στα οικονομικά δεδομένα και στις εκτιμήσεις για την αναμενόμενη εξέλιξη του κλάδου της, </a:t>
            </a:r>
          </a:p>
          <a:p>
            <a:pPr algn="just">
              <a:spcBef>
                <a:spcPct val="0"/>
              </a:spcBef>
              <a:buClr>
                <a:schemeClr val="bg1"/>
              </a:buClr>
              <a:buFont typeface="Wingdings" pitchFamily="2" charset="2"/>
              <a:buChar char="Ø"/>
            </a:pPr>
            <a:endParaRPr lang="el-GR" sz="6400" dirty="0" smtClean="0">
              <a:solidFill>
                <a:schemeClr val="bg1"/>
              </a:solidFill>
              <a:latin typeface="Arial" charset="0"/>
            </a:endParaRPr>
          </a:p>
          <a:p>
            <a:pPr lvl="1" algn="just">
              <a:spcBef>
                <a:spcPct val="0"/>
              </a:spcBef>
              <a:buClr>
                <a:schemeClr val="bg1"/>
              </a:buClr>
              <a:buFont typeface="Wingdings" pitchFamily="2" charset="2"/>
              <a:buChar char="Ø"/>
            </a:pPr>
            <a:r>
              <a:rPr lang="el-GR" sz="6000" dirty="0" smtClean="0">
                <a:solidFill>
                  <a:schemeClr val="bg1"/>
                </a:solidFill>
                <a:latin typeface="Arial" charset="0"/>
              </a:rPr>
              <a:t>στον προϋπολογισμό των απαραίτητων νέων παγίων επενδύσεων και απαιτούμενων κεφαλαίων κίνησης,  </a:t>
            </a:r>
          </a:p>
          <a:p>
            <a:pPr algn="just">
              <a:spcBef>
                <a:spcPct val="0"/>
              </a:spcBef>
              <a:buClr>
                <a:schemeClr val="bg1"/>
              </a:buClr>
              <a:buFont typeface="Wingdings" pitchFamily="2" charset="2"/>
              <a:buChar char="Ø"/>
            </a:pPr>
            <a:endParaRPr lang="el-GR" sz="6400" dirty="0" smtClean="0">
              <a:solidFill>
                <a:schemeClr val="bg1"/>
              </a:solidFill>
              <a:latin typeface="Arial" charset="0"/>
            </a:endParaRPr>
          </a:p>
          <a:p>
            <a:pPr lvl="1" algn="just">
              <a:spcBef>
                <a:spcPct val="0"/>
              </a:spcBef>
              <a:buClr>
                <a:schemeClr val="bg1"/>
              </a:buClr>
              <a:buFont typeface="Wingdings" pitchFamily="2" charset="2"/>
              <a:buChar char="Ø"/>
            </a:pPr>
            <a:r>
              <a:rPr lang="el-GR" sz="6000" dirty="0" smtClean="0">
                <a:solidFill>
                  <a:schemeClr val="bg1"/>
                </a:solidFill>
                <a:latin typeface="Arial" charset="0"/>
              </a:rPr>
              <a:t>στις επιχειρησιακές προβλέψεις και στις εκτιμήσεις των βασικών οικονομικών μεγεθών εσόδων - εξόδων βάσει ρεαλιστικών προσδοκιών  σχετικά με την λειτουργία και την προοπτική ανάπτυξης της επιχείρησης,</a:t>
            </a:r>
          </a:p>
          <a:p>
            <a:pPr algn="just">
              <a:spcBef>
                <a:spcPct val="0"/>
              </a:spcBef>
              <a:buClr>
                <a:schemeClr val="bg1"/>
              </a:buClr>
              <a:buFont typeface="Wingdings" pitchFamily="2" charset="2"/>
              <a:buChar char="Ø"/>
            </a:pPr>
            <a:endParaRPr lang="el-GR" sz="6400" dirty="0" smtClean="0">
              <a:solidFill>
                <a:schemeClr val="bg1"/>
              </a:solidFill>
              <a:latin typeface="Arial" charset="0"/>
            </a:endParaRPr>
          </a:p>
          <a:p>
            <a:pPr lvl="1" algn="just">
              <a:spcBef>
                <a:spcPct val="0"/>
              </a:spcBef>
              <a:buClr>
                <a:schemeClr val="bg1"/>
              </a:buClr>
              <a:buFont typeface="Wingdings" pitchFamily="2" charset="2"/>
              <a:buChar char="Ø"/>
            </a:pPr>
            <a:r>
              <a:rPr lang="el-GR" sz="6000" dirty="0" smtClean="0">
                <a:solidFill>
                  <a:schemeClr val="bg1"/>
                </a:solidFill>
                <a:latin typeface="Arial" charset="0"/>
              </a:rPr>
              <a:t>στα χρηματοοικονομικά στοιχεία συγκρίσιμων εταιρειών του κλάδου που λειτουργούν στην ελληνική αγορά κατά τα τελευταία χρόνια,</a:t>
            </a:r>
          </a:p>
          <a:p>
            <a:pPr algn="just">
              <a:spcBef>
                <a:spcPct val="0"/>
              </a:spcBef>
              <a:buClr>
                <a:schemeClr val="bg1"/>
              </a:buClr>
              <a:buFont typeface="Wingdings" pitchFamily="2" charset="2"/>
              <a:buChar char="Ø"/>
            </a:pPr>
            <a:endParaRPr lang="el-GR" sz="6400" dirty="0" smtClean="0">
              <a:solidFill>
                <a:schemeClr val="bg1"/>
              </a:solidFill>
              <a:latin typeface="Arial" charset="0"/>
            </a:endParaRPr>
          </a:p>
          <a:p>
            <a:pPr lvl="1" algn="just">
              <a:spcBef>
                <a:spcPct val="0"/>
              </a:spcBef>
              <a:buClr>
                <a:schemeClr val="bg1"/>
              </a:buClr>
              <a:buFont typeface="Wingdings" pitchFamily="2" charset="2"/>
              <a:buChar char="Ø"/>
            </a:pPr>
            <a:r>
              <a:rPr lang="el-GR" sz="6000" dirty="0" smtClean="0">
                <a:solidFill>
                  <a:schemeClr val="bg1"/>
                </a:solidFill>
                <a:latin typeface="Arial" charset="0"/>
              </a:rPr>
              <a:t>στο προβλεπόμενο πρόγραμμα αποπληρωμής των δανειακών και μη υποχρεώσεων (ρυθμιζόμενων και μη βάσει του σχεδίου αναδιάρθρωσης),</a:t>
            </a:r>
          </a:p>
          <a:p>
            <a:pPr algn="just">
              <a:spcBef>
                <a:spcPct val="0"/>
              </a:spcBef>
              <a:buClr>
                <a:schemeClr val="bg1"/>
              </a:buClr>
              <a:buFont typeface="Wingdings" pitchFamily="2" charset="2"/>
              <a:buChar char="Ø"/>
            </a:pPr>
            <a:endParaRPr lang="el-GR" sz="6400" dirty="0" smtClean="0">
              <a:solidFill>
                <a:schemeClr val="bg1"/>
              </a:solidFill>
              <a:latin typeface="Arial" charset="0"/>
            </a:endParaRPr>
          </a:p>
          <a:p>
            <a:pPr lvl="1" algn="just">
              <a:spcBef>
                <a:spcPct val="0"/>
              </a:spcBef>
              <a:buClr>
                <a:schemeClr val="bg1"/>
              </a:buClr>
              <a:buFont typeface="Wingdings" pitchFamily="2" charset="2"/>
              <a:buChar char="Ø"/>
            </a:pPr>
            <a:r>
              <a:rPr lang="el-GR" sz="6000" dirty="0" smtClean="0">
                <a:solidFill>
                  <a:schemeClr val="bg1"/>
                </a:solidFill>
                <a:latin typeface="Arial" charset="0"/>
              </a:rPr>
              <a:t>στην ανάλυση ευαισθησίας που θα διενεργηθεί με βάση εναλλακτικά οικονομικά μεγέθη. </a:t>
            </a:r>
          </a:p>
          <a:p>
            <a:pPr algn="just"/>
            <a:endParaRPr lang="el-GR" dirty="0" smtClean="0"/>
          </a:p>
          <a:p>
            <a:pPr algn="just"/>
            <a:endParaRPr lang="el-GR" dirty="0" smtClean="0"/>
          </a:p>
          <a:p>
            <a:pPr algn="just"/>
            <a:endParaRPr lang="el-GR" dirty="0"/>
          </a:p>
        </p:txBody>
      </p:sp>
      <p:sp>
        <p:nvSpPr>
          <p:cNvPr id="4" name="Slide Number Placeholder 3"/>
          <p:cNvSpPr>
            <a:spLocks noGrp="1"/>
          </p:cNvSpPr>
          <p:nvPr>
            <p:ph type="sldNum" sz="quarter" idx="12"/>
          </p:nvPr>
        </p:nvSpPr>
        <p:spPr/>
        <p:txBody>
          <a:bodyPr/>
          <a:lstStyle/>
          <a:p>
            <a:fld id="{5F5E4264-AB2C-4F8D-B722-011EE3B28134}" type="slidenum">
              <a:rPr lang="el-GR" smtClean="0"/>
              <a:pPr/>
              <a:t>69</a:t>
            </a:fld>
            <a:endParaRPr lang="el-GR" dirty="0"/>
          </a:p>
        </p:txBody>
      </p:sp>
      <p:sp>
        <p:nvSpPr>
          <p:cNvPr id="5" name="Rectangle 2"/>
          <p:cNvSpPr txBox="1">
            <a:spLocks noChangeArrowheads="1"/>
          </p:cNvSpPr>
          <p:nvPr/>
        </p:nvSpPr>
        <p:spPr bwMode="auto">
          <a:xfrm>
            <a:off x="899592" y="548680"/>
            <a:ext cx="7735765" cy="381000"/>
          </a:xfrm>
          <a:prstGeom prst="roundRect">
            <a:avLst>
              <a:gd name="adj" fmla="val 21667"/>
            </a:avLst>
          </a:prstGeom>
          <a:solidFill>
            <a:srgbClr val="6699FF">
              <a:alpha val="50000"/>
            </a:srgbClr>
          </a:solidFill>
          <a:ln>
            <a:miter lim="800000"/>
            <a:headEnd/>
            <a:tailEnd/>
          </a:ln>
        </p:spPr>
        <p:txBody>
          <a:bodyPr vert="horz" wrap="square" lIns="91440" tIns="45720" rIns="91440" bIns="45720" numCol="1" anchor="t" anchorCtr="0" compatLnSpc="1">
            <a:prstTxWarp prst="textNoShape">
              <a:avLst/>
            </a:prstTxWarp>
            <a:normAutofit fontScale="90000" lnSpcReduction="10000"/>
          </a:bodyPr>
          <a:lstStyle/>
          <a:p>
            <a:pPr lvl="0">
              <a:lnSpc>
                <a:spcPct val="90000"/>
              </a:lnSpc>
              <a:defRPr/>
            </a:pPr>
            <a:r>
              <a:rPr lang="el-GR" sz="2000" b="1" dirty="0" smtClean="0">
                <a:solidFill>
                  <a:srgbClr val="000099"/>
                </a:solidFill>
                <a:latin typeface="Times New Roman" pitchFamily="18" charset="0"/>
                <a:ea typeface="+mj-ea"/>
                <a:cs typeface="+mj-cs"/>
              </a:rPr>
              <a:t>Χαρακτηριστικά Μελέτης βιωσιμότητας της επιχείρησης (Συνέχεια) </a:t>
            </a:r>
            <a:endParaRPr kumimoji="0" lang="en-GB" sz="2000" b="1" i="0" u="none" strike="noStrike" kern="1200" cap="none" spc="0" normalizeH="0" baseline="0" noProof="0" dirty="0">
              <a:ln>
                <a:noFill/>
              </a:ln>
              <a:solidFill>
                <a:srgbClr val="000099"/>
              </a:solidFill>
              <a:effectLst/>
              <a:uLnTx/>
              <a:uFillTx/>
              <a:latin typeface="Times New Roman" pitchFamily="18" charset="0"/>
              <a:ea typeface="+mj-ea"/>
              <a:cs typeface="+mj-cs"/>
            </a:endParaRPr>
          </a:p>
        </p:txBody>
      </p:sp>
    </p:spTree>
    <p:extLst>
      <p:ext uri="{BB962C8B-B14F-4D97-AF65-F5344CB8AC3E}">
        <p14:creationId xmlns="" xmlns:p14="http://schemas.microsoft.com/office/powerpoint/2010/main" val="19349840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Διάγραμμα"/>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2"/>
          <p:cNvSpPr txBox="1">
            <a:spLocks noChangeArrowheads="1"/>
          </p:cNvSpPr>
          <p:nvPr/>
        </p:nvSpPr>
        <p:spPr bwMode="auto">
          <a:xfrm>
            <a:off x="611560" y="764704"/>
            <a:ext cx="7735765" cy="504056"/>
          </a:xfrm>
          <a:prstGeom prst="rect">
            <a:avLst/>
          </a:prstGeom>
          <a:solidFill>
            <a:srgbClr val="6699FF">
              <a:alpha val="50000"/>
            </a:srgbClr>
          </a:solidFill>
          <a:ln>
            <a:solidFill>
              <a:schemeClr val="bg1"/>
            </a:solidFill>
            <a:miter lim="800000"/>
            <a:headEnd/>
            <a:tailEnd/>
          </a:ln>
        </p:spPr>
        <p:txBody>
          <a:bodyPr vert="horz" wrap="square" lIns="91440" tIns="45720" rIns="91440" bIns="45720" numCol="1" anchor="t" anchorCtr="0" compatLnSpc="1">
            <a:prstTxWarp prst="textNoShape">
              <a:avLst/>
            </a:prstTxWarp>
            <a:normAutofit fontScale="97500"/>
          </a:bodyPr>
          <a:lstStyle/>
          <a:p>
            <a:pPr eaLnBrk="1" fontAlgn="auto" hangingPunct="1">
              <a:spcAft>
                <a:spcPts val="0"/>
              </a:spcAft>
              <a:defRPr/>
            </a:pPr>
            <a:r>
              <a:rPr lang="el-GR" b="1" dirty="0" smtClean="0">
                <a:solidFill>
                  <a:srgbClr val="000099"/>
                </a:solidFill>
                <a:latin typeface="Times New Roman" pitchFamily="18" charset="0"/>
              </a:rPr>
              <a:t>Είδη</a:t>
            </a:r>
            <a:r>
              <a:rPr lang="el-GR" sz="2000" dirty="0" smtClean="0">
                <a:solidFill>
                  <a:schemeClr val="bg1"/>
                </a:solidFill>
                <a:latin typeface="Times New Roman" pitchFamily="18" charset="0"/>
              </a:rPr>
              <a:t> </a:t>
            </a:r>
            <a:r>
              <a:rPr lang="el-GR" b="1" dirty="0" smtClean="0">
                <a:solidFill>
                  <a:srgbClr val="000099"/>
                </a:solidFill>
                <a:latin typeface="Times New Roman" pitchFamily="18" charset="0"/>
              </a:rPr>
              <a:t>οφειλών που ρυθμίζονται (Άρθρα 1 &amp; 2)</a:t>
            </a:r>
            <a:endParaRPr lang="en-GB" b="1" dirty="0" smtClean="0">
              <a:solidFill>
                <a:srgbClr val="000099"/>
              </a:solidFill>
              <a:latin typeface="Times New Roman" pitchFamily="18" charset="0"/>
            </a:endParaRPr>
          </a:p>
          <a:p>
            <a:pPr marL="0" marR="0" lvl="0" indent="0" defTabSz="914400" rtl="0" eaLnBrk="1" fontAlgn="auto" latinLnBrk="0" hangingPunct="1">
              <a:lnSpc>
                <a:spcPct val="100000"/>
              </a:lnSpc>
              <a:spcBef>
                <a:spcPct val="0"/>
              </a:spcBef>
              <a:spcAft>
                <a:spcPts val="0"/>
              </a:spcAft>
              <a:buClrTx/>
              <a:buSzTx/>
              <a:buFontTx/>
              <a:buNone/>
              <a:tabLst/>
              <a:defRPr/>
            </a:pPr>
            <a:endParaRPr lang="en-GB" b="1" dirty="0" smtClean="0">
              <a:solidFill>
                <a:srgbClr val="000099"/>
              </a:solidFill>
              <a:latin typeface="Times New Roman" pitchFamily="18" charset="0"/>
              <a:ea typeface="+mj-ea"/>
              <a:cs typeface="+mj-cs"/>
            </a:endParaRPr>
          </a:p>
        </p:txBody>
      </p:sp>
      <p:grpSp>
        <p:nvGrpSpPr>
          <p:cNvPr id="4" name="3 - Ομάδα"/>
          <p:cNvGrpSpPr/>
          <p:nvPr/>
        </p:nvGrpSpPr>
        <p:grpSpPr>
          <a:xfrm>
            <a:off x="1547664" y="5373216"/>
            <a:ext cx="2808312" cy="1345299"/>
            <a:chOff x="3031850" y="2198867"/>
            <a:chExt cx="2980422" cy="1633331"/>
          </a:xfrm>
        </p:grpSpPr>
        <p:sp>
          <p:nvSpPr>
            <p:cNvPr id="5" name="4 - Ορθογώνιο"/>
            <p:cNvSpPr/>
            <p:nvPr/>
          </p:nvSpPr>
          <p:spPr>
            <a:xfrm>
              <a:off x="3031850" y="2198867"/>
              <a:ext cx="2980422" cy="1633331"/>
            </a:xfrm>
            <a:prstGeom prst="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6" name="5 - Ορθογώνιο"/>
            <p:cNvSpPr/>
            <p:nvPr/>
          </p:nvSpPr>
          <p:spPr>
            <a:xfrm>
              <a:off x="3031850" y="2198867"/>
              <a:ext cx="2980422" cy="163333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l-GR" sz="1200" u="sng" kern="1200" dirty="0" smtClean="0">
                  <a:latin typeface="Verdana" pitchFamily="34" charset="0"/>
                  <a:ea typeface="Verdana" pitchFamily="34" charset="0"/>
                  <a:cs typeface="Verdana" pitchFamily="34" charset="0"/>
                </a:rPr>
                <a:t>Οφειλές προς </a:t>
              </a:r>
            </a:p>
            <a:p>
              <a:pPr lvl="0" algn="ctr" defTabSz="533400">
                <a:lnSpc>
                  <a:spcPct val="90000"/>
                </a:lnSpc>
                <a:spcBef>
                  <a:spcPct val="0"/>
                </a:spcBef>
                <a:spcAft>
                  <a:spcPct val="35000"/>
                </a:spcAft>
              </a:pPr>
              <a:r>
                <a:rPr lang="el-GR" sz="1200" u="sng" kern="1200" dirty="0" smtClean="0">
                  <a:latin typeface="Verdana" pitchFamily="34" charset="0"/>
                  <a:ea typeface="Verdana" pitchFamily="34" charset="0"/>
                  <a:cs typeface="Verdana" pitchFamily="34" charset="0"/>
                </a:rPr>
                <a:t>Χρηματοδοτικούς Φορείς</a:t>
              </a:r>
            </a:p>
            <a:p>
              <a:pPr lvl="0" algn="ctr" defTabSz="533400">
                <a:lnSpc>
                  <a:spcPct val="90000"/>
                </a:lnSpc>
                <a:spcBef>
                  <a:spcPct val="0"/>
                </a:spcBef>
                <a:spcAft>
                  <a:spcPct val="35000"/>
                </a:spcAft>
              </a:pPr>
              <a:r>
                <a:rPr lang="el-GR" sz="1200" u="none" kern="1200" dirty="0" smtClean="0">
                  <a:latin typeface="Verdana" pitchFamily="34" charset="0"/>
                  <a:ea typeface="Verdana" pitchFamily="34" charset="0"/>
                  <a:cs typeface="Verdana" pitchFamily="34" charset="0"/>
                </a:rPr>
                <a:t>Οφειλές νομικών ή φυσικών προσώπων με πτωχευτική ικανότητα από δάνεια ή πιστώσεις </a:t>
              </a:r>
              <a:endParaRPr lang="el-GR" sz="1200" u="none" kern="1200" dirty="0">
                <a:latin typeface="Verdana" pitchFamily="34" charset="0"/>
                <a:ea typeface="Verdana" pitchFamily="34" charset="0"/>
                <a:cs typeface="Verdana" pitchFamily="34" charset="0"/>
              </a:endParaRPr>
            </a:p>
          </p:txBody>
        </p:sp>
      </p:grpSp>
      <p:grpSp>
        <p:nvGrpSpPr>
          <p:cNvPr id="7" name="6 - Ομάδα"/>
          <p:cNvGrpSpPr/>
          <p:nvPr/>
        </p:nvGrpSpPr>
        <p:grpSpPr>
          <a:xfrm>
            <a:off x="4572000" y="5373216"/>
            <a:ext cx="2980422" cy="1345299"/>
            <a:chOff x="3031850" y="2198867"/>
            <a:chExt cx="2980422" cy="1633331"/>
          </a:xfrm>
        </p:grpSpPr>
        <p:sp>
          <p:nvSpPr>
            <p:cNvPr id="8" name="7 - Ορθογώνιο"/>
            <p:cNvSpPr/>
            <p:nvPr/>
          </p:nvSpPr>
          <p:spPr>
            <a:xfrm>
              <a:off x="3031850" y="2198867"/>
              <a:ext cx="2980422" cy="1633331"/>
            </a:xfrm>
            <a:prstGeom prst="rect">
              <a:avLst/>
            </a:prstGeom>
            <a:solidFill>
              <a:srgbClr val="C00000"/>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9" name="8 - Ορθογώνιο"/>
            <p:cNvSpPr/>
            <p:nvPr/>
          </p:nvSpPr>
          <p:spPr>
            <a:xfrm>
              <a:off x="3031850" y="2198867"/>
              <a:ext cx="2980422" cy="1633331"/>
            </a:xfrm>
            <a:prstGeom prst="rect">
              <a:avLst/>
            </a:prstGeom>
            <a:ln>
              <a:solidFill>
                <a:srgbClr val="C00000"/>
              </a:solidFill>
            </a:ln>
          </p:spPr>
          <p:style>
            <a:lnRef idx="0">
              <a:scrgbClr r="0" g="0" b="0"/>
            </a:lnRef>
            <a:fillRef idx="0">
              <a:scrgbClr r="0" g="0" b="0"/>
            </a:fillRef>
            <a:effectRef idx="0">
              <a:scrgbClr r="0" g="0" b="0"/>
            </a:effectRef>
            <a:fontRef idx="minor">
              <a:schemeClr val="lt1"/>
            </a:fontRef>
          </p:style>
          <p:txBody>
            <a:bodyPr spcFirstLastPara="0" vert="horz" wrap="square" lIns="45720" tIns="45720" rIns="45720" bIns="45720" numCol="1" spcCol="1270" anchor="ctr" anchorCtr="0">
              <a:noAutofit/>
            </a:bodyPr>
            <a:lstStyle/>
            <a:p>
              <a:pPr marL="342900" indent="-342900" algn="ctr"/>
              <a:r>
                <a:rPr lang="el-GR" sz="1200" u="sng" dirty="0" smtClean="0"/>
                <a:t>Εξαιρούνται από το πεδίο εφαρμογής του</a:t>
              </a:r>
              <a:r>
                <a:rPr lang="el-GR" sz="1200" dirty="0" smtClean="0"/>
                <a:t> Νόμου οι οφειλές από ανακτήσεις κρατικών ενισχύσεων </a:t>
              </a:r>
            </a:p>
            <a:p>
              <a:pPr marL="342900" indent="-342900" algn="ctr"/>
              <a:r>
                <a:rPr lang="el-GR" sz="1200" dirty="0" smtClean="0"/>
                <a:t>  (άρθρο 2 παρ. 7)</a:t>
              </a:r>
            </a:p>
            <a:p>
              <a:endParaRPr lang="el-GR" sz="1200" dirty="0"/>
            </a:p>
          </p:txBody>
        </p:sp>
      </p:gr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Στρογγυλεμένο ορθογώνιο"/>
          <p:cNvSpPr/>
          <p:nvPr/>
        </p:nvSpPr>
        <p:spPr>
          <a:xfrm>
            <a:off x="611560" y="1124744"/>
            <a:ext cx="8136904" cy="554461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 name="Content Placeholder 2"/>
          <p:cNvSpPr>
            <a:spLocks noGrp="1"/>
          </p:cNvSpPr>
          <p:nvPr>
            <p:ph idx="1"/>
          </p:nvPr>
        </p:nvSpPr>
        <p:spPr>
          <a:xfrm>
            <a:off x="971600" y="1484784"/>
            <a:ext cx="7693025" cy="4968552"/>
          </a:xfrm>
        </p:spPr>
        <p:txBody>
          <a:bodyPr>
            <a:normAutofit fontScale="32500" lnSpcReduction="20000"/>
          </a:bodyPr>
          <a:lstStyle/>
          <a:p>
            <a:pPr algn="just">
              <a:spcBef>
                <a:spcPct val="0"/>
              </a:spcBef>
              <a:buClr>
                <a:schemeClr val="bg1"/>
              </a:buClr>
            </a:pPr>
            <a:r>
              <a:rPr lang="el-GR" sz="5500" dirty="0" smtClean="0">
                <a:solidFill>
                  <a:schemeClr val="bg1"/>
                </a:solidFill>
              </a:rPr>
              <a:t>Στόχος είναι να προσδιοριστούν οι παράμετροι της σχεδιαζόμενης αναδιάρθρωσης με τέτοιο τρόπο ώστε: </a:t>
            </a:r>
          </a:p>
          <a:p>
            <a:pPr algn="just">
              <a:spcBef>
                <a:spcPct val="0"/>
              </a:spcBef>
              <a:buClr>
                <a:schemeClr val="bg1"/>
              </a:buClr>
              <a:buNone/>
            </a:pPr>
            <a:endParaRPr lang="el-GR" sz="6200" dirty="0" smtClean="0">
              <a:solidFill>
                <a:schemeClr val="bg1"/>
              </a:solidFill>
            </a:endParaRPr>
          </a:p>
          <a:p>
            <a:pPr lvl="1" algn="just">
              <a:spcBef>
                <a:spcPct val="0"/>
              </a:spcBef>
              <a:buClr>
                <a:schemeClr val="bg1"/>
              </a:buClr>
              <a:buFont typeface="Wingdings" pitchFamily="2" charset="2"/>
              <a:buChar char="Ø"/>
            </a:pPr>
            <a:r>
              <a:rPr lang="el-GR" sz="5500" dirty="0" smtClean="0">
                <a:solidFill>
                  <a:schemeClr val="bg1"/>
                </a:solidFill>
                <a:latin typeface="Arial" charset="0"/>
              </a:rPr>
              <a:t>Η επιχείρηση να είναι βιώσιμη, ώστε να αποπληρώσει τις υποχρεώσεις που είναι σε θέση να αποπληρώσει βάσει της πραγματικής ικανότητας αποπληρωμής της,</a:t>
            </a:r>
          </a:p>
          <a:p>
            <a:pPr lvl="1" algn="just">
              <a:spcBef>
                <a:spcPct val="0"/>
              </a:spcBef>
              <a:buClr>
                <a:schemeClr val="bg1"/>
              </a:buClr>
              <a:buFont typeface="Wingdings" pitchFamily="2" charset="2"/>
              <a:buChar char="Ø"/>
            </a:pPr>
            <a:endParaRPr lang="el-GR" sz="5500" dirty="0" smtClean="0">
              <a:solidFill>
                <a:schemeClr val="bg1"/>
              </a:solidFill>
              <a:latin typeface="Arial" charset="0"/>
            </a:endParaRPr>
          </a:p>
          <a:p>
            <a:pPr lvl="1" algn="just">
              <a:spcBef>
                <a:spcPct val="0"/>
              </a:spcBef>
              <a:buClr>
                <a:schemeClr val="bg1"/>
              </a:buClr>
              <a:buFont typeface="Wingdings" pitchFamily="2" charset="2"/>
              <a:buChar char="Ø"/>
            </a:pPr>
            <a:r>
              <a:rPr lang="el-GR" sz="5500" dirty="0" smtClean="0">
                <a:solidFill>
                  <a:schemeClr val="bg1"/>
                </a:solidFill>
                <a:latin typeface="Arial" charset="0"/>
              </a:rPr>
              <a:t>Να μην απαιτούνται υπερβολικές </a:t>
            </a:r>
            <a:r>
              <a:rPr lang="el-GR" sz="5500" dirty="0" err="1" smtClean="0">
                <a:solidFill>
                  <a:schemeClr val="bg1"/>
                </a:solidFill>
                <a:latin typeface="Arial" charset="0"/>
              </a:rPr>
              <a:t>απομειώσεις</a:t>
            </a:r>
            <a:r>
              <a:rPr lang="el-GR" sz="5500" dirty="0" smtClean="0">
                <a:solidFill>
                  <a:schemeClr val="bg1"/>
                </a:solidFill>
                <a:latin typeface="Arial" charset="0"/>
              </a:rPr>
              <a:t> (κουρέματα) χρέους από την πλευρά των πιστωτών, αλλά να διαφυλάττονται τα συμφέροντά τους με βάσει την αρχή  ότι οι προτεινόμενες ρυθμίσεις δεν επιτρέπεται να φέρουν οποιονδήποτε πιστωτή σε χειρότερη οικονομική θέση από αυτήν στην οποία θα βρισκόταν σε περίπτωση ρευστοποίησης των περιουσιακών στοιχείων του οφειλέτη, στο πλαίσιο διαδικασίας αναγκαστικής εκτέλεσης σύμφωνα με το άρθρο 977 του Κώδικα Πολιτικής Δικονομίας</a:t>
            </a:r>
          </a:p>
          <a:p>
            <a:pPr lvl="1" algn="just">
              <a:spcBef>
                <a:spcPct val="0"/>
              </a:spcBef>
              <a:buClr>
                <a:schemeClr val="bg1"/>
              </a:buClr>
              <a:buFont typeface="Wingdings" pitchFamily="2" charset="2"/>
              <a:buChar char="Ø"/>
            </a:pPr>
            <a:endParaRPr lang="el-GR" sz="5500" dirty="0" smtClean="0">
              <a:solidFill>
                <a:schemeClr val="bg1"/>
              </a:solidFill>
              <a:latin typeface="Arial" charset="0"/>
            </a:endParaRPr>
          </a:p>
          <a:p>
            <a:pPr lvl="1" algn="just">
              <a:spcBef>
                <a:spcPct val="0"/>
              </a:spcBef>
              <a:buClr>
                <a:schemeClr val="bg1"/>
              </a:buClr>
              <a:buFont typeface="Wingdings" pitchFamily="2" charset="2"/>
              <a:buChar char="Ø"/>
            </a:pPr>
            <a:r>
              <a:rPr lang="el-GR" sz="5500" dirty="0" smtClean="0">
                <a:solidFill>
                  <a:schemeClr val="bg1"/>
                </a:solidFill>
                <a:latin typeface="Arial" charset="0"/>
              </a:rPr>
              <a:t>Οι προβλέψεις για την μελλοντική εξέλιξη των οικονομικών μεγεθών της επιχείρησης να ακολουθούν ρεαλιστικές και συντηρητικές παραδοχές, χωρίς να υποτιμούν ή να υπερτιμούν δολίως την πραγματική ικανότητα αποπληρωμής της επιχείρησης.</a:t>
            </a:r>
          </a:p>
          <a:p>
            <a:pPr lvl="1" algn="just">
              <a:spcBef>
                <a:spcPct val="0"/>
              </a:spcBef>
              <a:buClr>
                <a:schemeClr val="bg1"/>
              </a:buClr>
              <a:buFont typeface="Wingdings" pitchFamily="2" charset="2"/>
              <a:buChar char="Ø"/>
            </a:pPr>
            <a:endParaRPr lang="el-GR" dirty="0" smtClean="0"/>
          </a:p>
          <a:p>
            <a:pPr algn="just"/>
            <a:endParaRPr lang="el-GR" dirty="0" smtClean="0"/>
          </a:p>
          <a:p>
            <a:pPr algn="just"/>
            <a:endParaRPr lang="el-GR" dirty="0"/>
          </a:p>
        </p:txBody>
      </p:sp>
      <p:sp>
        <p:nvSpPr>
          <p:cNvPr id="4" name="Slide Number Placeholder 3"/>
          <p:cNvSpPr>
            <a:spLocks noGrp="1"/>
          </p:cNvSpPr>
          <p:nvPr>
            <p:ph type="sldNum" sz="quarter" idx="12"/>
          </p:nvPr>
        </p:nvSpPr>
        <p:spPr/>
        <p:txBody>
          <a:bodyPr/>
          <a:lstStyle/>
          <a:p>
            <a:fld id="{5F5E4264-AB2C-4F8D-B722-011EE3B28134}" type="slidenum">
              <a:rPr lang="el-GR" smtClean="0"/>
              <a:pPr/>
              <a:t>70</a:t>
            </a:fld>
            <a:endParaRPr lang="el-GR" dirty="0"/>
          </a:p>
        </p:txBody>
      </p:sp>
      <p:sp>
        <p:nvSpPr>
          <p:cNvPr id="5" name="Rectangle 2"/>
          <p:cNvSpPr txBox="1">
            <a:spLocks noChangeArrowheads="1"/>
          </p:cNvSpPr>
          <p:nvPr/>
        </p:nvSpPr>
        <p:spPr bwMode="auto">
          <a:xfrm>
            <a:off x="899592" y="548680"/>
            <a:ext cx="7735765" cy="381000"/>
          </a:xfrm>
          <a:prstGeom prst="roundRect">
            <a:avLst>
              <a:gd name="adj" fmla="val 21667"/>
            </a:avLst>
          </a:prstGeom>
          <a:solidFill>
            <a:srgbClr val="6699FF">
              <a:alpha val="50000"/>
            </a:srgbClr>
          </a:solidFill>
          <a:ln>
            <a:miter lim="800000"/>
            <a:headEnd/>
            <a:tailEnd/>
          </a:ln>
        </p:spPr>
        <p:txBody>
          <a:bodyPr vert="horz" wrap="square" lIns="91440" tIns="45720" rIns="91440" bIns="45720" numCol="1" anchor="t" anchorCtr="0" compatLnSpc="1">
            <a:prstTxWarp prst="textNoShape">
              <a:avLst/>
            </a:prstTxWarp>
            <a:normAutofit fontScale="90000" lnSpcReduction="10000"/>
          </a:bodyPr>
          <a:lstStyle/>
          <a:p>
            <a:pPr lvl="0">
              <a:lnSpc>
                <a:spcPct val="90000"/>
              </a:lnSpc>
              <a:defRPr/>
            </a:pPr>
            <a:r>
              <a:rPr lang="el-GR" sz="2000" b="1" dirty="0" smtClean="0">
                <a:solidFill>
                  <a:srgbClr val="000099"/>
                </a:solidFill>
                <a:latin typeface="Times New Roman" pitchFamily="18" charset="0"/>
                <a:ea typeface="+mj-ea"/>
                <a:cs typeface="+mj-cs"/>
              </a:rPr>
              <a:t>Χαρακτηριστικά Μελέτης βιωσιμότητας της επιχείρησης (Συνέχεια) </a:t>
            </a:r>
            <a:endParaRPr kumimoji="0" lang="en-GB" sz="2000" b="1" i="0" u="none" strike="noStrike" kern="1200" cap="none" spc="0" normalizeH="0" baseline="0" noProof="0" dirty="0">
              <a:ln>
                <a:noFill/>
              </a:ln>
              <a:solidFill>
                <a:srgbClr val="000099"/>
              </a:solidFill>
              <a:effectLst/>
              <a:uLnTx/>
              <a:uFillTx/>
              <a:latin typeface="Times New Roman" pitchFamily="18" charset="0"/>
              <a:ea typeface="+mj-ea"/>
              <a:cs typeface="+mj-cs"/>
            </a:endParaRPr>
          </a:p>
        </p:txBody>
      </p:sp>
    </p:spTree>
    <p:extLst>
      <p:ext uri="{BB962C8B-B14F-4D97-AF65-F5344CB8AC3E}">
        <p14:creationId xmlns="" xmlns:p14="http://schemas.microsoft.com/office/powerpoint/2010/main" val="1934984054"/>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Στρογγυλεμένο ορθογώνιο"/>
          <p:cNvSpPr/>
          <p:nvPr/>
        </p:nvSpPr>
        <p:spPr>
          <a:xfrm>
            <a:off x="611560" y="980728"/>
            <a:ext cx="8208912" cy="568863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 name="Content Placeholder 2"/>
          <p:cNvSpPr>
            <a:spLocks noGrp="1"/>
          </p:cNvSpPr>
          <p:nvPr>
            <p:ph idx="1"/>
          </p:nvPr>
        </p:nvSpPr>
        <p:spPr>
          <a:xfrm>
            <a:off x="755576" y="980728"/>
            <a:ext cx="7693025" cy="5256584"/>
          </a:xfrm>
        </p:spPr>
        <p:txBody>
          <a:bodyPr>
            <a:normAutofit fontScale="25000" lnSpcReduction="20000"/>
          </a:bodyPr>
          <a:lstStyle/>
          <a:p>
            <a:pPr lvl="1" algn="just">
              <a:spcBef>
                <a:spcPct val="0"/>
              </a:spcBef>
              <a:buClr>
                <a:schemeClr val="bg1"/>
              </a:buClr>
              <a:buFont typeface="Wingdings" pitchFamily="2" charset="2"/>
              <a:buChar char="Ø"/>
            </a:pPr>
            <a:r>
              <a:rPr lang="el-GR" sz="6400" dirty="0" smtClean="0">
                <a:solidFill>
                  <a:schemeClr val="bg1"/>
                </a:solidFill>
                <a:latin typeface="Arial" charset="0"/>
              </a:rPr>
              <a:t>Στα πλαίσια της μελέτης βιωσιμότητας θα παρουσιάζεται πρόταση του εμπειρογνώμονα για την αναδιάρθρωση του συνόλου των υποχρεώσεων της επιχείρησης και τυχόν ποσοστό </a:t>
            </a:r>
            <a:r>
              <a:rPr lang="el-GR" sz="6400" dirty="0" err="1" smtClean="0">
                <a:solidFill>
                  <a:schemeClr val="bg1"/>
                </a:solidFill>
                <a:latin typeface="Arial" charset="0"/>
              </a:rPr>
              <a:t>απομείωσης</a:t>
            </a:r>
            <a:r>
              <a:rPr lang="el-GR" sz="6400" dirty="0" smtClean="0">
                <a:solidFill>
                  <a:schemeClr val="bg1"/>
                </a:solidFill>
                <a:latin typeface="Arial" charset="0"/>
              </a:rPr>
              <a:t> (κουρέματος) τους με βάση την προβλεπόμενη ικανότητα αποπληρωμής των τοκοχρεωλυτικών και μη υποχρεώσεων της (ρυθμιζόμενων και μη βάσει </a:t>
            </a:r>
            <a:r>
              <a:rPr lang="el-GR" sz="6600" dirty="0" smtClean="0">
                <a:solidFill>
                  <a:schemeClr val="bg1"/>
                </a:solidFill>
                <a:latin typeface="Arial" charset="0"/>
              </a:rPr>
              <a:t>του σχεδίου αναδιάρθρωσης</a:t>
            </a:r>
            <a:r>
              <a:rPr lang="el-GR" sz="6400" dirty="0" smtClean="0">
                <a:solidFill>
                  <a:schemeClr val="bg1"/>
                </a:solidFill>
                <a:latin typeface="Arial" charset="0"/>
              </a:rPr>
              <a:t>) που μπορεί να εξυπηρετεί ανά έτος για την εξεταζόμενη χρονική περίοδο. </a:t>
            </a:r>
          </a:p>
          <a:p>
            <a:pPr lvl="1" algn="just">
              <a:spcBef>
                <a:spcPct val="0"/>
              </a:spcBef>
              <a:buClr>
                <a:schemeClr val="bg1"/>
              </a:buClr>
              <a:buFont typeface="Wingdings" pitchFamily="2" charset="2"/>
              <a:buChar char="Ø"/>
            </a:pPr>
            <a:endParaRPr lang="el-GR" sz="6400" dirty="0" smtClean="0">
              <a:solidFill>
                <a:schemeClr val="bg1"/>
              </a:solidFill>
              <a:latin typeface="Arial" charset="0"/>
            </a:endParaRPr>
          </a:p>
          <a:p>
            <a:pPr lvl="1" algn="just">
              <a:spcBef>
                <a:spcPct val="0"/>
              </a:spcBef>
              <a:buClr>
                <a:schemeClr val="bg1"/>
              </a:buClr>
              <a:buFont typeface="Wingdings" pitchFamily="2" charset="2"/>
              <a:buChar char="Ø"/>
            </a:pPr>
            <a:r>
              <a:rPr lang="el-GR" sz="6400" dirty="0" smtClean="0">
                <a:solidFill>
                  <a:schemeClr val="bg1"/>
                </a:solidFill>
                <a:latin typeface="Arial" charset="0"/>
              </a:rPr>
              <a:t>Η ικανότητα αποπληρωμής της επιχείρησης θα βασίζεται στις Ελεύθερες Ταμειακές Ροές (ΕΤΡ) ή εναλλακτικά στα προβλεπόμενα ετήσια Κέρδη προ Φόρων Τόκων και Αποσβέσεων (</a:t>
            </a:r>
            <a:r>
              <a:rPr lang="en-US" sz="6400" dirty="0" smtClean="0">
                <a:solidFill>
                  <a:schemeClr val="bg1"/>
                </a:solidFill>
                <a:latin typeface="Arial" charset="0"/>
              </a:rPr>
              <a:t>E</a:t>
            </a:r>
            <a:r>
              <a:rPr lang="el-GR" sz="6400" dirty="0" smtClean="0">
                <a:solidFill>
                  <a:schemeClr val="bg1"/>
                </a:solidFill>
                <a:latin typeface="Arial" charset="0"/>
              </a:rPr>
              <a:t>.</a:t>
            </a:r>
            <a:r>
              <a:rPr lang="en-US" sz="6400" dirty="0" smtClean="0">
                <a:solidFill>
                  <a:schemeClr val="bg1"/>
                </a:solidFill>
                <a:latin typeface="Arial" charset="0"/>
              </a:rPr>
              <a:t>B</a:t>
            </a:r>
            <a:r>
              <a:rPr lang="el-GR" sz="6400" dirty="0" smtClean="0">
                <a:solidFill>
                  <a:schemeClr val="bg1"/>
                </a:solidFill>
                <a:latin typeface="Arial" charset="0"/>
              </a:rPr>
              <a:t>.</a:t>
            </a:r>
            <a:r>
              <a:rPr lang="en-US" sz="6400" dirty="0" smtClean="0">
                <a:solidFill>
                  <a:schemeClr val="bg1"/>
                </a:solidFill>
                <a:latin typeface="Arial" charset="0"/>
              </a:rPr>
              <a:t>I</a:t>
            </a:r>
            <a:r>
              <a:rPr lang="el-GR" sz="6400" dirty="0" smtClean="0">
                <a:solidFill>
                  <a:schemeClr val="bg1"/>
                </a:solidFill>
                <a:latin typeface="Arial" charset="0"/>
              </a:rPr>
              <a:t>.</a:t>
            </a:r>
            <a:r>
              <a:rPr lang="en-US" sz="6400" dirty="0" smtClean="0">
                <a:solidFill>
                  <a:schemeClr val="bg1"/>
                </a:solidFill>
                <a:latin typeface="Arial" charset="0"/>
              </a:rPr>
              <a:t>T</a:t>
            </a:r>
            <a:r>
              <a:rPr lang="el-GR" sz="6400" dirty="0" smtClean="0">
                <a:solidFill>
                  <a:schemeClr val="bg1"/>
                </a:solidFill>
                <a:latin typeface="Arial" charset="0"/>
              </a:rPr>
              <a:t>.</a:t>
            </a:r>
            <a:r>
              <a:rPr lang="en-US" sz="6400" dirty="0" smtClean="0">
                <a:solidFill>
                  <a:schemeClr val="bg1"/>
                </a:solidFill>
                <a:latin typeface="Arial" charset="0"/>
              </a:rPr>
              <a:t>D</a:t>
            </a:r>
            <a:r>
              <a:rPr lang="el-GR" sz="6400" dirty="0" smtClean="0">
                <a:solidFill>
                  <a:schemeClr val="bg1"/>
                </a:solidFill>
                <a:latin typeface="Arial" charset="0"/>
              </a:rPr>
              <a:t>.</a:t>
            </a:r>
            <a:r>
              <a:rPr lang="en-US" sz="6400" dirty="0" smtClean="0">
                <a:solidFill>
                  <a:schemeClr val="bg1"/>
                </a:solidFill>
                <a:latin typeface="Arial" charset="0"/>
              </a:rPr>
              <a:t>A</a:t>
            </a:r>
            <a:r>
              <a:rPr lang="el-GR" sz="6400" dirty="0" smtClean="0">
                <a:solidFill>
                  <a:schemeClr val="bg1"/>
                </a:solidFill>
                <a:latin typeface="Arial" charset="0"/>
              </a:rPr>
              <a:t>.) και το  ύψος των υποχρεώσεων που θα μπορεί να εξυπηρετήσει μία επιχείρηση θα ισούται με το προτεινόμενο ποσοστό π.χ. 70%  των ΕΤΡ ή του </a:t>
            </a:r>
            <a:r>
              <a:rPr lang="en-US" sz="6400" dirty="0" smtClean="0">
                <a:solidFill>
                  <a:schemeClr val="bg1"/>
                </a:solidFill>
                <a:latin typeface="Arial" charset="0"/>
              </a:rPr>
              <a:t>E</a:t>
            </a:r>
            <a:r>
              <a:rPr lang="el-GR" sz="6400" dirty="0" smtClean="0">
                <a:solidFill>
                  <a:schemeClr val="bg1"/>
                </a:solidFill>
                <a:latin typeface="Arial" charset="0"/>
              </a:rPr>
              <a:t>.</a:t>
            </a:r>
            <a:r>
              <a:rPr lang="en-US" sz="6400" dirty="0" smtClean="0">
                <a:solidFill>
                  <a:schemeClr val="bg1"/>
                </a:solidFill>
                <a:latin typeface="Arial" charset="0"/>
              </a:rPr>
              <a:t>B</a:t>
            </a:r>
            <a:r>
              <a:rPr lang="el-GR" sz="6400" dirty="0" smtClean="0">
                <a:solidFill>
                  <a:schemeClr val="bg1"/>
                </a:solidFill>
                <a:latin typeface="Arial" charset="0"/>
              </a:rPr>
              <a:t>.</a:t>
            </a:r>
            <a:r>
              <a:rPr lang="en-US" sz="6400" dirty="0" smtClean="0">
                <a:solidFill>
                  <a:schemeClr val="bg1"/>
                </a:solidFill>
                <a:latin typeface="Arial" charset="0"/>
              </a:rPr>
              <a:t>I</a:t>
            </a:r>
            <a:r>
              <a:rPr lang="el-GR" sz="6400" dirty="0" smtClean="0">
                <a:solidFill>
                  <a:schemeClr val="bg1"/>
                </a:solidFill>
                <a:latin typeface="Arial" charset="0"/>
              </a:rPr>
              <a:t>.</a:t>
            </a:r>
            <a:r>
              <a:rPr lang="en-US" sz="6400" dirty="0" smtClean="0">
                <a:solidFill>
                  <a:schemeClr val="bg1"/>
                </a:solidFill>
                <a:latin typeface="Arial" charset="0"/>
              </a:rPr>
              <a:t>T</a:t>
            </a:r>
            <a:r>
              <a:rPr lang="el-GR" sz="6400" dirty="0" smtClean="0">
                <a:solidFill>
                  <a:schemeClr val="bg1"/>
                </a:solidFill>
                <a:latin typeface="Arial" charset="0"/>
              </a:rPr>
              <a:t>.</a:t>
            </a:r>
            <a:r>
              <a:rPr lang="en-US" sz="6400" dirty="0" smtClean="0">
                <a:solidFill>
                  <a:schemeClr val="bg1"/>
                </a:solidFill>
                <a:latin typeface="Arial" charset="0"/>
              </a:rPr>
              <a:t>D</a:t>
            </a:r>
            <a:r>
              <a:rPr lang="el-GR" sz="6400" dirty="0" smtClean="0">
                <a:solidFill>
                  <a:schemeClr val="bg1"/>
                </a:solidFill>
                <a:latin typeface="Arial" charset="0"/>
              </a:rPr>
              <a:t>.</a:t>
            </a:r>
            <a:r>
              <a:rPr lang="en-US" sz="6400" dirty="0" smtClean="0">
                <a:solidFill>
                  <a:schemeClr val="bg1"/>
                </a:solidFill>
                <a:latin typeface="Arial" charset="0"/>
              </a:rPr>
              <a:t>A</a:t>
            </a:r>
            <a:r>
              <a:rPr lang="el-GR" sz="6400" dirty="0" smtClean="0">
                <a:solidFill>
                  <a:schemeClr val="bg1"/>
                </a:solidFill>
                <a:latin typeface="Arial" charset="0"/>
              </a:rPr>
              <a:t>. ανά έτος το οποίο θα προσδιορίζεται  για την εξεταζόμενη χρονική περίοδο. </a:t>
            </a:r>
          </a:p>
          <a:p>
            <a:pPr lvl="1" algn="just">
              <a:spcBef>
                <a:spcPct val="0"/>
              </a:spcBef>
              <a:buClr>
                <a:schemeClr val="bg1"/>
              </a:buClr>
              <a:buFont typeface="Wingdings" pitchFamily="2" charset="2"/>
              <a:buChar char="Ø"/>
            </a:pPr>
            <a:endParaRPr lang="el-GR" sz="6400" dirty="0" smtClean="0">
              <a:solidFill>
                <a:schemeClr val="bg1"/>
              </a:solidFill>
              <a:latin typeface="Arial" charset="0"/>
            </a:endParaRPr>
          </a:p>
          <a:p>
            <a:pPr lvl="1" algn="just">
              <a:spcBef>
                <a:spcPct val="0"/>
              </a:spcBef>
              <a:buClr>
                <a:schemeClr val="bg1"/>
              </a:buClr>
              <a:buFont typeface="Wingdings" pitchFamily="2" charset="2"/>
              <a:buChar char="Ø"/>
            </a:pPr>
            <a:r>
              <a:rPr lang="el-GR" sz="6400" dirty="0" smtClean="0">
                <a:solidFill>
                  <a:schemeClr val="bg1"/>
                </a:solidFill>
                <a:latin typeface="Arial" charset="0"/>
              </a:rPr>
              <a:t>Σε περίπτωση εκπόνησης χρηματοοικονομικού μοντέλου πέραν των 5ετών οι ΕΤΡ ή τα Κέρδη προ Φόρων Τόκων και Αποσβέσεων (</a:t>
            </a:r>
            <a:r>
              <a:rPr lang="en-US" sz="6400" dirty="0" smtClean="0">
                <a:solidFill>
                  <a:schemeClr val="bg1"/>
                </a:solidFill>
                <a:latin typeface="Arial" charset="0"/>
              </a:rPr>
              <a:t>E</a:t>
            </a:r>
            <a:r>
              <a:rPr lang="el-GR" sz="6400" dirty="0" smtClean="0">
                <a:solidFill>
                  <a:schemeClr val="bg1"/>
                </a:solidFill>
                <a:latin typeface="Arial" charset="0"/>
              </a:rPr>
              <a:t>.</a:t>
            </a:r>
            <a:r>
              <a:rPr lang="en-US" sz="6400" dirty="0" smtClean="0">
                <a:solidFill>
                  <a:schemeClr val="bg1"/>
                </a:solidFill>
                <a:latin typeface="Arial" charset="0"/>
              </a:rPr>
              <a:t>B</a:t>
            </a:r>
            <a:r>
              <a:rPr lang="el-GR" sz="6400" dirty="0" smtClean="0">
                <a:solidFill>
                  <a:schemeClr val="bg1"/>
                </a:solidFill>
                <a:latin typeface="Arial" charset="0"/>
              </a:rPr>
              <a:t>.</a:t>
            </a:r>
            <a:r>
              <a:rPr lang="en-US" sz="6400" dirty="0" smtClean="0">
                <a:solidFill>
                  <a:schemeClr val="bg1"/>
                </a:solidFill>
                <a:latin typeface="Arial" charset="0"/>
              </a:rPr>
              <a:t>I</a:t>
            </a:r>
            <a:r>
              <a:rPr lang="el-GR" sz="6400" dirty="0" smtClean="0">
                <a:solidFill>
                  <a:schemeClr val="bg1"/>
                </a:solidFill>
                <a:latin typeface="Arial" charset="0"/>
              </a:rPr>
              <a:t>.</a:t>
            </a:r>
            <a:r>
              <a:rPr lang="en-US" sz="6400" dirty="0" smtClean="0">
                <a:solidFill>
                  <a:schemeClr val="bg1"/>
                </a:solidFill>
                <a:latin typeface="Arial" charset="0"/>
              </a:rPr>
              <a:t>T</a:t>
            </a:r>
            <a:r>
              <a:rPr lang="el-GR" sz="6400" dirty="0" smtClean="0">
                <a:solidFill>
                  <a:schemeClr val="bg1"/>
                </a:solidFill>
                <a:latin typeface="Arial" charset="0"/>
              </a:rPr>
              <a:t>.</a:t>
            </a:r>
            <a:r>
              <a:rPr lang="en-US" sz="6400" dirty="0" smtClean="0">
                <a:solidFill>
                  <a:schemeClr val="bg1"/>
                </a:solidFill>
                <a:latin typeface="Arial" charset="0"/>
              </a:rPr>
              <a:t>D</a:t>
            </a:r>
            <a:r>
              <a:rPr lang="el-GR" sz="6400" dirty="0" smtClean="0">
                <a:solidFill>
                  <a:schemeClr val="bg1"/>
                </a:solidFill>
                <a:latin typeface="Arial" charset="0"/>
              </a:rPr>
              <a:t>.</a:t>
            </a:r>
            <a:r>
              <a:rPr lang="en-US" sz="6400" dirty="0" smtClean="0">
                <a:solidFill>
                  <a:schemeClr val="bg1"/>
                </a:solidFill>
                <a:latin typeface="Arial" charset="0"/>
              </a:rPr>
              <a:t>A</a:t>
            </a:r>
            <a:r>
              <a:rPr lang="el-GR" sz="6400" dirty="0" smtClean="0">
                <a:solidFill>
                  <a:schemeClr val="bg1"/>
                </a:solidFill>
                <a:latin typeface="Arial" charset="0"/>
              </a:rPr>
              <a:t>.) του 5ου έτους δυνητικά θα αυξάνονται με σταθερό ή μεταβαλλόμενο ποσοστό ετήσιας αύξησης π.χ. 2%-3% για το υπόλοιπο της υπό εξέταση περιόδου.</a:t>
            </a:r>
          </a:p>
          <a:p>
            <a:pPr lvl="1" algn="just">
              <a:spcBef>
                <a:spcPct val="0"/>
              </a:spcBef>
              <a:buClr>
                <a:schemeClr val="bg1"/>
              </a:buClr>
              <a:buFont typeface="Wingdings" pitchFamily="2" charset="2"/>
              <a:buChar char="Ø"/>
            </a:pPr>
            <a:endParaRPr lang="el-GR" sz="6400" dirty="0" smtClean="0">
              <a:solidFill>
                <a:schemeClr val="bg1"/>
              </a:solidFill>
              <a:latin typeface="Arial" charset="0"/>
            </a:endParaRPr>
          </a:p>
          <a:p>
            <a:pPr lvl="1" algn="just">
              <a:spcBef>
                <a:spcPct val="0"/>
              </a:spcBef>
              <a:buClr>
                <a:schemeClr val="bg1"/>
              </a:buClr>
              <a:buFont typeface="Wingdings" pitchFamily="2" charset="2"/>
              <a:buChar char="Ø"/>
            </a:pPr>
            <a:r>
              <a:rPr lang="el-GR" sz="6400" dirty="0" smtClean="0">
                <a:solidFill>
                  <a:schemeClr val="bg1"/>
                </a:solidFill>
                <a:latin typeface="Arial" charset="0"/>
              </a:rPr>
              <a:t>Το υπόλοιπο των υποχρεώσεων που δεν είναι εφικτό να αποπληρωθεί βάσει της ικανότητας αποπληρωμής της επιχείρησης, εντός της εξεταζόμενης χρονικής περιόδου, θα </a:t>
            </a:r>
            <a:r>
              <a:rPr lang="el-GR" sz="6400" dirty="0" err="1" smtClean="0">
                <a:solidFill>
                  <a:schemeClr val="bg1"/>
                </a:solidFill>
                <a:latin typeface="Arial" charset="0"/>
              </a:rPr>
              <a:t>απομειώνεται</a:t>
            </a:r>
            <a:r>
              <a:rPr lang="el-GR" sz="6400" dirty="0" smtClean="0">
                <a:solidFill>
                  <a:schemeClr val="bg1"/>
                </a:solidFill>
                <a:latin typeface="Arial" charset="0"/>
              </a:rPr>
              <a:t> (κουρεύεται) ή θα προτείνεται πως θα τακτοποιείται μεταγενέστερα στο τέλος αυτής, με ρευστοποίηση περιουσίας ή άλλου είδους διευθέτηση, η οποία θα συμφωνείται εξ αρχής από τα εμπλεκόμενα μέρη (</a:t>
            </a:r>
            <a:r>
              <a:rPr lang="en-US" sz="6400" dirty="0" smtClean="0">
                <a:solidFill>
                  <a:schemeClr val="bg1"/>
                </a:solidFill>
                <a:latin typeface="Arial" charset="0"/>
              </a:rPr>
              <a:t>split balance</a:t>
            </a:r>
            <a:r>
              <a:rPr lang="el-GR" sz="6400" dirty="0" smtClean="0">
                <a:solidFill>
                  <a:schemeClr val="bg1"/>
                </a:solidFill>
                <a:latin typeface="Arial" charset="0"/>
              </a:rPr>
              <a:t>), προκειμένου η επιχείρηση να είναι σε θέση να εξυπηρετήσει τις υποχρεώσεις που είναι σε θέση να αποπληρώσει βάσει του προτεινόμενου σχεδίου αναδιάρθρωσης</a:t>
            </a:r>
            <a:r>
              <a:rPr lang="el-GR" sz="5500" dirty="0" smtClean="0">
                <a:solidFill>
                  <a:schemeClr val="bg1"/>
                </a:solidFill>
                <a:latin typeface="Arial" charset="0"/>
              </a:rPr>
              <a:t>.</a:t>
            </a:r>
          </a:p>
          <a:p>
            <a:pPr lvl="1" algn="just">
              <a:spcBef>
                <a:spcPct val="0"/>
              </a:spcBef>
              <a:buClr>
                <a:schemeClr val="bg1"/>
              </a:buClr>
              <a:buFont typeface="Wingdings" pitchFamily="2" charset="2"/>
              <a:buChar char="Ø"/>
            </a:pPr>
            <a:endParaRPr lang="el-GR" dirty="0" smtClean="0"/>
          </a:p>
          <a:p>
            <a:pPr algn="just"/>
            <a:endParaRPr lang="el-GR" dirty="0" smtClean="0"/>
          </a:p>
          <a:p>
            <a:pPr algn="just"/>
            <a:endParaRPr lang="el-GR" dirty="0"/>
          </a:p>
        </p:txBody>
      </p:sp>
      <p:sp>
        <p:nvSpPr>
          <p:cNvPr id="4" name="Slide Number Placeholder 3"/>
          <p:cNvSpPr>
            <a:spLocks noGrp="1"/>
          </p:cNvSpPr>
          <p:nvPr>
            <p:ph type="sldNum" sz="quarter" idx="12"/>
          </p:nvPr>
        </p:nvSpPr>
        <p:spPr/>
        <p:txBody>
          <a:bodyPr/>
          <a:lstStyle/>
          <a:p>
            <a:fld id="{5F5E4264-AB2C-4F8D-B722-011EE3B28134}" type="slidenum">
              <a:rPr lang="el-GR" smtClean="0"/>
              <a:pPr/>
              <a:t>71</a:t>
            </a:fld>
            <a:endParaRPr lang="el-GR" dirty="0"/>
          </a:p>
        </p:txBody>
      </p:sp>
      <p:sp>
        <p:nvSpPr>
          <p:cNvPr id="5" name="Rectangle 2"/>
          <p:cNvSpPr txBox="1">
            <a:spLocks noChangeArrowheads="1"/>
          </p:cNvSpPr>
          <p:nvPr/>
        </p:nvSpPr>
        <p:spPr bwMode="auto">
          <a:xfrm>
            <a:off x="899592" y="548680"/>
            <a:ext cx="7735765" cy="381000"/>
          </a:xfrm>
          <a:prstGeom prst="roundRect">
            <a:avLst>
              <a:gd name="adj" fmla="val 21667"/>
            </a:avLst>
          </a:prstGeom>
          <a:solidFill>
            <a:srgbClr val="6699FF">
              <a:alpha val="50000"/>
            </a:srgbClr>
          </a:solidFill>
          <a:ln>
            <a:miter lim="800000"/>
            <a:headEnd/>
            <a:tailEnd/>
          </a:ln>
        </p:spPr>
        <p:txBody>
          <a:bodyPr vert="horz" wrap="square" lIns="91440" tIns="45720" rIns="91440" bIns="45720" numCol="1" anchor="t" anchorCtr="0" compatLnSpc="1">
            <a:prstTxWarp prst="textNoShape">
              <a:avLst/>
            </a:prstTxWarp>
            <a:normAutofit fontScale="90000" lnSpcReduction="10000"/>
          </a:bodyPr>
          <a:lstStyle/>
          <a:p>
            <a:pPr lvl="0">
              <a:lnSpc>
                <a:spcPct val="90000"/>
              </a:lnSpc>
              <a:defRPr/>
            </a:pPr>
            <a:r>
              <a:rPr lang="el-GR" sz="2000" b="1" dirty="0" smtClean="0">
                <a:solidFill>
                  <a:srgbClr val="000099"/>
                </a:solidFill>
                <a:latin typeface="Times New Roman" pitchFamily="18" charset="0"/>
                <a:ea typeface="+mj-ea"/>
                <a:cs typeface="+mj-cs"/>
              </a:rPr>
              <a:t>Χαρακτηριστικά Μελέτης βιωσιμότητας της επιχείρησης (Συνέχεια) </a:t>
            </a:r>
            <a:endParaRPr kumimoji="0" lang="en-GB" sz="2000" b="1" i="0" u="none" strike="noStrike" kern="1200" cap="none" spc="0" normalizeH="0" baseline="0" noProof="0" dirty="0">
              <a:ln>
                <a:noFill/>
              </a:ln>
              <a:solidFill>
                <a:srgbClr val="000099"/>
              </a:solidFill>
              <a:effectLst/>
              <a:uLnTx/>
              <a:uFillTx/>
              <a:latin typeface="Times New Roman" pitchFamily="18" charset="0"/>
              <a:ea typeface="+mj-ea"/>
              <a:cs typeface="+mj-cs"/>
            </a:endParaRPr>
          </a:p>
        </p:txBody>
      </p:sp>
    </p:spTree>
    <p:extLst>
      <p:ext uri="{BB962C8B-B14F-4D97-AF65-F5344CB8AC3E}">
        <p14:creationId xmlns="" xmlns:p14="http://schemas.microsoft.com/office/powerpoint/2010/main" val="1934984054"/>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Στρογγυλεμένο ορθογώνιο"/>
          <p:cNvSpPr/>
          <p:nvPr/>
        </p:nvSpPr>
        <p:spPr>
          <a:xfrm>
            <a:off x="611560" y="1124744"/>
            <a:ext cx="8136904" cy="554461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 name="Content Placeholder 2"/>
          <p:cNvSpPr>
            <a:spLocks noGrp="1"/>
          </p:cNvSpPr>
          <p:nvPr>
            <p:ph idx="1"/>
          </p:nvPr>
        </p:nvSpPr>
        <p:spPr>
          <a:xfrm>
            <a:off x="899592" y="1268760"/>
            <a:ext cx="7344816" cy="5256584"/>
          </a:xfrm>
        </p:spPr>
        <p:txBody>
          <a:bodyPr>
            <a:normAutofit fontScale="25000" lnSpcReduction="20000"/>
          </a:bodyPr>
          <a:lstStyle/>
          <a:p>
            <a:pPr marL="342900" lvl="1" indent="-342900" algn="just">
              <a:spcBef>
                <a:spcPct val="0"/>
              </a:spcBef>
              <a:buClr>
                <a:schemeClr val="bg1"/>
              </a:buClr>
              <a:buFont typeface="Wingdings" pitchFamily="2" charset="2"/>
              <a:buChar char="l"/>
            </a:pPr>
            <a:r>
              <a:rPr lang="el-GR" sz="6400" dirty="0" smtClean="0">
                <a:solidFill>
                  <a:schemeClr val="bg1"/>
                </a:solidFill>
              </a:rPr>
              <a:t>Η εξέταση της βιωσιμότητας μιας επιχείρησης στηρίζεται στους παρακάτω προτεινόμενους βασικούς δείκτες οι οποίοι χαρακτηρίζονται από την απλότητα της επιστημονικής προσέγγισης, έχουν χρησιμοποιηθεί σε πολλά σχέδια εξυγίανσης επιχειρήσεων με απόλυτη επιτυχία και μπορούν να προσδιορισθούν σύμφωνα με το επιχειρηματικό πλάνο και το σχέδιο αναδιάρθρωσης των οφειλών της επιχείρησης. </a:t>
            </a:r>
          </a:p>
          <a:p>
            <a:pPr marL="342900" lvl="1" indent="-342900" algn="just">
              <a:spcBef>
                <a:spcPct val="0"/>
              </a:spcBef>
              <a:buClr>
                <a:schemeClr val="bg1"/>
              </a:buClr>
              <a:buFont typeface="Wingdings" pitchFamily="2" charset="2"/>
              <a:buChar char="l"/>
            </a:pPr>
            <a:endParaRPr lang="el-GR" sz="6400" dirty="0" smtClean="0">
              <a:solidFill>
                <a:schemeClr val="bg1"/>
              </a:solidFill>
            </a:endParaRPr>
          </a:p>
          <a:p>
            <a:pPr marL="342900" lvl="1" indent="-342900" algn="just">
              <a:spcBef>
                <a:spcPct val="0"/>
              </a:spcBef>
              <a:buClr>
                <a:schemeClr val="bg1"/>
              </a:buClr>
              <a:buFont typeface="Wingdings" pitchFamily="2" charset="2"/>
              <a:buChar char="l"/>
            </a:pPr>
            <a:r>
              <a:rPr lang="el-GR" sz="6400" dirty="0" smtClean="0">
                <a:solidFill>
                  <a:schemeClr val="bg1"/>
                </a:solidFill>
              </a:rPr>
              <a:t>Οι (2) βασικοί χρηματοοικονομικοί δείκτες που προτείνεται να εξετάζονται ανά περίπτωση είναι:</a:t>
            </a:r>
          </a:p>
          <a:p>
            <a:pPr lvl="1" algn="just">
              <a:spcBef>
                <a:spcPct val="0"/>
              </a:spcBef>
              <a:buClr>
                <a:schemeClr val="bg1"/>
              </a:buClr>
              <a:buFont typeface="Wingdings" pitchFamily="2" charset="2"/>
              <a:buChar char="Ø"/>
            </a:pPr>
            <a:endParaRPr lang="el-GR" sz="6400" dirty="0" smtClean="0">
              <a:solidFill>
                <a:schemeClr val="bg1"/>
              </a:solidFill>
              <a:latin typeface="Arial" charset="0"/>
            </a:endParaRPr>
          </a:p>
          <a:p>
            <a:pPr lvl="1" algn="just">
              <a:spcBef>
                <a:spcPct val="0"/>
              </a:spcBef>
              <a:buClr>
                <a:schemeClr val="bg1"/>
              </a:buClr>
              <a:buNone/>
            </a:pPr>
            <a:endParaRPr lang="el-GR" sz="6400" dirty="0" smtClean="0">
              <a:solidFill>
                <a:schemeClr val="bg1"/>
              </a:solidFill>
              <a:latin typeface="Arial" charset="0"/>
            </a:endParaRPr>
          </a:p>
          <a:p>
            <a:pPr lvl="1" algn="just">
              <a:spcBef>
                <a:spcPct val="0"/>
              </a:spcBef>
              <a:buClr>
                <a:schemeClr val="bg1"/>
              </a:buClr>
              <a:buFont typeface="Wingdings" pitchFamily="2" charset="2"/>
              <a:buChar char="Ø"/>
            </a:pPr>
            <a:r>
              <a:rPr lang="el-GR" sz="6400" dirty="0" smtClean="0">
                <a:solidFill>
                  <a:schemeClr val="bg1"/>
                </a:solidFill>
                <a:latin typeface="Arial" charset="0"/>
              </a:rPr>
              <a:t>Δείκτης Ικανότητας Αποπληρωμής Δανειακών και μη Υποχρεώσεων (</a:t>
            </a:r>
            <a:r>
              <a:rPr lang="el-GR" sz="6400" dirty="0" err="1" smtClean="0">
                <a:solidFill>
                  <a:schemeClr val="bg1"/>
                </a:solidFill>
                <a:latin typeface="Arial" charset="0"/>
              </a:rPr>
              <a:t>Service</a:t>
            </a:r>
            <a:r>
              <a:rPr lang="el-GR" sz="6400" dirty="0" smtClean="0">
                <a:solidFill>
                  <a:schemeClr val="bg1"/>
                </a:solidFill>
                <a:latin typeface="Arial" charset="0"/>
              </a:rPr>
              <a:t> </a:t>
            </a:r>
            <a:r>
              <a:rPr lang="el-GR" sz="6400" dirty="0" err="1" smtClean="0">
                <a:solidFill>
                  <a:schemeClr val="bg1"/>
                </a:solidFill>
                <a:latin typeface="Arial" charset="0"/>
              </a:rPr>
              <a:t>Coverage</a:t>
            </a:r>
            <a:r>
              <a:rPr lang="el-GR" sz="6400" dirty="0" smtClean="0">
                <a:solidFill>
                  <a:schemeClr val="bg1"/>
                </a:solidFill>
                <a:latin typeface="Arial" charset="0"/>
              </a:rPr>
              <a:t> </a:t>
            </a:r>
            <a:r>
              <a:rPr lang="el-GR" sz="6400" dirty="0" err="1" smtClean="0">
                <a:solidFill>
                  <a:schemeClr val="bg1"/>
                </a:solidFill>
                <a:latin typeface="Arial" charset="0"/>
              </a:rPr>
              <a:t>Ratio</a:t>
            </a:r>
            <a:r>
              <a:rPr lang="el-GR" sz="6400" dirty="0" smtClean="0">
                <a:solidFill>
                  <a:schemeClr val="bg1"/>
                </a:solidFill>
                <a:latin typeface="Arial" charset="0"/>
              </a:rPr>
              <a:t> – SCR) που ορίζεται ως ο λόγος των Ελευθέρων Ταμειακών Ροών (ΕΤΡ) ή εναλλακτικά των Προβλεπόμενων ετήσιων Κερδών προ Φόρων Τόκων και Αποσβέσεων (E.B.I.T.D.A.) προς το Σύνολο των προτεινόμενων Τοκοχρεωλυτικών και Λοιπών Πληρωμών (ρυθμιζόμενων και μη) προς τους Πιστωτές </a:t>
            </a:r>
            <a:r>
              <a:rPr lang="el-GR" sz="6400" u="sng" dirty="0" smtClean="0">
                <a:solidFill>
                  <a:schemeClr val="bg1"/>
                </a:solidFill>
                <a:latin typeface="Arial" charset="0"/>
              </a:rPr>
              <a:t>ανά έτος</a:t>
            </a:r>
            <a:r>
              <a:rPr lang="el-GR" sz="6400" dirty="0" smtClean="0">
                <a:solidFill>
                  <a:schemeClr val="bg1"/>
                </a:solidFill>
                <a:latin typeface="Arial" charset="0"/>
              </a:rPr>
              <a:t>,</a:t>
            </a:r>
          </a:p>
          <a:p>
            <a:pPr lvl="1" algn="just">
              <a:spcBef>
                <a:spcPct val="0"/>
              </a:spcBef>
              <a:buClr>
                <a:schemeClr val="bg1"/>
              </a:buClr>
              <a:buFont typeface="Wingdings" pitchFamily="2" charset="2"/>
              <a:buChar char="Ø"/>
            </a:pPr>
            <a:endParaRPr lang="el-GR" sz="6400" dirty="0" smtClean="0">
              <a:solidFill>
                <a:schemeClr val="bg1"/>
              </a:solidFill>
              <a:latin typeface="Arial" charset="0"/>
            </a:endParaRPr>
          </a:p>
          <a:p>
            <a:pPr lvl="1" algn="just">
              <a:spcBef>
                <a:spcPct val="0"/>
              </a:spcBef>
              <a:buClr>
                <a:schemeClr val="bg1"/>
              </a:buClr>
              <a:buFont typeface="Wingdings" pitchFamily="2" charset="2"/>
              <a:buChar char="Ø"/>
            </a:pPr>
            <a:r>
              <a:rPr lang="el-GR" sz="6400" dirty="0" smtClean="0">
                <a:solidFill>
                  <a:schemeClr val="bg1"/>
                </a:solidFill>
                <a:latin typeface="Arial" charset="0"/>
              </a:rPr>
              <a:t>Δείκτης Χρόνου Αποπληρωμής Δανειακών και μη Υποχρεώσεων που ορίζεται ως ο λόγος των υφισταμένων Δανειακών και μη Υποχρεώσεων  προς τους Πιστωτές (ρυθμιζόμενων και μη) προς τις Ελεύθερες Ταμειακές Ροές (ΕΤΡ) ή εναλλακτικά τα προβλεπόμενα ετήσια Κέρδη προ Φόρων Τόκων και Αποσβέσεων (E.B.I.T.D.A.) και </a:t>
            </a:r>
            <a:r>
              <a:rPr lang="el-GR" sz="6400" u="sng" dirty="0" smtClean="0">
                <a:solidFill>
                  <a:schemeClr val="bg1"/>
                </a:solidFill>
                <a:latin typeface="Arial" charset="0"/>
              </a:rPr>
              <a:t>προσδιορίζει τα έτη που απαιτούνται για την πλήρη αποπληρωμή των υφισταμένων Δανειακών και μη Υποχρεώσεων βάσει της προβλεπόμενης λειτουργικής αποδοτικότητας της επιχείρησης</a:t>
            </a:r>
            <a:r>
              <a:rPr lang="el-GR" sz="6400" dirty="0" smtClean="0">
                <a:solidFill>
                  <a:schemeClr val="bg1"/>
                </a:solidFill>
                <a:latin typeface="Arial" charset="0"/>
              </a:rPr>
              <a:t>.</a:t>
            </a:r>
          </a:p>
          <a:p>
            <a:pPr lvl="1" algn="just">
              <a:spcBef>
                <a:spcPct val="0"/>
              </a:spcBef>
              <a:buClr>
                <a:schemeClr val="bg1"/>
              </a:buClr>
              <a:buFont typeface="Wingdings" pitchFamily="2" charset="2"/>
              <a:buChar char="Ø"/>
            </a:pPr>
            <a:endParaRPr lang="el-GR" sz="6400" dirty="0" smtClean="0">
              <a:solidFill>
                <a:schemeClr val="bg1"/>
              </a:solidFill>
              <a:latin typeface="Arial" charset="0"/>
            </a:endParaRPr>
          </a:p>
          <a:p>
            <a:pPr lvl="1" algn="just">
              <a:spcBef>
                <a:spcPct val="0"/>
              </a:spcBef>
              <a:buClr>
                <a:schemeClr val="bg1"/>
              </a:buClr>
              <a:buFont typeface="Wingdings" pitchFamily="2" charset="2"/>
              <a:buChar char="Ø"/>
            </a:pPr>
            <a:endParaRPr lang="el-GR" sz="6400" dirty="0" smtClean="0">
              <a:solidFill>
                <a:schemeClr val="bg1"/>
              </a:solidFill>
              <a:latin typeface="Arial" charset="0"/>
            </a:endParaRPr>
          </a:p>
          <a:p>
            <a:pPr algn="just"/>
            <a:endParaRPr lang="el-GR" sz="6400" dirty="0" smtClean="0">
              <a:solidFill>
                <a:schemeClr val="bg1"/>
              </a:solidFill>
              <a:latin typeface="Arial" charset="0"/>
            </a:endParaRPr>
          </a:p>
          <a:p>
            <a:pPr algn="just"/>
            <a:endParaRPr lang="el-GR" sz="6400" dirty="0">
              <a:solidFill>
                <a:schemeClr val="bg1"/>
              </a:solidFill>
              <a:latin typeface="Arial" charset="0"/>
            </a:endParaRPr>
          </a:p>
        </p:txBody>
      </p:sp>
      <p:sp>
        <p:nvSpPr>
          <p:cNvPr id="4" name="Slide Number Placeholder 3"/>
          <p:cNvSpPr>
            <a:spLocks noGrp="1"/>
          </p:cNvSpPr>
          <p:nvPr>
            <p:ph type="sldNum" sz="quarter" idx="12"/>
          </p:nvPr>
        </p:nvSpPr>
        <p:spPr/>
        <p:txBody>
          <a:bodyPr/>
          <a:lstStyle/>
          <a:p>
            <a:fld id="{5F5E4264-AB2C-4F8D-B722-011EE3B28134}" type="slidenum">
              <a:rPr lang="el-GR" smtClean="0"/>
              <a:pPr/>
              <a:t>72</a:t>
            </a:fld>
            <a:endParaRPr lang="el-GR" dirty="0"/>
          </a:p>
        </p:txBody>
      </p:sp>
      <p:sp>
        <p:nvSpPr>
          <p:cNvPr id="5" name="Rectangle 2"/>
          <p:cNvSpPr txBox="1">
            <a:spLocks noChangeArrowheads="1"/>
          </p:cNvSpPr>
          <p:nvPr/>
        </p:nvSpPr>
        <p:spPr bwMode="auto">
          <a:xfrm>
            <a:off x="899592" y="548680"/>
            <a:ext cx="7735765" cy="381000"/>
          </a:xfrm>
          <a:prstGeom prst="roundRect">
            <a:avLst>
              <a:gd name="adj" fmla="val 21667"/>
            </a:avLst>
          </a:prstGeom>
          <a:solidFill>
            <a:srgbClr val="6699FF">
              <a:alpha val="50000"/>
            </a:srgbClr>
          </a:solidFill>
          <a:ln>
            <a:miter lim="800000"/>
            <a:headEnd/>
            <a:tailEnd/>
          </a:ln>
        </p:spPr>
        <p:txBody>
          <a:bodyPr vert="horz" wrap="square" lIns="91440" tIns="45720" rIns="91440" bIns="45720" numCol="1" anchor="t" anchorCtr="0" compatLnSpc="1">
            <a:prstTxWarp prst="textNoShape">
              <a:avLst/>
            </a:prstTxWarp>
            <a:normAutofit fontScale="90000" lnSpcReduction="10000"/>
          </a:bodyPr>
          <a:lstStyle/>
          <a:p>
            <a:pPr lvl="0">
              <a:lnSpc>
                <a:spcPct val="90000"/>
              </a:lnSpc>
              <a:defRPr/>
            </a:pPr>
            <a:r>
              <a:rPr lang="el-GR" sz="2000" b="1" dirty="0" smtClean="0">
                <a:solidFill>
                  <a:srgbClr val="000099"/>
                </a:solidFill>
                <a:latin typeface="Times New Roman" pitchFamily="18" charset="0"/>
                <a:ea typeface="+mj-ea"/>
                <a:cs typeface="+mj-cs"/>
              </a:rPr>
              <a:t>Χαρακτηριστικά Μελέτης βιωσιμότητας της επιχείρησης (Συνέχεια) </a:t>
            </a:r>
            <a:endParaRPr kumimoji="0" lang="en-GB" sz="2000" b="1" i="0" u="none" strike="noStrike" kern="1200" cap="none" spc="0" normalizeH="0" baseline="0" noProof="0" dirty="0">
              <a:ln>
                <a:noFill/>
              </a:ln>
              <a:solidFill>
                <a:srgbClr val="000099"/>
              </a:solidFill>
              <a:effectLst/>
              <a:uLnTx/>
              <a:uFillTx/>
              <a:latin typeface="Times New Roman" pitchFamily="18" charset="0"/>
              <a:ea typeface="+mj-ea"/>
              <a:cs typeface="+mj-cs"/>
            </a:endParaRPr>
          </a:p>
        </p:txBody>
      </p:sp>
    </p:spTree>
    <p:extLst>
      <p:ext uri="{BB962C8B-B14F-4D97-AF65-F5344CB8AC3E}">
        <p14:creationId xmlns="" xmlns:p14="http://schemas.microsoft.com/office/powerpoint/2010/main" val="1934984054"/>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Στρογγυλεμένο ορθογώνιο"/>
          <p:cNvSpPr/>
          <p:nvPr/>
        </p:nvSpPr>
        <p:spPr>
          <a:xfrm>
            <a:off x="611560" y="692696"/>
            <a:ext cx="8136904" cy="58326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 name="Content Placeholder 2"/>
          <p:cNvSpPr>
            <a:spLocks noGrp="1"/>
          </p:cNvSpPr>
          <p:nvPr>
            <p:ph idx="1"/>
          </p:nvPr>
        </p:nvSpPr>
        <p:spPr>
          <a:xfrm>
            <a:off x="827584" y="692696"/>
            <a:ext cx="7416824" cy="5256584"/>
          </a:xfrm>
        </p:spPr>
        <p:txBody>
          <a:bodyPr>
            <a:normAutofit fontScale="25000" lnSpcReduction="20000"/>
          </a:bodyPr>
          <a:lstStyle/>
          <a:p>
            <a:pPr marL="342900" lvl="1" indent="-342900" algn="just">
              <a:spcBef>
                <a:spcPct val="0"/>
              </a:spcBef>
              <a:buClr>
                <a:schemeClr val="bg1"/>
              </a:buClr>
              <a:buNone/>
            </a:pPr>
            <a:r>
              <a:rPr lang="el-GR" sz="6400" dirty="0" smtClean="0">
                <a:solidFill>
                  <a:schemeClr val="bg1"/>
                </a:solidFill>
              </a:rPr>
              <a:t> </a:t>
            </a:r>
          </a:p>
          <a:p>
            <a:pPr marL="342900" lvl="1" indent="-342900" algn="just">
              <a:spcBef>
                <a:spcPct val="0"/>
              </a:spcBef>
              <a:buClr>
                <a:schemeClr val="bg1"/>
              </a:buClr>
              <a:buFont typeface="Wingdings" pitchFamily="2" charset="2"/>
              <a:buChar char="l"/>
            </a:pPr>
            <a:r>
              <a:rPr lang="el-GR" sz="6400" dirty="0" smtClean="0">
                <a:solidFill>
                  <a:schemeClr val="bg1"/>
                </a:solidFill>
              </a:rPr>
              <a:t>Επιπρόσθετα χρήσιμοι χρηματοοικονομικοί δείκτες που προτείνεται να εξετάζονται επίσης ανά περίπτωση είναι:</a:t>
            </a:r>
          </a:p>
          <a:p>
            <a:pPr lvl="1" algn="just">
              <a:spcBef>
                <a:spcPct val="0"/>
              </a:spcBef>
              <a:buClr>
                <a:schemeClr val="bg1"/>
              </a:buClr>
              <a:buFont typeface="Wingdings" pitchFamily="2" charset="2"/>
              <a:buChar char="Ø"/>
            </a:pPr>
            <a:endParaRPr lang="el-GR" sz="6400" dirty="0" smtClean="0">
              <a:solidFill>
                <a:schemeClr val="bg1"/>
              </a:solidFill>
              <a:latin typeface="Arial" charset="0"/>
            </a:endParaRPr>
          </a:p>
          <a:p>
            <a:pPr lvl="1" algn="just">
              <a:spcBef>
                <a:spcPct val="0"/>
              </a:spcBef>
              <a:buClr>
                <a:schemeClr val="bg1"/>
              </a:buClr>
              <a:buFont typeface="Wingdings" pitchFamily="2" charset="2"/>
              <a:buChar char="Ø"/>
            </a:pPr>
            <a:r>
              <a:rPr lang="el-GR" sz="6400" dirty="0" smtClean="0">
                <a:solidFill>
                  <a:schemeClr val="bg1"/>
                </a:solidFill>
                <a:latin typeface="Arial" charset="0"/>
              </a:rPr>
              <a:t>Δείκτης Κεφαλαιακής Επάρκειας που ορίζεται ως ο λόγος των Ίδιων Κεφαλαίων προς το Σύνολο των Κεφαλαίων που περιλαμβάνουν Μακροπρόθεσμα Κεφάλαια και Βραχυπρόθεσμο Τραπεζικό Δανεισμό της επιχείρησης.</a:t>
            </a:r>
          </a:p>
          <a:p>
            <a:pPr lvl="1" algn="just">
              <a:spcBef>
                <a:spcPct val="0"/>
              </a:spcBef>
              <a:buClr>
                <a:schemeClr val="bg1"/>
              </a:buClr>
              <a:buFont typeface="Wingdings" pitchFamily="2" charset="2"/>
              <a:buChar char="Ø"/>
            </a:pPr>
            <a:endParaRPr lang="el-GR" sz="6400" dirty="0" smtClean="0">
              <a:solidFill>
                <a:schemeClr val="bg1"/>
              </a:solidFill>
              <a:latin typeface="Arial" charset="0"/>
            </a:endParaRPr>
          </a:p>
          <a:p>
            <a:pPr lvl="1" algn="just">
              <a:spcBef>
                <a:spcPct val="0"/>
              </a:spcBef>
              <a:buClr>
                <a:schemeClr val="bg1"/>
              </a:buClr>
              <a:buFont typeface="Wingdings" pitchFamily="2" charset="2"/>
              <a:buChar char="Ø"/>
            </a:pPr>
            <a:r>
              <a:rPr lang="el-GR" sz="6400" dirty="0" smtClean="0">
                <a:solidFill>
                  <a:schemeClr val="bg1"/>
                </a:solidFill>
                <a:latin typeface="Arial" charset="0"/>
              </a:rPr>
              <a:t>Δείκτης Άμεσης Ρευστότητας που ορίζεται ως ο λόγος του Κυκλοφορούντος Ενεργητικού (πελάτες, διαθέσιμα και χρεώστες γενικά) εκτός Αποθεμάτων και Επισφαλών Απαιτήσεων προς το Σύνολο των Βραχυπροθέσμων Υποχρεώσεων. Ο εν λόγω δείκτης φανερώνει την ευχέρεια ανταπόκρισης στις βραχυπρόθεσμες υποχρεώσεις, με βάση τις λειτουργικές εισροές που εξασφαλίζουν τα στοιχεία του κυκλοφορούντος ενεργητικού και δεν περιλαμβάνει τα αποθέματα και τις επισφαλείς απαιτήσεις, επειδή ρευστοποιούνται με σχετικά μικρότερη ταχύτητα από τα άλλα στοιχεία του κυκλοφορούντος ενεργητικού και ενέχουν κίνδυνο απαξίωσης και μη ρευστοποίησης. Στόχος του δείκτη, επομένως, είναι να μετρήσει την ικανότητα της επιχείρησης για εξόφληση των υποχρεώσεών της, με χρήση των κατά τεκμήριο ευκολότερα ρευστοποιήσιμων στοιχείων της.</a:t>
            </a:r>
          </a:p>
          <a:p>
            <a:pPr lvl="1" algn="just">
              <a:spcBef>
                <a:spcPct val="0"/>
              </a:spcBef>
              <a:buClr>
                <a:schemeClr val="bg1"/>
              </a:buClr>
              <a:buFont typeface="Wingdings" pitchFamily="2" charset="2"/>
              <a:buChar char="Ø"/>
            </a:pPr>
            <a:endParaRPr lang="el-GR" sz="6400" dirty="0" smtClean="0">
              <a:solidFill>
                <a:schemeClr val="bg1"/>
              </a:solidFill>
              <a:latin typeface="Arial" charset="0"/>
            </a:endParaRPr>
          </a:p>
          <a:p>
            <a:pPr marL="342900" lvl="1" indent="-342900" algn="just">
              <a:spcBef>
                <a:spcPct val="0"/>
              </a:spcBef>
              <a:buClr>
                <a:schemeClr val="bg1"/>
              </a:buClr>
              <a:buFont typeface="Wingdings" pitchFamily="2" charset="2"/>
              <a:buChar char="l"/>
            </a:pPr>
            <a:r>
              <a:rPr lang="el-GR" sz="6400" dirty="0" smtClean="0">
                <a:solidFill>
                  <a:schemeClr val="bg1"/>
                </a:solidFill>
              </a:rPr>
              <a:t>Η επιχείρηση που αντιμετωπίζει πρόβλημα ρευστότητας και δεν διαθέτει την απαραίτητη κεφαλαιακή επάρκεια δεν μπορεί να καλύψει τις βραχυπρόθεσμες υποχρεώσεις της από την λειτουργία της και θα πρέπει να προχωρήσει είτε σε μετατροπή των βραχυπρόθεσμων υποχρεώσεων της σε μακροπρόθεσμες, είτε  σε ρευστοποίηση πάγιων περιουσιακών της στοιχείων, είτε σε αύξηση  του μετοχικού της κεφαλαίου.</a:t>
            </a:r>
          </a:p>
          <a:p>
            <a:pPr lvl="1" algn="just">
              <a:spcBef>
                <a:spcPct val="0"/>
              </a:spcBef>
              <a:buClr>
                <a:schemeClr val="bg1"/>
              </a:buClr>
              <a:buFont typeface="Wingdings" pitchFamily="2" charset="2"/>
              <a:buChar char="Ø"/>
            </a:pPr>
            <a:endParaRPr lang="el-GR" sz="6400" dirty="0" smtClean="0">
              <a:solidFill>
                <a:schemeClr val="bg1"/>
              </a:solidFill>
              <a:latin typeface="Arial" charset="0"/>
            </a:endParaRPr>
          </a:p>
          <a:p>
            <a:pPr algn="just"/>
            <a:endParaRPr lang="el-GR" sz="6400" dirty="0" smtClean="0">
              <a:solidFill>
                <a:schemeClr val="bg1"/>
              </a:solidFill>
              <a:latin typeface="Arial" charset="0"/>
            </a:endParaRPr>
          </a:p>
          <a:p>
            <a:pPr algn="just"/>
            <a:endParaRPr lang="el-GR" sz="6400" dirty="0">
              <a:solidFill>
                <a:schemeClr val="bg1"/>
              </a:solidFill>
              <a:latin typeface="Arial" charset="0"/>
            </a:endParaRPr>
          </a:p>
        </p:txBody>
      </p:sp>
      <p:sp>
        <p:nvSpPr>
          <p:cNvPr id="4" name="Slide Number Placeholder 3"/>
          <p:cNvSpPr>
            <a:spLocks noGrp="1"/>
          </p:cNvSpPr>
          <p:nvPr>
            <p:ph type="sldNum" sz="quarter" idx="12"/>
          </p:nvPr>
        </p:nvSpPr>
        <p:spPr/>
        <p:txBody>
          <a:bodyPr/>
          <a:lstStyle/>
          <a:p>
            <a:fld id="{5F5E4264-AB2C-4F8D-B722-011EE3B28134}" type="slidenum">
              <a:rPr lang="el-GR" smtClean="0"/>
              <a:pPr/>
              <a:t>73</a:t>
            </a:fld>
            <a:endParaRPr lang="el-GR" dirty="0"/>
          </a:p>
        </p:txBody>
      </p:sp>
      <p:sp>
        <p:nvSpPr>
          <p:cNvPr id="5" name="Rectangle 2"/>
          <p:cNvSpPr txBox="1">
            <a:spLocks noChangeArrowheads="1"/>
          </p:cNvSpPr>
          <p:nvPr/>
        </p:nvSpPr>
        <p:spPr bwMode="auto">
          <a:xfrm>
            <a:off x="899592" y="188640"/>
            <a:ext cx="7735765" cy="381000"/>
          </a:xfrm>
          <a:prstGeom prst="roundRect">
            <a:avLst>
              <a:gd name="adj" fmla="val 21667"/>
            </a:avLst>
          </a:prstGeom>
          <a:solidFill>
            <a:srgbClr val="6699FF">
              <a:alpha val="50000"/>
            </a:srgbClr>
          </a:solidFill>
          <a:ln>
            <a:miter lim="800000"/>
            <a:headEnd/>
            <a:tailEnd/>
          </a:ln>
        </p:spPr>
        <p:txBody>
          <a:bodyPr vert="horz" wrap="square" lIns="91440" tIns="45720" rIns="91440" bIns="45720" numCol="1" anchor="t" anchorCtr="0" compatLnSpc="1">
            <a:prstTxWarp prst="textNoShape">
              <a:avLst/>
            </a:prstTxWarp>
            <a:normAutofit fontScale="90000" lnSpcReduction="10000"/>
          </a:bodyPr>
          <a:lstStyle/>
          <a:p>
            <a:pPr lvl="0">
              <a:lnSpc>
                <a:spcPct val="90000"/>
              </a:lnSpc>
              <a:defRPr/>
            </a:pPr>
            <a:r>
              <a:rPr lang="el-GR" sz="2000" b="1" dirty="0" smtClean="0">
                <a:solidFill>
                  <a:srgbClr val="000099"/>
                </a:solidFill>
                <a:latin typeface="Times New Roman" pitchFamily="18" charset="0"/>
                <a:ea typeface="+mj-ea"/>
                <a:cs typeface="+mj-cs"/>
              </a:rPr>
              <a:t>Χαρακτηριστικά Μελέτης βιωσιμότητας της επιχείρησης (Συνέχεια) </a:t>
            </a:r>
            <a:endParaRPr kumimoji="0" lang="en-GB" sz="2000" b="1" i="0" u="none" strike="noStrike" kern="1200" cap="none" spc="0" normalizeH="0" baseline="0" noProof="0" dirty="0">
              <a:ln>
                <a:noFill/>
              </a:ln>
              <a:solidFill>
                <a:srgbClr val="000099"/>
              </a:solidFill>
              <a:effectLst/>
              <a:uLnTx/>
              <a:uFillTx/>
              <a:latin typeface="Times New Roman" pitchFamily="18" charset="0"/>
              <a:ea typeface="+mj-ea"/>
              <a:cs typeface="+mj-cs"/>
            </a:endParaRPr>
          </a:p>
        </p:txBody>
      </p:sp>
    </p:spTree>
    <p:extLst>
      <p:ext uri="{BB962C8B-B14F-4D97-AF65-F5344CB8AC3E}">
        <p14:creationId xmlns="" xmlns:p14="http://schemas.microsoft.com/office/powerpoint/2010/main" val="1934984054"/>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Στρογγυλεμένο ορθογώνιο"/>
          <p:cNvSpPr/>
          <p:nvPr/>
        </p:nvSpPr>
        <p:spPr>
          <a:xfrm>
            <a:off x="611560" y="692696"/>
            <a:ext cx="8136904" cy="58326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 name="Content Placeholder 2"/>
          <p:cNvSpPr>
            <a:spLocks noGrp="1"/>
          </p:cNvSpPr>
          <p:nvPr>
            <p:ph idx="1"/>
          </p:nvPr>
        </p:nvSpPr>
        <p:spPr>
          <a:xfrm>
            <a:off x="971600" y="620688"/>
            <a:ext cx="7416824" cy="2952328"/>
          </a:xfrm>
        </p:spPr>
        <p:txBody>
          <a:bodyPr>
            <a:normAutofit fontScale="25000" lnSpcReduction="20000"/>
          </a:bodyPr>
          <a:lstStyle/>
          <a:p>
            <a:pPr marL="342900" lvl="1" indent="-342900" algn="just">
              <a:spcBef>
                <a:spcPct val="0"/>
              </a:spcBef>
              <a:buClr>
                <a:schemeClr val="bg1"/>
              </a:buClr>
              <a:buNone/>
            </a:pPr>
            <a:r>
              <a:rPr lang="el-GR" sz="6400" dirty="0" smtClean="0">
                <a:solidFill>
                  <a:schemeClr val="bg1"/>
                </a:solidFill>
              </a:rPr>
              <a:t> </a:t>
            </a:r>
          </a:p>
          <a:p>
            <a:pPr lvl="1" algn="just">
              <a:spcBef>
                <a:spcPct val="0"/>
              </a:spcBef>
              <a:buClr>
                <a:schemeClr val="bg1"/>
              </a:buClr>
              <a:buFont typeface="Wingdings" pitchFamily="2" charset="2"/>
              <a:buChar char="Ø"/>
            </a:pPr>
            <a:endParaRPr lang="el-GR" sz="6400" dirty="0" smtClean="0">
              <a:solidFill>
                <a:schemeClr val="bg1"/>
              </a:solidFill>
              <a:latin typeface="Arial" charset="0"/>
            </a:endParaRPr>
          </a:p>
          <a:p>
            <a:pPr lvl="1" algn="just">
              <a:spcBef>
                <a:spcPct val="0"/>
              </a:spcBef>
              <a:buClr>
                <a:schemeClr val="bg1"/>
              </a:buClr>
              <a:buFont typeface="Wingdings" pitchFamily="2" charset="2"/>
              <a:buChar char="Ø"/>
            </a:pPr>
            <a:r>
              <a:rPr lang="el-GR" sz="6400" dirty="0" smtClean="0">
                <a:solidFill>
                  <a:schemeClr val="bg1"/>
                </a:solidFill>
                <a:latin typeface="Arial" charset="0"/>
              </a:rPr>
              <a:t>Οι Λειτουργικές </a:t>
            </a:r>
            <a:r>
              <a:rPr lang="el-GR" sz="6400" dirty="0" err="1" smtClean="0">
                <a:solidFill>
                  <a:schemeClr val="bg1"/>
                </a:solidFill>
                <a:latin typeface="Arial" charset="0"/>
              </a:rPr>
              <a:t>Ταµειακές</a:t>
            </a:r>
            <a:r>
              <a:rPr lang="el-GR" sz="6400" dirty="0" smtClean="0">
                <a:solidFill>
                  <a:schemeClr val="bg1"/>
                </a:solidFill>
                <a:latin typeface="Arial" charset="0"/>
              </a:rPr>
              <a:t> Ροές (ΛΤΡ) αποτελούν τον κρίσιμο παράγοντα επιτυχίας για τη βιωσιμότητα της επιχείρησης και την επιτυχή ολοκλήρωση της αναδιάρθρωσης καθώς µας δίνουν πληροφορίες για την ικανότητα της επιχείρησης να </a:t>
            </a:r>
            <a:r>
              <a:rPr lang="el-GR" sz="6400" dirty="0" err="1" smtClean="0">
                <a:solidFill>
                  <a:schemeClr val="bg1"/>
                </a:solidFill>
                <a:latin typeface="Arial" charset="0"/>
              </a:rPr>
              <a:t>δηµιουργεί</a:t>
            </a:r>
            <a:r>
              <a:rPr lang="el-GR" sz="6400" dirty="0" smtClean="0">
                <a:solidFill>
                  <a:schemeClr val="bg1"/>
                </a:solidFill>
                <a:latin typeface="Arial" charset="0"/>
              </a:rPr>
              <a:t> </a:t>
            </a:r>
            <a:r>
              <a:rPr lang="el-GR" sz="6400" dirty="0" err="1" smtClean="0">
                <a:solidFill>
                  <a:schemeClr val="bg1"/>
                </a:solidFill>
                <a:latin typeface="Arial" charset="0"/>
              </a:rPr>
              <a:t>ταµειακά</a:t>
            </a:r>
            <a:r>
              <a:rPr lang="el-GR" sz="6400" dirty="0" smtClean="0">
                <a:solidFill>
                  <a:schemeClr val="bg1"/>
                </a:solidFill>
                <a:latin typeface="Arial" charset="0"/>
              </a:rPr>
              <a:t> </a:t>
            </a:r>
            <a:r>
              <a:rPr lang="el-GR" sz="6400" dirty="0" err="1" smtClean="0">
                <a:solidFill>
                  <a:schemeClr val="bg1"/>
                </a:solidFill>
                <a:latin typeface="Arial" charset="0"/>
              </a:rPr>
              <a:t>διαθέσιµα</a:t>
            </a:r>
            <a:r>
              <a:rPr lang="el-GR" sz="6400" dirty="0" smtClean="0">
                <a:solidFill>
                  <a:schemeClr val="bg1"/>
                </a:solidFill>
                <a:latin typeface="Arial" charset="0"/>
              </a:rPr>
              <a:t> και </a:t>
            </a:r>
            <a:r>
              <a:rPr lang="el-GR" sz="6400" dirty="0" err="1" smtClean="0">
                <a:solidFill>
                  <a:schemeClr val="bg1"/>
                </a:solidFill>
                <a:latin typeface="Arial" charset="0"/>
              </a:rPr>
              <a:t>ταµειακά</a:t>
            </a:r>
            <a:r>
              <a:rPr lang="el-GR" sz="6400" dirty="0" smtClean="0">
                <a:solidFill>
                  <a:schemeClr val="bg1"/>
                </a:solidFill>
                <a:latin typeface="Arial" charset="0"/>
              </a:rPr>
              <a:t> </a:t>
            </a:r>
            <a:r>
              <a:rPr lang="el-GR" sz="6400" dirty="0" err="1" smtClean="0">
                <a:solidFill>
                  <a:schemeClr val="bg1"/>
                </a:solidFill>
                <a:latin typeface="Arial" charset="0"/>
              </a:rPr>
              <a:t>ισοδύναµα</a:t>
            </a:r>
            <a:r>
              <a:rPr lang="el-GR" sz="6400" dirty="0" smtClean="0">
                <a:solidFill>
                  <a:schemeClr val="bg1"/>
                </a:solidFill>
                <a:latin typeface="Arial" charset="0"/>
              </a:rPr>
              <a:t> από λειτουργικές και επαναλαμβανόμενες δραστηριότητες. </a:t>
            </a:r>
          </a:p>
          <a:p>
            <a:pPr lvl="1" algn="just">
              <a:spcBef>
                <a:spcPct val="0"/>
              </a:spcBef>
              <a:buClr>
                <a:schemeClr val="bg1"/>
              </a:buClr>
              <a:buFont typeface="Wingdings" pitchFamily="2" charset="2"/>
              <a:buChar char="Ø"/>
            </a:pPr>
            <a:endParaRPr lang="el-GR" sz="6400" dirty="0" smtClean="0">
              <a:solidFill>
                <a:schemeClr val="bg1"/>
              </a:solidFill>
              <a:latin typeface="Arial" charset="0"/>
            </a:endParaRPr>
          </a:p>
          <a:p>
            <a:pPr lvl="1" algn="just">
              <a:spcBef>
                <a:spcPct val="0"/>
              </a:spcBef>
              <a:buClr>
                <a:schemeClr val="bg1"/>
              </a:buClr>
              <a:buFont typeface="Wingdings" pitchFamily="2" charset="2"/>
              <a:buChar char="Ø"/>
            </a:pPr>
            <a:r>
              <a:rPr lang="el-GR" sz="6400" dirty="0" smtClean="0">
                <a:solidFill>
                  <a:schemeClr val="bg1"/>
                </a:solidFill>
                <a:latin typeface="Arial" charset="0"/>
              </a:rPr>
              <a:t>Οι ΛΤΡ παρέχουν την δυνατότητα στους πιστωτές να συγκρίνουν διάφορες επιχειρήσεις και να προσδιορίσουν την ρευστότητα και την ικανότητα αποπληρωμής των υποχρεώσεων της επιχείρησης. </a:t>
            </a:r>
          </a:p>
          <a:p>
            <a:pPr>
              <a:buNone/>
            </a:pPr>
            <a:r>
              <a:rPr lang="el-GR" sz="6500" dirty="0" smtClean="0">
                <a:solidFill>
                  <a:schemeClr val="bg1"/>
                </a:solidFill>
                <a:latin typeface="Arial" charset="0"/>
              </a:rPr>
              <a:t> </a:t>
            </a:r>
          </a:p>
          <a:p>
            <a:pPr lvl="1" algn="just">
              <a:spcBef>
                <a:spcPct val="0"/>
              </a:spcBef>
              <a:buClr>
                <a:schemeClr val="bg1"/>
              </a:buClr>
              <a:buFont typeface="Wingdings" pitchFamily="2" charset="2"/>
              <a:buChar char="Ø"/>
            </a:pPr>
            <a:endParaRPr lang="el-GR" sz="6400" dirty="0" smtClean="0">
              <a:solidFill>
                <a:schemeClr val="bg1"/>
              </a:solidFill>
              <a:latin typeface="Arial" charset="0"/>
            </a:endParaRPr>
          </a:p>
        </p:txBody>
      </p:sp>
      <p:sp>
        <p:nvSpPr>
          <p:cNvPr id="4" name="Slide Number Placeholder 3"/>
          <p:cNvSpPr>
            <a:spLocks noGrp="1"/>
          </p:cNvSpPr>
          <p:nvPr>
            <p:ph type="sldNum" sz="quarter" idx="12"/>
          </p:nvPr>
        </p:nvSpPr>
        <p:spPr/>
        <p:txBody>
          <a:bodyPr/>
          <a:lstStyle/>
          <a:p>
            <a:fld id="{5F5E4264-AB2C-4F8D-B722-011EE3B28134}" type="slidenum">
              <a:rPr lang="el-GR" smtClean="0"/>
              <a:pPr/>
              <a:t>74</a:t>
            </a:fld>
            <a:endParaRPr lang="el-GR" dirty="0"/>
          </a:p>
        </p:txBody>
      </p:sp>
      <p:sp>
        <p:nvSpPr>
          <p:cNvPr id="5" name="Rectangle 2"/>
          <p:cNvSpPr txBox="1">
            <a:spLocks noChangeArrowheads="1"/>
          </p:cNvSpPr>
          <p:nvPr/>
        </p:nvSpPr>
        <p:spPr bwMode="auto">
          <a:xfrm>
            <a:off x="899592" y="188640"/>
            <a:ext cx="7735765" cy="381000"/>
          </a:xfrm>
          <a:prstGeom prst="roundRect">
            <a:avLst>
              <a:gd name="adj" fmla="val 21667"/>
            </a:avLst>
          </a:prstGeom>
          <a:solidFill>
            <a:srgbClr val="6699FF">
              <a:alpha val="50000"/>
            </a:srgbClr>
          </a:solidFill>
          <a:ln>
            <a:miter lim="800000"/>
            <a:headEnd/>
            <a:tailEnd/>
          </a:ln>
        </p:spPr>
        <p:txBody>
          <a:bodyPr vert="horz" wrap="square" lIns="91440" tIns="45720" rIns="91440" bIns="45720" numCol="1" anchor="t" anchorCtr="0" compatLnSpc="1">
            <a:prstTxWarp prst="textNoShape">
              <a:avLst/>
            </a:prstTxWarp>
            <a:normAutofit fontScale="90000" lnSpcReduction="10000"/>
          </a:bodyPr>
          <a:lstStyle/>
          <a:p>
            <a:pPr lvl="0">
              <a:lnSpc>
                <a:spcPct val="90000"/>
              </a:lnSpc>
              <a:defRPr/>
            </a:pPr>
            <a:r>
              <a:rPr lang="el-GR" sz="2000" b="1" dirty="0" smtClean="0">
                <a:solidFill>
                  <a:srgbClr val="000099"/>
                </a:solidFill>
                <a:latin typeface="Times New Roman" pitchFamily="18" charset="0"/>
                <a:ea typeface="+mj-ea"/>
                <a:cs typeface="+mj-cs"/>
              </a:rPr>
              <a:t>Χαρακτηριστικά Μελέτης βιωσιμότητας της επιχείρησης (Συνέχεια) </a:t>
            </a:r>
            <a:endParaRPr kumimoji="0" lang="en-GB" sz="2000" b="1" i="0" u="none" strike="noStrike" kern="1200" cap="none" spc="0" normalizeH="0" baseline="0" noProof="0" dirty="0">
              <a:ln>
                <a:noFill/>
              </a:ln>
              <a:solidFill>
                <a:srgbClr val="000099"/>
              </a:solidFill>
              <a:effectLst/>
              <a:uLnTx/>
              <a:uFillTx/>
              <a:latin typeface="Times New Roman" pitchFamily="18" charset="0"/>
              <a:ea typeface="+mj-ea"/>
              <a:cs typeface="+mj-cs"/>
            </a:endParaRPr>
          </a:p>
        </p:txBody>
      </p:sp>
      <p:sp>
        <p:nvSpPr>
          <p:cNvPr id="7" name="AutoShape 23"/>
          <p:cNvSpPr>
            <a:spLocks noChangeArrowheads="1"/>
          </p:cNvSpPr>
          <p:nvPr/>
        </p:nvSpPr>
        <p:spPr bwMode="auto">
          <a:xfrm>
            <a:off x="1331640" y="3212976"/>
            <a:ext cx="6192688" cy="3312368"/>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eaLnBrk="1" hangingPunct="1">
              <a:spcAft>
                <a:spcPts val="1000"/>
              </a:spcAft>
            </a:pPr>
            <a:r>
              <a:rPr lang="el-GR" sz="1600" b="1" u="sng" dirty="0" smtClean="0">
                <a:latin typeface="Calibri" pitchFamily="34" charset="0"/>
                <a:cs typeface="Arial" pitchFamily="34" charset="0"/>
              </a:rPr>
              <a:t>Υπολογισμός Ταμειακών Ροών από Λειτουργικές Δραστηριότητες</a:t>
            </a:r>
          </a:p>
          <a:p>
            <a:pPr algn="ctr">
              <a:buNone/>
            </a:pPr>
            <a:r>
              <a:rPr lang="el-GR" sz="1600" b="1" dirty="0" smtClean="0">
                <a:solidFill>
                  <a:srgbClr val="C00000"/>
                </a:solidFill>
                <a:latin typeface="Calibri" pitchFamily="34" charset="0"/>
                <a:cs typeface="Arial" pitchFamily="34" charset="0"/>
              </a:rPr>
              <a:t>Κέρδη προ Φόρων και Τόκων</a:t>
            </a:r>
          </a:p>
          <a:p>
            <a:pPr algn="ctr">
              <a:buNone/>
            </a:pPr>
            <a:r>
              <a:rPr lang="el-GR" sz="1600" b="1" dirty="0" smtClean="0">
                <a:solidFill>
                  <a:srgbClr val="C00000"/>
                </a:solidFill>
                <a:latin typeface="Calibri" pitchFamily="34" charset="0"/>
                <a:cs typeface="Arial" pitchFamily="34" charset="0"/>
              </a:rPr>
              <a:t> </a:t>
            </a:r>
          </a:p>
          <a:p>
            <a:pPr algn="ctr">
              <a:buNone/>
            </a:pPr>
            <a:r>
              <a:rPr lang="el-GR" sz="1600" b="1" dirty="0" smtClean="0">
                <a:solidFill>
                  <a:srgbClr val="C00000"/>
                </a:solidFill>
                <a:latin typeface="Calibri" pitchFamily="34" charset="0"/>
                <a:cs typeface="Arial" pitchFamily="34" charset="0"/>
              </a:rPr>
              <a:t>(+)  Αποσβέσεις</a:t>
            </a:r>
          </a:p>
          <a:p>
            <a:pPr algn="ctr">
              <a:buNone/>
            </a:pPr>
            <a:r>
              <a:rPr lang="el-GR" sz="1600" b="1" dirty="0" smtClean="0">
                <a:solidFill>
                  <a:srgbClr val="C00000"/>
                </a:solidFill>
                <a:latin typeface="Calibri" pitchFamily="34" charset="0"/>
                <a:cs typeface="Arial" pitchFamily="34" charset="0"/>
              </a:rPr>
              <a:t> </a:t>
            </a:r>
          </a:p>
          <a:p>
            <a:pPr algn="ctr">
              <a:buNone/>
            </a:pPr>
            <a:r>
              <a:rPr lang="el-GR" sz="1600" b="1" dirty="0" smtClean="0">
                <a:solidFill>
                  <a:srgbClr val="C00000"/>
                </a:solidFill>
                <a:latin typeface="Calibri" pitchFamily="34" charset="0"/>
                <a:cs typeface="Arial" pitchFamily="34" charset="0"/>
              </a:rPr>
              <a:t>(-)  Φόροι</a:t>
            </a:r>
          </a:p>
          <a:p>
            <a:pPr algn="ctr">
              <a:buNone/>
            </a:pPr>
            <a:r>
              <a:rPr lang="el-GR" sz="1600" b="1" dirty="0" smtClean="0">
                <a:solidFill>
                  <a:srgbClr val="C00000"/>
                </a:solidFill>
                <a:latin typeface="Calibri" pitchFamily="34" charset="0"/>
                <a:cs typeface="Arial" pitchFamily="34" charset="0"/>
              </a:rPr>
              <a:t> </a:t>
            </a:r>
          </a:p>
          <a:p>
            <a:pPr algn="ctr">
              <a:buNone/>
            </a:pPr>
            <a:r>
              <a:rPr lang="el-GR" sz="1600" b="1" dirty="0" smtClean="0">
                <a:solidFill>
                  <a:srgbClr val="C00000"/>
                </a:solidFill>
                <a:latin typeface="Calibri" pitchFamily="34" charset="0"/>
                <a:cs typeface="Arial" pitchFamily="34" charset="0"/>
              </a:rPr>
              <a:t>Ακαθάριστες Ταμειακές Ροές</a:t>
            </a:r>
          </a:p>
          <a:p>
            <a:pPr algn="ctr">
              <a:buNone/>
            </a:pPr>
            <a:r>
              <a:rPr lang="el-GR" sz="1600" b="1" dirty="0" smtClean="0">
                <a:solidFill>
                  <a:srgbClr val="C00000"/>
                </a:solidFill>
                <a:latin typeface="Calibri" pitchFamily="34" charset="0"/>
                <a:cs typeface="Arial" pitchFamily="34" charset="0"/>
              </a:rPr>
              <a:t> </a:t>
            </a:r>
          </a:p>
          <a:p>
            <a:pPr algn="ctr">
              <a:buNone/>
            </a:pPr>
            <a:r>
              <a:rPr lang="el-GR" sz="1600" b="1" dirty="0" smtClean="0">
                <a:solidFill>
                  <a:srgbClr val="C00000"/>
                </a:solidFill>
                <a:latin typeface="Calibri" pitchFamily="34" charset="0"/>
                <a:cs typeface="Arial" pitchFamily="34" charset="0"/>
              </a:rPr>
              <a:t>(-) Απαιτούμενη αύξηση κεφαλαίου κίνησης</a:t>
            </a:r>
          </a:p>
          <a:p>
            <a:pPr algn="ctr">
              <a:buNone/>
            </a:pPr>
            <a:r>
              <a:rPr lang="el-GR" sz="1600" b="1" dirty="0" smtClean="0">
                <a:solidFill>
                  <a:srgbClr val="C00000"/>
                </a:solidFill>
                <a:latin typeface="Calibri" pitchFamily="34" charset="0"/>
                <a:cs typeface="Arial" pitchFamily="34" charset="0"/>
              </a:rPr>
              <a:t> </a:t>
            </a:r>
          </a:p>
          <a:p>
            <a:pPr algn="ctr">
              <a:buNone/>
            </a:pPr>
            <a:r>
              <a:rPr lang="el-GR" sz="1600" b="1" dirty="0" smtClean="0">
                <a:solidFill>
                  <a:srgbClr val="C00000"/>
                </a:solidFill>
                <a:latin typeface="Calibri" pitchFamily="34" charset="0"/>
                <a:cs typeface="Arial" pitchFamily="34" charset="0"/>
              </a:rPr>
              <a:t>ΚΑΘΑΡΕΣ ΛΕΙΤΟΥΡΓΙΚΕΣ ΤΑΜΕΙΑΚΕΣ ΡΟΕΣ</a:t>
            </a:r>
          </a:p>
          <a:p>
            <a:pPr algn="ctr" eaLnBrk="1" hangingPunct="1">
              <a:spcAft>
                <a:spcPts val="1000"/>
              </a:spcAft>
            </a:pPr>
            <a:endParaRPr lang="el-GR" sz="1600" b="1" dirty="0" smtClean="0">
              <a:latin typeface="Calibri" pitchFamily="34" charset="0"/>
              <a:cs typeface="Arial"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el-GR" sz="1600" b="0" i="0" u="none" strike="noStrike" cap="none" normalizeH="0" baseline="0" dirty="0" smtClean="0">
                <a:ln>
                  <a:noFill/>
                </a:ln>
                <a:solidFill>
                  <a:schemeClr val="tx1"/>
                </a:solidFill>
                <a:effectLst/>
                <a:latin typeface="Calibri" pitchFamily="34" charset="0"/>
                <a:cs typeface="Arial" pitchFamily="34" charset="0"/>
              </a:rPr>
              <a:t>                                                                             </a:t>
            </a:r>
            <a:endParaRPr kumimoji="0" lang="el-GR" sz="16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8" name="AutoShape 24"/>
          <p:cNvCxnSpPr>
            <a:cxnSpLocks noChangeShapeType="1"/>
          </p:cNvCxnSpPr>
          <p:nvPr/>
        </p:nvCxnSpPr>
        <p:spPr bwMode="auto">
          <a:xfrm>
            <a:off x="1403648" y="5157192"/>
            <a:ext cx="5976664" cy="0"/>
          </a:xfrm>
          <a:prstGeom prst="straightConnector1">
            <a:avLst/>
          </a:prstGeom>
          <a:noFill/>
          <a:ln w="9525">
            <a:solidFill>
              <a:srgbClr val="000000"/>
            </a:solidFill>
            <a:round/>
            <a:headEnd/>
            <a:tailEnd/>
          </a:ln>
        </p:spPr>
      </p:cxnSp>
      <p:cxnSp>
        <p:nvCxnSpPr>
          <p:cNvPr id="9" name="AutoShape 24"/>
          <p:cNvCxnSpPr>
            <a:cxnSpLocks noChangeShapeType="1"/>
          </p:cNvCxnSpPr>
          <p:nvPr/>
        </p:nvCxnSpPr>
        <p:spPr bwMode="auto">
          <a:xfrm>
            <a:off x="1403648" y="6093296"/>
            <a:ext cx="5976664" cy="0"/>
          </a:xfrm>
          <a:prstGeom prst="straightConnector1">
            <a:avLst/>
          </a:prstGeom>
          <a:noFill/>
          <a:ln w="9525">
            <a:solidFill>
              <a:srgbClr val="000000"/>
            </a:solidFill>
            <a:round/>
            <a:headEnd/>
            <a:tailEnd/>
          </a:ln>
        </p:spPr>
      </p:cxnSp>
    </p:spTree>
    <p:extLst>
      <p:ext uri="{BB962C8B-B14F-4D97-AF65-F5344CB8AC3E}">
        <p14:creationId xmlns="" xmlns:p14="http://schemas.microsoft.com/office/powerpoint/2010/main" val="1934984054"/>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Στρογγυλεμένο ορθογώνιο"/>
          <p:cNvSpPr/>
          <p:nvPr/>
        </p:nvSpPr>
        <p:spPr>
          <a:xfrm>
            <a:off x="611560" y="692696"/>
            <a:ext cx="8136904" cy="58326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 name="Content Placeholder 2"/>
          <p:cNvSpPr>
            <a:spLocks noGrp="1"/>
          </p:cNvSpPr>
          <p:nvPr>
            <p:ph idx="1"/>
          </p:nvPr>
        </p:nvSpPr>
        <p:spPr>
          <a:xfrm>
            <a:off x="971600" y="332656"/>
            <a:ext cx="7416824" cy="2952328"/>
          </a:xfrm>
        </p:spPr>
        <p:txBody>
          <a:bodyPr>
            <a:normAutofit fontScale="25000" lnSpcReduction="20000"/>
          </a:bodyPr>
          <a:lstStyle/>
          <a:p>
            <a:pPr marL="342900" lvl="1" indent="-342900" algn="just">
              <a:spcBef>
                <a:spcPct val="0"/>
              </a:spcBef>
              <a:buClr>
                <a:schemeClr val="bg1"/>
              </a:buClr>
              <a:buNone/>
            </a:pPr>
            <a:r>
              <a:rPr lang="el-GR" sz="6400" dirty="0" smtClean="0">
                <a:solidFill>
                  <a:schemeClr val="bg1"/>
                </a:solidFill>
              </a:rPr>
              <a:t> </a:t>
            </a:r>
          </a:p>
          <a:p>
            <a:pPr lvl="1" algn="just">
              <a:spcBef>
                <a:spcPct val="0"/>
              </a:spcBef>
              <a:buClr>
                <a:schemeClr val="bg1"/>
              </a:buClr>
              <a:buFont typeface="Wingdings" pitchFamily="2" charset="2"/>
              <a:buChar char="Ø"/>
            </a:pPr>
            <a:endParaRPr lang="el-GR" sz="6400" dirty="0" smtClean="0">
              <a:solidFill>
                <a:schemeClr val="bg1"/>
              </a:solidFill>
              <a:latin typeface="Arial" charset="0"/>
            </a:endParaRPr>
          </a:p>
          <a:p>
            <a:pPr lvl="1" algn="just">
              <a:spcBef>
                <a:spcPct val="0"/>
              </a:spcBef>
              <a:buClr>
                <a:schemeClr val="bg1"/>
              </a:buClr>
              <a:buFont typeface="Wingdings" pitchFamily="2" charset="2"/>
              <a:buChar char="Ø"/>
            </a:pPr>
            <a:r>
              <a:rPr lang="el-GR" sz="6400" dirty="0" smtClean="0">
                <a:solidFill>
                  <a:schemeClr val="bg1"/>
                </a:solidFill>
                <a:latin typeface="Arial" charset="0"/>
              </a:rPr>
              <a:t>Οι Ελεύθερες </a:t>
            </a:r>
            <a:r>
              <a:rPr lang="el-GR" sz="6400" dirty="0" err="1" smtClean="0">
                <a:solidFill>
                  <a:schemeClr val="bg1"/>
                </a:solidFill>
                <a:latin typeface="Arial" charset="0"/>
              </a:rPr>
              <a:t>Ταµειακές</a:t>
            </a:r>
            <a:r>
              <a:rPr lang="el-GR" sz="6400" dirty="0" smtClean="0">
                <a:solidFill>
                  <a:schemeClr val="bg1"/>
                </a:solidFill>
                <a:latin typeface="Arial" charset="0"/>
              </a:rPr>
              <a:t> Ροές (ΕΤΡ) </a:t>
            </a:r>
            <a:r>
              <a:rPr lang="el-GR" sz="6500" dirty="0" smtClean="0">
                <a:solidFill>
                  <a:schemeClr val="bg1"/>
                </a:solidFill>
                <a:latin typeface="Arial" charset="0"/>
              </a:rPr>
              <a:t>προκύπτουν εάν από τις ταμειακές ροές από τις λειτουργικές δραστηριότητες αφαιρεθούν οι απαραίτητες επενδύσεις για κεφαλαιουχικό εξοπλισμό για την συνέχιση λειτουργίας της επιχείρησης.</a:t>
            </a:r>
          </a:p>
          <a:p>
            <a:pPr lvl="1" algn="just">
              <a:spcBef>
                <a:spcPct val="0"/>
              </a:spcBef>
              <a:buClr>
                <a:schemeClr val="bg1"/>
              </a:buClr>
              <a:buFont typeface="Wingdings" pitchFamily="2" charset="2"/>
              <a:buChar char="Ø"/>
            </a:pPr>
            <a:endParaRPr lang="el-GR" sz="6500" dirty="0" smtClean="0">
              <a:solidFill>
                <a:schemeClr val="bg1"/>
              </a:solidFill>
              <a:latin typeface="Arial" charset="0"/>
            </a:endParaRPr>
          </a:p>
          <a:p>
            <a:pPr lvl="1" algn="just">
              <a:spcBef>
                <a:spcPct val="0"/>
              </a:spcBef>
              <a:buClr>
                <a:schemeClr val="bg1"/>
              </a:buClr>
              <a:buFont typeface="Wingdings" pitchFamily="2" charset="2"/>
              <a:buChar char="Ø"/>
            </a:pPr>
            <a:r>
              <a:rPr lang="el-GR" sz="6500" dirty="0" smtClean="0">
                <a:solidFill>
                  <a:schemeClr val="bg1"/>
                </a:solidFill>
                <a:latin typeface="Arial" charset="0"/>
              </a:rPr>
              <a:t>Οι ΕΤΡ μας δείχνουν τα ταμειακά διαθέσιμα που προέρχονται από τη λειτουργική δραστηριότητά της εφόσον πραγματοποιηθούν οι απαραίτητες επενδύσεις διατήρησης και επέκτασης της παραγωγικής ικανότητας ώστε να διατηρηθεί εύρωστη στο μέλλον. </a:t>
            </a:r>
          </a:p>
          <a:p>
            <a:pPr>
              <a:buNone/>
            </a:pPr>
            <a:r>
              <a:rPr lang="el-GR" sz="6500" dirty="0" smtClean="0">
                <a:solidFill>
                  <a:schemeClr val="bg1"/>
                </a:solidFill>
                <a:latin typeface="Arial" charset="0"/>
              </a:rPr>
              <a:t> </a:t>
            </a:r>
          </a:p>
          <a:p>
            <a:pPr lvl="1" algn="just">
              <a:spcBef>
                <a:spcPct val="0"/>
              </a:spcBef>
              <a:buClr>
                <a:schemeClr val="bg1"/>
              </a:buClr>
              <a:buFont typeface="Wingdings" pitchFamily="2" charset="2"/>
              <a:buChar char="Ø"/>
            </a:pPr>
            <a:endParaRPr lang="el-GR" sz="6400" dirty="0" smtClean="0">
              <a:solidFill>
                <a:schemeClr val="bg1"/>
              </a:solidFill>
              <a:latin typeface="Arial" charset="0"/>
            </a:endParaRPr>
          </a:p>
        </p:txBody>
      </p:sp>
      <p:sp>
        <p:nvSpPr>
          <p:cNvPr id="4" name="Slide Number Placeholder 3"/>
          <p:cNvSpPr>
            <a:spLocks noGrp="1"/>
          </p:cNvSpPr>
          <p:nvPr>
            <p:ph type="sldNum" sz="quarter" idx="12"/>
          </p:nvPr>
        </p:nvSpPr>
        <p:spPr/>
        <p:txBody>
          <a:bodyPr/>
          <a:lstStyle/>
          <a:p>
            <a:fld id="{5F5E4264-AB2C-4F8D-B722-011EE3B28134}" type="slidenum">
              <a:rPr lang="el-GR" smtClean="0"/>
              <a:pPr/>
              <a:t>75</a:t>
            </a:fld>
            <a:endParaRPr lang="el-GR" dirty="0"/>
          </a:p>
        </p:txBody>
      </p:sp>
      <p:sp>
        <p:nvSpPr>
          <p:cNvPr id="5" name="Rectangle 2"/>
          <p:cNvSpPr txBox="1">
            <a:spLocks noChangeArrowheads="1"/>
          </p:cNvSpPr>
          <p:nvPr/>
        </p:nvSpPr>
        <p:spPr bwMode="auto">
          <a:xfrm>
            <a:off x="899592" y="188640"/>
            <a:ext cx="7735765" cy="381000"/>
          </a:xfrm>
          <a:prstGeom prst="roundRect">
            <a:avLst>
              <a:gd name="adj" fmla="val 21667"/>
            </a:avLst>
          </a:prstGeom>
          <a:solidFill>
            <a:srgbClr val="6699FF">
              <a:alpha val="50000"/>
            </a:srgbClr>
          </a:solidFill>
          <a:ln>
            <a:miter lim="800000"/>
            <a:headEnd/>
            <a:tailEnd/>
          </a:ln>
        </p:spPr>
        <p:txBody>
          <a:bodyPr vert="horz" wrap="square" lIns="91440" tIns="45720" rIns="91440" bIns="45720" numCol="1" anchor="t" anchorCtr="0" compatLnSpc="1">
            <a:prstTxWarp prst="textNoShape">
              <a:avLst/>
            </a:prstTxWarp>
            <a:normAutofit fontScale="90000" lnSpcReduction="10000"/>
          </a:bodyPr>
          <a:lstStyle/>
          <a:p>
            <a:pPr lvl="0">
              <a:lnSpc>
                <a:spcPct val="90000"/>
              </a:lnSpc>
              <a:defRPr/>
            </a:pPr>
            <a:r>
              <a:rPr lang="el-GR" sz="2000" b="1" dirty="0" smtClean="0">
                <a:solidFill>
                  <a:srgbClr val="000099"/>
                </a:solidFill>
                <a:latin typeface="Times New Roman" pitchFamily="18" charset="0"/>
                <a:ea typeface="+mj-ea"/>
                <a:cs typeface="+mj-cs"/>
              </a:rPr>
              <a:t>Χαρακτηριστικά Μελέτης βιωσιμότητας της επιχείρησης (Συνέχεια) </a:t>
            </a:r>
            <a:endParaRPr kumimoji="0" lang="en-GB" sz="2000" b="1" i="0" u="none" strike="noStrike" kern="1200" cap="none" spc="0" normalizeH="0" baseline="0" noProof="0" dirty="0">
              <a:ln>
                <a:noFill/>
              </a:ln>
              <a:solidFill>
                <a:srgbClr val="000099"/>
              </a:solidFill>
              <a:effectLst/>
              <a:uLnTx/>
              <a:uFillTx/>
              <a:latin typeface="Times New Roman" pitchFamily="18" charset="0"/>
              <a:ea typeface="+mj-ea"/>
              <a:cs typeface="+mj-cs"/>
            </a:endParaRPr>
          </a:p>
        </p:txBody>
      </p:sp>
      <p:sp>
        <p:nvSpPr>
          <p:cNvPr id="7" name="AutoShape 23"/>
          <p:cNvSpPr>
            <a:spLocks noChangeArrowheads="1"/>
          </p:cNvSpPr>
          <p:nvPr/>
        </p:nvSpPr>
        <p:spPr bwMode="auto">
          <a:xfrm>
            <a:off x="1331640" y="2708920"/>
            <a:ext cx="6192688" cy="3816424"/>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eaLnBrk="1" hangingPunct="1">
              <a:spcAft>
                <a:spcPts val="1000"/>
              </a:spcAft>
            </a:pPr>
            <a:r>
              <a:rPr lang="el-GR" sz="1600" b="1" u="sng" dirty="0" smtClean="0">
                <a:latin typeface="Calibri" pitchFamily="34" charset="0"/>
                <a:cs typeface="Arial" pitchFamily="34" charset="0"/>
              </a:rPr>
              <a:t>Υπολογισμός Ελεύθερων Ταμειακών Ροών (ΕΤΡ) </a:t>
            </a:r>
          </a:p>
          <a:p>
            <a:pPr algn="ctr">
              <a:buNone/>
            </a:pPr>
            <a:r>
              <a:rPr lang="el-GR" sz="1600" b="1" dirty="0" smtClean="0">
                <a:solidFill>
                  <a:srgbClr val="C00000"/>
                </a:solidFill>
                <a:latin typeface="Calibri" pitchFamily="34" charset="0"/>
                <a:cs typeface="Arial" pitchFamily="34" charset="0"/>
              </a:rPr>
              <a:t> (+) ΚΑΘΑΡΕΣ ΛΕΙΤΟΥΡΓΙΚΕΣ ΤΑΜΕΙΑΚΕΣ ΡΟΕΣ</a:t>
            </a:r>
          </a:p>
          <a:p>
            <a:pPr algn="ctr">
              <a:buNone/>
            </a:pPr>
            <a:r>
              <a:rPr lang="el-GR" sz="1600" b="1" dirty="0" smtClean="0">
                <a:solidFill>
                  <a:srgbClr val="C00000"/>
                </a:solidFill>
                <a:latin typeface="Calibri" pitchFamily="34" charset="0"/>
                <a:cs typeface="Arial" pitchFamily="34" charset="0"/>
              </a:rPr>
              <a:t> </a:t>
            </a:r>
          </a:p>
          <a:p>
            <a:pPr algn="ctr">
              <a:buNone/>
            </a:pPr>
            <a:r>
              <a:rPr lang="el-GR" sz="1600" b="1" dirty="0" smtClean="0">
                <a:solidFill>
                  <a:srgbClr val="0070C0"/>
                </a:solidFill>
                <a:latin typeface="Calibri" pitchFamily="34" charset="0"/>
                <a:cs typeface="Arial" pitchFamily="34" charset="0"/>
              </a:rPr>
              <a:t>(+)  </a:t>
            </a:r>
            <a:r>
              <a:rPr lang="el-GR" sz="1600" b="1" dirty="0" err="1" smtClean="0">
                <a:solidFill>
                  <a:srgbClr val="0070C0"/>
                </a:solidFill>
                <a:latin typeface="Calibri" pitchFamily="34" charset="0"/>
                <a:cs typeface="Arial" pitchFamily="34" charset="0"/>
              </a:rPr>
              <a:t>Αποεπενδύσεις</a:t>
            </a:r>
            <a:r>
              <a:rPr lang="el-GR" sz="1600" b="1" dirty="0" smtClean="0">
                <a:solidFill>
                  <a:srgbClr val="0070C0"/>
                </a:solidFill>
                <a:latin typeface="Calibri" pitchFamily="34" charset="0"/>
                <a:cs typeface="Arial" pitchFamily="34" charset="0"/>
              </a:rPr>
              <a:t> μη λειτουργικών Παγίων </a:t>
            </a:r>
          </a:p>
          <a:p>
            <a:pPr algn="ctr">
              <a:buNone/>
            </a:pPr>
            <a:r>
              <a:rPr lang="el-GR" sz="1600" b="1" dirty="0" smtClean="0">
                <a:solidFill>
                  <a:srgbClr val="0070C0"/>
                </a:solidFill>
                <a:latin typeface="Calibri" pitchFamily="34" charset="0"/>
                <a:cs typeface="Arial" pitchFamily="34" charset="0"/>
              </a:rPr>
              <a:t>(Ακίνητα, Μηχανήματα, Συμμετοχές, Κινητές Αξίες)</a:t>
            </a:r>
          </a:p>
          <a:p>
            <a:pPr algn="ctr">
              <a:buNone/>
            </a:pPr>
            <a:endParaRPr lang="el-GR" sz="1600" b="1" dirty="0" smtClean="0">
              <a:solidFill>
                <a:srgbClr val="0070C0"/>
              </a:solidFill>
              <a:latin typeface="Calibri" pitchFamily="34" charset="0"/>
              <a:cs typeface="Arial" pitchFamily="34" charset="0"/>
            </a:endParaRPr>
          </a:p>
          <a:p>
            <a:pPr algn="ctr">
              <a:buNone/>
            </a:pPr>
            <a:r>
              <a:rPr lang="el-GR" sz="1600" b="1" dirty="0" smtClean="0">
                <a:solidFill>
                  <a:srgbClr val="0070C0"/>
                </a:solidFill>
                <a:latin typeface="Calibri" pitchFamily="34" charset="0"/>
                <a:cs typeface="Arial" pitchFamily="34" charset="0"/>
              </a:rPr>
              <a:t>(-)  Νέες Επενδύσεις </a:t>
            </a:r>
          </a:p>
          <a:p>
            <a:pPr algn="ctr">
              <a:buNone/>
            </a:pPr>
            <a:r>
              <a:rPr lang="el-GR" sz="1600" b="1" dirty="0" smtClean="0">
                <a:solidFill>
                  <a:srgbClr val="0070C0"/>
                </a:solidFill>
                <a:latin typeface="Calibri" pitchFamily="34" charset="0"/>
                <a:cs typeface="Arial" pitchFamily="34" charset="0"/>
              </a:rPr>
              <a:t>(για διατήρηση και επέκταση παραγωγικής ικανότητας)</a:t>
            </a:r>
          </a:p>
          <a:p>
            <a:pPr algn="ctr">
              <a:buNone/>
            </a:pPr>
            <a:r>
              <a:rPr lang="el-GR" sz="1600" b="1" dirty="0" smtClean="0">
                <a:solidFill>
                  <a:srgbClr val="0070C0"/>
                </a:solidFill>
                <a:latin typeface="Calibri" pitchFamily="34" charset="0"/>
                <a:cs typeface="Arial" pitchFamily="34" charset="0"/>
              </a:rPr>
              <a:t> </a:t>
            </a:r>
          </a:p>
          <a:p>
            <a:pPr algn="ctr">
              <a:buNone/>
            </a:pPr>
            <a:r>
              <a:rPr lang="el-GR" sz="1600" b="1" dirty="0" smtClean="0">
                <a:solidFill>
                  <a:srgbClr val="0070C0"/>
                </a:solidFill>
                <a:latin typeface="Calibri" pitchFamily="34" charset="0"/>
                <a:cs typeface="Arial" pitchFamily="34" charset="0"/>
              </a:rPr>
              <a:t>(-) Ταμειακές Ροές από Επενδύσεις</a:t>
            </a:r>
          </a:p>
          <a:p>
            <a:pPr algn="ctr">
              <a:buNone/>
            </a:pPr>
            <a:r>
              <a:rPr lang="el-GR" sz="1600" b="1" dirty="0" smtClean="0">
                <a:solidFill>
                  <a:srgbClr val="C00000"/>
                </a:solidFill>
                <a:latin typeface="Calibri" pitchFamily="34" charset="0"/>
                <a:cs typeface="Arial" pitchFamily="34" charset="0"/>
              </a:rPr>
              <a:t> </a:t>
            </a:r>
          </a:p>
          <a:p>
            <a:pPr algn="ctr">
              <a:buNone/>
            </a:pPr>
            <a:r>
              <a:rPr lang="el-GR" sz="1600" b="1" dirty="0" smtClean="0">
                <a:solidFill>
                  <a:srgbClr val="C00000"/>
                </a:solidFill>
                <a:latin typeface="Calibri" pitchFamily="34" charset="0"/>
                <a:cs typeface="Arial" pitchFamily="34" charset="0"/>
              </a:rPr>
              <a:t> </a:t>
            </a:r>
          </a:p>
          <a:p>
            <a:pPr algn="ctr">
              <a:buNone/>
            </a:pPr>
            <a:r>
              <a:rPr lang="el-GR" sz="1600" b="1" dirty="0" smtClean="0">
                <a:solidFill>
                  <a:srgbClr val="C00000"/>
                </a:solidFill>
                <a:latin typeface="Calibri" pitchFamily="34" charset="0"/>
                <a:cs typeface="Arial" pitchFamily="34" charset="0"/>
              </a:rPr>
              <a:t>ΕΛΕΥΘΕΡΕΣ ΤΑΜΕΙΑΚΕΣ ΡΟΕΣ</a:t>
            </a:r>
          </a:p>
          <a:p>
            <a:pPr algn="ctr" eaLnBrk="1" hangingPunct="1">
              <a:spcAft>
                <a:spcPts val="1000"/>
              </a:spcAft>
            </a:pPr>
            <a:endParaRPr lang="el-GR" sz="1600" b="1" dirty="0" smtClean="0">
              <a:latin typeface="Calibri" pitchFamily="34" charset="0"/>
              <a:cs typeface="Arial"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el-GR" sz="1600" b="0" i="0" u="none" strike="noStrike" cap="none" normalizeH="0" baseline="0" dirty="0" smtClean="0">
                <a:ln>
                  <a:noFill/>
                </a:ln>
                <a:solidFill>
                  <a:schemeClr val="tx1"/>
                </a:solidFill>
                <a:effectLst/>
                <a:latin typeface="Calibri" pitchFamily="34" charset="0"/>
                <a:cs typeface="Arial" pitchFamily="34" charset="0"/>
              </a:rPr>
              <a:t>                                                                             </a:t>
            </a:r>
            <a:endParaRPr kumimoji="0" lang="el-GR" sz="16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8" name="AutoShape 24"/>
          <p:cNvCxnSpPr>
            <a:cxnSpLocks noChangeShapeType="1"/>
          </p:cNvCxnSpPr>
          <p:nvPr/>
        </p:nvCxnSpPr>
        <p:spPr bwMode="auto">
          <a:xfrm>
            <a:off x="1403648" y="5157192"/>
            <a:ext cx="5976664" cy="0"/>
          </a:xfrm>
          <a:prstGeom prst="straightConnector1">
            <a:avLst/>
          </a:prstGeom>
          <a:noFill/>
          <a:ln w="9525">
            <a:solidFill>
              <a:srgbClr val="000000"/>
            </a:solidFill>
            <a:round/>
            <a:headEnd/>
            <a:tailEnd/>
          </a:ln>
        </p:spPr>
      </p:cxnSp>
      <p:cxnSp>
        <p:nvCxnSpPr>
          <p:cNvPr id="9" name="AutoShape 24"/>
          <p:cNvCxnSpPr>
            <a:cxnSpLocks noChangeShapeType="1"/>
          </p:cNvCxnSpPr>
          <p:nvPr/>
        </p:nvCxnSpPr>
        <p:spPr bwMode="auto">
          <a:xfrm>
            <a:off x="1403648" y="5589240"/>
            <a:ext cx="5976664" cy="0"/>
          </a:xfrm>
          <a:prstGeom prst="straightConnector1">
            <a:avLst/>
          </a:prstGeom>
          <a:noFill/>
          <a:ln w="9525">
            <a:solidFill>
              <a:srgbClr val="000000"/>
            </a:solidFill>
            <a:round/>
            <a:headEnd/>
            <a:tailEnd/>
          </a:ln>
        </p:spPr>
      </p:cxnSp>
      <p:cxnSp>
        <p:nvCxnSpPr>
          <p:cNvPr id="10" name="AutoShape 24"/>
          <p:cNvCxnSpPr>
            <a:cxnSpLocks noChangeShapeType="1"/>
          </p:cNvCxnSpPr>
          <p:nvPr/>
        </p:nvCxnSpPr>
        <p:spPr bwMode="auto">
          <a:xfrm>
            <a:off x="1403648" y="3645024"/>
            <a:ext cx="5976664" cy="0"/>
          </a:xfrm>
          <a:prstGeom prst="straightConnector1">
            <a:avLst/>
          </a:prstGeom>
          <a:noFill/>
          <a:ln w="9525">
            <a:solidFill>
              <a:srgbClr val="000000"/>
            </a:solidFill>
            <a:round/>
            <a:headEnd/>
            <a:tailEnd/>
          </a:ln>
        </p:spPr>
      </p:cxnSp>
      <p:cxnSp>
        <p:nvCxnSpPr>
          <p:cNvPr id="11" name="AutoShape 24"/>
          <p:cNvCxnSpPr>
            <a:cxnSpLocks noChangeShapeType="1"/>
          </p:cNvCxnSpPr>
          <p:nvPr/>
        </p:nvCxnSpPr>
        <p:spPr bwMode="auto">
          <a:xfrm>
            <a:off x="1403648" y="3284984"/>
            <a:ext cx="5976664" cy="0"/>
          </a:xfrm>
          <a:prstGeom prst="straightConnector1">
            <a:avLst/>
          </a:prstGeom>
          <a:noFill/>
          <a:ln w="9525">
            <a:solidFill>
              <a:srgbClr val="000000"/>
            </a:solidFill>
            <a:round/>
            <a:headEnd/>
            <a:tailEnd/>
          </a:ln>
        </p:spPr>
      </p:cxnSp>
    </p:spTree>
    <p:extLst>
      <p:ext uri="{BB962C8B-B14F-4D97-AF65-F5344CB8AC3E}">
        <p14:creationId xmlns="" xmlns:p14="http://schemas.microsoft.com/office/powerpoint/2010/main" val="1934984054"/>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5F5E4264-AB2C-4F8D-B722-011EE3B28134}" type="slidenum">
              <a:rPr lang="el-GR" smtClean="0"/>
              <a:pPr/>
              <a:t>76</a:t>
            </a:fld>
            <a:endParaRPr lang="el-GR" dirty="0"/>
          </a:p>
        </p:txBody>
      </p:sp>
      <p:sp>
        <p:nvSpPr>
          <p:cNvPr id="5" name="Rectangle 2"/>
          <p:cNvSpPr txBox="1">
            <a:spLocks noChangeArrowheads="1"/>
          </p:cNvSpPr>
          <p:nvPr/>
        </p:nvSpPr>
        <p:spPr bwMode="auto">
          <a:xfrm>
            <a:off x="899592" y="188640"/>
            <a:ext cx="7735765" cy="381000"/>
          </a:xfrm>
          <a:prstGeom prst="roundRect">
            <a:avLst>
              <a:gd name="adj" fmla="val 21667"/>
            </a:avLst>
          </a:prstGeom>
          <a:solidFill>
            <a:srgbClr val="6699FF">
              <a:alpha val="50000"/>
            </a:srgbClr>
          </a:solidFill>
          <a:ln>
            <a:miter lim="800000"/>
            <a:headEnd/>
            <a:tailEnd/>
          </a:ln>
        </p:spPr>
        <p:txBody>
          <a:bodyPr vert="horz" wrap="square" lIns="91440" tIns="45720" rIns="91440" bIns="45720" numCol="1" anchor="t" anchorCtr="0" compatLnSpc="1">
            <a:prstTxWarp prst="textNoShape">
              <a:avLst/>
            </a:prstTxWarp>
            <a:normAutofit fontScale="75000" lnSpcReduction="20000"/>
          </a:bodyPr>
          <a:lstStyle/>
          <a:p>
            <a:pPr lvl="0">
              <a:lnSpc>
                <a:spcPct val="90000"/>
              </a:lnSpc>
              <a:defRPr/>
            </a:pPr>
            <a:r>
              <a:rPr lang="el-GR" sz="2000" b="1" dirty="0" smtClean="0">
                <a:solidFill>
                  <a:srgbClr val="000099"/>
                </a:solidFill>
                <a:latin typeface="Times New Roman" pitchFamily="18" charset="0"/>
                <a:ea typeface="+mj-ea"/>
                <a:cs typeface="+mj-cs"/>
              </a:rPr>
              <a:t>Η Κατάσταση Ταμειακών Ροών  - Μελέτη βιωσιμότητας της επιχείρησης (Συνέχεια) </a:t>
            </a:r>
            <a:endParaRPr kumimoji="0" lang="en-GB" sz="2000" b="1" i="0" u="none" strike="noStrike" kern="1200" cap="none" spc="0" normalizeH="0" baseline="0" noProof="0" dirty="0">
              <a:ln>
                <a:noFill/>
              </a:ln>
              <a:solidFill>
                <a:srgbClr val="000099"/>
              </a:solidFill>
              <a:effectLst/>
              <a:uLnTx/>
              <a:uFillTx/>
              <a:latin typeface="Times New Roman" pitchFamily="18" charset="0"/>
              <a:ea typeface="+mj-ea"/>
              <a:cs typeface="+mj-cs"/>
            </a:endParaRPr>
          </a:p>
        </p:txBody>
      </p:sp>
      <p:sp>
        <p:nvSpPr>
          <p:cNvPr id="7" name="AutoShape 23"/>
          <p:cNvSpPr>
            <a:spLocks noChangeArrowheads="1"/>
          </p:cNvSpPr>
          <p:nvPr/>
        </p:nvSpPr>
        <p:spPr bwMode="auto">
          <a:xfrm>
            <a:off x="611560" y="836712"/>
            <a:ext cx="7920880" cy="5688632"/>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eaLnBrk="1" hangingPunct="1">
              <a:spcAft>
                <a:spcPts val="1000"/>
              </a:spcAft>
            </a:pPr>
            <a:endParaRPr lang="el-GR" sz="1600" b="1" u="sng" dirty="0" smtClean="0">
              <a:latin typeface="Calibri" pitchFamily="34" charset="0"/>
              <a:cs typeface="Arial" pitchFamily="34" charset="0"/>
            </a:endParaRPr>
          </a:p>
          <a:p>
            <a:pPr algn="ctr" eaLnBrk="1" hangingPunct="1">
              <a:spcAft>
                <a:spcPts val="1000"/>
              </a:spcAft>
            </a:pPr>
            <a:endParaRPr lang="el-GR" sz="1600" b="1" dirty="0" smtClean="0">
              <a:latin typeface="Calibri" pitchFamily="34" charset="0"/>
              <a:cs typeface="Arial"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el-GR" sz="1600" b="0" i="0" u="none" strike="noStrike" cap="none" normalizeH="0" baseline="0" dirty="0" smtClean="0">
                <a:ln>
                  <a:noFill/>
                </a:ln>
                <a:solidFill>
                  <a:schemeClr val="tx1"/>
                </a:solidFill>
                <a:effectLst/>
                <a:latin typeface="Calibri" pitchFamily="34" charset="0"/>
                <a:cs typeface="Arial" pitchFamily="34" charset="0"/>
              </a:rPr>
              <a:t>                                                                             </a:t>
            </a:r>
            <a:endParaRPr kumimoji="0" lang="el-GR" sz="16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8" name="7 - Πίνακας"/>
          <p:cNvGraphicFramePr>
            <a:graphicFrameLocks noGrp="1"/>
          </p:cNvGraphicFramePr>
          <p:nvPr/>
        </p:nvGraphicFramePr>
        <p:xfrm>
          <a:off x="1043609" y="1052736"/>
          <a:ext cx="7344815" cy="5263603"/>
        </p:xfrm>
        <a:graphic>
          <a:graphicData uri="http://schemas.openxmlformats.org/drawingml/2006/table">
            <a:tbl>
              <a:tblPr/>
              <a:tblGrid>
                <a:gridCol w="3462015"/>
                <a:gridCol w="1108650"/>
                <a:gridCol w="715585"/>
                <a:gridCol w="728183"/>
                <a:gridCol w="639994"/>
                <a:gridCol w="690388"/>
              </a:tblGrid>
              <a:tr h="237795">
                <a:tc>
                  <a:txBody>
                    <a:bodyPr/>
                    <a:lstStyle/>
                    <a:p>
                      <a:pPr algn="ctr">
                        <a:spcAft>
                          <a:spcPts val="0"/>
                        </a:spcAft>
                      </a:pPr>
                      <a:r>
                        <a:rPr lang="el-GR" sz="1600" b="1" dirty="0">
                          <a:solidFill>
                            <a:srgbClr val="FFFFFF"/>
                          </a:solidFill>
                          <a:latin typeface="Times New Roman"/>
                          <a:ea typeface="Times New Roman"/>
                          <a:cs typeface="Times New Roman"/>
                        </a:rPr>
                        <a:t>(ποσά σε €)</a:t>
                      </a:r>
                      <a:endParaRPr lang="el-GR" sz="1600" dirty="0">
                        <a:latin typeface="Times New Roman"/>
                        <a:ea typeface="Times New Roman"/>
                        <a:cs typeface="Times New Roman"/>
                      </a:endParaRPr>
                    </a:p>
                  </a:txBody>
                  <a:tcPr marL="48429" marR="48429" marT="0" marB="0" anchor="ctr">
                    <a:lnL>
                      <a:noFill/>
                    </a:lnL>
                    <a:lnR>
                      <a:noFill/>
                    </a:lnR>
                    <a:lnT>
                      <a:noFill/>
                    </a:lnT>
                    <a:lnB w="12700" cap="flat" cmpd="sng" algn="ctr">
                      <a:solidFill>
                        <a:srgbClr val="000000"/>
                      </a:solidFill>
                      <a:prstDash val="solid"/>
                      <a:round/>
                      <a:headEnd type="none" w="med" len="med"/>
                      <a:tailEnd type="none" w="med" len="med"/>
                    </a:lnB>
                    <a:solidFill>
                      <a:srgbClr val="993300"/>
                    </a:solidFill>
                  </a:tcPr>
                </a:tc>
                <a:tc>
                  <a:txBody>
                    <a:bodyPr/>
                    <a:lstStyle/>
                    <a:p>
                      <a:pPr algn="ctr">
                        <a:spcAft>
                          <a:spcPts val="0"/>
                        </a:spcAft>
                      </a:pPr>
                      <a:r>
                        <a:rPr lang="el-GR" sz="1600" b="1" dirty="0">
                          <a:solidFill>
                            <a:srgbClr val="FFFFFF"/>
                          </a:solidFill>
                          <a:latin typeface="Times New Roman"/>
                          <a:ea typeface="Times New Roman"/>
                          <a:cs typeface="Times New Roman"/>
                        </a:rPr>
                        <a:t>2017</a:t>
                      </a:r>
                      <a:endParaRPr lang="el-GR" sz="1600" dirty="0">
                        <a:latin typeface="Times New Roman"/>
                        <a:ea typeface="Times New Roman"/>
                        <a:cs typeface="Times New Roman"/>
                      </a:endParaRPr>
                    </a:p>
                  </a:txBody>
                  <a:tcPr marL="48429" marR="48429" marT="0" marB="0" anchor="ctr">
                    <a:lnL>
                      <a:noFill/>
                    </a:lnL>
                    <a:lnR>
                      <a:noFill/>
                    </a:lnR>
                    <a:lnT>
                      <a:noFill/>
                    </a:lnT>
                    <a:lnB w="12700" cap="flat" cmpd="sng" algn="ctr">
                      <a:solidFill>
                        <a:srgbClr val="000000"/>
                      </a:solidFill>
                      <a:prstDash val="solid"/>
                      <a:round/>
                      <a:headEnd type="none" w="med" len="med"/>
                      <a:tailEnd type="none" w="med" len="med"/>
                    </a:lnB>
                    <a:solidFill>
                      <a:srgbClr val="993300"/>
                    </a:solidFill>
                  </a:tcPr>
                </a:tc>
                <a:tc>
                  <a:txBody>
                    <a:bodyPr/>
                    <a:lstStyle/>
                    <a:p>
                      <a:pPr algn="ctr">
                        <a:spcAft>
                          <a:spcPts val="0"/>
                        </a:spcAft>
                      </a:pPr>
                      <a:r>
                        <a:rPr lang="el-GR" sz="1600" b="1" dirty="0">
                          <a:solidFill>
                            <a:srgbClr val="FFFFFF"/>
                          </a:solidFill>
                          <a:latin typeface="Times New Roman"/>
                          <a:ea typeface="Times New Roman"/>
                          <a:cs typeface="Times New Roman"/>
                        </a:rPr>
                        <a:t>2018</a:t>
                      </a:r>
                      <a:endParaRPr lang="el-GR" sz="1600" dirty="0">
                        <a:latin typeface="Times New Roman"/>
                        <a:ea typeface="Times New Roman"/>
                        <a:cs typeface="Times New Roman"/>
                      </a:endParaRPr>
                    </a:p>
                  </a:txBody>
                  <a:tcPr marL="48429" marR="48429" marT="0" marB="0" anchor="ctr">
                    <a:lnL>
                      <a:noFill/>
                    </a:lnL>
                    <a:lnR>
                      <a:noFill/>
                    </a:lnR>
                    <a:lnT>
                      <a:noFill/>
                    </a:lnT>
                    <a:lnB w="12700" cap="flat" cmpd="sng" algn="ctr">
                      <a:solidFill>
                        <a:srgbClr val="000000"/>
                      </a:solidFill>
                      <a:prstDash val="solid"/>
                      <a:round/>
                      <a:headEnd type="none" w="med" len="med"/>
                      <a:tailEnd type="none" w="med" len="med"/>
                    </a:lnB>
                    <a:solidFill>
                      <a:srgbClr val="993300"/>
                    </a:solidFill>
                  </a:tcPr>
                </a:tc>
                <a:tc>
                  <a:txBody>
                    <a:bodyPr/>
                    <a:lstStyle/>
                    <a:p>
                      <a:pPr algn="ctr">
                        <a:spcAft>
                          <a:spcPts val="0"/>
                        </a:spcAft>
                      </a:pPr>
                      <a:r>
                        <a:rPr lang="el-GR" sz="1600" b="1" dirty="0">
                          <a:solidFill>
                            <a:srgbClr val="FFFFFF"/>
                          </a:solidFill>
                          <a:latin typeface="Times New Roman"/>
                          <a:ea typeface="Times New Roman"/>
                          <a:cs typeface="Times New Roman"/>
                        </a:rPr>
                        <a:t>2019</a:t>
                      </a:r>
                      <a:endParaRPr lang="el-GR" sz="1600" dirty="0">
                        <a:latin typeface="Times New Roman"/>
                        <a:ea typeface="Times New Roman"/>
                        <a:cs typeface="Times New Roman"/>
                      </a:endParaRPr>
                    </a:p>
                  </a:txBody>
                  <a:tcPr marL="48429" marR="48429" marT="0" marB="0" anchor="ctr">
                    <a:lnL>
                      <a:noFill/>
                    </a:lnL>
                    <a:lnR>
                      <a:noFill/>
                    </a:lnR>
                    <a:lnT>
                      <a:noFill/>
                    </a:lnT>
                    <a:lnB w="12700" cap="flat" cmpd="sng" algn="ctr">
                      <a:solidFill>
                        <a:srgbClr val="000000"/>
                      </a:solidFill>
                      <a:prstDash val="solid"/>
                      <a:round/>
                      <a:headEnd type="none" w="med" len="med"/>
                      <a:tailEnd type="none" w="med" len="med"/>
                    </a:lnB>
                    <a:solidFill>
                      <a:srgbClr val="993300"/>
                    </a:solidFill>
                  </a:tcPr>
                </a:tc>
                <a:tc>
                  <a:txBody>
                    <a:bodyPr/>
                    <a:lstStyle/>
                    <a:p>
                      <a:pPr algn="ctr">
                        <a:spcAft>
                          <a:spcPts val="0"/>
                        </a:spcAft>
                      </a:pPr>
                      <a:r>
                        <a:rPr lang="el-GR" sz="1600" b="1" dirty="0">
                          <a:solidFill>
                            <a:srgbClr val="FFFFFF"/>
                          </a:solidFill>
                          <a:latin typeface="Times New Roman"/>
                          <a:ea typeface="Times New Roman"/>
                          <a:cs typeface="Times New Roman"/>
                        </a:rPr>
                        <a:t>2020</a:t>
                      </a:r>
                      <a:endParaRPr lang="el-GR" sz="1600" dirty="0">
                        <a:latin typeface="Times New Roman"/>
                        <a:ea typeface="Times New Roman"/>
                        <a:cs typeface="Times New Roman"/>
                      </a:endParaRPr>
                    </a:p>
                  </a:txBody>
                  <a:tcPr marL="48429" marR="48429" marT="0" marB="0" anchor="ctr">
                    <a:lnL>
                      <a:noFill/>
                    </a:lnL>
                    <a:lnR>
                      <a:noFill/>
                    </a:lnR>
                    <a:lnT>
                      <a:noFill/>
                    </a:lnT>
                    <a:lnB w="12700" cap="flat" cmpd="sng" algn="ctr">
                      <a:solidFill>
                        <a:srgbClr val="000000"/>
                      </a:solidFill>
                      <a:prstDash val="solid"/>
                      <a:round/>
                      <a:headEnd type="none" w="med" len="med"/>
                      <a:tailEnd type="none" w="med" len="med"/>
                    </a:lnB>
                    <a:solidFill>
                      <a:srgbClr val="993300"/>
                    </a:solidFill>
                  </a:tcPr>
                </a:tc>
                <a:tc>
                  <a:txBody>
                    <a:bodyPr/>
                    <a:lstStyle/>
                    <a:p>
                      <a:pPr algn="ctr">
                        <a:spcAft>
                          <a:spcPts val="0"/>
                        </a:spcAft>
                      </a:pPr>
                      <a:r>
                        <a:rPr lang="el-GR" sz="1600" b="1" dirty="0">
                          <a:solidFill>
                            <a:srgbClr val="FFFFFF"/>
                          </a:solidFill>
                          <a:latin typeface="Times New Roman"/>
                          <a:ea typeface="Times New Roman"/>
                          <a:cs typeface="Times New Roman"/>
                        </a:rPr>
                        <a:t>2021</a:t>
                      </a:r>
                      <a:endParaRPr lang="el-GR" sz="1600" dirty="0">
                        <a:latin typeface="Times New Roman"/>
                        <a:ea typeface="Times New Roman"/>
                        <a:cs typeface="Times New Roman"/>
                      </a:endParaRPr>
                    </a:p>
                  </a:txBody>
                  <a:tcPr marL="48429" marR="48429" marT="0" marB="0" anchor="ctr">
                    <a:lnL>
                      <a:noFill/>
                    </a:lnL>
                    <a:lnR>
                      <a:noFill/>
                    </a:lnR>
                    <a:lnT>
                      <a:noFill/>
                    </a:lnT>
                    <a:lnB w="12700" cap="flat" cmpd="sng" algn="ctr">
                      <a:solidFill>
                        <a:srgbClr val="000000"/>
                      </a:solidFill>
                      <a:prstDash val="solid"/>
                      <a:round/>
                      <a:headEnd type="none" w="med" len="med"/>
                      <a:tailEnd type="none" w="med" len="med"/>
                    </a:lnB>
                    <a:solidFill>
                      <a:srgbClr val="993300"/>
                    </a:solidFill>
                  </a:tcPr>
                </a:tc>
              </a:tr>
              <a:tr h="177082">
                <a:tc gridSpan="2">
                  <a:txBody>
                    <a:bodyPr/>
                    <a:lstStyle/>
                    <a:p>
                      <a:pPr>
                        <a:spcAft>
                          <a:spcPts val="0"/>
                        </a:spcAft>
                      </a:pPr>
                      <a:r>
                        <a:rPr lang="el-GR" sz="1200" b="1" u="sng" dirty="0">
                          <a:solidFill>
                            <a:srgbClr val="993300"/>
                          </a:solidFill>
                          <a:latin typeface="Times New Roman"/>
                          <a:ea typeface="Times New Roman"/>
                          <a:cs typeface="Times New Roman"/>
                        </a:rPr>
                        <a:t>Ταμειακές Ροές από Λειτουργικές Δραστηριότητες</a:t>
                      </a:r>
                      <a:endParaRPr lang="el-GR" sz="1200" dirty="0">
                        <a:latin typeface="Times New Roman"/>
                        <a:ea typeface="Times New Roman"/>
                        <a:cs typeface="Times New Roman"/>
                      </a:endParaRPr>
                    </a:p>
                  </a:txBody>
                  <a:tcPr marL="48429" marR="48429"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hMerge="1">
                  <a:txBody>
                    <a:bodyPr/>
                    <a:lstStyle/>
                    <a:p>
                      <a:endParaRPr lang="el-GR"/>
                    </a:p>
                  </a:txBody>
                  <a:tcPr/>
                </a:tc>
                <a:tc>
                  <a:txBody>
                    <a:bodyPr/>
                    <a:lstStyle/>
                    <a:p>
                      <a:endParaRPr lang="el-GR" sz="800">
                        <a:latin typeface="Calibri"/>
                        <a:ea typeface="Calibri"/>
                        <a:cs typeface="Times New Roman"/>
                      </a:endParaRPr>
                    </a:p>
                  </a:txBody>
                  <a:tcPr marL="48429" marR="48429"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endParaRPr lang="el-GR" sz="800">
                        <a:latin typeface="Calibri"/>
                        <a:ea typeface="Calibri"/>
                        <a:cs typeface="Times New Roman"/>
                      </a:endParaRPr>
                    </a:p>
                  </a:txBody>
                  <a:tcPr marL="48429" marR="48429"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endParaRPr lang="el-GR" sz="800">
                        <a:latin typeface="Calibri"/>
                        <a:ea typeface="Calibri"/>
                        <a:cs typeface="Times New Roman"/>
                      </a:endParaRPr>
                    </a:p>
                  </a:txBody>
                  <a:tcPr marL="48429" marR="48429"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endParaRPr lang="el-GR" sz="800" dirty="0">
                        <a:latin typeface="Calibri"/>
                        <a:ea typeface="Calibri"/>
                        <a:cs typeface="Times New Roman"/>
                      </a:endParaRPr>
                    </a:p>
                  </a:txBody>
                  <a:tcPr marL="48429" marR="48429"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169492">
                <a:tc>
                  <a:txBody>
                    <a:bodyPr/>
                    <a:lstStyle/>
                    <a:p>
                      <a:pPr>
                        <a:spcAft>
                          <a:spcPts val="0"/>
                        </a:spcAft>
                      </a:pPr>
                      <a:r>
                        <a:rPr lang="el-GR" sz="1200" dirty="0">
                          <a:latin typeface="Times New Roman"/>
                          <a:ea typeface="Times New Roman"/>
                          <a:cs typeface="Times New Roman"/>
                        </a:rPr>
                        <a:t>Κέρδη προ Φόρων και Τόκων</a:t>
                      </a:r>
                    </a:p>
                  </a:txBody>
                  <a:tcPr marL="48429" marR="48429"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157961">
                <a:tc>
                  <a:txBody>
                    <a:bodyPr/>
                    <a:lstStyle/>
                    <a:p>
                      <a:pPr>
                        <a:spcAft>
                          <a:spcPts val="0"/>
                        </a:spcAft>
                      </a:pPr>
                      <a:r>
                        <a:rPr lang="el-GR" sz="1200" dirty="0">
                          <a:latin typeface="Times New Roman"/>
                          <a:ea typeface="Times New Roman"/>
                          <a:cs typeface="Times New Roman"/>
                        </a:rPr>
                        <a:t>(+)  Αποσβέσεις</a:t>
                      </a:r>
                    </a:p>
                  </a:txBody>
                  <a:tcPr marL="48429" marR="48429"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57961">
                <a:tc>
                  <a:txBody>
                    <a:bodyPr/>
                    <a:lstStyle/>
                    <a:p>
                      <a:pPr>
                        <a:spcAft>
                          <a:spcPts val="0"/>
                        </a:spcAft>
                      </a:pPr>
                      <a:r>
                        <a:rPr lang="el-GR" sz="1200" dirty="0">
                          <a:latin typeface="Times New Roman"/>
                          <a:ea typeface="Times New Roman"/>
                          <a:cs typeface="Times New Roman"/>
                        </a:rPr>
                        <a:t>(-)  Φόρος Εισοδήματος</a:t>
                      </a:r>
                    </a:p>
                  </a:txBody>
                  <a:tcPr marL="48429" marR="48429"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57961">
                <a:tc>
                  <a:txBody>
                    <a:bodyPr/>
                    <a:lstStyle/>
                    <a:p>
                      <a:pPr>
                        <a:spcAft>
                          <a:spcPts val="0"/>
                        </a:spcAft>
                      </a:pPr>
                      <a:r>
                        <a:rPr lang="el-GR" sz="1200" b="1" dirty="0">
                          <a:latin typeface="Times New Roman"/>
                          <a:ea typeface="Times New Roman"/>
                          <a:cs typeface="Times New Roman"/>
                        </a:rPr>
                        <a:t>Ακαθάριστες Ταμειακές Ροές</a:t>
                      </a:r>
                      <a:endParaRPr lang="el-GR" sz="1200" dirty="0">
                        <a:latin typeface="Times New Roman"/>
                        <a:ea typeface="Times New Roman"/>
                        <a:cs typeface="Times New Roman"/>
                      </a:endParaRPr>
                    </a:p>
                  </a:txBody>
                  <a:tcPr marL="48429" marR="48429"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57961">
                <a:tc>
                  <a:txBody>
                    <a:bodyPr/>
                    <a:lstStyle/>
                    <a:p>
                      <a:pPr>
                        <a:spcAft>
                          <a:spcPts val="0"/>
                        </a:spcAft>
                      </a:pPr>
                      <a:r>
                        <a:rPr lang="el-GR" sz="1200" dirty="0">
                          <a:latin typeface="Times New Roman"/>
                          <a:ea typeface="Times New Roman"/>
                          <a:cs typeface="Times New Roman"/>
                        </a:rPr>
                        <a:t>(-) Απαιτούμενη αύξηση κεφαλαίου κίνησης</a:t>
                      </a:r>
                    </a:p>
                  </a:txBody>
                  <a:tcPr marL="48429" marR="48429"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15027">
                <a:tc>
                  <a:txBody>
                    <a:bodyPr/>
                    <a:lstStyle/>
                    <a:p>
                      <a:pPr>
                        <a:spcAft>
                          <a:spcPts val="0"/>
                        </a:spcAft>
                      </a:pPr>
                      <a:r>
                        <a:rPr lang="el-GR" sz="1200" b="1" dirty="0">
                          <a:solidFill>
                            <a:srgbClr val="FFFFFF"/>
                          </a:solidFill>
                          <a:latin typeface="Times New Roman"/>
                          <a:ea typeface="Times New Roman"/>
                          <a:cs typeface="Times New Roman"/>
                        </a:rPr>
                        <a:t>ΚΑΘΑΡΕΣ ΛΕΙΤΟΥΡΓΙΚΕΣ ΤΑΜΕΙΑΚΕΣ ΡΟΕΣ</a:t>
                      </a:r>
                      <a:endParaRPr lang="el-GR" sz="1200" dirty="0">
                        <a:latin typeface="Times New Roman"/>
                        <a:ea typeface="Times New Roman"/>
                        <a:cs typeface="Times New Roman"/>
                      </a:endParaRPr>
                    </a:p>
                  </a:txBody>
                  <a:tcPr marL="48429" marR="48429"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993300"/>
                    </a:solidFill>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993300"/>
                    </a:solidFill>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993300"/>
                    </a:solidFill>
                  </a:tcPr>
                </a:tc>
                <a:tc>
                  <a:txBody>
                    <a:bodyPr/>
                    <a:lstStyle/>
                    <a:p>
                      <a:endParaRPr lang="el-GR" sz="800" dirty="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993300"/>
                    </a:solidFill>
                  </a:tcPr>
                </a:tc>
                <a:tc>
                  <a:txBody>
                    <a:bodyPr/>
                    <a:lstStyle/>
                    <a:p>
                      <a:endParaRPr lang="el-GR" sz="800" dirty="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993300"/>
                    </a:solidFill>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993300"/>
                    </a:solidFill>
                  </a:tcPr>
                </a:tc>
              </a:tr>
              <a:tr h="177082">
                <a:tc gridSpan="2">
                  <a:txBody>
                    <a:bodyPr/>
                    <a:lstStyle/>
                    <a:p>
                      <a:pPr>
                        <a:spcAft>
                          <a:spcPts val="0"/>
                        </a:spcAft>
                      </a:pPr>
                      <a:r>
                        <a:rPr lang="el-GR" sz="1200" b="1" u="sng" dirty="0">
                          <a:solidFill>
                            <a:srgbClr val="993300"/>
                          </a:solidFill>
                          <a:latin typeface="Times New Roman"/>
                          <a:ea typeface="Times New Roman"/>
                          <a:cs typeface="Times New Roman"/>
                        </a:rPr>
                        <a:t>Ταμειακές Ροές από Επενδύσεις</a:t>
                      </a:r>
                      <a:endParaRPr lang="el-GR" sz="1200" dirty="0">
                        <a:latin typeface="Times New Roman"/>
                        <a:ea typeface="Times New Roman"/>
                        <a:cs typeface="Times New Roman"/>
                      </a:endParaRPr>
                    </a:p>
                  </a:txBody>
                  <a:tcPr marL="48429" marR="48429"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hMerge="1">
                  <a:txBody>
                    <a:bodyPr/>
                    <a:lstStyle/>
                    <a:p>
                      <a:endParaRPr lang="el-GR"/>
                    </a:p>
                  </a:txBody>
                  <a:tcPr/>
                </a:tc>
                <a:tc>
                  <a:txBody>
                    <a:bodyPr/>
                    <a:lstStyle/>
                    <a:p>
                      <a:pPr>
                        <a:spcAft>
                          <a:spcPts val="0"/>
                        </a:spcAft>
                      </a:pPr>
                      <a:r>
                        <a:rPr lang="el-GR" sz="800">
                          <a:solidFill>
                            <a:srgbClr val="FFFF99"/>
                          </a:solidFill>
                          <a:latin typeface="Times New Roman"/>
                          <a:ea typeface="Times New Roman"/>
                          <a:cs typeface="Times New Roman"/>
                        </a:rPr>
                        <a:t>1</a:t>
                      </a:r>
                      <a:endParaRPr lang="el-GR" sz="800">
                        <a:latin typeface="Times New Roman"/>
                        <a:ea typeface="Times New Roman"/>
                        <a:cs typeface="Times New Roman"/>
                      </a:endParaRPr>
                    </a:p>
                  </a:txBody>
                  <a:tcPr marL="48429" marR="48429"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spcAft>
                          <a:spcPts val="0"/>
                        </a:spcAft>
                      </a:pPr>
                      <a:r>
                        <a:rPr lang="el-GR" sz="800">
                          <a:solidFill>
                            <a:srgbClr val="FFFF99"/>
                          </a:solidFill>
                          <a:latin typeface="Times New Roman"/>
                          <a:ea typeface="Times New Roman"/>
                          <a:cs typeface="Times New Roman"/>
                        </a:rPr>
                        <a:t>2</a:t>
                      </a:r>
                      <a:endParaRPr lang="el-GR" sz="800">
                        <a:latin typeface="Times New Roman"/>
                        <a:ea typeface="Times New Roman"/>
                        <a:cs typeface="Times New Roman"/>
                      </a:endParaRPr>
                    </a:p>
                  </a:txBody>
                  <a:tcPr marL="48429" marR="48429"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spcAft>
                          <a:spcPts val="0"/>
                        </a:spcAft>
                      </a:pPr>
                      <a:r>
                        <a:rPr lang="el-GR" sz="800">
                          <a:solidFill>
                            <a:srgbClr val="FFFF99"/>
                          </a:solidFill>
                          <a:latin typeface="Times New Roman"/>
                          <a:ea typeface="Times New Roman"/>
                          <a:cs typeface="Times New Roman"/>
                        </a:rPr>
                        <a:t>3</a:t>
                      </a:r>
                      <a:endParaRPr lang="el-GR" sz="800">
                        <a:latin typeface="Times New Roman"/>
                        <a:ea typeface="Times New Roman"/>
                        <a:cs typeface="Times New Roman"/>
                      </a:endParaRPr>
                    </a:p>
                  </a:txBody>
                  <a:tcPr marL="48429" marR="48429"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spcAft>
                          <a:spcPts val="0"/>
                        </a:spcAft>
                      </a:pPr>
                      <a:r>
                        <a:rPr lang="el-GR" sz="800">
                          <a:solidFill>
                            <a:srgbClr val="FFFF99"/>
                          </a:solidFill>
                          <a:latin typeface="Times New Roman"/>
                          <a:ea typeface="Times New Roman"/>
                          <a:cs typeface="Times New Roman"/>
                        </a:rPr>
                        <a:t>4</a:t>
                      </a:r>
                      <a:endParaRPr lang="el-GR" sz="800">
                        <a:latin typeface="Times New Roman"/>
                        <a:ea typeface="Times New Roman"/>
                        <a:cs typeface="Times New Roman"/>
                      </a:endParaRPr>
                    </a:p>
                  </a:txBody>
                  <a:tcPr marL="48429" marR="48429"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157961">
                <a:tc>
                  <a:txBody>
                    <a:bodyPr/>
                    <a:lstStyle/>
                    <a:p>
                      <a:pPr>
                        <a:spcAft>
                          <a:spcPts val="0"/>
                        </a:spcAft>
                      </a:pPr>
                      <a:r>
                        <a:rPr lang="el-GR" sz="1200" dirty="0">
                          <a:latin typeface="Times New Roman"/>
                          <a:ea typeface="Times New Roman"/>
                          <a:cs typeface="Times New Roman"/>
                        </a:rPr>
                        <a:t>Μεταβολή Παγίου Ενεργητικού</a:t>
                      </a:r>
                    </a:p>
                  </a:txBody>
                  <a:tcPr marL="48429" marR="48429"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315923">
                <a:tc>
                  <a:txBody>
                    <a:bodyPr/>
                    <a:lstStyle/>
                    <a:p>
                      <a:pPr>
                        <a:spcAft>
                          <a:spcPts val="0"/>
                        </a:spcAft>
                      </a:pPr>
                      <a:r>
                        <a:rPr lang="el-GR" sz="1200" b="1" dirty="0">
                          <a:solidFill>
                            <a:srgbClr val="FFFFFF"/>
                          </a:solidFill>
                          <a:latin typeface="Times New Roman"/>
                          <a:ea typeface="Times New Roman"/>
                          <a:cs typeface="Times New Roman"/>
                        </a:rPr>
                        <a:t>ΚΑΘΑΡΕΣ ΤΑΜΕΙΑΚΕΣ ΡΟΕΣ ΑΠΟ ΕΠΕΝΔΥΣΕΙΣ</a:t>
                      </a:r>
                      <a:endParaRPr lang="el-GR" sz="1200" dirty="0">
                        <a:latin typeface="Times New Roman"/>
                        <a:ea typeface="Times New Roman"/>
                        <a:cs typeface="Times New Roman"/>
                      </a:endParaRPr>
                    </a:p>
                  </a:txBody>
                  <a:tcPr marL="48429" marR="48429" marT="0" marB="0" anchor="ctr">
                    <a:lnL>
                      <a:noFill/>
                    </a:lnL>
                    <a:lnR w="12700" cap="flat" cmpd="sng" algn="ctr">
                      <a:solidFill>
                        <a:srgbClr val="000000"/>
                      </a:solidFill>
                      <a:prstDash val="solid"/>
                      <a:round/>
                      <a:headEnd type="none" w="med" len="med"/>
                      <a:tailEnd type="none" w="med" len="med"/>
                    </a:lnR>
                    <a:lnT>
                      <a:noFill/>
                    </a:lnT>
                    <a:lnB>
                      <a:noFill/>
                    </a:lnB>
                    <a:solidFill>
                      <a:srgbClr val="993300"/>
                    </a:solidFill>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993300"/>
                    </a:solidFill>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993300"/>
                    </a:solidFill>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993300"/>
                    </a:solidFill>
                  </a:tcPr>
                </a:tc>
                <a:tc>
                  <a:txBody>
                    <a:bodyPr/>
                    <a:lstStyle/>
                    <a:p>
                      <a:endParaRPr lang="el-GR" sz="800" dirty="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993300"/>
                    </a:solidFill>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993300"/>
                    </a:solidFill>
                  </a:tcPr>
                </a:tc>
              </a:tr>
              <a:tr h="232736">
                <a:tc>
                  <a:txBody>
                    <a:bodyPr/>
                    <a:lstStyle/>
                    <a:p>
                      <a:pPr>
                        <a:spcAft>
                          <a:spcPts val="0"/>
                        </a:spcAft>
                      </a:pPr>
                      <a:r>
                        <a:rPr lang="el-GR" sz="1200" b="1" dirty="0">
                          <a:solidFill>
                            <a:srgbClr val="FFFFFF"/>
                          </a:solidFill>
                          <a:latin typeface="Times New Roman"/>
                          <a:ea typeface="Times New Roman"/>
                          <a:cs typeface="Times New Roman"/>
                        </a:rPr>
                        <a:t>ΕΛΕΥΘΕΡΗ ΤΑΜΕΙΑΚΗ ΡΟΗ </a:t>
                      </a:r>
                      <a:endParaRPr lang="el-GR" sz="1200" dirty="0">
                        <a:latin typeface="Times New Roman"/>
                        <a:ea typeface="Times New Roman"/>
                        <a:cs typeface="Times New Roman"/>
                      </a:endParaRPr>
                    </a:p>
                  </a:txBody>
                  <a:tcPr marL="48429" marR="48429"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993300"/>
                    </a:solidFill>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993300"/>
                    </a:solidFill>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993300"/>
                    </a:solidFill>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993300"/>
                    </a:solidFill>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993300"/>
                    </a:solidFill>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993300"/>
                    </a:solidFill>
                  </a:tcPr>
                </a:tc>
              </a:tr>
              <a:tr h="177082">
                <a:tc gridSpan="2">
                  <a:txBody>
                    <a:bodyPr/>
                    <a:lstStyle/>
                    <a:p>
                      <a:pPr>
                        <a:spcAft>
                          <a:spcPts val="0"/>
                        </a:spcAft>
                      </a:pPr>
                      <a:r>
                        <a:rPr lang="el-GR" sz="1200" b="1" u="sng" dirty="0">
                          <a:solidFill>
                            <a:srgbClr val="993300"/>
                          </a:solidFill>
                          <a:latin typeface="Times New Roman"/>
                          <a:ea typeface="Times New Roman"/>
                          <a:cs typeface="Times New Roman"/>
                        </a:rPr>
                        <a:t>Ταμειακές Ροές από Χρηματοδότηση</a:t>
                      </a:r>
                      <a:endParaRPr lang="el-GR" sz="1200" dirty="0">
                        <a:latin typeface="Times New Roman"/>
                        <a:ea typeface="Times New Roman"/>
                        <a:cs typeface="Times New Roman"/>
                      </a:endParaRPr>
                    </a:p>
                  </a:txBody>
                  <a:tcPr marL="48429" marR="48429"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hMerge="1">
                  <a:txBody>
                    <a:bodyPr/>
                    <a:lstStyle/>
                    <a:p>
                      <a:endParaRPr lang="el-GR"/>
                    </a:p>
                  </a:txBody>
                  <a:tcPr/>
                </a:tc>
                <a:tc>
                  <a:txBody>
                    <a:bodyPr/>
                    <a:lstStyle/>
                    <a:p>
                      <a:endParaRPr lang="el-GR" sz="800">
                        <a:latin typeface="Calibri"/>
                        <a:ea typeface="Calibri"/>
                        <a:cs typeface="Times New Roman"/>
                      </a:endParaRPr>
                    </a:p>
                  </a:txBody>
                  <a:tcPr marL="48429" marR="48429"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endParaRPr lang="el-GR" sz="800">
                        <a:latin typeface="Calibri"/>
                        <a:ea typeface="Calibri"/>
                        <a:cs typeface="Times New Roman"/>
                      </a:endParaRPr>
                    </a:p>
                  </a:txBody>
                  <a:tcPr marL="48429" marR="48429"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endParaRPr lang="el-GR" sz="800">
                        <a:latin typeface="Calibri"/>
                        <a:ea typeface="Calibri"/>
                        <a:cs typeface="Times New Roman"/>
                      </a:endParaRPr>
                    </a:p>
                  </a:txBody>
                  <a:tcPr marL="48429" marR="48429"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endParaRPr lang="el-GR" sz="800">
                        <a:latin typeface="Calibri"/>
                        <a:ea typeface="Calibri"/>
                        <a:cs typeface="Times New Roman"/>
                      </a:endParaRPr>
                    </a:p>
                  </a:txBody>
                  <a:tcPr marL="48429" marR="48429"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157961">
                <a:tc>
                  <a:txBody>
                    <a:bodyPr/>
                    <a:lstStyle/>
                    <a:p>
                      <a:pPr>
                        <a:spcAft>
                          <a:spcPts val="0"/>
                        </a:spcAft>
                      </a:pPr>
                      <a:r>
                        <a:rPr lang="el-GR" sz="1200" dirty="0">
                          <a:latin typeface="Times New Roman"/>
                          <a:ea typeface="Times New Roman"/>
                          <a:cs typeface="Times New Roman"/>
                        </a:rPr>
                        <a:t>Ίδια Συμμετοχή</a:t>
                      </a:r>
                    </a:p>
                  </a:txBody>
                  <a:tcPr marL="48429" marR="48429"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157961">
                <a:tc>
                  <a:txBody>
                    <a:bodyPr/>
                    <a:lstStyle/>
                    <a:p>
                      <a:pPr>
                        <a:spcAft>
                          <a:spcPts val="0"/>
                        </a:spcAft>
                      </a:pPr>
                      <a:r>
                        <a:rPr lang="el-GR" sz="1200" dirty="0">
                          <a:latin typeface="Times New Roman"/>
                          <a:ea typeface="Times New Roman"/>
                          <a:cs typeface="Times New Roman"/>
                        </a:rPr>
                        <a:t>Βραχυπρόθεσμες Τραπεζικές Χρηματοδοτήσεις</a:t>
                      </a:r>
                    </a:p>
                  </a:txBody>
                  <a:tcPr marL="48429" marR="48429"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dirty="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57961">
                <a:tc>
                  <a:txBody>
                    <a:bodyPr/>
                    <a:lstStyle/>
                    <a:p>
                      <a:pPr>
                        <a:spcAft>
                          <a:spcPts val="0"/>
                        </a:spcAft>
                      </a:pPr>
                      <a:r>
                        <a:rPr lang="el-GR" sz="1200" dirty="0">
                          <a:latin typeface="Times New Roman"/>
                          <a:ea typeface="Times New Roman"/>
                          <a:cs typeface="Times New Roman"/>
                        </a:rPr>
                        <a:t>Μακροπρόθεσμες Τραπεζικές Χρηματοδοτήσεις</a:t>
                      </a:r>
                    </a:p>
                  </a:txBody>
                  <a:tcPr marL="48429" marR="48429"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57961">
                <a:tc>
                  <a:txBody>
                    <a:bodyPr/>
                    <a:lstStyle/>
                    <a:p>
                      <a:pPr>
                        <a:spcAft>
                          <a:spcPts val="0"/>
                        </a:spcAft>
                      </a:pPr>
                      <a:r>
                        <a:rPr lang="el-GR" sz="1200" dirty="0">
                          <a:latin typeface="Times New Roman"/>
                          <a:ea typeface="Times New Roman"/>
                          <a:cs typeface="Times New Roman"/>
                        </a:rPr>
                        <a:t>Χρεωστικοί Τόκοι -Πιστωτικοί Τόκοι</a:t>
                      </a:r>
                    </a:p>
                  </a:txBody>
                  <a:tcPr marL="48429" marR="48429"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57961">
                <a:tc>
                  <a:txBody>
                    <a:bodyPr/>
                    <a:lstStyle/>
                    <a:p>
                      <a:pPr>
                        <a:spcAft>
                          <a:spcPts val="0"/>
                        </a:spcAft>
                      </a:pPr>
                      <a:r>
                        <a:rPr lang="el-GR" sz="1200" dirty="0">
                          <a:latin typeface="Times New Roman"/>
                          <a:ea typeface="Times New Roman"/>
                          <a:cs typeface="Times New Roman"/>
                        </a:rPr>
                        <a:t>Μείον: Μερίσματα</a:t>
                      </a:r>
                    </a:p>
                  </a:txBody>
                  <a:tcPr marL="48429" marR="48429"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57961">
                <a:tc>
                  <a:txBody>
                    <a:bodyPr/>
                    <a:lstStyle/>
                    <a:p>
                      <a:pPr>
                        <a:spcAft>
                          <a:spcPts val="0"/>
                        </a:spcAft>
                      </a:pPr>
                      <a:r>
                        <a:rPr lang="el-GR" sz="1200" dirty="0">
                          <a:latin typeface="Times New Roman"/>
                          <a:ea typeface="Times New Roman"/>
                          <a:cs typeface="Times New Roman"/>
                        </a:rPr>
                        <a:t>Μείον: Αποπληρωμή </a:t>
                      </a:r>
                      <a:r>
                        <a:rPr lang="el-GR" sz="1200" dirty="0" err="1">
                          <a:latin typeface="Times New Roman"/>
                          <a:ea typeface="Times New Roman"/>
                          <a:cs typeface="Times New Roman"/>
                        </a:rPr>
                        <a:t>Βρ.Τραπεζικού</a:t>
                      </a:r>
                      <a:r>
                        <a:rPr lang="el-GR" sz="1200" dirty="0">
                          <a:latin typeface="Times New Roman"/>
                          <a:ea typeface="Times New Roman"/>
                          <a:cs typeface="Times New Roman"/>
                        </a:rPr>
                        <a:t> Δανεισμού</a:t>
                      </a:r>
                    </a:p>
                  </a:txBody>
                  <a:tcPr marL="48429" marR="48429"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57961">
                <a:tc>
                  <a:txBody>
                    <a:bodyPr/>
                    <a:lstStyle/>
                    <a:p>
                      <a:pPr>
                        <a:spcAft>
                          <a:spcPts val="0"/>
                        </a:spcAft>
                      </a:pPr>
                      <a:r>
                        <a:rPr lang="el-GR" sz="1200" dirty="0">
                          <a:latin typeface="Times New Roman"/>
                          <a:ea typeface="Times New Roman"/>
                          <a:cs typeface="Times New Roman"/>
                        </a:rPr>
                        <a:t>Μείον: Αποπληρωμή </a:t>
                      </a:r>
                      <a:r>
                        <a:rPr lang="el-GR" sz="1200" dirty="0" err="1">
                          <a:latin typeface="Times New Roman"/>
                          <a:ea typeface="Times New Roman"/>
                          <a:cs typeface="Times New Roman"/>
                        </a:rPr>
                        <a:t>Μακρ</a:t>
                      </a:r>
                      <a:r>
                        <a:rPr lang="el-GR" sz="1200" dirty="0">
                          <a:latin typeface="Times New Roman"/>
                          <a:ea typeface="Times New Roman"/>
                          <a:cs typeface="Times New Roman"/>
                        </a:rPr>
                        <a:t>. Τραπεζικού Δανεισμού</a:t>
                      </a:r>
                    </a:p>
                  </a:txBody>
                  <a:tcPr marL="48429" marR="48429"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15923">
                <a:tc>
                  <a:txBody>
                    <a:bodyPr/>
                    <a:lstStyle/>
                    <a:p>
                      <a:pPr>
                        <a:spcAft>
                          <a:spcPts val="0"/>
                        </a:spcAft>
                      </a:pPr>
                      <a:r>
                        <a:rPr lang="el-GR" sz="1200" b="1" dirty="0">
                          <a:solidFill>
                            <a:srgbClr val="FFFFFF"/>
                          </a:solidFill>
                          <a:latin typeface="Times New Roman"/>
                          <a:ea typeface="Times New Roman"/>
                          <a:cs typeface="Times New Roman"/>
                        </a:rPr>
                        <a:t>ΚΑΘΑΡΕΣ ΤΑΜΕΙΑΚΕΣ ΡΟΕΣ ΑΠΟ ΧΡΗΜΑΤΟΔΟΤΗΣΗ</a:t>
                      </a:r>
                      <a:endParaRPr lang="el-GR" sz="1200" dirty="0">
                        <a:latin typeface="Times New Roman"/>
                        <a:ea typeface="Times New Roman"/>
                        <a:cs typeface="Times New Roman"/>
                      </a:endParaRPr>
                    </a:p>
                  </a:txBody>
                  <a:tcPr marL="48429" marR="48429"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993300"/>
                    </a:solidFill>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993300"/>
                    </a:solidFill>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993300"/>
                    </a:solidFill>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993300"/>
                    </a:solidFill>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993300"/>
                    </a:solidFill>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993300"/>
                    </a:solidFill>
                  </a:tcPr>
                </a:tc>
              </a:tr>
              <a:tr h="177082">
                <a:tc gridSpan="2">
                  <a:txBody>
                    <a:bodyPr/>
                    <a:lstStyle/>
                    <a:p>
                      <a:pPr>
                        <a:spcAft>
                          <a:spcPts val="0"/>
                        </a:spcAft>
                      </a:pPr>
                      <a:r>
                        <a:rPr lang="el-GR" sz="1200" b="1" u="sng" dirty="0">
                          <a:solidFill>
                            <a:srgbClr val="993300"/>
                          </a:solidFill>
                          <a:latin typeface="Times New Roman"/>
                          <a:ea typeface="Times New Roman"/>
                          <a:cs typeface="Times New Roman"/>
                        </a:rPr>
                        <a:t>ΜΕΤΑΒΟΛΗ ΤΑΜΕΙΟΥ ΚΑΙ ΛΟΙΠΩΝ ΔΙΑΘΕΣΙΜΩΝ</a:t>
                      </a:r>
                      <a:endParaRPr lang="el-GR" sz="1200" dirty="0">
                        <a:latin typeface="Times New Roman"/>
                        <a:ea typeface="Times New Roman"/>
                        <a:cs typeface="Times New Roman"/>
                      </a:endParaRPr>
                    </a:p>
                  </a:txBody>
                  <a:tcPr marL="48429" marR="48429"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hMerge="1">
                  <a:txBody>
                    <a:bodyPr/>
                    <a:lstStyle/>
                    <a:p>
                      <a:endParaRPr lang="el-GR"/>
                    </a:p>
                  </a:txBody>
                  <a:tcPr/>
                </a:tc>
                <a:tc>
                  <a:txBody>
                    <a:bodyPr/>
                    <a:lstStyle/>
                    <a:p>
                      <a:endParaRPr lang="el-GR" sz="800">
                        <a:latin typeface="Calibri"/>
                        <a:ea typeface="Calibri"/>
                        <a:cs typeface="Times New Roman"/>
                      </a:endParaRPr>
                    </a:p>
                  </a:txBody>
                  <a:tcPr marL="48429" marR="48429"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endParaRPr lang="el-GR" sz="800">
                        <a:latin typeface="Calibri"/>
                        <a:ea typeface="Calibri"/>
                        <a:cs typeface="Times New Roman"/>
                      </a:endParaRPr>
                    </a:p>
                  </a:txBody>
                  <a:tcPr marL="48429" marR="48429"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endParaRPr lang="el-GR" sz="800">
                        <a:latin typeface="Calibri"/>
                        <a:ea typeface="Calibri"/>
                        <a:cs typeface="Times New Roman"/>
                      </a:endParaRPr>
                    </a:p>
                  </a:txBody>
                  <a:tcPr marL="48429" marR="48429"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endParaRPr lang="el-GR" sz="800">
                        <a:latin typeface="Calibri"/>
                        <a:ea typeface="Calibri"/>
                        <a:cs typeface="Times New Roman"/>
                      </a:endParaRPr>
                    </a:p>
                  </a:txBody>
                  <a:tcPr marL="48429" marR="48429"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157961">
                <a:tc>
                  <a:txBody>
                    <a:bodyPr/>
                    <a:lstStyle/>
                    <a:p>
                      <a:pPr>
                        <a:spcAft>
                          <a:spcPts val="0"/>
                        </a:spcAft>
                      </a:pPr>
                      <a:r>
                        <a:rPr lang="el-GR" sz="1200" i="1" dirty="0">
                          <a:latin typeface="Times New Roman"/>
                          <a:ea typeface="Times New Roman"/>
                          <a:cs typeface="Times New Roman"/>
                        </a:rPr>
                        <a:t>Ρευστά Διαθέσιμα που αφορούν την συγκεκριμένη χρήση</a:t>
                      </a:r>
                      <a:endParaRPr lang="el-GR" sz="1200" dirty="0">
                        <a:latin typeface="Times New Roman"/>
                        <a:ea typeface="Times New Roman"/>
                        <a:cs typeface="Times New Roman"/>
                      </a:endParaRPr>
                    </a:p>
                  </a:txBody>
                  <a:tcPr marL="48429" marR="48429"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157961">
                <a:tc>
                  <a:txBody>
                    <a:bodyPr/>
                    <a:lstStyle/>
                    <a:p>
                      <a:pPr>
                        <a:spcAft>
                          <a:spcPts val="0"/>
                        </a:spcAft>
                      </a:pPr>
                      <a:r>
                        <a:rPr lang="el-GR" sz="1200" i="1" dirty="0">
                          <a:latin typeface="Times New Roman"/>
                          <a:ea typeface="Times New Roman"/>
                          <a:cs typeface="Times New Roman"/>
                        </a:rPr>
                        <a:t>Ταμείο Αρχής Περιόδου</a:t>
                      </a:r>
                      <a:endParaRPr lang="el-GR" sz="1200" dirty="0">
                        <a:latin typeface="Times New Roman"/>
                        <a:ea typeface="Times New Roman"/>
                        <a:cs typeface="Times New Roman"/>
                      </a:endParaRPr>
                    </a:p>
                  </a:txBody>
                  <a:tcPr marL="48429" marR="48429"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57961">
                <a:tc>
                  <a:txBody>
                    <a:bodyPr/>
                    <a:lstStyle/>
                    <a:p>
                      <a:pPr>
                        <a:spcAft>
                          <a:spcPts val="0"/>
                        </a:spcAft>
                      </a:pPr>
                      <a:r>
                        <a:rPr lang="el-GR" sz="1200" i="1" dirty="0">
                          <a:latin typeface="Times New Roman"/>
                          <a:ea typeface="Times New Roman"/>
                          <a:cs typeface="Times New Roman"/>
                        </a:rPr>
                        <a:t>Αθροιστικά Ρευστά Διαθέσιμα</a:t>
                      </a:r>
                      <a:endParaRPr lang="el-GR" sz="1200" dirty="0">
                        <a:latin typeface="Times New Roman"/>
                        <a:ea typeface="Times New Roman"/>
                        <a:cs typeface="Times New Roman"/>
                      </a:endParaRPr>
                    </a:p>
                  </a:txBody>
                  <a:tcPr marL="48429" marR="48429" marT="0" marB="0" anchor="ctr">
                    <a:lnL>
                      <a:noFill/>
                    </a:lnL>
                    <a:lnR w="1270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tcPr>
                </a:tc>
                <a:tc>
                  <a:txBody>
                    <a:bodyPr/>
                    <a:lstStyle/>
                    <a:p>
                      <a:endParaRPr lang="el-GR" sz="800" dirty="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tcPr>
                </a:tc>
                <a:tc>
                  <a:txBody>
                    <a:bodyPr/>
                    <a:lstStyle/>
                    <a:p>
                      <a:endParaRPr lang="el-GR" sz="80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tcPr>
                </a:tc>
                <a:tc>
                  <a:txBody>
                    <a:bodyPr/>
                    <a:lstStyle/>
                    <a:p>
                      <a:endParaRPr lang="el-GR" sz="800" dirty="0">
                        <a:latin typeface="Calibri"/>
                        <a:ea typeface="Calibri"/>
                        <a:cs typeface="Times New Roman"/>
                      </a:endParaRPr>
                    </a:p>
                  </a:txBody>
                  <a:tcPr marL="48429" marR="48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tcPr>
                </a:tc>
              </a:tr>
            </a:tbl>
          </a:graphicData>
        </a:graphic>
      </p:graphicFrame>
      <p:sp>
        <p:nvSpPr>
          <p:cNvPr id="3" name="Content Placeholder 2"/>
          <p:cNvSpPr>
            <a:spLocks noGrp="1"/>
          </p:cNvSpPr>
          <p:nvPr>
            <p:ph idx="1"/>
          </p:nvPr>
        </p:nvSpPr>
        <p:spPr>
          <a:xfrm>
            <a:off x="4572000" y="1340768"/>
            <a:ext cx="3960440" cy="4968552"/>
          </a:xfrm>
          <a:gradFill>
            <a:gsLst>
              <a:gs pos="0">
                <a:schemeClr val="accent4">
                  <a:lumMod val="90000"/>
                  <a:lumOff val="10000"/>
                </a:schemeClr>
              </a:gs>
              <a:gs pos="50000">
                <a:schemeClr val="accent1">
                  <a:tint val="44500"/>
                  <a:satMod val="160000"/>
                </a:schemeClr>
              </a:gs>
              <a:gs pos="100000">
                <a:schemeClr val="accent1">
                  <a:tint val="23500"/>
                  <a:satMod val="160000"/>
                </a:schemeClr>
              </a:gs>
            </a:gsLst>
            <a:lin ang="0" scaled="0"/>
          </a:gradFill>
        </p:spPr>
        <p:txBody>
          <a:bodyPr>
            <a:normAutofit fontScale="25000" lnSpcReduction="20000"/>
          </a:bodyPr>
          <a:lstStyle/>
          <a:p>
            <a:pPr marL="342900" lvl="1" indent="-342900" algn="ctr">
              <a:spcBef>
                <a:spcPct val="0"/>
              </a:spcBef>
              <a:buClr>
                <a:schemeClr val="bg1"/>
              </a:buClr>
              <a:buNone/>
            </a:pPr>
            <a:r>
              <a:rPr lang="el-GR" sz="6400" dirty="0" smtClean="0">
                <a:solidFill>
                  <a:schemeClr val="bg2">
                    <a:lumMod val="75000"/>
                  </a:schemeClr>
                </a:solidFill>
              </a:rPr>
              <a:t> </a:t>
            </a:r>
            <a:endParaRPr lang="el-GR" sz="6400" dirty="0" smtClean="0">
              <a:solidFill>
                <a:srgbClr val="C00000"/>
              </a:solidFill>
            </a:endParaRPr>
          </a:p>
          <a:p>
            <a:pPr lvl="1" algn="ctr">
              <a:spcBef>
                <a:spcPct val="0"/>
              </a:spcBef>
              <a:buClr>
                <a:schemeClr val="bg1"/>
              </a:buClr>
              <a:buFont typeface="Wingdings" pitchFamily="2" charset="2"/>
              <a:buChar char="Ø"/>
            </a:pPr>
            <a:r>
              <a:rPr lang="el-GR" sz="7200" dirty="0" smtClean="0">
                <a:solidFill>
                  <a:srgbClr val="C00000"/>
                </a:solidFill>
                <a:latin typeface="Arial" charset="0"/>
              </a:rPr>
              <a:t>Η κατάσταση Μελλοντικών </a:t>
            </a:r>
            <a:r>
              <a:rPr lang="el-GR" sz="7200" dirty="0" err="1" smtClean="0">
                <a:solidFill>
                  <a:srgbClr val="C00000"/>
                </a:solidFill>
                <a:latin typeface="Arial" charset="0"/>
              </a:rPr>
              <a:t>Ταµειακών</a:t>
            </a:r>
            <a:r>
              <a:rPr lang="el-GR" sz="7200" dirty="0" smtClean="0">
                <a:solidFill>
                  <a:srgbClr val="C00000"/>
                </a:solidFill>
                <a:latin typeface="Arial" charset="0"/>
              </a:rPr>
              <a:t> Ροών εμβαθύνει στα </a:t>
            </a:r>
            <a:r>
              <a:rPr lang="el-GR" sz="7200" dirty="0" err="1" smtClean="0">
                <a:solidFill>
                  <a:srgbClr val="C00000"/>
                </a:solidFill>
                <a:latin typeface="Arial" charset="0"/>
              </a:rPr>
              <a:t>οικονοµικά</a:t>
            </a:r>
            <a:r>
              <a:rPr lang="el-GR" sz="7200" dirty="0" smtClean="0">
                <a:solidFill>
                  <a:srgbClr val="C00000"/>
                </a:solidFill>
                <a:latin typeface="Arial" charset="0"/>
              </a:rPr>
              <a:t> δεδομένα της επιχείρησης και οι πιστωτές µ</a:t>
            </a:r>
            <a:r>
              <a:rPr lang="el-GR" sz="7200" dirty="0" err="1" smtClean="0">
                <a:solidFill>
                  <a:srgbClr val="C00000"/>
                </a:solidFill>
                <a:latin typeface="Arial" charset="0"/>
              </a:rPr>
              <a:t>πορούν</a:t>
            </a:r>
            <a:r>
              <a:rPr lang="el-GR" sz="7200" dirty="0" smtClean="0">
                <a:solidFill>
                  <a:srgbClr val="C00000"/>
                </a:solidFill>
                <a:latin typeface="Arial" charset="0"/>
              </a:rPr>
              <a:t> να εξετάσουν την ικανότητα αποπληρωμής της επιχείρησης και διαχρονικά αλλά και κλαδικά. </a:t>
            </a:r>
            <a:endParaRPr lang="en-US" sz="7200" dirty="0" smtClean="0">
              <a:solidFill>
                <a:srgbClr val="C00000"/>
              </a:solidFill>
              <a:latin typeface="Arial" charset="0"/>
            </a:endParaRPr>
          </a:p>
          <a:p>
            <a:pPr lvl="1" algn="ctr">
              <a:spcBef>
                <a:spcPct val="0"/>
              </a:spcBef>
              <a:buClr>
                <a:schemeClr val="bg1"/>
              </a:buClr>
              <a:buFont typeface="Wingdings" pitchFamily="2" charset="2"/>
              <a:buChar char="Ø"/>
            </a:pPr>
            <a:endParaRPr lang="el-GR" sz="7200" dirty="0" smtClean="0">
              <a:solidFill>
                <a:srgbClr val="C00000"/>
              </a:solidFill>
              <a:latin typeface="Arial" charset="0"/>
            </a:endParaRPr>
          </a:p>
          <a:p>
            <a:pPr lvl="1" algn="ctr">
              <a:spcBef>
                <a:spcPct val="0"/>
              </a:spcBef>
              <a:buClr>
                <a:schemeClr val="bg1"/>
              </a:buClr>
              <a:buFont typeface="Wingdings" pitchFamily="2" charset="2"/>
              <a:buChar char="Ø"/>
            </a:pPr>
            <a:endParaRPr lang="en-US" sz="7200" dirty="0" smtClean="0">
              <a:solidFill>
                <a:srgbClr val="C00000"/>
              </a:solidFill>
              <a:latin typeface="Arial" charset="0"/>
            </a:endParaRPr>
          </a:p>
          <a:p>
            <a:pPr lvl="1" algn="ctr">
              <a:spcBef>
                <a:spcPct val="0"/>
              </a:spcBef>
              <a:buClr>
                <a:schemeClr val="bg1"/>
              </a:buClr>
              <a:buFont typeface="Wingdings" pitchFamily="2" charset="2"/>
              <a:buChar char="Ø"/>
            </a:pPr>
            <a:r>
              <a:rPr lang="el-GR" sz="7200" dirty="0" smtClean="0">
                <a:solidFill>
                  <a:srgbClr val="C00000"/>
                </a:solidFill>
                <a:latin typeface="Arial" charset="0"/>
              </a:rPr>
              <a:t>Οι πιστωτές µε τις </a:t>
            </a:r>
            <a:r>
              <a:rPr lang="el-GR" sz="7200" dirty="0" err="1" smtClean="0">
                <a:solidFill>
                  <a:srgbClr val="C00000"/>
                </a:solidFill>
                <a:latin typeface="Arial" charset="0"/>
              </a:rPr>
              <a:t>Ταµειακές</a:t>
            </a:r>
            <a:r>
              <a:rPr lang="el-GR" sz="7200" dirty="0" smtClean="0">
                <a:solidFill>
                  <a:srgbClr val="C00000"/>
                </a:solidFill>
                <a:latin typeface="Arial" charset="0"/>
              </a:rPr>
              <a:t> Ροές δεν δίνουν </a:t>
            </a:r>
            <a:r>
              <a:rPr lang="el-GR" sz="7200" dirty="0" err="1" smtClean="0">
                <a:solidFill>
                  <a:srgbClr val="C00000"/>
                </a:solidFill>
                <a:latin typeface="Arial" charset="0"/>
              </a:rPr>
              <a:t>έµφαση</a:t>
            </a:r>
            <a:r>
              <a:rPr lang="el-GR" sz="7200" dirty="0" smtClean="0">
                <a:solidFill>
                  <a:srgbClr val="C00000"/>
                </a:solidFill>
                <a:latin typeface="Arial" charset="0"/>
              </a:rPr>
              <a:t> µόνο στα λογιστικά κέρδη αλλά στις  </a:t>
            </a:r>
            <a:r>
              <a:rPr lang="el-GR" sz="7200" dirty="0" err="1" smtClean="0">
                <a:solidFill>
                  <a:srgbClr val="C00000"/>
                </a:solidFill>
                <a:latin typeface="Arial" charset="0"/>
              </a:rPr>
              <a:t>χρηµατικές</a:t>
            </a:r>
            <a:r>
              <a:rPr lang="el-GR" sz="7200" dirty="0" smtClean="0">
                <a:solidFill>
                  <a:srgbClr val="C00000"/>
                </a:solidFill>
                <a:latin typeface="Arial" charset="0"/>
              </a:rPr>
              <a:t> ροές µε </a:t>
            </a:r>
            <a:r>
              <a:rPr lang="el-GR" sz="7200" dirty="0" err="1" smtClean="0">
                <a:solidFill>
                  <a:srgbClr val="C00000"/>
                </a:solidFill>
                <a:latin typeface="Arial" charset="0"/>
              </a:rPr>
              <a:t>αποτέλεσµα</a:t>
            </a:r>
            <a:r>
              <a:rPr lang="el-GR" sz="7200" dirty="0" smtClean="0">
                <a:solidFill>
                  <a:srgbClr val="C00000"/>
                </a:solidFill>
                <a:latin typeface="Arial" charset="0"/>
              </a:rPr>
              <a:t> να αποκτούν καλύτερη εικόνα για την πραγματική ρευστότητα και αποδοτικότητα της επιχείρησης. </a:t>
            </a:r>
          </a:p>
        </p:txBody>
      </p:sp>
    </p:spTree>
    <p:extLst>
      <p:ext uri="{BB962C8B-B14F-4D97-AF65-F5344CB8AC3E}">
        <p14:creationId xmlns="" xmlns:p14="http://schemas.microsoft.com/office/powerpoint/2010/main" val="1934984054"/>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Στρογγυλεμένο ορθογώνιο"/>
          <p:cNvSpPr/>
          <p:nvPr/>
        </p:nvSpPr>
        <p:spPr>
          <a:xfrm>
            <a:off x="611560" y="3789040"/>
            <a:ext cx="8136904" cy="27363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 name="Content Placeholder 2"/>
          <p:cNvSpPr>
            <a:spLocks noGrp="1"/>
          </p:cNvSpPr>
          <p:nvPr>
            <p:ph idx="1"/>
          </p:nvPr>
        </p:nvSpPr>
        <p:spPr>
          <a:xfrm>
            <a:off x="827584" y="3717032"/>
            <a:ext cx="7416824" cy="2232248"/>
          </a:xfrm>
        </p:spPr>
        <p:txBody>
          <a:bodyPr>
            <a:normAutofit/>
          </a:bodyPr>
          <a:lstStyle/>
          <a:p>
            <a:pPr marL="342900" lvl="1" indent="-342900" algn="just">
              <a:spcBef>
                <a:spcPct val="0"/>
              </a:spcBef>
              <a:buClr>
                <a:schemeClr val="bg1"/>
              </a:buClr>
              <a:buNone/>
            </a:pPr>
            <a:r>
              <a:rPr lang="el-GR" sz="6400" dirty="0" smtClean="0">
                <a:solidFill>
                  <a:schemeClr val="bg1"/>
                </a:solidFill>
              </a:rPr>
              <a:t> </a:t>
            </a:r>
          </a:p>
        </p:txBody>
      </p:sp>
      <p:sp>
        <p:nvSpPr>
          <p:cNvPr id="4" name="Slide Number Placeholder 3"/>
          <p:cNvSpPr>
            <a:spLocks noGrp="1"/>
          </p:cNvSpPr>
          <p:nvPr>
            <p:ph type="sldNum" sz="quarter" idx="12"/>
          </p:nvPr>
        </p:nvSpPr>
        <p:spPr/>
        <p:txBody>
          <a:bodyPr/>
          <a:lstStyle/>
          <a:p>
            <a:fld id="{5F5E4264-AB2C-4F8D-B722-011EE3B28134}" type="slidenum">
              <a:rPr lang="el-GR" smtClean="0"/>
              <a:pPr/>
              <a:t>77</a:t>
            </a:fld>
            <a:endParaRPr lang="el-GR" dirty="0"/>
          </a:p>
        </p:txBody>
      </p:sp>
      <p:graphicFrame>
        <p:nvGraphicFramePr>
          <p:cNvPr id="10" name="9 - Διάγραμμα"/>
          <p:cNvGraphicFramePr/>
          <p:nvPr/>
        </p:nvGraphicFramePr>
        <p:xfrm>
          <a:off x="1187624" y="692696"/>
          <a:ext cx="4912566" cy="30449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26" name="AutoShape 2"/>
          <p:cNvSpPr>
            <a:spLocks noChangeArrowheads="1"/>
          </p:cNvSpPr>
          <p:nvPr/>
        </p:nvSpPr>
        <p:spPr bwMode="auto">
          <a:xfrm>
            <a:off x="3275856" y="3789040"/>
            <a:ext cx="5112568" cy="493120"/>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cs typeface="Arial" pitchFamily="34" charset="0"/>
              </a:rPr>
              <a:t>3</a:t>
            </a:r>
            <a:r>
              <a:rPr kumimoji="0" lang="el-GR" sz="2000" b="0" i="0" u="none" strike="noStrike" cap="none" normalizeH="0" baseline="0" dirty="0" smtClean="0">
                <a:ln>
                  <a:noFill/>
                </a:ln>
                <a:solidFill>
                  <a:schemeClr val="tx1"/>
                </a:solidFill>
                <a:effectLst/>
                <a:latin typeface="Calibri" pitchFamily="34" charset="0"/>
                <a:cs typeface="Arial" pitchFamily="34" charset="0"/>
              </a:rPr>
              <a:t> ΕΝΑΛΛΑΚΤΙΚΟΙ</a:t>
            </a:r>
            <a:r>
              <a:rPr kumimoji="0" lang="el-GR" sz="2000" b="0" i="0" u="none" strike="noStrike" cap="none" normalizeH="0" dirty="0" smtClean="0">
                <a:ln>
                  <a:noFill/>
                </a:ln>
                <a:solidFill>
                  <a:schemeClr val="tx1"/>
                </a:solidFill>
                <a:effectLst/>
                <a:latin typeface="Calibri" pitchFamily="34" charset="0"/>
                <a:cs typeface="Arial" pitchFamily="34" charset="0"/>
              </a:rPr>
              <a:t> </a:t>
            </a:r>
            <a:r>
              <a:rPr kumimoji="0" lang="el-GR" sz="2000" b="0" i="0" u="none" strike="noStrike" cap="none" normalizeH="0" baseline="0" dirty="0" smtClean="0">
                <a:ln>
                  <a:noFill/>
                </a:ln>
                <a:solidFill>
                  <a:schemeClr val="tx1"/>
                </a:solidFill>
                <a:effectLst/>
                <a:latin typeface="Calibri" pitchFamily="34" charset="0"/>
                <a:cs typeface="Arial" pitchFamily="34" charset="0"/>
              </a:rPr>
              <a:t>ΤΡΟΠΟΙ ΑΝΤΙΜΕΤΩΠΙΣΗΣ </a:t>
            </a:r>
            <a:endParaRPr kumimoji="0" lang="el-GR"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7" name="Oval 3"/>
          <p:cNvSpPr>
            <a:spLocks noChangeArrowheads="1"/>
          </p:cNvSpPr>
          <p:nvPr/>
        </p:nvSpPr>
        <p:spPr bwMode="auto">
          <a:xfrm>
            <a:off x="395536" y="4406314"/>
            <a:ext cx="4248472" cy="1709108"/>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l-GR" sz="1400" b="1" i="0" u="none" strike="noStrike" cap="none" normalizeH="0" baseline="0" dirty="0" smtClean="0">
                <a:ln>
                  <a:noFill/>
                </a:ln>
                <a:solidFill>
                  <a:srgbClr val="0070C0"/>
                </a:solidFill>
                <a:effectLst/>
                <a:latin typeface="Calibri" pitchFamily="34" charset="0"/>
                <a:cs typeface="Arial" pitchFamily="34" charset="0"/>
              </a:rPr>
              <a:t>ΑΝΑΔΙΑΡΘΡΩΣΗ ΤΟΥ ΧΡΕΟΥΣ ΤΩΝ ΒΡΑΧΥΠΡΟΘΕΣΜΩΝ ΥΠΟΧΡΕΩΣΕΩΝ     =</a:t>
            </a:r>
          </a:p>
          <a:p>
            <a:pPr marL="0" marR="0" lvl="0" indent="0" algn="ctr" defTabSz="914400" rtl="0" eaLnBrk="1" fontAlgn="base" latinLnBrk="0" hangingPunct="1">
              <a:lnSpc>
                <a:spcPct val="100000"/>
              </a:lnSpc>
              <a:spcBef>
                <a:spcPct val="0"/>
              </a:spcBef>
              <a:spcAft>
                <a:spcPts val="1000"/>
              </a:spcAft>
              <a:buClrTx/>
              <a:buSzTx/>
              <a:buFontTx/>
              <a:buNone/>
              <a:tabLst/>
            </a:pPr>
            <a:r>
              <a:rPr kumimoji="0" lang="el-GR" sz="1400" b="1" i="0" u="none" strike="noStrike" cap="none" normalizeH="0" baseline="0" dirty="0" smtClean="0">
                <a:ln>
                  <a:noFill/>
                </a:ln>
                <a:solidFill>
                  <a:srgbClr val="0070C0"/>
                </a:solidFill>
                <a:effectLst/>
                <a:latin typeface="Calibri" pitchFamily="34" charset="0"/>
                <a:cs typeface="Arial" pitchFamily="34" charset="0"/>
              </a:rPr>
              <a:t>ΜΕΤΑΤΡΟΠΗ ΤΩΝ ΒΡΑΧΥΠΡΟΘΕΣΜΩΝ ΥΠΟΧΡΕΩΣΕΩΝ ΣΕ ΜΑΚΡΟΠΡΟΘΕΣΜΕΣ</a:t>
            </a:r>
            <a:endParaRPr kumimoji="0" lang="el-GR" sz="1400" b="1" i="0" u="none" strike="noStrike" cap="none" normalizeH="0" baseline="0" dirty="0" smtClean="0">
              <a:ln>
                <a:noFill/>
              </a:ln>
              <a:solidFill>
                <a:srgbClr val="0070C0"/>
              </a:solidFill>
              <a:effectLst/>
              <a:latin typeface="Arial" pitchFamily="34" charset="0"/>
              <a:cs typeface="Arial" pitchFamily="34" charset="0"/>
            </a:endParaRPr>
          </a:p>
        </p:txBody>
      </p:sp>
      <p:cxnSp>
        <p:nvCxnSpPr>
          <p:cNvPr id="1028" name="AutoShape 4"/>
          <p:cNvCxnSpPr>
            <a:cxnSpLocks noChangeShapeType="1"/>
            <a:stCxn id="1026" idx="1"/>
          </p:cNvCxnSpPr>
          <p:nvPr/>
        </p:nvCxnSpPr>
        <p:spPr bwMode="auto">
          <a:xfrm flipH="1">
            <a:off x="2555776" y="4035600"/>
            <a:ext cx="720080" cy="401512"/>
          </a:xfrm>
          <a:prstGeom prst="straightConnector1">
            <a:avLst/>
          </a:prstGeom>
          <a:noFill/>
          <a:ln w="9525">
            <a:solidFill>
              <a:srgbClr val="000000"/>
            </a:solidFill>
            <a:round/>
            <a:headEnd/>
            <a:tailEnd type="triangle" w="med" len="med"/>
          </a:ln>
        </p:spPr>
      </p:cxnSp>
      <p:sp>
        <p:nvSpPr>
          <p:cNvPr id="1029" name="Oval 5"/>
          <p:cNvSpPr>
            <a:spLocks noChangeArrowheads="1"/>
          </p:cNvSpPr>
          <p:nvPr/>
        </p:nvSpPr>
        <p:spPr bwMode="auto">
          <a:xfrm>
            <a:off x="3779912" y="4653136"/>
            <a:ext cx="2478486" cy="1098312"/>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l-GR" sz="1400" b="1" i="0" u="none" strike="noStrike" cap="none" normalizeH="0" baseline="0" dirty="0" smtClean="0">
                <a:ln>
                  <a:noFill/>
                </a:ln>
                <a:solidFill>
                  <a:srgbClr val="0070C0"/>
                </a:solidFill>
                <a:effectLst/>
                <a:latin typeface="Calibri" pitchFamily="34" charset="0"/>
                <a:cs typeface="Arial" pitchFamily="34" charset="0"/>
              </a:rPr>
              <a:t>ΡΕΥΣΤΟΠΟΙΗΣΗ</a:t>
            </a:r>
            <a:r>
              <a:rPr kumimoji="0" lang="en-US" sz="1400" b="1" i="0" u="none" strike="noStrike" cap="none" normalizeH="0" baseline="0" dirty="0" smtClean="0">
                <a:ln>
                  <a:noFill/>
                </a:ln>
                <a:solidFill>
                  <a:srgbClr val="0070C0"/>
                </a:solidFill>
                <a:effectLst/>
                <a:latin typeface="Calibri" pitchFamily="34" charset="0"/>
                <a:cs typeface="Arial" pitchFamily="34" charset="0"/>
              </a:rPr>
              <a:t> </a:t>
            </a:r>
            <a:r>
              <a:rPr lang="el-GR" sz="1400" b="1" dirty="0" smtClean="0">
                <a:solidFill>
                  <a:srgbClr val="0070C0"/>
                </a:solidFill>
                <a:latin typeface="Calibri" pitchFamily="34" charset="0"/>
                <a:cs typeface="Arial" pitchFamily="34" charset="0"/>
              </a:rPr>
              <a:t>ΜΗ ΛΕΙΤΟΥΡΓΙΚΩΝ ΠΑΓΙΩΝ </a:t>
            </a:r>
            <a:endParaRPr kumimoji="0" lang="el-GR" sz="1800" b="1" i="0" u="none" strike="noStrike" cap="none" normalizeH="0" baseline="0" dirty="0" smtClean="0">
              <a:ln>
                <a:noFill/>
              </a:ln>
              <a:solidFill>
                <a:srgbClr val="0070C0"/>
              </a:solidFill>
              <a:effectLst/>
              <a:latin typeface="Arial" pitchFamily="34" charset="0"/>
              <a:cs typeface="Arial" pitchFamily="34" charset="0"/>
            </a:endParaRPr>
          </a:p>
        </p:txBody>
      </p:sp>
      <p:cxnSp>
        <p:nvCxnSpPr>
          <p:cNvPr id="1030" name="AutoShape 6"/>
          <p:cNvCxnSpPr>
            <a:cxnSpLocks noChangeShapeType="1"/>
            <a:endCxn id="1029" idx="0"/>
          </p:cNvCxnSpPr>
          <p:nvPr/>
        </p:nvCxnSpPr>
        <p:spPr bwMode="auto">
          <a:xfrm>
            <a:off x="4854475" y="4268847"/>
            <a:ext cx="164680" cy="384289"/>
          </a:xfrm>
          <a:prstGeom prst="straightConnector1">
            <a:avLst/>
          </a:prstGeom>
          <a:noFill/>
          <a:ln w="9525">
            <a:solidFill>
              <a:srgbClr val="000000"/>
            </a:solidFill>
            <a:round/>
            <a:headEnd/>
            <a:tailEnd type="triangle" w="med" len="med"/>
          </a:ln>
        </p:spPr>
      </p:cxnSp>
      <p:sp>
        <p:nvSpPr>
          <p:cNvPr id="1031" name="Oval 7"/>
          <p:cNvSpPr>
            <a:spLocks noChangeArrowheads="1"/>
          </p:cNvSpPr>
          <p:nvPr/>
        </p:nvSpPr>
        <p:spPr bwMode="auto">
          <a:xfrm>
            <a:off x="6012160" y="4797152"/>
            <a:ext cx="2863626" cy="152045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1400" b="1" i="0" u="none" strike="noStrike" cap="none" normalizeH="0" baseline="0" dirty="0" smtClean="0">
                <a:ln>
                  <a:noFill/>
                </a:ln>
                <a:solidFill>
                  <a:srgbClr val="0070C0"/>
                </a:solidFill>
                <a:effectLst/>
                <a:latin typeface="Calibri" pitchFamily="34" charset="0"/>
                <a:cs typeface="Arial" pitchFamily="34" charset="0"/>
              </a:rPr>
              <a:t>ΥΠΟΧΡΕΩΤΙΚΗ ΑΥΞΗΣΗ ΜΕΤΟΧΙΚΟΥ ΚΕΦΑΛΑΙΟΥ ΜΕ ΣΥΜΜΕΤΟΧΗ</a:t>
            </a:r>
            <a:endParaRPr kumimoji="0" lang="el-GR" sz="1400" b="1" i="0" u="none" strike="noStrike" cap="none" normalizeH="0" baseline="0" dirty="0" smtClean="0">
              <a:ln>
                <a:noFill/>
              </a:ln>
              <a:solidFill>
                <a:srgbClr val="0070C0"/>
              </a:solidFill>
              <a:effectLst/>
              <a:latin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l-GR" sz="1400" b="1" i="0" u="none" strike="noStrike" cap="none" normalizeH="0" baseline="0" dirty="0" smtClean="0">
                <a:ln>
                  <a:noFill/>
                </a:ln>
                <a:solidFill>
                  <a:srgbClr val="0070C0"/>
                </a:solidFill>
                <a:effectLst/>
                <a:latin typeface="Calibri" pitchFamily="34" charset="0"/>
                <a:cs typeface="Arial" pitchFamily="34" charset="0"/>
              </a:rPr>
              <a:t> ΜΕΤΟΧΩΝ </a:t>
            </a:r>
            <a:r>
              <a:rPr lang="el-GR" sz="1400" b="1" dirty="0" smtClean="0">
                <a:solidFill>
                  <a:srgbClr val="0070C0"/>
                </a:solidFill>
                <a:latin typeface="Calibri" pitchFamily="34" charset="0"/>
                <a:cs typeface="Arial" pitchFamily="34" charset="0"/>
              </a:rPr>
              <a:t>Ή</a:t>
            </a:r>
            <a:r>
              <a:rPr kumimoji="0" lang="el-GR" sz="1400" b="1" i="0" u="none" strike="noStrike" cap="none" normalizeH="0" baseline="0" dirty="0" smtClean="0">
                <a:ln>
                  <a:noFill/>
                </a:ln>
                <a:solidFill>
                  <a:srgbClr val="0070C0"/>
                </a:solidFill>
                <a:effectLst/>
                <a:latin typeface="Calibri" pitchFamily="34" charset="0"/>
                <a:cs typeface="Arial" pitchFamily="34" charset="0"/>
              </a:rPr>
              <a:t>/ΚΑΙ </a:t>
            </a:r>
            <a:r>
              <a:rPr kumimoji="0" lang="en-US" sz="1400" b="1" i="0" u="none" strike="noStrike" cap="none" normalizeH="0" baseline="0" dirty="0" smtClean="0">
                <a:ln>
                  <a:noFill/>
                </a:ln>
                <a:solidFill>
                  <a:srgbClr val="0070C0"/>
                </a:solidFill>
                <a:effectLst/>
                <a:latin typeface="Calibri" pitchFamily="34" charset="0"/>
                <a:cs typeface="Arial" pitchFamily="34" charset="0"/>
              </a:rPr>
              <a:t> </a:t>
            </a:r>
            <a:r>
              <a:rPr kumimoji="0" lang="el-GR" sz="1400" b="1" i="0" u="none" strike="noStrike" cap="none" normalizeH="0" baseline="0" dirty="0" smtClean="0">
                <a:ln>
                  <a:noFill/>
                </a:ln>
                <a:solidFill>
                  <a:srgbClr val="0070C0"/>
                </a:solidFill>
                <a:effectLst/>
                <a:latin typeface="Calibri" pitchFamily="34" charset="0"/>
                <a:cs typeface="Arial" pitchFamily="34" charset="0"/>
              </a:rPr>
              <a:t>ΣΤΡΑΤΗΓΙΚΟΥ</a:t>
            </a:r>
            <a:r>
              <a:rPr kumimoji="0" lang="en-US" sz="1400" b="1" i="0" u="none" strike="noStrike" cap="none" normalizeH="0" baseline="0" dirty="0" smtClean="0">
                <a:ln>
                  <a:noFill/>
                </a:ln>
                <a:solidFill>
                  <a:srgbClr val="0070C0"/>
                </a:solidFill>
                <a:effectLst/>
                <a:latin typeface="Calibri" pitchFamily="34" charset="0"/>
                <a:cs typeface="Arial" pitchFamily="34" charset="0"/>
              </a:rPr>
              <a:t> </a:t>
            </a:r>
            <a:r>
              <a:rPr kumimoji="0" lang="el-GR" sz="1400" b="1" i="0" u="none" strike="noStrike" cap="none" normalizeH="0" baseline="0" dirty="0" smtClean="0">
                <a:ln>
                  <a:noFill/>
                </a:ln>
                <a:solidFill>
                  <a:srgbClr val="0070C0"/>
                </a:solidFill>
                <a:effectLst/>
                <a:latin typeface="Calibri" pitchFamily="34" charset="0"/>
                <a:cs typeface="Arial" pitchFamily="34" charset="0"/>
              </a:rPr>
              <a:t>ΕΠΕΝΔΥΤΗ </a:t>
            </a:r>
            <a:endParaRPr kumimoji="0" lang="en-US" sz="1400" b="1" i="0" u="none" strike="noStrike" cap="none" normalizeH="0" baseline="0" dirty="0" smtClean="0">
              <a:ln>
                <a:noFill/>
              </a:ln>
              <a:solidFill>
                <a:srgbClr val="0070C0"/>
              </a:solidFill>
              <a:effectLst/>
              <a:latin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032" name="AutoShape 8"/>
          <p:cNvCxnSpPr>
            <a:cxnSpLocks noChangeShapeType="1"/>
            <a:endCxn id="1031" idx="0"/>
          </p:cNvCxnSpPr>
          <p:nvPr/>
        </p:nvCxnSpPr>
        <p:spPr bwMode="auto">
          <a:xfrm>
            <a:off x="6156176" y="4293096"/>
            <a:ext cx="1287797" cy="504056"/>
          </a:xfrm>
          <a:prstGeom prst="straightConnector1">
            <a:avLst/>
          </a:prstGeom>
          <a:noFill/>
          <a:ln w="9525">
            <a:solidFill>
              <a:srgbClr val="000000"/>
            </a:solidFill>
            <a:round/>
            <a:headEnd/>
            <a:tailEnd type="triangle" w="med" len="med"/>
          </a:ln>
        </p:spPr>
      </p:cxnSp>
      <p:sp>
        <p:nvSpPr>
          <p:cNvPr id="1047" name="AutoShape 23"/>
          <p:cNvSpPr>
            <a:spLocks noChangeArrowheads="1"/>
          </p:cNvSpPr>
          <p:nvPr/>
        </p:nvSpPr>
        <p:spPr bwMode="auto">
          <a:xfrm>
            <a:off x="6012160" y="620688"/>
            <a:ext cx="3024336" cy="3029421"/>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457200" marR="0" lvl="1" indent="0" algn="ctr" defTabSz="914400" rtl="0" eaLnBrk="1" fontAlgn="base" latinLnBrk="0" hangingPunct="1">
              <a:lnSpc>
                <a:spcPct val="100000"/>
              </a:lnSpc>
              <a:spcBef>
                <a:spcPct val="0"/>
              </a:spcBef>
              <a:spcAft>
                <a:spcPts val="1000"/>
              </a:spcAft>
              <a:buClrTx/>
              <a:buSzTx/>
              <a:tabLst/>
            </a:pPr>
            <a:r>
              <a:rPr kumimoji="0" lang="el-GR" sz="1600" b="0" i="0" u="none" strike="noStrike" cap="none" normalizeH="0" baseline="0" dirty="0" smtClean="0">
                <a:ln>
                  <a:noFill/>
                </a:ln>
                <a:solidFill>
                  <a:schemeClr val="tx1"/>
                </a:solidFill>
                <a:effectLst/>
                <a:latin typeface="Times New Roman" pitchFamily="18" charset="0"/>
                <a:cs typeface="Arial" pitchFamily="34" charset="0"/>
              </a:rPr>
              <a:t>ΤΟ ΚΥΚΛΟΦΟΡΟΥΝ ΕΝΕΡΓΗΤΙΚΟ  ≤ ΒΡΑΧΥΠΡΟΘΕΣΜΕΣ ΥΠΟΧΡΕΩΣΕΙΣ </a:t>
            </a:r>
          </a:p>
          <a:p>
            <a:pPr marL="457200" marR="0" lvl="1" indent="0" algn="ctr" defTabSz="914400" rtl="0" eaLnBrk="1" fontAlgn="base" latinLnBrk="0" hangingPunct="1">
              <a:lnSpc>
                <a:spcPct val="100000"/>
              </a:lnSpc>
              <a:spcBef>
                <a:spcPct val="0"/>
              </a:spcBef>
              <a:spcAft>
                <a:spcPts val="1000"/>
              </a:spcAft>
              <a:buClrTx/>
              <a:buSzTx/>
              <a:tabLst/>
            </a:pPr>
            <a:r>
              <a:rPr lang="el-GR" sz="1200" b="1" dirty="0" smtClean="0">
                <a:solidFill>
                  <a:srgbClr val="FF0000"/>
                </a:solidFill>
              </a:rPr>
              <a:t>Η Επιχείρηση δεν είναι σε θέση να καλύψει τις άμεσες υποχρεώσεις της και αντιμετωπίζοντας πρόβλημα ρευστότητας θα πρέπει να απευθυνθεί βρισκόμενη υπό πίεση στις τράπεζες για αναχρηματοδότηση ή στους μετόχους της</a:t>
            </a:r>
            <a:endParaRPr kumimoji="0" lang="el-GR" sz="1200" b="0" i="0" u="none" strike="noStrike" cap="none" normalizeH="0" baseline="0" dirty="0" smtClean="0">
              <a:ln>
                <a:noFill/>
              </a:ln>
              <a:solidFill>
                <a:srgbClr val="FF0000"/>
              </a:solidFill>
              <a:effectLst/>
              <a:latin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048" name="AutoShape 24"/>
          <p:cNvCxnSpPr>
            <a:cxnSpLocks noChangeShapeType="1"/>
          </p:cNvCxnSpPr>
          <p:nvPr/>
        </p:nvCxnSpPr>
        <p:spPr bwMode="auto">
          <a:xfrm flipV="1">
            <a:off x="6156176" y="1484784"/>
            <a:ext cx="648072" cy="864096"/>
          </a:xfrm>
          <a:prstGeom prst="straightConnector1">
            <a:avLst/>
          </a:prstGeom>
          <a:noFill/>
          <a:ln w="9525">
            <a:solidFill>
              <a:srgbClr val="000000"/>
            </a:solidFill>
            <a:round/>
            <a:headEnd/>
            <a:tailEnd type="triangle" w="med" len="med"/>
          </a:ln>
        </p:spPr>
      </p:cxnSp>
      <p:sp>
        <p:nvSpPr>
          <p:cNvPr id="1049" name="Oval 25"/>
          <p:cNvSpPr>
            <a:spLocks noChangeArrowheads="1"/>
          </p:cNvSpPr>
          <p:nvPr/>
        </p:nvSpPr>
        <p:spPr bwMode="auto">
          <a:xfrm>
            <a:off x="5004048" y="2276872"/>
            <a:ext cx="1691681" cy="531812"/>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l-GR" sz="1600" b="0" i="0" u="sng" strike="noStrike" cap="none" normalizeH="0" baseline="0" dirty="0" smtClean="0">
                <a:ln>
                  <a:noFill/>
                </a:ln>
                <a:solidFill>
                  <a:srgbClr val="FF0000"/>
                </a:solidFill>
                <a:effectLst/>
                <a:latin typeface="Calibri" pitchFamily="34" charset="0"/>
                <a:cs typeface="Arial" pitchFamily="34" charset="0"/>
              </a:rPr>
              <a:t>ΠΡΟΒΛΗΜΑ</a:t>
            </a:r>
            <a:endParaRPr kumimoji="0" lang="el-GR"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49" name="48 - Πολλαπλασιασμός"/>
          <p:cNvSpPr/>
          <p:nvPr/>
        </p:nvSpPr>
        <p:spPr>
          <a:xfrm>
            <a:off x="6300192" y="836712"/>
            <a:ext cx="504056" cy="864096"/>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8" name="Oval 5"/>
          <p:cNvSpPr>
            <a:spLocks noChangeArrowheads="1"/>
          </p:cNvSpPr>
          <p:nvPr/>
        </p:nvSpPr>
        <p:spPr bwMode="auto">
          <a:xfrm>
            <a:off x="0" y="1916832"/>
            <a:ext cx="1619672" cy="352425"/>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l-GR" sz="1600" b="0" i="0" u="none" strike="noStrike" cap="none" normalizeH="0" baseline="0" dirty="0" smtClean="0">
                <a:ln>
                  <a:noFill/>
                </a:ln>
                <a:solidFill>
                  <a:schemeClr val="tx1"/>
                </a:solidFill>
                <a:effectLst/>
                <a:latin typeface="Calibri" pitchFamily="34" charset="0"/>
                <a:cs typeface="Arial" pitchFamily="34" charset="0"/>
              </a:rPr>
              <a:t>αποθέματα</a:t>
            </a:r>
            <a:endParaRPr kumimoji="0" lang="el-GR"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19" name="Oval 6"/>
          <p:cNvSpPr>
            <a:spLocks noChangeArrowheads="1"/>
          </p:cNvSpPr>
          <p:nvPr/>
        </p:nvSpPr>
        <p:spPr bwMode="auto">
          <a:xfrm>
            <a:off x="0" y="2348880"/>
            <a:ext cx="1619672" cy="346075"/>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l-GR" sz="1600" b="0" i="0" u="none" strike="noStrike" cap="none" normalizeH="0" baseline="0" dirty="0" smtClean="0">
                <a:ln>
                  <a:noFill/>
                </a:ln>
                <a:solidFill>
                  <a:schemeClr val="tx1"/>
                </a:solidFill>
                <a:effectLst/>
                <a:latin typeface="Calibri" pitchFamily="34" charset="0"/>
                <a:cs typeface="Arial" pitchFamily="34" charset="0"/>
              </a:rPr>
              <a:t>απαιτήσεις</a:t>
            </a:r>
            <a:endParaRPr kumimoji="0" lang="el-GR"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20" name="Oval 7"/>
          <p:cNvSpPr>
            <a:spLocks noChangeArrowheads="1"/>
          </p:cNvSpPr>
          <p:nvPr/>
        </p:nvSpPr>
        <p:spPr bwMode="auto">
          <a:xfrm>
            <a:off x="0" y="2852936"/>
            <a:ext cx="1691680" cy="864096"/>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1600" b="0" i="0" u="none" strike="noStrike" cap="none" normalizeH="0" baseline="0" dirty="0" smtClean="0">
                <a:ln>
                  <a:noFill/>
                </a:ln>
                <a:solidFill>
                  <a:schemeClr val="tx1"/>
                </a:solidFill>
                <a:effectLst/>
                <a:latin typeface="Calibri" pitchFamily="34" charset="0"/>
                <a:cs typeface="Arial" pitchFamily="34" charset="0"/>
              </a:rPr>
              <a:t>Ταμειακά διαθέσιμα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1" name="AutoShape 2"/>
          <p:cNvSpPr>
            <a:spLocks noChangeArrowheads="1"/>
          </p:cNvSpPr>
          <p:nvPr/>
        </p:nvSpPr>
        <p:spPr bwMode="auto">
          <a:xfrm flipH="1">
            <a:off x="3419871" y="1"/>
            <a:ext cx="1944216" cy="836712"/>
          </a:xfrm>
          <a:prstGeom prst="roundRect">
            <a:avLst>
              <a:gd name="adj" fmla="val 16667"/>
            </a:avLst>
          </a:prstGeom>
          <a:gradFill>
            <a:gsLst>
              <a:gs pos="0">
                <a:srgbClr val="FFFF00"/>
              </a:gs>
              <a:gs pos="50000">
                <a:schemeClr val="accent1">
                  <a:tint val="44500"/>
                  <a:satMod val="160000"/>
                </a:schemeClr>
              </a:gs>
              <a:gs pos="100000">
                <a:schemeClr val="accent1">
                  <a:tint val="23500"/>
                  <a:satMod val="160000"/>
                </a:schemeClr>
              </a:gs>
            </a:gsLst>
            <a:lin ang="5400000" scaled="0"/>
          </a:gra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l-GR" sz="1600" b="1" i="0" u="none" strike="noStrike" cap="none" normalizeH="0" baseline="0" dirty="0" smtClean="0">
                <a:ln>
                  <a:noFill/>
                </a:ln>
                <a:solidFill>
                  <a:srgbClr val="0070C0"/>
                </a:solidFill>
                <a:effectLst/>
                <a:latin typeface="Calibri" pitchFamily="34" charset="0"/>
                <a:cs typeface="Arial" pitchFamily="34" charset="0"/>
              </a:rPr>
              <a:t>ΒΑΣΙΚΗ ΑΡΧΗ ΥΓΙΟΥΣ ΕΠΙΧΕΙΡΗΣΗΣ</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2" name="AutoShape 3"/>
          <p:cNvSpPr>
            <a:spLocks noChangeArrowheads="1"/>
          </p:cNvSpPr>
          <p:nvPr/>
        </p:nvSpPr>
        <p:spPr bwMode="auto">
          <a:xfrm>
            <a:off x="179512" y="0"/>
            <a:ext cx="3096344" cy="1340768"/>
          </a:xfrm>
          <a:prstGeom prst="roundRect">
            <a:avLst>
              <a:gd name="adj" fmla="val 16667"/>
            </a:avLst>
          </a:prstGeom>
          <a:gradFill>
            <a:gsLst>
              <a:gs pos="0">
                <a:srgbClr val="FFFF00"/>
              </a:gs>
              <a:gs pos="50000">
                <a:schemeClr val="accent1">
                  <a:tint val="44500"/>
                  <a:satMod val="160000"/>
                </a:schemeClr>
              </a:gs>
              <a:gs pos="100000">
                <a:schemeClr val="accent1">
                  <a:tint val="23500"/>
                  <a:satMod val="160000"/>
                </a:schemeClr>
              </a:gs>
            </a:gsLst>
          </a:gra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l-GR" sz="1400" b="1" i="0" u="none" strike="noStrike" cap="none" normalizeH="0" baseline="0" dirty="0" smtClean="0">
                <a:ln>
                  <a:noFill/>
                </a:ln>
                <a:solidFill>
                  <a:srgbClr val="0070C0"/>
                </a:solidFill>
                <a:effectLst/>
                <a:latin typeface="Calibri" pitchFamily="34" charset="0"/>
                <a:cs typeface="Arial" pitchFamily="34" charset="0"/>
              </a:rPr>
              <a:t>ΤΑ ΙΔΙΑ ΚΕΦΑΛΑΙΑ ΚΑΙ ΟΙ ΜΑΚΡΟΠΡΟΘΕΣΜΕΣ ΥΠΟΧΡΕΩΣΕΙΣ ΠΡΕΠΕΙ ΝΑ ΧΡΗΜΑΤΟΔΟΤΟΥΝ ΤΑ ΠΑΓΙΑ ΚΑΙ ΕΝΑ ΜΕΡΟΣ ΑΠΟ ΤΟ ΚΥΚΛΟΦΟΡΟΥΝ ΕΝΕΡΓΗΤΙΚΟ</a:t>
            </a:r>
            <a:endParaRPr kumimoji="0" lang="el-GR" sz="1100" b="1" i="0" u="none" strike="noStrike" cap="none" normalizeH="0" baseline="0" dirty="0" smtClean="0">
              <a:ln>
                <a:noFill/>
              </a:ln>
              <a:solidFill>
                <a:schemeClr val="tx1"/>
              </a:solidFill>
              <a:effectLst/>
              <a:latin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23" name="AutoShape 4"/>
          <p:cNvCxnSpPr>
            <a:cxnSpLocks noChangeShapeType="1"/>
            <a:stCxn id="21" idx="2"/>
          </p:cNvCxnSpPr>
          <p:nvPr/>
        </p:nvCxnSpPr>
        <p:spPr bwMode="auto">
          <a:xfrm flipH="1">
            <a:off x="3275856" y="836713"/>
            <a:ext cx="1116123" cy="144015"/>
          </a:xfrm>
          <a:prstGeom prst="straightConnector1">
            <a:avLst/>
          </a:prstGeom>
          <a:noFill/>
          <a:ln w="9525">
            <a:solidFill>
              <a:srgbClr val="000000"/>
            </a:solidFill>
            <a:round/>
            <a:headEnd/>
            <a:tailEnd type="triangle" w="med" len="med"/>
          </a:ln>
        </p:spPr>
      </p:cxnSp>
    </p:spTree>
    <p:extLst>
      <p:ext uri="{BB962C8B-B14F-4D97-AF65-F5344CB8AC3E}">
        <p14:creationId xmlns="" xmlns:p14="http://schemas.microsoft.com/office/powerpoint/2010/main" val="1934984054"/>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Στρογγυλεμένο ορθογώνιο"/>
          <p:cNvSpPr/>
          <p:nvPr/>
        </p:nvSpPr>
        <p:spPr>
          <a:xfrm>
            <a:off x="611560" y="692696"/>
            <a:ext cx="8136904" cy="58326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 name="Content Placeholder 2"/>
          <p:cNvSpPr>
            <a:spLocks noGrp="1"/>
          </p:cNvSpPr>
          <p:nvPr>
            <p:ph idx="1"/>
          </p:nvPr>
        </p:nvSpPr>
        <p:spPr>
          <a:xfrm>
            <a:off x="971600" y="620688"/>
            <a:ext cx="7416824" cy="5832648"/>
          </a:xfrm>
        </p:spPr>
        <p:txBody>
          <a:bodyPr>
            <a:normAutofit fontScale="32500" lnSpcReduction="20000"/>
          </a:bodyPr>
          <a:lstStyle/>
          <a:p>
            <a:pPr marL="342900" lvl="1" indent="-342900" algn="just">
              <a:spcBef>
                <a:spcPct val="0"/>
              </a:spcBef>
              <a:buClr>
                <a:schemeClr val="bg1"/>
              </a:buClr>
              <a:buNone/>
            </a:pPr>
            <a:r>
              <a:rPr lang="el-GR" sz="6400" dirty="0" smtClean="0">
                <a:solidFill>
                  <a:schemeClr val="bg1"/>
                </a:solidFill>
              </a:rPr>
              <a:t> </a:t>
            </a:r>
          </a:p>
          <a:p>
            <a:pPr marL="342900" lvl="1" indent="-342900" algn="just">
              <a:spcBef>
                <a:spcPct val="0"/>
              </a:spcBef>
              <a:buClr>
                <a:schemeClr val="bg1"/>
              </a:buClr>
              <a:buFont typeface="Wingdings" pitchFamily="2" charset="2"/>
              <a:buChar char="l"/>
            </a:pPr>
            <a:r>
              <a:rPr lang="el-GR" sz="6400" dirty="0" smtClean="0">
                <a:solidFill>
                  <a:schemeClr val="bg1"/>
                </a:solidFill>
              </a:rPr>
              <a:t>Βάσει των παραπάνω </a:t>
            </a:r>
            <a:r>
              <a:rPr lang="el-GR" sz="6400" u="sng" dirty="0" smtClean="0">
                <a:solidFill>
                  <a:schemeClr val="bg1"/>
                </a:solidFill>
              </a:rPr>
              <a:t>προβλεπόμενων</a:t>
            </a:r>
            <a:r>
              <a:rPr lang="el-GR" sz="6400" dirty="0" smtClean="0">
                <a:solidFill>
                  <a:schemeClr val="bg1"/>
                </a:solidFill>
              </a:rPr>
              <a:t> δεικτών της μελέτης βιωσιμότητας προκύπτουν τα εξής συμπεράσματα σε ότι αφορά το σχέδιο αναδιάρθρωσης της επιχείρησης: </a:t>
            </a:r>
          </a:p>
          <a:p>
            <a:pPr lvl="1" algn="just">
              <a:spcBef>
                <a:spcPct val="0"/>
              </a:spcBef>
              <a:buClr>
                <a:schemeClr val="bg1"/>
              </a:buClr>
              <a:buFont typeface="Wingdings" pitchFamily="2" charset="2"/>
              <a:buChar char="Ø"/>
            </a:pPr>
            <a:endParaRPr lang="el-GR" sz="6400" dirty="0" smtClean="0">
              <a:solidFill>
                <a:schemeClr val="bg1"/>
              </a:solidFill>
              <a:latin typeface="Arial" charset="0"/>
            </a:endParaRPr>
          </a:p>
          <a:p>
            <a:pPr lvl="1" algn="just">
              <a:spcBef>
                <a:spcPct val="0"/>
              </a:spcBef>
              <a:buClr>
                <a:schemeClr val="bg1"/>
              </a:buClr>
              <a:buFont typeface="Wingdings" pitchFamily="2" charset="2"/>
              <a:buChar char="Ø"/>
            </a:pPr>
            <a:r>
              <a:rPr lang="el-GR" sz="6400" dirty="0" smtClean="0">
                <a:solidFill>
                  <a:schemeClr val="bg1"/>
                </a:solidFill>
                <a:latin typeface="Arial" charset="0"/>
              </a:rPr>
              <a:t>Το σημαντικότερο στοιχείο μιας επιτυχημένης αναδιάρθρωσης δανειακών και μη υποχρεώσεων, αφορά στη δυνατότητα κάλυψης των υποχρεώσεων (ετησίων τοκοχρεολυτικών δόσεων και λοιπών πληρωμών σύμφωνα με το προτεινόμενο πρόγραμμα και ικανότητα αποπληρωμής της επιχείρησης) από τις λειτουργικές δραστηριότητας της επιχείρησης όπως προσδιορίζονται από τις Ελεύθερες Ταμειακές Ροές (ΕΤΡ) ή εναλλακτικά τα προβλεπόμενα ετήσια Κέρδη προ Φόρων Τόκων και Αποσβέσεων (E.B.I.T.D.A.) της επιχείρησης ανά έτος (</a:t>
            </a:r>
            <a:r>
              <a:rPr lang="el-GR" sz="6400" dirty="0" err="1" smtClean="0">
                <a:solidFill>
                  <a:schemeClr val="bg1"/>
                </a:solidFill>
                <a:latin typeface="Arial" charset="0"/>
              </a:rPr>
              <a:t>Service</a:t>
            </a:r>
            <a:r>
              <a:rPr lang="el-GR" sz="6400" dirty="0" smtClean="0">
                <a:solidFill>
                  <a:schemeClr val="bg1"/>
                </a:solidFill>
                <a:latin typeface="Arial" charset="0"/>
              </a:rPr>
              <a:t> </a:t>
            </a:r>
            <a:r>
              <a:rPr lang="el-GR" sz="6400" dirty="0" err="1" smtClean="0">
                <a:solidFill>
                  <a:schemeClr val="bg1"/>
                </a:solidFill>
                <a:latin typeface="Arial" charset="0"/>
              </a:rPr>
              <a:t>Coverage</a:t>
            </a:r>
            <a:r>
              <a:rPr lang="el-GR" sz="6400" dirty="0" smtClean="0">
                <a:solidFill>
                  <a:schemeClr val="bg1"/>
                </a:solidFill>
                <a:latin typeface="Arial" charset="0"/>
              </a:rPr>
              <a:t> </a:t>
            </a:r>
            <a:r>
              <a:rPr lang="el-GR" sz="6400" dirty="0" err="1" smtClean="0">
                <a:solidFill>
                  <a:schemeClr val="bg1"/>
                </a:solidFill>
                <a:latin typeface="Arial" charset="0"/>
              </a:rPr>
              <a:t>Ratio</a:t>
            </a:r>
            <a:r>
              <a:rPr lang="el-GR" sz="6400" dirty="0" smtClean="0">
                <a:solidFill>
                  <a:schemeClr val="bg1"/>
                </a:solidFill>
                <a:latin typeface="Arial" charset="0"/>
              </a:rPr>
              <a:t> – SCR). </a:t>
            </a:r>
          </a:p>
          <a:p>
            <a:pPr lvl="1" algn="just">
              <a:spcBef>
                <a:spcPct val="0"/>
              </a:spcBef>
              <a:buClr>
                <a:schemeClr val="bg1"/>
              </a:buClr>
              <a:buFont typeface="Wingdings" pitchFamily="2" charset="2"/>
              <a:buChar char="Ø"/>
            </a:pPr>
            <a:endParaRPr lang="el-GR" sz="6400" dirty="0" smtClean="0">
              <a:solidFill>
                <a:schemeClr val="bg1"/>
              </a:solidFill>
              <a:latin typeface="Arial" charset="0"/>
            </a:endParaRPr>
          </a:p>
        </p:txBody>
      </p:sp>
      <p:sp>
        <p:nvSpPr>
          <p:cNvPr id="4" name="Slide Number Placeholder 3"/>
          <p:cNvSpPr>
            <a:spLocks noGrp="1"/>
          </p:cNvSpPr>
          <p:nvPr>
            <p:ph type="sldNum" sz="quarter" idx="12"/>
          </p:nvPr>
        </p:nvSpPr>
        <p:spPr/>
        <p:txBody>
          <a:bodyPr/>
          <a:lstStyle/>
          <a:p>
            <a:fld id="{5F5E4264-AB2C-4F8D-B722-011EE3B28134}" type="slidenum">
              <a:rPr lang="el-GR" smtClean="0"/>
              <a:pPr/>
              <a:t>78</a:t>
            </a:fld>
            <a:endParaRPr lang="el-GR" dirty="0"/>
          </a:p>
        </p:txBody>
      </p:sp>
      <p:sp>
        <p:nvSpPr>
          <p:cNvPr id="5" name="Rectangle 2"/>
          <p:cNvSpPr txBox="1">
            <a:spLocks noChangeArrowheads="1"/>
          </p:cNvSpPr>
          <p:nvPr/>
        </p:nvSpPr>
        <p:spPr bwMode="auto">
          <a:xfrm>
            <a:off x="899592" y="188640"/>
            <a:ext cx="7735765" cy="381000"/>
          </a:xfrm>
          <a:prstGeom prst="roundRect">
            <a:avLst>
              <a:gd name="adj" fmla="val 21667"/>
            </a:avLst>
          </a:prstGeom>
          <a:solidFill>
            <a:srgbClr val="6699FF">
              <a:alpha val="50000"/>
            </a:srgbClr>
          </a:solidFill>
          <a:ln>
            <a:miter lim="800000"/>
            <a:headEnd/>
            <a:tailEnd/>
          </a:ln>
        </p:spPr>
        <p:txBody>
          <a:bodyPr vert="horz" wrap="square" lIns="91440" tIns="45720" rIns="91440" bIns="45720" numCol="1" anchor="t" anchorCtr="0" compatLnSpc="1">
            <a:prstTxWarp prst="textNoShape">
              <a:avLst/>
            </a:prstTxWarp>
            <a:normAutofit fontScale="90000" lnSpcReduction="10000"/>
          </a:bodyPr>
          <a:lstStyle/>
          <a:p>
            <a:pPr lvl="0">
              <a:lnSpc>
                <a:spcPct val="90000"/>
              </a:lnSpc>
              <a:defRPr/>
            </a:pPr>
            <a:r>
              <a:rPr lang="el-GR" sz="2000" b="1" dirty="0" smtClean="0">
                <a:solidFill>
                  <a:srgbClr val="000099"/>
                </a:solidFill>
                <a:latin typeface="Times New Roman" pitchFamily="18" charset="0"/>
                <a:ea typeface="+mj-ea"/>
                <a:cs typeface="+mj-cs"/>
              </a:rPr>
              <a:t>Χαρακτηριστικά Μελέτης βιωσιμότητας της επιχείρησης (Συνέχεια) </a:t>
            </a:r>
            <a:endParaRPr kumimoji="0" lang="en-GB" sz="2000" b="1" i="0" u="none" strike="noStrike" kern="1200" cap="none" spc="0" normalizeH="0" baseline="0" noProof="0" dirty="0">
              <a:ln>
                <a:noFill/>
              </a:ln>
              <a:solidFill>
                <a:srgbClr val="000099"/>
              </a:solidFill>
              <a:effectLst/>
              <a:uLnTx/>
              <a:uFillTx/>
              <a:latin typeface="Times New Roman" pitchFamily="18" charset="0"/>
              <a:ea typeface="+mj-ea"/>
              <a:cs typeface="+mj-cs"/>
            </a:endParaRPr>
          </a:p>
        </p:txBody>
      </p:sp>
    </p:spTree>
    <p:extLst>
      <p:ext uri="{BB962C8B-B14F-4D97-AF65-F5344CB8AC3E}">
        <p14:creationId xmlns="" xmlns:p14="http://schemas.microsoft.com/office/powerpoint/2010/main" val="1934984054"/>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Στρογγυλεμένο ορθογώνιο"/>
          <p:cNvSpPr/>
          <p:nvPr/>
        </p:nvSpPr>
        <p:spPr>
          <a:xfrm>
            <a:off x="611560" y="692696"/>
            <a:ext cx="8136904" cy="58326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 name="Content Placeholder 2"/>
          <p:cNvSpPr>
            <a:spLocks noGrp="1"/>
          </p:cNvSpPr>
          <p:nvPr>
            <p:ph idx="1"/>
          </p:nvPr>
        </p:nvSpPr>
        <p:spPr>
          <a:xfrm>
            <a:off x="899592" y="620688"/>
            <a:ext cx="7416824" cy="5760640"/>
          </a:xfrm>
        </p:spPr>
        <p:txBody>
          <a:bodyPr>
            <a:normAutofit fontScale="25000" lnSpcReduction="20000"/>
          </a:bodyPr>
          <a:lstStyle/>
          <a:p>
            <a:pPr marL="342900" lvl="1" indent="-342900" algn="just">
              <a:spcBef>
                <a:spcPct val="0"/>
              </a:spcBef>
              <a:buClr>
                <a:schemeClr val="bg1"/>
              </a:buClr>
              <a:buNone/>
            </a:pPr>
            <a:r>
              <a:rPr lang="el-GR" sz="6400" dirty="0" smtClean="0">
                <a:solidFill>
                  <a:schemeClr val="bg1"/>
                </a:solidFill>
              </a:rPr>
              <a:t> </a:t>
            </a:r>
          </a:p>
          <a:p>
            <a:pPr marL="342900" lvl="1" indent="-342900" algn="just">
              <a:spcBef>
                <a:spcPct val="0"/>
              </a:spcBef>
              <a:buClr>
                <a:schemeClr val="bg1"/>
              </a:buClr>
              <a:buFont typeface="Wingdings" pitchFamily="2" charset="2"/>
              <a:buChar char="l"/>
            </a:pPr>
            <a:r>
              <a:rPr lang="el-GR" sz="6400" dirty="0" smtClean="0">
                <a:solidFill>
                  <a:schemeClr val="bg1"/>
                </a:solidFill>
              </a:rPr>
              <a:t>Βάσει των παραπάνω </a:t>
            </a:r>
            <a:r>
              <a:rPr lang="el-GR" sz="6400" u="sng" dirty="0" smtClean="0">
                <a:solidFill>
                  <a:schemeClr val="bg1"/>
                </a:solidFill>
              </a:rPr>
              <a:t>προβλεπόμενων</a:t>
            </a:r>
            <a:r>
              <a:rPr lang="el-GR" sz="6400" dirty="0" smtClean="0">
                <a:solidFill>
                  <a:schemeClr val="bg1"/>
                </a:solidFill>
              </a:rPr>
              <a:t> δεικτών της μελέτης βιωσιμότητας προκύπτουν τα εξής συμπεράσματα σε ότι αφορά το σχέδιο αναδιάρθρωσης της επιχείρησης: </a:t>
            </a:r>
          </a:p>
          <a:p>
            <a:pPr lvl="1" algn="just">
              <a:spcBef>
                <a:spcPct val="0"/>
              </a:spcBef>
              <a:buClr>
                <a:schemeClr val="bg1"/>
              </a:buClr>
              <a:buFont typeface="Wingdings" pitchFamily="2" charset="2"/>
              <a:buChar char="Ø"/>
            </a:pPr>
            <a:endParaRPr lang="el-GR" sz="6400" dirty="0" smtClean="0">
              <a:solidFill>
                <a:schemeClr val="bg1"/>
              </a:solidFill>
              <a:latin typeface="Arial" charset="0"/>
            </a:endParaRPr>
          </a:p>
          <a:p>
            <a:pPr lvl="1" algn="just">
              <a:spcBef>
                <a:spcPct val="0"/>
              </a:spcBef>
              <a:buClr>
                <a:schemeClr val="bg1"/>
              </a:buClr>
              <a:buFont typeface="Wingdings" pitchFamily="2" charset="2"/>
              <a:buChar char="Ø"/>
            </a:pPr>
            <a:r>
              <a:rPr lang="el-GR" sz="6400" dirty="0" smtClean="0">
                <a:solidFill>
                  <a:schemeClr val="bg1"/>
                </a:solidFill>
                <a:latin typeface="Arial" charset="0"/>
              </a:rPr>
              <a:t>Τα Κέρδη προ Φόρων, Τόκων &amp; Αποσβέσεων (E.B.I.T.D.A.) που επιτυγχάνει από τις λειτουργικές της δραστηριότητες η επιχείρηση αποτελούν σημαντικό  παράγοντα επιτυχίας για τη βιωσιμότητα της επιχείρησης και την επιτυχή ολοκλήρωση της αναδιάρθρωσης. Εκφράζουν την λειτουργική επίδοση της επιχείρησης χωρίς να λαμβάνεται υπόψη η κεφαλαιακή δομή της (λειτουργική κερδοφορία και αποδοτικότητα)</a:t>
            </a:r>
          </a:p>
          <a:p>
            <a:pPr lvl="1" algn="just">
              <a:spcBef>
                <a:spcPct val="0"/>
              </a:spcBef>
              <a:buClr>
                <a:schemeClr val="bg1"/>
              </a:buClr>
              <a:buFont typeface="Wingdings" pitchFamily="2" charset="2"/>
              <a:buChar char="Ø"/>
            </a:pPr>
            <a:endParaRPr lang="el-GR" sz="6400" dirty="0" smtClean="0">
              <a:solidFill>
                <a:schemeClr val="bg1"/>
              </a:solidFill>
              <a:latin typeface="Arial" charset="0"/>
            </a:endParaRPr>
          </a:p>
          <a:p>
            <a:pPr lvl="1" algn="just">
              <a:spcBef>
                <a:spcPct val="0"/>
              </a:spcBef>
              <a:buClr>
                <a:schemeClr val="bg1"/>
              </a:buClr>
              <a:buFont typeface="Wingdings" pitchFamily="2" charset="2"/>
              <a:buChar char="Ø"/>
            </a:pPr>
            <a:r>
              <a:rPr lang="el-GR" sz="6400" dirty="0" smtClean="0">
                <a:solidFill>
                  <a:schemeClr val="bg1"/>
                </a:solidFill>
                <a:latin typeface="Arial" charset="0"/>
              </a:rPr>
              <a:t>Ο χρόνος αποπληρωμής που απαιτείται για την εξόφληση των υποχρεώσεων είναι προσδιοριστικός και καθορίζει την δυνατότητα πλήρους αποπληρωμής ή </a:t>
            </a:r>
            <a:r>
              <a:rPr lang="el-GR" sz="6400" dirty="0" err="1" smtClean="0">
                <a:solidFill>
                  <a:schemeClr val="bg1"/>
                </a:solidFill>
                <a:latin typeface="Arial" charset="0"/>
              </a:rPr>
              <a:t>απομείωσης</a:t>
            </a:r>
            <a:r>
              <a:rPr lang="el-GR" sz="6400" dirty="0" smtClean="0">
                <a:solidFill>
                  <a:schemeClr val="bg1"/>
                </a:solidFill>
                <a:latin typeface="Arial" charset="0"/>
              </a:rPr>
              <a:t> μέρους των χρεών της επιχείρησης βάσει της δυναμικής της επιχείρησης και της προβλεπόμενης λειτουργικής κερδοφορίας.</a:t>
            </a:r>
          </a:p>
          <a:p>
            <a:pPr lvl="1" algn="just">
              <a:spcBef>
                <a:spcPct val="0"/>
              </a:spcBef>
              <a:buClr>
                <a:schemeClr val="bg1"/>
              </a:buClr>
              <a:buFont typeface="Wingdings" pitchFamily="2" charset="2"/>
              <a:buChar char="Ø"/>
            </a:pPr>
            <a:endParaRPr lang="el-GR" sz="6400" dirty="0" smtClean="0">
              <a:solidFill>
                <a:schemeClr val="bg1"/>
              </a:solidFill>
              <a:latin typeface="Arial" charset="0"/>
            </a:endParaRPr>
          </a:p>
          <a:p>
            <a:pPr lvl="1" algn="just">
              <a:spcBef>
                <a:spcPct val="0"/>
              </a:spcBef>
              <a:buClr>
                <a:schemeClr val="bg1"/>
              </a:buClr>
              <a:buFont typeface="Wingdings" pitchFamily="2" charset="2"/>
              <a:buChar char="Ø"/>
            </a:pPr>
            <a:r>
              <a:rPr lang="el-GR" sz="6400" dirty="0" smtClean="0">
                <a:solidFill>
                  <a:schemeClr val="bg1"/>
                </a:solidFill>
                <a:latin typeface="Arial" charset="0"/>
              </a:rPr>
              <a:t>Η κεφαλαιακή επάρκεια θεωρείται ιδιαίτερα κρίσιμη για επιτυχή αναδιάρθρωση χρεών, αλλά και για την βιωσιμότητα της επιχείρησης καθώς αποτελεί βασική ένδειξη της βούλησης-δέσμευσης των μετόχων να στηρίξουν έμπρακτα την επιχείρηση αναλαμβάνοντας επιχειρηματικό κίνδυνο και συνεισφέροντας με προσωπικά κεφάλαια.  </a:t>
            </a:r>
          </a:p>
          <a:p>
            <a:pPr lvl="1" algn="just">
              <a:spcBef>
                <a:spcPct val="0"/>
              </a:spcBef>
              <a:buClr>
                <a:schemeClr val="bg1"/>
              </a:buClr>
              <a:buFont typeface="Wingdings" pitchFamily="2" charset="2"/>
              <a:buChar char="Ø"/>
            </a:pPr>
            <a:endParaRPr lang="el-GR" sz="6400" dirty="0" smtClean="0">
              <a:solidFill>
                <a:schemeClr val="bg1"/>
              </a:solidFill>
              <a:latin typeface="Arial" charset="0"/>
            </a:endParaRPr>
          </a:p>
          <a:p>
            <a:pPr lvl="1" algn="just">
              <a:spcBef>
                <a:spcPct val="0"/>
              </a:spcBef>
              <a:buClr>
                <a:schemeClr val="bg1"/>
              </a:buClr>
              <a:buFont typeface="Wingdings" pitchFamily="2" charset="2"/>
              <a:buChar char="Ø"/>
            </a:pPr>
            <a:r>
              <a:rPr lang="el-GR" sz="6400" dirty="0" smtClean="0">
                <a:solidFill>
                  <a:schemeClr val="bg1"/>
                </a:solidFill>
                <a:latin typeface="Arial" charset="0"/>
              </a:rPr>
              <a:t>Χαμηλές τιμές του Δείκτη Άμεσης Ρευστότητας της επιχείρησης εκδηλώνουν ανάγκη για νέο κεφάλαιο κίνησης προκειμένου να αντιμετωπιστούν ταμειακά ελλείμματα που πρέπει να καλυφθούν άμεσα για να συνεχίσει την παραγωγική δραστηριότητα της η επιχείρηση και να  πετύχει τους στόχους του σχεδίου αναδιάρθρωσης.</a:t>
            </a:r>
          </a:p>
        </p:txBody>
      </p:sp>
      <p:sp>
        <p:nvSpPr>
          <p:cNvPr id="4" name="Slide Number Placeholder 3"/>
          <p:cNvSpPr>
            <a:spLocks noGrp="1"/>
          </p:cNvSpPr>
          <p:nvPr>
            <p:ph type="sldNum" sz="quarter" idx="12"/>
          </p:nvPr>
        </p:nvSpPr>
        <p:spPr/>
        <p:txBody>
          <a:bodyPr/>
          <a:lstStyle/>
          <a:p>
            <a:fld id="{5F5E4264-AB2C-4F8D-B722-011EE3B28134}" type="slidenum">
              <a:rPr lang="el-GR" smtClean="0"/>
              <a:pPr/>
              <a:t>79</a:t>
            </a:fld>
            <a:endParaRPr lang="el-GR" dirty="0"/>
          </a:p>
        </p:txBody>
      </p:sp>
      <p:sp>
        <p:nvSpPr>
          <p:cNvPr id="5" name="Rectangle 2"/>
          <p:cNvSpPr txBox="1">
            <a:spLocks noChangeArrowheads="1"/>
          </p:cNvSpPr>
          <p:nvPr/>
        </p:nvSpPr>
        <p:spPr bwMode="auto">
          <a:xfrm>
            <a:off x="899592" y="188640"/>
            <a:ext cx="7735765" cy="381000"/>
          </a:xfrm>
          <a:prstGeom prst="roundRect">
            <a:avLst>
              <a:gd name="adj" fmla="val 21667"/>
            </a:avLst>
          </a:prstGeom>
          <a:solidFill>
            <a:srgbClr val="6699FF">
              <a:alpha val="50000"/>
            </a:srgbClr>
          </a:solidFill>
          <a:ln>
            <a:miter lim="800000"/>
            <a:headEnd/>
            <a:tailEnd/>
          </a:ln>
        </p:spPr>
        <p:txBody>
          <a:bodyPr vert="horz" wrap="square" lIns="91440" tIns="45720" rIns="91440" bIns="45720" numCol="1" anchor="t" anchorCtr="0" compatLnSpc="1">
            <a:prstTxWarp prst="textNoShape">
              <a:avLst/>
            </a:prstTxWarp>
            <a:normAutofit fontScale="90000" lnSpcReduction="10000"/>
          </a:bodyPr>
          <a:lstStyle/>
          <a:p>
            <a:pPr lvl="0">
              <a:lnSpc>
                <a:spcPct val="90000"/>
              </a:lnSpc>
              <a:defRPr/>
            </a:pPr>
            <a:r>
              <a:rPr lang="el-GR" sz="2000" b="1" dirty="0" smtClean="0">
                <a:solidFill>
                  <a:srgbClr val="000099"/>
                </a:solidFill>
                <a:latin typeface="Times New Roman" pitchFamily="18" charset="0"/>
                <a:ea typeface="+mj-ea"/>
                <a:cs typeface="+mj-cs"/>
              </a:rPr>
              <a:t>Χαρακτηριστικά Μελέτης βιωσιμότητας της επιχείρησης (Συνέχεια) </a:t>
            </a:r>
            <a:endParaRPr kumimoji="0" lang="en-GB" sz="2000" b="1" i="0" u="none" strike="noStrike" kern="1200" cap="none" spc="0" normalizeH="0" baseline="0" noProof="0" dirty="0">
              <a:ln>
                <a:noFill/>
              </a:ln>
              <a:solidFill>
                <a:srgbClr val="000099"/>
              </a:solidFill>
              <a:effectLst/>
              <a:uLnTx/>
              <a:uFillTx/>
              <a:latin typeface="Times New Roman" pitchFamily="18" charset="0"/>
              <a:ea typeface="+mj-ea"/>
              <a:cs typeface="+mj-cs"/>
            </a:endParaRPr>
          </a:p>
        </p:txBody>
      </p:sp>
    </p:spTree>
    <p:extLst>
      <p:ext uri="{BB962C8B-B14F-4D97-AF65-F5344CB8AC3E}">
        <p14:creationId xmlns="" xmlns:p14="http://schemas.microsoft.com/office/powerpoint/2010/main" val="19349840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Content Placeholder 2"/>
          <p:cNvSpPr>
            <a:spLocks noGrp="1"/>
          </p:cNvSpPr>
          <p:nvPr>
            <p:ph idx="1"/>
          </p:nvPr>
        </p:nvSpPr>
        <p:spPr>
          <a:xfrm>
            <a:off x="838200" y="1426096"/>
            <a:ext cx="7693025" cy="4495800"/>
          </a:xfrm>
        </p:spPr>
        <p:txBody>
          <a:bodyPr/>
          <a:lstStyle/>
          <a:p>
            <a:r>
              <a:rPr lang="el-GR" altLang="en-US" sz="1600" dirty="0" smtClean="0"/>
              <a:t>Μικρές, μεσαίες και μεγάλες επιχειρήσεις, καθώς και οι ατομικές επιχειρήσεις, δηλαδή τα φυσικά πρόσωπα με </a:t>
            </a:r>
            <a:r>
              <a:rPr lang="el-GR" altLang="en-US" sz="1600" i="1" dirty="0" smtClean="0"/>
              <a:t>εμπορική / πτωχευτική ιδιότητα</a:t>
            </a:r>
          </a:p>
          <a:p>
            <a:endParaRPr lang="el-GR" altLang="en-US" sz="1600" i="1" dirty="0" smtClean="0"/>
          </a:p>
          <a:p>
            <a:r>
              <a:rPr lang="el-GR" altLang="en-US" sz="1600" dirty="0" smtClean="0"/>
              <a:t>Πρέπει να πληρούν </a:t>
            </a:r>
            <a:r>
              <a:rPr lang="el-GR" altLang="en-US" sz="1600" b="1" i="1" dirty="0" smtClean="0"/>
              <a:t>αθροιστικά</a:t>
            </a:r>
            <a:r>
              <a:rPr lang="el-GR" altLang="en-US" sz="1600" b="1" dirty="0" smtClean="0"/>
              <a:t> 3 προϋποθέσεις</a:t>
            </a:r>
            <a:r>
              <a:rPr lang="el-GR" altLang="en-US" sz="1600" dirty="0" smtClean="0"/>
              <a:t>:</a:t>
            </a:r>
            <a:endParaRPr lang="en-US" altLang="en-US" sz="1600" dirty="0" smtClean="0"/>
          </a:p>
          <a:p>
            <a:pPr marL="685800" lvl="1" indent="-228600">
              <a:buFontTx/>
              <a:buAutoNum type="arabicPeriod"/>
            </a:pPr>
            <a:r>
              <a:rPr lang="el-GR" altLang="en-US" sz="1600" dirty="0" smtClean="0"/>
              <a:t>Να έχουν συνολικό ύψος οφειλών, προς όλους τους πιστωτές (δημόσιο και ιδιώτες), άνω των 20.000 €</a:t>
            </a:r>
          </a:p>
          <a:p>
            <a:pPr marL="685800" lvl="1" indent="-228600">
              <a:buFontTx/>
              <a:buAutoNum type="arabicPeriod"/>
            </a:pPr>
            <a:r>
              <a:rPr lang="el-GR" altLang="en-US" sz="1600" dirty="0" smtClean="0"/>
              <a:t>Να διαθέτουν </a:t>
            </a:r>
            <a:r>
              <a:rPr lang="el-GR" altLang="en-US" sz="1600" u="sng" dirty="0" smtClean="0"/>
              <a:t>ένα από τα ακόλουθα σε μία τουλάχιστον από τις τελευταίες τρεις χρήσεις</a:t>
            </a:r>
            <a:r>
              <a:rPr lang="el-GR" altLang="en-US" sz="1600" dirty="0" smtClean="0"/>
              <a:t>, πριν υποβάλουν την αίτησή τους (δηλ. 2016 ή  2015 ή  2014): </a:t>
            </a:r>
          </a:p>
          <a:p>
            <a:pPr marL="685800" lvl="1" indent="-228600">
              <a:buFontTx/>
              <a:buNone/>
            </a:pPr>
            <a:r>
              <a:rPr lang="el-GR" altLang="en-US" sz="1600" dirty="0" smtClean="0"/>
              <a:t>	α) θετικά αποτελέσματα προ τόκων, φόρων και αποσβέσεων ή</a:t>
            </a:r>
            <a:endParaRPr lang="en-US" altLang="en-US" sz="1600" dirty="0" smtClean="0"/>
          </a:p>
          <a:p>
            <a:pPr marL="685800" lvl="1" indent="-228600">
              <a:buFontTx/>
              <a:buNone/>
            </a:pPr>
            <a:r>
              <a:rPr lang="el-GR" altLang="en-US" sz="1600" dirty="0" smtClean="0"/>
              <a:t>	β) θετική καθαρή θέση (</a:t>
            </a:r>
            <a:r>
              <a:rPr lang="el-GR" altLang="en-US" sz="1600" dirty="0" err="1" smtClean="0"/>
              <a:t>equity</a:t>
            </a:r>
            <a:r>
              <a:rPr lang="el-GR" altLang="en-US" sz="1600" dirty="0" smtClean="0"/>
              <a:t>).</a:t>
            </a:r>
            <a:endParaRPr lang="en-US" altLang="en-US" sz="1600" dirty="0" smtClean="0"/>
          </a:p>
          <a:p>
            <a:pPr marL="685800" lvl="1" indent="-228600">
              <a:buFontTx/>
              <a:buAutoNum type="arabicPeriod" startAt="3"/>
            </a:pPr>
            <a:r>
              <a:rPr lang="el-GR" altLang="en-US" sz="1600" dirty="0" smtClean="0"/>
              <a:t>Να έχουν </a:t>
            </a:r>
            <a:r>
              <a:rPr lang="el-GR" altLang="en-US" sz="1600" b="1" dirty="0" smtClean="0"/>
              <a:t>ένα</a:t>
            </a:r>
            <a:r>
              <a:rPr lang="el-GR" altLang="en-US" sz="1600" dirty="0" smtClean="0"/>
              <a:t> από τα ακόλουθα: </a:t>
            </a:r>
            <a:endParaRPr lang="en-US" altLang="en-US" sz="1600" dirty="0" smtClean="0"/>
          </a:p>
          <a:p>
            <a:pPr marL="685800" lvl="1" indent="-228600"/>
            <a:r>
              <a:rPr lang="el-GR" altLang="en-US" sz="1200" dirty="0" smtClean="0"/>
              <a:t>οφειλές από δάνειο (ή άλλη αιτία σε τράπεζα) με καθυστέρηση τουλάχιστον 3 μηνών, κατά την 31/12/2016 ή</a:t>
            </a:r>
            <a:endParaRPr lang="en-US" altLang="en-US" sz="1200" dirty="0" smtClean="0"/>
          </a:p>
          <a:p>
            <a:pPr marL="685800" lvl="1" indent="-228600"/>
            <a:r>
              <a:rPr lang="el-GR" altLang="en-US" sz="1200" dirty="0" smtClean="0"/>
              <a:t>οφειλές από δάνειο (ή άλλη αιτία σε τράπεζα) που ρυθμίστηκε μετά την 1η Ιουλίου 2016 ή</a:t>
            </a:r>
            <a:endParaRPr lang="en-US" altLang="en-US" sz="1200" dirty="0" smtClean="0"/>
          </a:p>
          <a:p>
            <a:pPr marL="685800" lvl="1" indent="-228600"/>
            <a:r>
              <a:rPr lang="el-GR" altLang="en-US" sz="1200" dirty="0" smtClean="0"/>
              <a:t>ληξιπρόθεσμες οφειλές προς το δημόσιο (ΑΑΔΕ, ΕΦΚΑ, άλλα ΝΠΔΔ συμπεριλαμβανομένων των ΟΤΑ) και δεν έχουν φορολογική και ασφαλιστική ενημερότητα, κατά την 31/12/2016 ή</a:t>
            </a:r>
            <a:endParaRPr lang="en-US" altLang="en-US" sz="1200" dirty="0" smtClean="0"/>
          </a:p>
          <a:p>
            <a:pPr marL="685800" lvl="1" indent="-228600"/>
            <a:r>
              <a:rPr lang="el-GR" altLang="en-US" sz="1200" dirty="0" smtClean="0"/>
              <a:t>εκδώσει επιταγές που σφραγίστηκαν κατά την 31/12/2016 ή</a:t>
            </a:r>
            <a:endParaRPr lang="en-US" altLang="en-US" sz="1200" dirty="0" smtClean="0"/>
          </a:p>
          <a:p>
            <a:pPr marL="685800" lvl="1" indent="-228600"/>
            <a:r>
              <a:rPr lang="el-GR" altLang="en-US" sz="1200" dirty="0" smtClean="0"/>
              <a:t>έχουν εκδοθεί διαταγές πληρωμής ή δικαστικές αποφάσεις εις βάρος τους, λόγω ληξιπρόθεσμων απαιτήσεων από τρίτους (π.χ. προμηθευτές) κατά την 31/12/2016.</a:t>
            </a:r>
            <a:endParaRPr lang="en-US" altLang="en-US" sz="1200" dirty="0" smtClean="0"/>
          </a:p>
          <a:p>
            <a:endParaRPr lang="en-US" altLang="en-US" sz="1600" dirty="0" smtClean="0"/>
          </a:p>
        </p:txBody>
      </p:sp>
      <p:sp>
        <p:nvSpPr>
          <p:cNvPr id="4" name="Rectangle 2"/>
          <p:cNvSpPr txBox="1">
            <a:spLocks noChangeArrowheads="1"/>
          </p:cNvSpPr>
          <p:nvPr/>
        </p:nvSpPr>
        <p:spPr bwMode="auto">
          <a:xfrm>
            <a:off x="539552" y="692696"/>
            <a:ext cx="7735765" cy="504056"/>
          </a:xfrm>
          <a:prstGeom prst="rect">
            <a:avLst/>
          </a:prstGeom>
          <a:solidFill>
            <a:srgbClr val="6699FF">
              <a:alpha val="50000"/>
            </a:srgbClr>
          </a:solidFill>
          <a:ln>
            <a:solidFill>
              <a:schemeClr val="bg1"/>
            </a:solidFill>
            <a:miter lim="800000"/>
            <a:headEnd/>
            <a:tailEnd/>
          </a:ln>
        </p:spPr>
        <p:txBody>
          <a:bodyPr vert="horz" wrap="square" lIns="91440" tIns="45720" rIns="91440" bIns="45720" numCol="1" anchor="t" anchorCtr="0" compatLnSpc="1">
            <a:prstTxWarp prst="textNoShape">
              <a:avLst/>
            </a:prstTxWarp>
            <a:normAutofit fontScale="90000" lnSpcReduction="20000"/>
          </a:bodyPr>
          <a:lstStyle/>
          <a:p>
            <a:pPr eaLnBrk="1" fontAlgn="auto" hangingPunct="1">
              <a:spcAft>
                <a:spcPts val="0"/>
              </a:spcAft>
              <a:defRPr/>
            </a:pPr>
            <a:endParaRPr lang="el-GR" altLang="en-US" b="1" dirty="0" smtClean="0">
              <a:solidFill>
                <a:srgbClr val="000099"/>
              </a:solidFill>
              <a:latin typeface="Times New Roman" pitchFamily="18" charset="0"/>
            </a:endParaRPr>
          </a:p>
          <a:p>
            <a:pPr eaLnBrk="1" fontAlgn="auto" hangingPunct="1">
              <a:spcAft>
                <a:spcPts val="0"/>
              </a:spcAft>
              <a:defRPr/>
            </a:pPr>
            <a:r>
              <a:rPr lang="el-GR" altLang="en-US" b="1" dirty="0" smtClean="0">
                <a:solidFill>
                  <a:srgbClr val="000099"/>
                </a:solidFill>
                <a:latin typeface="Times New Roman" pitchFamily="18" charset="0"/>
              </a:rPr>
              <a:t>Προϋποθέσεις ένταξης επιχειρήσεων στον εξωδικαστικό μηχανισμό </a:t>
            </a:r>
            <a:r>
              <a:rPr lang="el-GR" b="1" dirty="0" smtClean="0">
                <a:solidFill>
                  <a:srgbClr val="000099"/>
                </a:solidFill>
                <a:latin typeface="Times New Roman" pitchFamily="18" charset="0"/>
              </a:rPr>
              <a:t>(Άρθρο 2)</a:t>
            </a:r>
            <a:endParaRPr lang="en-GB" b="1" dirty="0" smtClean="0">
              <a:solidFill>
                <a:srgbClr val="000099"/>
              </a:solidFill>
              <a:latin typeface="Times New Roman" pitchFamily="18" charset="0"/>
            </a:endParaRPr>
          </a:p>
          <a:p>
            <a:pPr marL="0" marR="0" lvl="0" indent="0" defTabSz="914400" rtl="0" eaLnBrk="1" fontAlgn="auto" latinLnBrk="0" hangingPunct="1">
              <a:lnSpc>
                <a:spcPct val="100000"/>
              </a:lnSpc>
              <a:spcBef>
                <a:spcPct val="0"/>
              </a:spcBef>
              <a:spcAft>
                <a:spcPts val="0"/>
              </a:spcAft>
              <a:buClrTx/>
              <a:buSzTx/>
              <a:buFontTx/>
              <a:buNone/>
              <a:tabLst/>
              <a:defRPr/>
            </a:pPr>
            <a:endParaRPr lang="en-GB" b="1" dirty="0" smtClean="0">
              <a:solidFill>
                <a:srgbClr val="000099"/>
              </a:solidFill>
              <a:latin typeface="Times New Roman" pitchFamily="18" charset="0"/>
              <a:ea typeface="+mj-ea"/>
              <a:cs typeface="+mj-cs"/>
            </a:endParaRP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Στρογγυλεμένο ορθογώνιο"/>
          <p:cNvSpPr/>
          <p:nvPr/>
        </p:nvSpPr>
        <p:spPr>
          <a:xfrm>
            <a:off x="611560" y="692696"/>
            <a:ext cx="8136904" cy="58326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 name="Slide Number Placeholder 3"/>
          <p:cNvSpPr>
            <a:spLocks noGrp="1"/>
          </p:cNvSpPr>
          <p:nvPr>
            <p:ph type="sldNum" sz="quarter" idx="12"/>
          </p:nvPr>
        </p:nvSpPr>
        <p:spPr/>
        <p:txBody>
          <a:bodyPr/>
          <a:lstStyle/>
          <a:p>
            <a:fld id="{5F5E4264-AB2C-4F8D-B722-011EE3B28134}" type="slidenum">
              <a:rPr lang="el-GR" smtClean="0"/>
              <a:pPr/>
              <a:t>80</a:t>
            </a:fld>
            <a:endParaRPr lang="el-GR" dirty="0"/>
          </a:p>
        </p:txBody>
      </p:sp>
      <p:sp>
        <p:nvSpPr>
          <p:cNvPr id="5" name="Rectangle 2"/>
          <p:cNvSpPr txBox="1">
            <a:spLocks noChangeArrowheads="1"/>
          </p:cNvSpPr>
          <p:nvPr/>
        </p:nvSpPr>
        <p:spPr bwMode="auto">
          <a:xfrm>
            <a:off x="899592" y="188640"/>
            <a:ext cx="7735765" cy="381000"/>
          </a:xfrm>
          <a:prstGeom prst="roundRect">
            <a:avLst>
              <a:gd name="adj" fmla="val 21667"/>
            </a:avLst>
          </a:prstGeom>
          <a:solidFill>
            <a:srgbClr val="6699FF">
              <a:alpha val="50000"/>
            </a:srgbClr>
          </a:solidFill>
          <a:ln>
            <a:miter lim="800000"/>
            <a:headEnd/>
            <a:tailEnd/>
          </a:ln>
        </p:spPr>
        <p:txBody>
          <a:bodyPr vert="horz" wrap="square" lIns="91440" tIns="45720" rIns="91440" bIns="45720" numCol="1" anchor="t" anchorCtr="0" compatLnSpc="1">
            <a:prstTxWarp prst="textNoShape">
              <a:avLst/>
            </a:prstTxWarp>
            <a:normAutofit fontScale="90000" lnSpcReduction="10000"/>
          </a:bodyPr>
          <a:lstStyle/>
          <a:p>
            <a:pPr lvl="0">
              <a:lnSpc>
                <a:spcPct val="90000"/>
              </a:lnSpc>
              <a:defRPr/>
            </a:pPr>
            <a:r>
              <a:rPr lang="el-GR" sz="2000" b="1" dirty="0" smtClean="0">
                <a:solidFill>
                  <a:srgbClr val="000099"/>
                </a:solidFill>
                <a:latin typeface="Times New Roman" pitchFamily="18" charset="0"/>
                <a:ea typeface="+mj-ea"/>
                <a:cs typeface="+mj-cs"/>
              </a:rPr>
              <a:t>Βασικοί Αριθμοδείκτες  - Μελέτη βιωσιμότητας της επιχείρησης (Συνέχεια) </a:t>
            </a:r>
            <a:endParaRPr kumimoji="0" lang="en-GB" sz="2000" b="1" i="0" u="none" strike="noStrike" kern="1200" cap="none" spc="0" normalizeH="0" baseline="0" noProof="0" dirty="0">
              <a:ln>
                <a:noFill/>
              </a:ln>
              <a:solidFill>
                <a:srgbClr val="000099"/>
              </a:solidFill>
              <a:effectLst/>
              <a:uLnTx/>
              <a:uFillTx/>
              <a:latin typeface="Times New Roman" pitchFamily="18" charset="0"/>
              <a:ea typeface="+mj-ea"/>
              <a:cs typeface="+mj-cs"/>
            </a:endParaRPr>
          </a:p>
        </p:txBody>
      </p:sp>
      <p:sp>
        <p:nvSpPr>
          <p:cNvPr id="3088" name="AutoShape 16"/>
          <p:cNvSpPr>
            <a:spLocks noChangeArrowheads="1"/>
          </p:cNvSpPr>
          <p:nvPr/>
        </p:nvSpPr>
        <p:spPr bwMode="auto">
          <a:xfrm>
            <a:off x="755576" y="1124744"/>
            <a:ext cx="3528392" cy="432048"/>
          </a:xfrm>
          <a:prstGeom prst="roundRect">
            <a:avLst>
              <a:gd name="adj" fmla="val 16667"/>
            </a:avLst>
          </a:prstGeom>
          <a:gradFill>
            <a:gsLst>
              <a:gs pos="0">
                <a:schemeClr val="accent4">
                  <a:lumMod val="90000"/>
                  <a:lumOff val="10000"/>
                  <a:alpha val="37000"/>
                </a:schemeClr>
              </a:gs>
              <a:gs pos="50000">
                <a:schemeClr val="accent1">
                  <a:tint val="44500"/>
                  <a:satMod val="160000"/>
                </a:schemeClr>
              </a:gs>
              <a:gs pos="100000">
                <a:schemeClr val="accent1">
                  <a:tint val="23500"/>
                  <a:satMod val="160000"/>
                </a:schemeClr>
              </a:gs>
            </a:gsLst>
            <a:lin ang="0" scaled="0"/>
          </a:gra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l-GR" sz="2000" b="1" i="0" u="sng" strike="noStrike" cap="none" normalizeH="0" baseline="0" dirty="0" smtClean="0">
                <a:ln>
                  <a:noFill/>
                </a:ln>
                <a:solidFill>
                  <a:srgbClr val="C00000"/>
                </a:solidFill>
                <a:effectLst/>
                <a:latin typeface="Calibri" pitchFamily="34" charset="0"/>
                <a:cs typeface="Arial" pitchFamily="34" charset="0"/>
              </a:rPr>
              <a:t>ΒΑΣΙΚΟΙ ΑΡΙΘΜΟΔΕΙΚΤΕΣ</a:t>
            </a:r>
            <a:endParaRPr kumimoji="0" lang="el-GR" sz="2000" b="1" i="0" u="sng" strike="noStrike" cap="none" normalizeH="0" baseline="0" dirty="0" smtClean="0">
              <a:ln>
                <a:noFill/>
              </a:ln>
              <a:solidFill>
                <a:srgbClr val="C00000"/>
              </a:solidFill>
              <a:effectLst/>
              <a:latin typeface="Arial" pitchFamily="34" charset="0"/>
              <a:cs typeface="Arial" pitchFamily="34" charset="0"/>
            </a:endParaRPr>
          </a:p>
        </p:txBody>
      </p:sp>
      <p:sp>
        <p:nvSpPr>
          <p:cNvPr id="3095" name="AutoShape 23"/>
          <p:cNvSpPr>
            <a:spLocks noChangeArrowheads="1"/>
          </p:cNvSpPr>
          <p:nvPr/>
        </p:nvSpPr>
        <p:spPr bwMode="auto">
          <a:xfrm>
            <a:off x="683569" y="1628800"/>
            <a:ext cx="2880320" cy="1944216"/>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l-GR" sz="1600" b="1" i="0" u="none" strike="noStrike" cap="none" normalizeH="0" baseline="0" dirty="0" smtClean="0">
                <a:ln>
                  <a:noFill/>
                </a:ln>
                <a:solidFill>
                  <a:schemeClr val="tx1"/>
                </a:solidFill>
                <a:effectLst/>
                <a:latin typeface="Calibri" pitchFamily="34" charset="0"/>
                <a:cs typeface="Arial" pitchFamily="34" charset="0"/>
              </a:rPr>
              <a:t>Δείκτης Χρόνου Αποπληρωμής Δανειακών και μη Υποχρεώσεων</a:t>
            </a:r>
            <a:r>
              <a:rPr kumimoji="0" lang="el-GR" sz="1600" b="0" i="0" u="none" strike="noStrike" cap="none" normalizeH="0" baseline="0" dirty="0" smtClean="0">
                <a:ln>
                  <a:noFill/>
                </a:ln>
                <a:solidFill>
                  <a:schemeClr val="tx1"/>
                </a:solidFill>
                <a:effectLst/>
                <a:latin typeface="Calibri" pitchFamily="34" charset="0"/>
                <a:cs typeface="Arial" pitchFamily="34" charset="0"/>
              </a:rPr>
              <a:t> (</a:t>
            </a:r>
            <a:r>
              <a:rPr kumimoji="0" lang="el-GR" sz="1600" b="0" i="0" u="none" strike="noStrike" cap="none" normalizeH="0" baseline="0" dirty="0" smtClean="0">
                <a:ln>
                  <a:noFill/>
                </a:ln>
                <a:solidFill>
                  <a:srgbClr val="FF0000"/>
                </a:solidFill>
                <a:effectLst/>
                <a:latin typeface="Calibri" pitchFamily="34" charset="0"/>
                <a:cs typeface="Arial" pitchFamily="34" charset="0"/>
              </a:rPr>
              <a:t>σε έτη</a:t>
            </a:r>
            <a:r>
              <a:rPr kumimoji="0" lang="el-GR" sz="1600" b="0" i="0" u="none" strike="noStrike" cap="none" normalizeH="0" baseline="0" dirty="0" smtClean="0">
                <a:ln>
                  <a:noFill/>
                </a:ln>
                <a:solidFill>
                  <a:schemeClr val="tx1"/>
                </a:solidFill>
                <a:effectLst/>
                <a:latin typeface="Calibri" pitchFamily="34" charset="0"/>
                <a:cs typeface="Arial" pitchFamily="34" charset="0"/>
              </a:rPr>
              <a:t>) </a:t>
            </a:r>
            <a:endParaRPr kumimoji="0" lang="en-US" sz="1600" b="0" i="0" u="none" strike="noStrike" cap="none" normalizeH="0" baseline="0" dirty="0" smtClean="0">
              <a:ln>
                <a:noFill/>
              </a:ln>
              <a:solidFill>
                <a:schemeClr val="tx1"/>
              </a:solidFill>
              <a:effectLst/>
              <a:latin typeface="Calibri" pitchFamily="34" charset="0"/>
              <a:cs typeface="Arial"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el-GR" sz="1600" b="0" i="0" u="none" strike="noStrike" cap="none" normalizeH="0" baseline="0" dirty="0" smtClean="0">
                <a:ln>
                  <a:noFill/>
                </a:ln>
                <a:solidFill>
                  <a:schemeClr val="tx1"/>
                </a:solidFill>
                <a:effectLst/>
                <a:latin typeface="Calibri" pitchFamily="34" charset="0"/>
                <a:cs typeface="Arial" pitchFamily="34" charset="0"/>
              </a:rPr>
              <a:t>Υποχρεώσεις               </a:t>
            </a:r>
            <a:endParaRPr kumimoji="0" lang="el-GR" sz="1600" b="0" i="0" u="none" strike="noStrike" cap="none" normalizeH="0" baseline="0" dirty="0" smtClean="0">
              <a:ln>
                <a:noFill/>
              </a:ln>
              <a:solidFill>
                <a:srgbClr val="FF0000"/>
              </a:solidFill>
              <a:effectLst/>
              <a:latin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el-GR" sz="1600" b="0" i="0" u="none" strike="noStrike" cap="none" normalizeH="0" baseline="0" dirty="0" smtClean="0">
                <a:ln>
                  <a:noFill/>
                </a:ln>
                <a:solidFill>
                  <a:schemeClr val="tx1"/>
                </a:solidFill>
                <a:effectLst/>
                <a:latin typeface="Calibri" pitchFamily="34" charset="0"/>
                <a:cs typeface="Arial" pitchFamily="34" charset="0"/>
              </a:rPr>
              <a:t>ΕΤΡ ή </a:t>
            </a:r>
            <a:r>
              <a:rPr kumimoji="0" lang="en-US" sz="1600" b="0" i="0" u="none" strike="noStrike" cap="none" normalizeH="0" baseline="0" dirty="0" smtClean="0">
                <a:ln>
                  <a:noFill/>
                </a:ln>
                <a:solidFill>
                  <a:schemeClr val="tx1"/>
                </a:solidFill>
                <a:effectLst/>
                <a:latin typeface="Calibri" pitchFamily="34" charset="0"/>
                <a:cs typeface="Arial" pitchFamily="34" charset="0"/>
              </a:rPr>
              <a:t>EBITDA</a:t>
            </a:r>
            <a:r>
              <a:rPr kumimoji="0" lang="el-GR" sz="1600" b="0" i="0" u="none" strike="noStrike" cap="none" normalizeH="0" baseline="0" dirty="0" smtClean="0">
                <a:ln>
                  <a:noFill/>
                </a:ln>
                <a:solidFill>
                  <a:schemeClr val="tx1"/>
                </a:solidFill>
                <a:effectLst/>
                <a:latin typeface="Calibri" pitchFamily="34" charset="0"/>
                <a:cs typeface="Arial" pitchFamily="34" charset="0"/>
              </a:rPr>
              <a:t> </a:t>
            </a:r>
            <a:r>
              <a:rPr kumimoji="0" lang="el-GR" sz="1600" b="0" i="0" u="none" strike="noStrike" cap="none" normalizeH="0" baseline="0" dirty="0" smtClean="0">
                <a:ln>
                  <a:noFill/>
                </a:ln>
                <a:solidFill>
                  <a:srgbClr val="FF0000"/>
                </a:solidFill>
                <a:effectLst/>
                <a:latin typeface="Calibri" pitchFamily="34" charset="0"/>
                <a:cs typeface="Arial" pitchFamily="34" charset="0"/>
              </a:rPr>
              <a:t>(σε έτη)</a:t>
            </a:r>
            <a:r>
              <a:rPr kumimoji="0" lang="el-GR" sz="1600" b="0" i="0" u="none" strike="noStrike" cap="none" normalizeH="0" baseline="0" dirty="0" smtClean="0">
                <a:ln>
                  <a:noFill/>
                </a:ln>
                <a:solidFill>
                  <a:schemeClr val="tx1"/>
                </a:solidFill>
                <a:effectLst/>
                <a:latin typeface="Calibri" pitchFamily="34" charset="0"/>
                <a:cs typeface="Arial" pitchFamily="34" charset="0"/>
              </a:rPr>
              <a:t>                                                                             </a:t>
            </a:r>
            <a:endParaRPr kumimoji="0" lang="el-GR" sz="16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3096" name="AutoShape 24"/>
          <p:cNvCxnSpPr>
            <a:cxnSpLocks noChangeShapeType="1"/>
          </p:cNvCxnSpPr>
          <p:nvPr/>
        </p:nvCxnSpPr>
        <p:spPr bwMode="auto">
          <a:xfrm>
            <a:off x="1187624" y="2924944"/>
            <a:ext cx="1872208" cy="0"/>
          </a:xfrm>
          <a:prstGeom prst="straightConnector1">
            <a:avLst/>
          </a:prstGeom>
          <a:noFill/>
          <a:ln w="9525">
            <a:solidFill>
              <a:srgbClr val="000000"/>
            </a:solidFill>
            <a:round/>
            <a:headEnd/>
            <a:tailEnd/>
          </a:ln>
        </p:spPr>
      </p:cxnSp>
      <p:sp>
        <p:nvSpPr>
          <p:cNvPr id="3097" name="AutoShape 25"/>
          <p:cNvSpPr>
            <a:spLocks noChangeArrowheads="1"/>
          </p:cNvSpPr>
          <p:nvPr/>
        </p:nvSpPr>
        <p:spPr bwMode="auto">
          <a:xfrm>
            <a:off x="4211960" y="1916832"/>
            <a:ext cx="3456384" cy="1872208"/>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l-GR" sz="1600" b="1" i="0" u="none" strike="noStrike" cap="none" normalizeH="0" baseline="0" dirty="0" smtClean="0">
                <a:ln>
                  <a:noFill/>
                </a:ln>
                <a:solidFill>
                  <a:schemeClr val="tx1"/>
                </a:solidFill>
                <a:effectLst/>
                <a:latin typeface="Calibri" pitchFamily="34" charset="0"/>
                <a:cs typeface="Arial" pitchFamily="34" charset="0"/>
              </a:rPr>
              <a:t>Δείκτης Ικανότητας Αποπληρωμής Δανειακών και μη Υποχρεώσεων (</a:t>
            </a:r>
            <a:r>
              <a:rPr kumimoji="0" lang="el-GR" sz="1600" b="1" i="0" u="none" strike="noStrike" cap="none" normalizeH="0" baseline="0" dirty="0" err="1" smtClean="0">
                <a:ln>
                  <a:noFill/>
                </a:ln>
                <a:solidFill>
                  <a:schemeClr val="tx1"/>
                </a:solidFill>
                <a:effectLst/>
                <a:latin typeface="Calibri" pitchFamily="34" charset="0"/>
                <a:cs typeface="Arial" pitchFamily="34" charset="0"/>
              </a:rPr>
              <a:t>Service</a:t>
            </a:r>
            <a:r>
              <a:rPr kumimoji="0" lang="el-GR" sz="1600" b="1" i="0" u="none" strike="noStrike" cap="none" normalizeH="0" baseline="0" dirty="0" smtClean="0">
                <a:ln>
                  <a:noFill/>
                </a:ln>
                <a:solidFill>
                  <a:schemeClr val="tx1"/>
                </a:solidFill>
                <a:effectLst/>
                <a:latin typeface="Calibri" pitchFamily="34" charset="0"/>
                <a:cs typeface="Arial" pitchFamily="34" charset="0"/>
              </a:rPr>
              <a:t> </a:t>
            </a:r>
            <a:r>
              <a:rPr kumimoji="0" lang="el-GR" sz="1600" b="1" i="0" u="none" strike="noStrike" cap="none" normalizeH="0" baseline="0" dirty="0" err="1" smtClean="0">
                <a:ln>
                  <a:noFill/>
                </a:ln>
                <a:solidFill>
                  <a:schemeClr val="tx1"/>
                </a:solidFill>
                <a:effectLst/>
                <a:latin typeface="Calibri" pitchFamily="34" charset="0"/>
                <a:cs typeface="Arial" pitchFamily="34" charset="0"/>
              </a:rPr>
              <a:t>Coverage</a:t>
            </a:r>
            <a:r>
              <a:rPr kumimoji="0" lang="el-GR" sz="1600" b="1" i="0" u="none" strike="noStrike" cap="none" normalizeH="0" baseline="0" dirty="0" smtClean="0">
                <a:ln>
                  <a:noFill/>
                </a:ln>
                <a:solidFill>
                  <a:schemeClr val="tx1"/>
                </a:solidFill>
                <a:effectLst/>
                <a:latin typeface="Calibri" pitchFamily="34" charset="0"/>
                <a:cs typeface="Arial" pitchFamily="34" charset="0"/>
              </a:rPr>
              <a:t> </a:t>
            </a:r>
            <a:r>
              <a:rPr kumimoji="0" lang="el-GR" sz="1600" b="1" i="0" u="none" strike="noStrike" cap="none" normalizeH="0" baseline="0" dirty="0" err="1" smtClean="0">
                <a:ln>
                  <a:noFill/>
                </a:ln>
                <a:solidFill>
                  <a:schemeClr val="tx1"/>
                </a:solidFill>
                <a:effectLst/>
                <a:latin typeface="Calibri" pitchFamily="34" charset="0"/>
                <a:cs typeface="Arial" pitchFamily="34" charset="0"/>
              </a:rPr>
              <a:t>Ratio</a:t>
            </a:r>
            <a:r>
              <a:rPr kumimoji="0" lang="el-GR" sz="1600" b="1" i="0" u="none" strike="noStrike" cap="none" normalizeH="0" baseline="0" dirty="0" smtClean="0">
                <a:ln>
                  <a:noFill/>
                </a:ln>
                <a:solidFill>
                  <a:schemeClr val="tx1"/>
                </a:solidFill>
                <a:effectLst/>
                <a:latin typeface="Calibri" pitchFamily="34" charset="0"/>
                <a:cs typeface="Arial" pitchFamily="34" charset="0"/>
              </a:rPr>
              <a:t> – SCR) </a:t>
            </a:r>
            <a:r>
              <a:rPr lang="el-GR" sz="1600" dirty="0" smtClean="0">
                <a:latin typeface="Calibri" pitchFamily="34" charset="0"/>
                <a:cs typeface="Arial" pitchFamily="34" charset="0"/>
              </a:rPr>
              <a:t>               </a:t>
            </a:r>
          </a:p>
          <a:p>
            <a:pPr lvl="0" algn="ctr" eaLnBrk="1" hangingPunct="1">
              <a:spcAft>
                <a:spcPts val="1000"/>
              </a:spcAft>
            </a:pPr>
            <a:r>
              <a:rPr lang="el-GR" sz="1600" dirty="0" smtClean="0">
                <a:latin typeface="Calibri" pitchFamily="34" charset="0"/>
                <a:cs typeface="Arial" pitchFamily="34" charset="0"/>
              </a:rPr>
              <a:t>ΕΤΡ ή E.B.I.T.D.A.</a:t>
            </a:r>
          </a:p>
          <a:p>
            <a:pPr marL="0" marR="0" lvl="0" indent="0" algn="ctr" defTabSz="914400" rtl="0" eaLnBrk="1" fontAlgn="base" latinLnBrk="0" hangingPunct="1">
              <a:lnSpc>
                <a:spcPct val="100000"/>
              </a:lnSpc>
              <a:spcBef>
                <a:spcPct val="0"/>
              </a:spcBef>
              <a:spcAft>
                <a:spcPts val="1000"/>
              </a:spcAft>
              <a:buClrTx/>
              <a:buSzTx/>
              <a:buFontTx/>
              <a:buNone/>
              <a:tabLst/>
            </a:pPr>
            <a:r>
              <a:rPr kumimoji="0" lang="el-GR" sz="1600" b="0" i="0" u="none" strike="noStrike" cap="none" normalizeH="0" baseline="0" dirty="0" smtClean="0">
                <a:ln>
                  <a:noFill/>
                </a:ln>
                <a:solidFill>
                  <a:schemeClr val="tx1"/>
                </a:solidFill>
                <a:effectLst/>
                <a:latin typeface="Calibri" pitchFamily="34" charset="0"/>
                <a:cs typeface="Arial" pitchFamily="34" charset="0"/>
              </a:rPr>
              <a:t>Τοκοχρεωλυτικές και Λοιπές    	Πληρωμές Έτους			</a:t>
            </a:r>
            <a:endParaRPr kumimoji="0" lang="el-GR" sz="1600" b="0" i="0" u="none" strike="noStrike" cap="none" normalizeH="0" baseline="0" dirty="0" smtClean="0">
              <a:ln>
                <a:noFill/>
              </a:ln>
              <a:solidFill>
                <a:schemeClr val="tx1"/>
              </a:solidFill>
              <a:effectLst/>
              <a:latin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el-GR" sz="1600" b="0" i="0" u="none" strike="noStrike" cap="none" normalizeH="0" baseline="0" dirty="0" smtClean="0">
                <a:ln>
                  <a:noFill/>
                </a:ln>
                <a:solidFill>
                  <a:schemeClr val="tx1"/>
                </a:solidFill>
                <a:effectLst/>
                <a:latin typeface="Times New Roman" pitchFamily="18" charset="0"/>
                <a:cs typeface="Arial" pitchFamily="34" charset="0"/>
              </a:rPr>
              <a:t>				</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l-GR" sz="16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39" name="AutoShape 24"/>
          <p:cNvCxnSpPr>
            <a:cxnSpLocks noChangeShapeType="1"/>
          </p:cNvCxnSpPr>
          <p:nvPr/>
        </p:nvCxnSpPr>
        <p:spPr bwMode="auto">
          <a:xfrm>
            <a:off x="4716016" y="3212976"/>
            <a:ext cx="2448272" cy="0"/>
          </a:xfrm>
          <a:prstGeom prst="straightConnector1">
            <a:avLst/>
          </a:prstGeom>
          <a:noFill/>
          <a:ln w="9525">
            <a:solidFill>
              <a:srgbClr val="000000"/>
            </a:solidFill>
            <a:round/>
            <a:headEnd/>
            <a:tailEnd/>
          </a:ln>
        </p:spPr>
      </p:cxnSp>
      <p:sp>
        <p:nvSpPr>
          <p:cNvPr id="40" name="AutoShape 23"/>
          <p:cNvSpPr>
            <a:spLocks noChangeArrowheads="1"/>
          </p:cNvSpPr>
          <p:nvPr/>
        </p:nvSpPr>
        <p:spPr bwMode="auto">
          <a:xfrm>
            <a:off x="4644008" y="692696"/>
            <a:ext cx="3096344" cy="1080120"/>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l-GR" sz="1600" b="1" i="0" u="none" strike="noStrike" cap="none" normalizeH="0" baseline="0" dirty="0" smtClean="0">
                <a:ln>
                  <a:noFill/>
                </a:ln>
                <a:solidFill>
                  <a:schemeClr val="tx1"/>
                </a:solidFill>
                <a:effectLst/>
                <a:latin typeface="Calibri" pitchFamily="34" charset="0"/>
                <a:cs typeface="Arial" pitchFamily="34" charset="0"/>
              </a:rPr>
              <a:t>Δείκτης Κεφαλαιακής</a:t>
            </a:r>
            <a:r>
              <a:rPr kumimoji="0" lang="el-GR" sz="1600" b="1" i="0" u="none" strike="noStrike" cap="none" normalizeH="0" dirty="0" smtClean="0">
                <a:ln>
                  <a:noFill/>
                </a:ln>
                <a:solidFill>
                  <a:schemeClr val="tx1"/>
                </a:solidFill>
                <a:effectLst/>
                <a:latin typeface="Calibri" pitchFamily="34" charset="0"/>
                <a:cs typeface="Arial" pitchFamily="34" charset="0"/>
              </a:rPr>
              <a:t> Επάρκειας </a:t>
            </a:r>
            <a:endParaRPr kumimoji="0" lang="en-US" sz="1600" b="0" i="0" u="none" strike="noStrike" cap="none" normalizeH="0" baseline="0" dirty="0" smtClean="0">
              <a:ln>
                <a:noFill/>
              </a:ln>
              <a:solidFill>
                <a:schemeClr val="tx1"/>
              </a:solidFill>
              <a:effectLst/>
              <a:latin typeface="Calibri" pitchFamily="34" charset="0"/>
              <a:cs typeface="Arial"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el-GR" sz="1600" b="0" i="0" u="none" strike="noStrike" cap="none" normalizeH="0" baseline="0" dirty="0" smtClean="0">
                <a:ln>
                  <a:noFill/>
                </a:ln>
                <a:solidFill>
                  <a:schemeClr val="tx1"/>
                </a:solidFill>
                <a:effectLst/>
                <a:latin typeface="Calibri" pitchFamily="34" charset="0"/>
                <a:cs typeface="Arial" pitchFamily="34" charset="0"/>
              </a:rPr>
              <a:t>ΙΔΙΑ ΚΕΦΑΛΑΙΑ</a:t>
            </a:r>
            <a:endParaRPr kumimoji="0" lang="el-GR" sz="1600" b="0" i="0" u="none" strike="noStrike" cap="none" normalizeH="0" baseline="0" dirty="0" smtClean="0">
              <a:ln>
                <a:noFill/>
              </a:ln>
              <a:solidFill>
                <a:srgbClr val="FF0000"/>
              </a:solidFill>
              <a:effectLst/>
              <a:latin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lang="el-GR" sz="1600" dirty="0" smtClean="0">
                <a:latin typeface="Calibri" pitchFamily="34" charset="0"/>
                <a:cs typeface="Arial" pitchFamily="34" charset="0"/>
              </a:rPr>
              <a:t>ΞΕΝΑ ΚΕΦΑΛΑΙΑ </a:t>
            </a:r>
            <a:r>
              <a:rPr kumimoji="0" lang="el-GR" sz="1600" b="0" i="0" u="none" strike="noStrike" cap="none" normalizeH="0" baseline="0" dirty="0" smtClean="0">
                <a:ln>
                  <a:noFill/>
                </a:ln>
                <a:solidFill>
                  <a:schemeClr val="tx1"/>
                </a:solidFill>
                <a:effectLst/>
                <a:latin typeface="Calibri" pitchFamily="34" charset="0"/>
                <a:cs typeface="Arial" pitchFamily="34" charset="0"/>
              </a:rPr>
              <a:t>                                                                             </a:t>
            </a:r>
            <a:endParaRPr kumimoji="0" lang="el-GR" sz="16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41" name="AutoShape 24"/>
          <p:cNvCxnSpPr>
            <a:cxnSpLocks noChangeShapeType="1"/>
          </p:cNvCxnSpPr>
          <p:nvPr/>
        </p:nvCxnSpPr>
        <p:spPr bwMode="auto">
          <a:xfrm>
            <a:off x="5220072" y="1484784"/>
            <a:ext cx="1872208" cy="0"/>
          </a:xfrm>
          <a:prstGeom prst="straightConnector1">
            <a:avLst/>
          </a:prstGeom>
          <a:noFill/>
          <a:ln w="9525">
            <a:solidFill>
              <a:srgbClr val="000000"/>
            </a:solidFill>
            <a:round/>
            <a:headEnd/>
            <a:tailEnd/>
          </a:ln>
        </p:spPr>
      </p:cxnSp>
      <p:sp>
        <p:nvSpPr>
          <p:cNvPr id="44" name="AutoShape 23"/>
          <p:cNvSpPr>
            <a:spLocks noChangeArrowheads="1"/>
          </p:cNvSpPr>
          <p:nvPr/>
        </p:nvSpPr>
        <p:spPr bwMode="auto">
          <a:xfrm>
            <a:off x="683568" y="3861048"/>
            <a:ext cx="6480720" cy="1152128"/>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l-GR" sz="1600" b="1" i="0" u="none" strike="noStrike" cap="none" normalizeH="0" baseline="0" dirty="0" smtClean="0">
                <a:ln>
                  <a:noFill/>
                </a:ln>
                <a:solidFill>
                  <a:schemeClr val="tx1"/>
                </a:solidFill>
                <a:effectLst/>
                <a:latin typeface="Calibri" pitchFamily="34" charset="0"/>
                <a:cs typeface="Arial" pitchFamily="34" charset="0"/>
              </a:rPr>
              <a:t>Δείκτης Άμεσης</a:t>
            </a:r>
            <a:r>
              <a:rPr kumimoji="0" lang="el-GR" sz="1600" b="1" i="0" u="none" strike="noStrike" cap="none" normalizeH="0" dirty="0" smtClean="0">
                <a:ln>
                  <a:noFill/>
                </a:ln>
                <a:solidFill>
                  <a:schemeClr val="tx1"/>
                </a:solidFill>
                <a:effectLst/>
                <a:latin typeface="Calibri" pitchFamily="34" charset="0"/>
                <a:cs typeface="Arial" pitchFamily="34" charset="0"/>
              </a:rPr>
              <a:t> Ρευστότητας </a:t>
            </a:r>
            <a:endParaRPr kumimoji="0" lang="en-US" sz="1600" b="0" i="0" u="none" strike="noStrike" cap="none" normalizeH="0" baseline="0" dirty="0" smtClean="0">
              <a:ln>
                <a:noFill/>
              </a:ln>
              <a:solidFill>
                <a:schemeClr val="tx1"/>
              </a:solidFill>
              <a:effectLst/>
              <a:latin typeface="Calibri" pitchFamily="34" charset="0"/>
              <a:cs typeface="Arial" pitchFamily="34" charset="0"/>
            </a:endParaRPr>
          </a:p>
          <a:p>
            <a:pPr lvl="0" eaLnBrk="1" hangingPunct="1">
              <a:spcAft>
                <a:spcPts val="1000"/>
              </a:spcAft>
            </a:pPr>
            <a:r>
              <a:rPr lang="el-GR" sz="1600" dirty="0" smtClean="0">
                <a:latin typeface="Calibri" pitchFamily="34" charset="0"/>
                <a:cs typeface="Arial" pitchFamily="34" charset="0"/>
              </a:rPr>
              <a:t>ΚΥΚΛΟΦΟΡΟΥΝ ΕΝΕΡΓΗΤΙΚΟ - ΑΠΟΘΕΜΑΤΑ – ΕΠΙΣΦΑΛΕΙΣ ΑΠΑΙΤΗΣΕΙΣ</a:t>
            </a:r>
          </a:p>
          <a:p>
            <a:pPr lvl="0" eaLnBrk="1" hangingPunct="1">
              <a:spcAft>
                <a:spcPts val="1000"/>
              </a:spcAft>
            </a:pPr>
            <a:r>
              <a:rPr lang="el-GR" sz="1600" dirty="0" smtClean="0">
                <a:latin typeface="Calibri" pitchFamily="34" charset="0"/>
                <a:cs typeface="Arial" pitchFamily="34" charset="0"/>
              </a:rPr>
              <a:t>                                    ΒΡΑΧΥΠΡΟΘΕΣΜΕΣ ΥΠΟΧΡΕΩΣΕΙΣ</a:t>
            </a:r>
          </a:p>
        </p:txBody>
      </p:sp>
      <p:cxnSp>
        <p:nvCxnSpPr>
          <p:cNvPr id="45" name="AutoShape 24"/>
          <p:cNvCxnSpPr>
            <a:cxnSpLocks noChangeShapeType="1"/>
          </p:cNvCxnSpPr>
          <p:nvPr/>
        </p:nvCxnSpPr>
        <p:spPr bwMode="auto">
          <a:xfrm>
            <a:off x="827584" y="4653136"/>
            <a:ext cx="5976664" cy="0"/>
          </a:xfrm>
          <a:prstGeom prst="straightConnector1">
            <a:avLst/>
          </a:prstGeom>
          <a:noFill/>
          <a:ln w="9525">
            <a:solidFill>
              <a:srgbClr val="000000"/>
            </a:solidFill>
            <a:round/>
            <a:headEnd/>
            <a:tailEnd/>
          </a:ln>
        </p:spPr>
      </p:cxnSp>
      <p:sp>
        <p:nvSpPr>
          <p:cNvPr id="3098" name="AutoShape 26"/>
          <p:cNvSpPr>
            <a:spLocks noChangeArrowheads="1"/>
          </p:cNvSpPr>
          <p:nvPr/>
        </p:nvSpPr>
        <p:spPr bwMode="auto">
          <a:xfrm>
            <a:off x="1331640" y="5229200"/>
            <a:ext cx="6192688" cy="1152128"/>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el-GR" sz="1600" b="1" dirty="0" smtClean="0">
                <a:latin typeface="Calibri" pitchFamily="34" charset="0"/>
                <a:cs typeface="Arial" pitchFamily="34" charset="0"/>
              </a:rPr>
              <a:t>Λειτουργικό Περιθώριο Κέρδους  </a:t>
            </a:r>
          </a:p>
          <a:p>
            <a:pPr lvl="0" eaLnBrk="1" hangingPunct="1">
              <a:spcAft>
                <a:spcPts val="1000"/>
              </a:spcAft>
            </a:pPr>
            <a:r>
              <a:rPr lang="el-GR" sz="1600" dirty="0" smtClean="0">
                <a:latin typeface="Calibri" pitchFamily="34" charset="0"/>
                <a:cs typeface="Arial" pitchFamily="34" charset="0"/>
              </a:rPr>
              <a:t>E.B.I.T.D.A.  (</a:t>
            </a:r>
            <a:r>
              <a:rPr kumimoji="0" lang="el-GR" sz="1600" b="0" i="0" u="none" strike="noStrike" cap="none" normalizeH="0" baseline="0" dirty="0" smtClean="0">
                <a:ln>
                  <a:noFill/>
                </a:ln>
                <a:solidFill>
                  <a:schemeClr val="tx1"/>
                </a:solidFill>
                <a:effectLst/>
                <a:latin typeface="Calibri" pitchFamily="34" charset="0"/>
                <a:cs typeface="Arial" pitchFamily="34" charset="0"/>
              </a:rPr>
              <a:t>Λειτουργικό κέρδος   προ Φόρων Τόκων και Αποσβέσεων)</a:t>
            </a:r>
          </a:p>
          <a:p>
            <a:pPr lvl="0" eaLnBrk="1" hangingPunct="1">
              <a:spcAft>
                <a:spcPts val="1000"/>
              </a:spcAft>
            </a:pPr>
            <a:r>
              <a:rPr lang="el-GR" sz="1600" dirty="0" smtClean="0">
                <a:latin typeface="Calibri" pitchFamily="34" charset="0"/>
                <a:cs typeface="Arial" pitchFamily="34" charset="0"/>
              </a:rPr>
              <a:t>                                                        Πωλήσεις</a:t>
            </a:r>
            <a:endParaRPr kumimoji="0" lang="el-GR" sz="1600" b="0" i="0" u="none" strike="noStrike" cap="none" normalizeH="0" baseline="0" dirty="0" smtClean="0">
              <a:ln>
                <a:noFill/>
              </a:ln>
              <a:solidFill>
                <a:schemeClr val="tx1"/>
              </a:solidFill>
              <a:effectLst/>
              <a:latin typeface="Calibri"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48" name="AutoShape 24"/>
          <p:cNvCxnSpPr>
            <a:cxnSpLocks noChangeShapeType="1"/>
          </p:cNvCxnSpPr>
          <p:nvPr/>
        </p:nvCxnSpPr>
        <p:spPr bwMode="auto">
          <a:xfrm>
            <a:off x="1403648" y="6021288"/>
            <a:ext cx="5976664" cy="0"/>
          </a:xfrm>
          <a:prstGeom prst="straightConnector1">
            <a:avLst/>
          </a:prstGeom>
          <a:noFill/>
          <a:ln w="9525">
            <a:solidFill>
              <a:srgbClr val="000000"/>
            </a:solidFill>
            <a:round/>
            <a:headEnd/>
            <a:tailEnd/>
          </a:ln>
        </p:spPr>
      </p:cxnSp>
    </p:spTree>
    <p:extLst>
      <p:ext uri="{BB962C8B-B14F-4D97-AF65-F5344CB8AC3E}">
        <p14:creationId xmlns="" xmlns:p14="http://schemas.microsoft.com/office/powerpoint/2010/main" val="1934984054"/>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Στρογγυλεμένο ορθογώνιο"/>
          <p:cNvSpPr/>
          <p:nvPr/>
        </p:nvSpPr>
        <p:spPr>
          <a:xfrm>
            <a:off x="611560" y="692696"/>
            <a:ext cx="8136904" cy="58326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 name="Content Placeholder 2"/>
          <p:cNvSpPr>
            <a:spLocks noGrp="1"/>
          </p:cNvSpPr>
          <p:nvPr>
            <p:ph idx="1"/>
          </p:nvPr>
        </p:nvSpPr>
        <p:spPr>
          <a:xfrm>
            <a:off x="827584" y="692696"/>
            <a:ext cx="7416824" cy="5256584"/>
          </a:xfrm>
        </p:spPr>
        <p:txBody>
          <a:bodyPr>
            <a:normAutofit fontScale="32500" lnSpcReduction="20000"/>
          </a:bodyPr>
          <a:lstStyle/>
          <a:p>
            <a:pPr marL="342900" lvl="1" indent="-342900" algn="just">
              <a:spcBef>
                <a:spcPct val="0"/>
              </a:spcBef>
              <a:buClr>
                <a:schemeClr val="bg1"/>
              </a:buClr>
              <a:buNone/>
            </a:pPr>
            <a:r>
              <a:rPr lang="el-GR" sz="6400" dirty="0" smtClean="0">
                <a:solidFill>
                  <a:schemeClr val="bg1"/>
                </a:solidFill>
              </a:rPr>
              <a:t> </a:t>
            </a:r>
          </a:p>
          <a:p>
            <a:pPr marL="342900" lvl="1" indent="-342900" algn="just">
              <a:spcBef>
                <a:spcPct val="0"/>
              </a:spcBef>
              <a:buClr>
                <a:schemeClr val="bg1"/>
              </a:buClr>
              <a:buFont typeface="Wingdings" pitchFamily="2" charset="2"/>
              <a:buChar char="l"/>
            </a:pPr>
            <a:r>
              <a:rPr lang="el-GR" sz="6400" dirty="0" smtClean="0">
                <a:solidFill>
                  <a:schemeClr val="bg1"/>
                </a:solidFill>
                <a:latin typeface="Arial" charset="0"/>
              </a:rPr>
              <a:t>Με βάση τους προαναφερόμενους προβλεπόμενους δείκτες σύμφωνα με το επιχειρηματικό σχέδιο της επιχείρησης και συνδυάζοντας την παλαιότητα των ληξιπροθέσμων οφειλών (όσο πιο παλιά η οφειλή τόσο πιο αβέβαιη η είσπραξη της) προκύπτουν</a:t>
            </a:r>
            <a:r>
              <a:rPr lang="en-US" sz="6400" dirty="0" smtClean="0">
                <a:solidFill>
                  <a:schemeClr val="bg1"/>
                </a:solidFill>
                <a:latin typeface="Arial" charset="0"/>
              </a:rPr>
              <a:t>:</a:t>
            </a:r>
            <a:endParaRPr lang="el-GR" sz="6400" dirty="0" smtClean="0">
              <a:solidFill>
                <a:schemeClr val="bg1"/>
              </a:solidFill>
              <a:latin typeface="Arial" charset="0"/>
            </a:endParaRPr>
          </a:p>
          <a:p>
            <a:pPr lvl="1" algn="just">
              <a:spcBef>
                <a:spcPct val="0"/>
              </a:spcBef>
              <a:buClr>
                <a:schemeClr val="bg1"/>
              </a:buClr>
              <a:buFont typeface="Wingdings" pitchFamily="2" charset="2"/>
              <a:buChar char="Ø"/>
            </a:pPr>
            <a:endParaRPr lang="el-GR" sz="6400" dirty="0" smtClean="0">
              <a:solidFill>
                <a:schemeClr val="bg1"/>
              </a:solidFill>
              <a:latin typeface="Arial" charset="0"/>
            </a:endParaRPr>
          </a:p>
          <a:p>
            <a:pPr lvl="1" algn="just">
              <a:spcBef>
                <a:spcPct val="0"/>
              </a:spcBef>
              <a:buClr>
                <a:schemeClr val="bg1"/>
              </a:buClr>
              <a:buFont typeface="Wingdings" pitchFamily="2" charset="2"/>
              <a:buChar char="Ø"/>
            </a:pPr>
            <a:r>
              <a:rPr lang="el-GR" sz="6400" dirty="0" smtClean="0">
                <a:solidFill>
                  <a:schemeClr val="bg1"/>
                </a:solidFill>
                <a:latin typeface="Arial" charset="0"/>
              </a:rPr>
              <a:t>η αξιολόγηση των επιχειρήσεων σε  βιώσιμες ή μη και</a:t>
            </a:r>
            <a:endParaRPr lang="en-US" sz="6400" dirty="0" smtClean="0">
              <a:solidFill>
                <a:schemeClr val="bg1"/>
              </a:solidFill>
              <a:latin typeface="Arial" charset="0"/>
            </a:endParaRPr>
          </a:p>
          <a:p>
            <a:pPr lvl="1" algn="just">
              <a:spcBef>
                <a:spcPct val="0"/>
              </a:spcBef>
              <a:buClr>
                <a:schemeClr val="bg1"/>
              </a:buClr>
              <a:buFont typeface="Wingdings" pitchFamily="2" charset="2"/>
              <a:buChar char="Ø"/>
            </a:pPr>
            <a:endParaRPr lang="el-GR" sz="6400" dirty="0" smtClean="0">
              <a:solidFill>
                <a:schemeClr val="bg1"/>
              </a:solidFill>
              <a:latin typeface="Arial" charset="0"/>
            </a:endParaRPr>
          </a:p>
          <a:p>
            <a:pPr lvl="1" algn="just">
              <a:spcBef>
                <a:spcPct val="0"/>
              </a:spcBef>
              <a:buClr>
                <a:schemeClr val="bg1"/>
              </a:buClr>
              <a:buFont typeface="Wingdings" pitchFamily="2" charset="2"/>
              <a:buChar char="Ø"/>
            </a:pPr>
            <a:r>
              <a:rPr lang="el-GR" sz="6400" dirty="0" smtClean="0">
                <a:solidFill>
                  <a:schemeClr val="bg1"/>
                </a:solidFill>
                <a:latin typeface="Arial" charset="0"/>
              </a:rPr>
              <a:t>οι προτεινόμενες λύσεις αναδιάρθρωσης λαμβανομένων υπόψη </a:t>
            </a:r>
            <a:endParaRPr lang="en-US" sz="6400" dirty="0" smtClean="0">
              <a:solidFill>
                <a:schemeClr val="bg1"/>
              </a:solidFill>
              <a:latin typeface="Arial" charset="0"/>
            </a:endParaRPr>
          </a:p>
          <a:p>
            <a:pPr lvl="2" algn="just">
              <a:spcBef>
                <a:spcPct val="0"/>
              </a:spcBef>
              <a:buClr>
                <a:schemeClr val="bg1"/>
              </a:buClr>
              <a:buNone/>
            </a:pPr>
            <a:endParaRPr lang="en-US" sz="6000" dirty="0" smtClean="0">
              <a:solidFill>
                <a:schemeClr val="bg1"/>
              </a:solidFill>
              <a:latin typeface="Arial" charset="0"/>
            </a:endParaRPr>
          </a:p>
          <a:p>
            <a:pPr lvl="2" algn="just">
              <a:spcBef>
                <a:spcPct val="0"/>
              </a:spcBef>
              <a:buClr>
                <a:schemeClr val="bg1"/>
              </a:buClr>
              <a:buNone/>
            </a:pPr>
            <a:r>
              <a:rPr lang="el-GR" sz="6000" dirty="0" smtClean="0">
                <a:solidFill>
                  <a:schemeClr val="bg1"/>
                </a:solidFill>
                <a:latin typeface="Arial" charset="0"/>
              </a:rPr>
              <a:t>α) της λειτουργικής κερδοφορίας της επιχείρησης</a:t>
            </a:r>
            <a:endParaRPr lang="en-US" sz="6200" dirty="0" smtClean="0">
              <a:solidFill>
                <a:schemeClr val="bg1"/>
              </a:solidFill>
              <a:latin typeface="Arial" charset="0"/>
            </a:endParaRPr>
          </a:p>
          <a:p>
            <a:pPr lvl="2" algn="just">
              <a:spcBef>
                <a:spcPct val="0"/>
              </a:spcBef>
              <a:buClr>
                <a:schemeClr val="bg1"/>
              </a:buClr>
              <a:buNone/>
            </a:pPr>
            <a:endParaRPr lang="en-US" sz="6000" dirty="0" smtClean="0">
              <a:solidFill>
                <a:schemeClr val="bg1"/>
              </a:solidFill>
              <a:latin typeface="Arial" charset="0"/>
            </a:endParaRPr>
          </a:p>
          <a:p>
            <a:pPr lvl="2" algn="just">
              <a:spcBef>
                <a:spcPct val="0"/>
              </a:spcBef>
              <a:buClr>
                <a:schemeClr val="bg1"/>
              </a:buClr>
              <a:buNone/>
            </a:pPr>
            <a:r>
              <a:rPr lang="el-GR" sz="6000" dirty="0" smtClean="0">
                <a:solidFill>
                  <a:schemeClr val="bg1"/>
                </a:solidFill>
                <a:latin typeface="Arial" charset="0"/>
              </a:rPr>
              <a:t>β) της ικανότητας αποπληρωμής της επιχείρησης  και </a:t>
            </a:r>
            <a:endParaRPr lang="en-US" sz="6000" dirty="0" smtClean="0">
              <a:solidFill>
                <a:schemeClr val="bg1"/>
              </a:solidFill>
              <a:latin typeface="Arial" charset="0"/>
            </a:endParaRPr>
          </a:p>
          <a:p>
            <a:pPr lvl="2" algn="just">
              <a:spcBef>
                <a:spcPct val="0"/>
              </a:spcBef>
              <a:buClr>
                <a:schemeClr val="bg1"/>
              </a:buClr>
              <a:buNone/>
            </a:pPr>
            <a:endParaRPr lang="en-US" sz="6000" dirty="0" smtClean="0">
              <a:solidFill>
                <a:schemeClr val="bg1"/>
              </a:solidFill>
              <a:latin typeface="Arial" charset="0"/>
            </a:endParaRPr>
          </a:p>
          <a:p>
            <a:pPr lvl="2">
              <a:spcBef>
                <a:spcPct val="0"/>
              </a:spcBef>
              <a:buClr>
                <a:schemeClr val="bg1"/>
              </a:buClr>
              <a:buNone/>
            </a:pPr>
            <a:r>
              <a:rPr lang="el-GR" sz="6000" dirty="0" smtClean="0">
                <a:solidFill>
                  <a:schemeClr val="bg1"/>
                </a:solidFill>
                <a:latin typeface="Arial" charset="0"/>
              </a:rPr>
              <a:t>γ) </a:t>
            </a:r>
            <a:r>
              <a:rPr lang="el-GR" sz="6600" dirty="0" smtClean="0">
                <a:solidFill>
                  <a:schemeClr val="bg1"/>
                </a:solidFill>
                <a:latin typeface="Arial" charset="0"/>
              </a:rPr>
              <a:t>της Μέσης Διάρκειας Αποπληρωμής Οφειλών (Δανειακών και μη Υποχρεώσεων) </a:t>
            </a:r>
            <a:endParaRPr lang="el-GR" sz="6400" dirty="0" smtClean="0">
              <a:solidFill>
                <a:schemeClr val="bg1"/>
              </a:solidFill>
              <a:latin typeface="Arial" charset="0"/>
            </a:endParaRPr>
          </a:p>
          <a:p>
            <a:pPr algn="just"/>
            <a:endParaRPr lang="el-GR" sz="6400" dirty="0">
              <a:solidFill>
                <a:schemeClr val="bg1"/>
              </a:solidFill>
              <a:latin typeface="Arial" charset="0"/>
            </a:endParaRPr>
          </a:p>
        </p:txBody>
      </p:sp>
      <p:sp>
        <p:nvSpPr>
          <p:cNvPr id="4" name="Slide Number Placeholder 3"/>
          <p:cNvSpPr>
            <a:spLocks noGrp="1"/>
          </p:cNvSpPr>
          <p:nvPr>
            <p:ph type="sldNum" sz="quarter" idx="12"/>
          </p:nvPr>
        </p:nvSpPr>
        <p:spPr/>
        <p:txBody>
          <a:bodyPr/>
          <a:lstStyle/>
          <a:p>
            <a:fld id="{5F5E4264-AB2C-4F8D-B722-011EE3B28134}" type="slidenum">
              <a:rPr lang="el-GR" smtClean="0"/>
              <a:pPr/>
              <a:t>81</a:t>
            </a:fld>
            <a:endParaRPr lang="el-GR" dirty="0"/>
          </a:p>
        </p:txBody>
      </p:sp>
      <p:sp>
        <p:nvSpPr>
          <p:cNvPr id="5" name="Rectangle 2"/>
          <p:cNvSpPr txBox="1">
            <a:spLocks noChangeArrowheads="1"/>
          </p:cNvSpPr>
          <p:nvPr/>
        </p:nvSpPr>
        <p:spPr bwMode="auto">
          <a:xfrm>
            <a:off x="899592" y="188640"/>
            <a:ext cx="7735765" cy="381000"/>
          </a:xfrm>
          <a:prstGeom prst="roundRect">
            <a:avLst>
              <a:gd name="adj" fmla="val 21667"/>
            </a:avLst>
          </a:prstGeom>
          <a:solidFill>
            <a:srgbClr val="6699FF">
              <a:alpha val="50000"/>
            </a:srgbClr>
          </a:solidFill>
          <a:ln>
            <a:miter lim="800000"/>
            <a:headEnd/>
            <a:tailEnd/>
          </a:ln>
        </p:spPr>
        <p:txBody>
          <a:bodyPr vert="horz" wrap="square" lIns="91440" tIns="45720" rIns="91440" bIns="45720" numCol="1" anchor="t" anchorCtr="0" compatLnSpc="1">
            <a:prstTxWarp prst="textNoShape">
              <a:avLst/>
            </a:prstTxWarp>
            <a:normAutofit fontScale="90000" lnSpcReduction="10000"/>
          </a:bodyPr>
          <a:lstStyle/>
          <a:p>
            <a:pPr lvl="0">
              <a:lnSpc>
                <a:spcPct val="90000"/>
              </a:lnSpc>
              <a:defRPr/>
            </a:pPr>
            <a:r>
              <a:rPr lang="el-GR" sz="2000" b="1" dirty="0" smtClean="0">
                <a:solidFill>
                  <a:srgbClr val="000099"/>
                </a:solidFill>
                <a:latin typeface="Times New Roman" pitchFamily="18" charset="0"/>
                <a:ea typeface="+mj-ea"/>
                <a:cs typeface="+mj-cs"/>
              </a:rPr>
              <a:t>Χαρακτηριστικά Μελέτης βιωσιμότητας της επιχείρησης (Συνέχεια) </a:t>
            </a:r>
            <a:endParaRPr kumimoji="0" lang="en-GB" sz="2000" b="1" i="0" u="none" strike="noStrike" kern="1200" cap="none" spc="0" normalizeH="0" baseline="0" noProof="0" dirty="0">
              <a:ln>
                <a:noFill/>
              </a:ln>
              <a:solidFill>
                <a:srgbClr val="000099"/>
              </a:solidFill>
              <a:effectLst/>
              <a:uLnTx/>
              <a:uFillTx/>
              <a:latin typeface="Times New Roman" pitchFamily="18" charset="0"/>
              <a:ea typeface="+mj-ea"/>
              <a:cs typeface="+mj-cs"/>
            </a:endParaRPr>
          </a:p>
        </p:txBody>
      </p:sp>
    </p:spTree>
    <p:extLst>
      <p:ext uri="{BB962C8B-B14F-4D97-AF65-F5344CB8AC3E}">
        <p14:creationId xmlns="" xmlns:p14="http://schemas.microsoft.com/office/powerpoint/2010/main" val="1934984054"/>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5F5E4264-AB2C-4F8D-B722-011EE3B28134}" type="slidenum">
              <a:rPr lang="el-GR" smtClean="0"/>
              <a:pPr/>
              <a:t>82</a:t>
            </a:fld>
            <a:endParaRPr lang="el-GR" dirty="0"/>
          </a:p>
        </p:txBody>
      </p:sp>
      <p:sp>
        <p:nvSpPr>
          <p:cNvPr id="5" name="Rectangle 2"/>
          <p:cNvSpPr txBox="1">
            <a:spLocks noChangeArrowheads="1"/>
          </p:cNvSpPr>
          <p:nvPr/>
        </p:nvSpPr>
        <p:spPr bwMode="auto">
          <a:xfrm>
            <a:off x="899592" y="188640"/>
            <a:ext cx="7735765" cy="381000"/>
          </a:xfrm>
          <a:prstGeom prst="roundRect">
            <a:avLst>
              <a:gd name="adj" fmla="val 21667"/>
            </a:avLst>
          </a:prstGeom>
          <a:solidFill>
            <a:srgbClr val="6699FF">
              <a:alpha val="50000"/>
            </a:srgbClr>
          </a:solidFill>
          <a:ln>
            <a:miter lim="800000"/>
            <a:headEnd/>
            <a:tailEnd/>
          </a:ln>
        </p:spPr>
        <p:txBody>
          <a:bodyPr vert="horz" wrap="square" lIns="91440" tIns="45720" rIns="91440" bIns="45720" numCol="1" anchor="t" anchorCtr="0" compatLnSpc="1">
            <a:prstTxWarp prst="textNoShape">
              <a:avLst/>
            </a:prstTxWarp>
            <a:normAutofit fontScale="90000" lnSpcReduction="10000"/>
          </a:bodyPr>
          <a:lstStyle/>
          <a:p>
            <a:pPr lvl="0">
              <a:lnSpc>
                <a:spcPct val="90000"/>
              </a:lnSpc>
              <a:defRPr/>
            </a:pPr>
            <a:r>
              <a:rPr lang="el-GR" sz="2000" b="1" dirty="0" smtClean="0">
                <a:solidFill>
                  <a:srgbClr val="000099"/>
                </a:solidFill>
                <a:latin typeface="Times New Roman" pitchFamily="18" charset="0"/>
                <a:ea typeface="+mj-ea"/>
                <a:cs typeface="+mj-cs"/>
              </a:rPr>
              <a:t>Χαρακτηριστικά Μελέτης βιωσιμότητας της επιχείρησης (Συνέχεια) </a:t>
            </a:r>
            <a:endParaRPr kumimoji="0" lang="en-GB" sz="2000" b="1" i="0" u="none" strike="noStrike" kern="1200" cap="none" spc="0" normalizeH="0" baseline="0" noProof="0" dirty="0">
              <a:ln>
                <a:noFill/>
              </a:ln>
              <a:solidFill>
                <a:srgbClr val="000099"/>
              </a:solidFill>
              <a:effectLst/>
              <a:uLnTx/>
              <a:uFillTx/>
              <a:latin typeface="Times New Roman" pitchFamily="18" charset="0"/>
              <a:ea typeface="+mj-ea"/>
              <a:cs typeface="+mj-cs"/>
            </a:endParaRPr>
          </a:p>
        </p:txBody>
      </p:sp>
      <p:sp>
        <p:nvSpPr>
          <p:cNvPr id="7" name="AutoShape 23"/>
          <p:cNvSpPr>
            <a:spLocks noChangeArrowheads="1"/>
          </p:cNvSpPr>
          <p:nvPr/>
        </p:nvSpPr>
        <p:spPr bwMode="auto">
          <a:xfrm>
            <a:off x="611560" y="836712"/>
            <a:ext cx="7920880" cy="5688632"/>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eaLnBrk="1" hangingPunct="1">
              <a:spcAft>
                <a:spcPts val="1000"/>
              </a:spcAft>
            </a:pPr>
            <a:endParaRPr lang="el-GR" sz="1600" b="1" u="sng" dirty="0" smtClean="0">
              <a:latin typeface="Calibri" pitchFamily="34" charset="0"/>
              <a:cs typeface="Arial" pitchFamily="34" charset="0"/>
            </a:endParaRPr>
          </a:p>
          <a:p>
            <a:pPr algn="ctr" eaLnBrk="1" hangingPunct="1">
              <a:spcAft>
                <a:spcPts val="1000"/>
              </a:spcAft>
            </a:pPr>
            <a:endParaRPr lang="el-GR" sz="1600" b="1" dirty="0" smtClean="0">
              <a:latin typeface="Calibri" pitchFamily="34" charset="0"/>
              <a:cs typeface="Arial"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el-GR" sz="1600" b="0" i="0" u="none" strike="noStrike" cap="none" normalizeH="0" baseline="0" dirty="0" smtClean="0">
                <a:ln>
                  <a:noFill/>
                </a:ln>
                <a:solidFill>
                  <a:schemeClr val="tx1"/>
                </a:solidFill>
                <a:effectLst/>
                <a:latin typeface="Calibri" pitchFamily="34" charset="0"/>
                <a:cs typeface="Arial" pitchFamily="34" charset="0"/>
              </a:rPr>
              <a:t>                                                                             </a:t>
            </a:r>
            <a:endParaRPr kumimoji="0" lang="el-GR" sz="16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26" name="Picture 2"/>
          <p:cNvPicPr>
            <a:picLocks noChangeAspect="1" noChangeArrowheads="1"/>
          </p:cNvPicPr>
          <p:nvPr/>
        </p:nvPicPr>
        <p:blipFill>
          <a:blip r:embed="rId2" cstate="print"/>
          <a:srcRect/>
          <a:stretch>
            <a:fillRect/>
          </a:stretch>
        </p:blipFill>
        <p:spPr bwMode="auto">
          <a:xfrm>
            <a:off x="731979" y="1268760"/>
            <a:ext cx="7728453" cy="4824536"/>
          </a:xfrm>
          <a:prstGeom prst="rect">
            <a:avLst/>
          </a:prstGeom>
          <a:noFill/>
          <a:ln w="9525">
            <a:noFill/>
            <a:miter lim="800000"/>
            <a:headEnd/>
            <a:tailEnd/>
          </a:ln>
          <a:effectLst/>
        </p:spPr>
      </p:pic>
      <p:sp>
        <p:nvSpPr>
          <p:cNvPr id="3" name="Content Placeholder 2"/>
          <p:cNvSpPr>
            <a:spLocks noGrp="1"/>
          </p:cNvSpPr>
          <p:nvPr>
            <p:ph idx="1"/>
          </p:nvPr>
        </p:nvSpPr>
        <p:spPr>
          <a:xfrm>
            <a:off x="4572000" y="692696"/>
            <a:ext cx="3960440" cy="5832648"/>
          </a:xfrm>
          <a:gradFill>
            <a:gsLst>
              <a:gs pos="0">
                <a:schemeClr val="accent4">
                  <a:lumMod val="90000"/>
                  <a:lumOff val="10000"/>
                </a:schemeClr>
              </a:gs>
              <a:gs pos="50000">
                <a:schemeClr val="accent1">
                  <a:tint val="44500"/>
                  <a:satMod val="160000"/>
                </a:schemeClr>
              </a:gs>
              <a:gs pos="100000">
                <a:schemeClr val="accent1">
                  <a:tint val="23500"/>
                  <a:satMod val="160000"/>
                </a:schemeClr>
              </a:gs>
            </a:gsLst>
            <a:lin ang="0" scaled="0"/>
          </a:gradFill>
        </p:spPr>
        <p:txBody>
          <a:bodyPr>
            <a:normAutofit fontScale="55000" lnSpcReduction="20000"/>
          </a:bodyPr>
          <a:lstStyle/>
          <a:p>
            <a:pPr marL="342900" lvl="1" indent="-342900" algn="ctr">
              <a:spcBef>
                <a:spcPct val="0"/>
              </a:spcBef>
              <a:buClr>
                <a:schemeClr val="bg1"/>
              </a:buClr>
              <a:buNone/>
            </a:pPr>
            <a:r>
              <a:rPr lang="el-GR" sz="2900" dirty="0" smtClean="0">
                <a:solidFill>
                  <a:schemeClr val="bg2">
                    <a:lumMod val="75000"/>
                  </a:schemeClr>
                </a:solidFill>
              </a:rPr>
              <a:t> </a:t>
            </a:r>
            <a:endParaRPr lang="el-GR" sz="2900" dirty="0" smtClean="0">
              <a:solidFill>
                <a:srgbClr val="C00000"/>
              </a:solidFill>
            </a:endParaRPr>
          </a:p>
          <a:p>
            <a:pPr lvl="0"/>
            <a:r>
              <a:rPr lang="el-GR" sz="2900" b="1" dirty="0" smtClean="0">
                <a:solidFill>
                  <a:srgbClr val="C00000"/>
                </a:solidFill>
              </a:rPr>
              <a:t>Δείκτης Γενικής Ρευστότητας (ΔΓΡ) = </a:t>
            </a:r>
            <a:r>
              <a:rPr lang="el-GR" sz="2900" dirty="0" smtClean="0">
                <a:solidFill>
                  <a:srgbClr val="C00000"/>
                </a:solidFill>
              </a:rPr>
              <a:t>Κυκλοφορούν ενεργητικό / Βραχυπρόθεσμες υποχρεώσεις ή ΔΓΡ = ΚΕ /ΒΥ</a:t>
            </a:r>
          </a:p>
          <a:p>
            <a:pPr lvl="0"/>
            <a:r>
              <a:rPr lang="el-GR" sz="2900" b="1" dirty="0" smtClean="0">
                <a:solidFill>
                  <a:srgbClr val="C00000"/>
                </a:solidFill>
              </a:rPr>
              <a:t>Δείκτης Άμεσης Ρευστότητας (ΔΑΡ) = </a:t>
            </a:r>
            <a:r>
              <a:rPr lang="el-GR" sz="2900" dirty="0" smtClean="0">
                <a:solidFill>
                  <a:srgbClr val="C00000"/>
                </a:solidFill>
              </a:rPr>
              <a:t>(ΚΕ – Αποθέματα – Επισφαλείς Απαιτήσεις) / ΒΥ</a:t>
            </a:r>
          </a:p>
          <a:p>
            <a:pPr lvl="0"/>
            <a:r>
              <a:rPr lang="el-GR" sz="2900" b="1" dirty="0" smtClean="0">
                <a:solidFill>
                  <a:srgbClr val="C00000"/>
                </a:solidFill>
              </a:rPr>
              <a:t>Διάρκεια Απαιτήσεων (ΔΑ), σε ημέρες = </a:t>
            </a:r>
            <a:r>
              <a:rPr lang="el-GR" sz="2900" dirty="0" smtClean="0">
                <a:solidFill>
                  <a:srgbClr val="C00000"/>
                </a:solidFill>
              </a:rPr>
              <a:t>(Απαιτήσεις / Πωλήσεις) x 365 </a:t>
            </a:r>
          </a:p>
          <a:p>
            <a:pPr lvl="0"/>
            <a:r>
              <a:rPr lang="el-GR" sz="2900" b="1" dirty="0" smtClean="0">
                <a:solidFill>
                  <a:srgbClr val="C00000"/>
                </a:solidFill>
              </a:rPr>
              <a:t>Διάρκεια Πιστώσεων Προμηθευτών (ΔΠΠ), σε ημέρες = </a:t>
            </a:r>
            <a:r>
              <a:rPr lang="el-GR" sz="2900" dirty="0" smtClean="0">
                <a:solidFill>
                  <a:srgbClr val="C00000"/>
                </a:solidFill>
              </a:rPr>
              <a:t>(Προμηθευτές / Κόστος Πωληθέντων)  x 365</a:t>
            </a:r>
            <a:r>
              <a:rPr lang="el-GR" sz="2900" b="1" dirty="0" smtClean="0">
                <a:solidFill>
                  <a:srgbClr val="C00000"/>
                </a:solidFill>
              </a:rPr>
              <a:t> </a:t>
            </a:r>
            <a:endParaRPr lang="el-GR" sz="2900" dirty="0" smtClean="0">
              <a:solidFill>
                <a:srgbClr val="C00000"/>
              </a:solidFill>
            </a:endParaRPr>
          </a:p>
          <a:p>
            <a:pPr lvl="0"/>
            <a:r>
              <a:rPr lang="el-GR" sz="2900" b="1" dirty="0" smtClean="0">
                <a:solidFill>
                  <a:srgbClr val="C00000"/>
                </a:solidFill>
              </a:rPr>
              <a:t>Διάρκεια Αποθεμάτων (</a:t>
            </a:r>
            <a:r>
              <a:rPr lang="el-GR" sz="2900" b="1" dirty="0" err="1" smtClean="0">
                <a:solidFill>
                  <a:srgbClr val="C00000"/>
                </a:solidFill>
              </a:rPr>
              <a:t>ΔΑπ</a:t>
            </a:r>
            <a:r>
              <a:rPr lang="el-GR" sz="2900" b="1" dirty="0" smtClean="0">
                <a:solidFill>
                  <a:srgbClr val="C00000"/>
                </a:solidFill>
              </a:rPr>
              <a:t>), σε ημέρες = </a:t>
            </a:r>
            <a:r>
              <a:rPr lang="el-GR" sz="2900" dirty="0" smtClean="0">
                <a:solidFill>
                  <a:srgbClr val="C00000"/>
                </a:solidFill>
              </a:rPr>
              <a:t>(Αποθέματα / Κόστος Πωληθέντων) x 365</a:t>
            </a:r>
          </a:p>
          <a:p>
            <a:r>
              <a:rPr lang="el-GR" sz="2900" dirty="0" smtClean="0">
                <a:solidFill>
                  <a:srgbClr val="C00000"/>
                </a:solidFill>
              </a:rPr>
              <a:t>Δείκτης Αποδοτικότητας των Απασχολημένων (ή ‘Συνολικών’) Κεφαλαίων (ΑΑΚ ή ΑΣΚ) = ΚΠΤΦ / </a:t>
            </a:r>
            <a:r>
              <a:rPr lang="el-GR" sz="2900" dirty="0" err="1" smtClean="0">
                <a:solidFill>
                  <a:srgbClr val="C00000"/>
                </a:solidFill>
              </a:rPr>
              <a:t>Συν.Ενεργητικού</a:t>
            </a:r>
            <a:endParaRPr lang="el-GR" sz="2900" dirty="0" smtClean="0">
              <a:solidFill>
                <a:srgbClr val="C00000"/>
              </a:solidFill>
            </a:endParaRPr>
          </a:p>
          <a:p>
            <a:r>
              <a:rPr lang="el-GR" sz="2900" dirty="0" smtClean="0">
                <a:solidFill>
                  <a:srgbClr val="C00000"/>
                </a:solidFill>
              </a:rPr>
              <a:t>Δείκτης Περιθωρίου ΚΠΤΦΑ (</a:t>
            </a:r>
            <a:r>
              <a:rPr lang="en-US" sz="2900" dirty="0" smtClean="0">
                <a:solidFill>
                  <a:srgbClr val="C00000"/>
                </a:solidFill>
              </a:rPr>
              <a:t>EBITDA</a:t>
            </a:r>
            <a:r>
              <a:rPr lang="el-GR" sz="2900" dirty="0" smtClean="0">
                <a:solidFill>
                  <a:srgbClr val="C00000"/>
                </a:solidFill>
              </a:rPr>
              <a:t>) = </a:t>
            </a:r>
            <a:r>
              <a:rPr lang="en-US" sz="2900" dirty="0" smtClean="0">
                <a:solidFill>
                  <a:srgbClr val="C00000"/>
                </a:solidFill>
              </a:rPr>
              <a:t>EBITDA</a:t>
            </a:r>
            <a:r>
              <a:rPr lang="el-GR" sz="2900" dirty="0" smtClean="0">
                <a:solidFill>
                  <a:srgbClr val="C00000"/>
                </a:solidFill>
              </a:rPr>
              <a:t> / Πωλήσεις</a:t>
            </a:r>
          </a:p>
          <a:p>
            <a:r>
              <a:rPr lang="el-GR" sz="2900" dirty="0" smtClean="0">
                <a:solidFill>
                  <a:srgbClr val="C00000"/>
                </a:solidFill>
              </a:rPr>
              <a:t>Δείκτης Λειτουργικών Ταμειακών Ροών =  ΛΤΡ / Πωλήσεις</a:t>
            </a:r>
          </a:p>
          <a:p>
            <a:pPr lvl="0"/>
            <a:endParaRPr lang="el-GR" sz="3200" dirty="0" smtClean="0"/>
          </a:p>
          <a:p>
            <a:pPr lvl="1" algn="ctr">
              <a:spcBef>
                <a:spcPct val="0"/>
              </a:spcBef>
              <a:buClr>
                <a:schemeClr val="bg1"/>
              </a:buClr>
              <a:buFont typeface="Wingdings" pitchFamily="2" charset="2"/>
              <a:buChar char="Ø"/>
            </a:pPr>
            <a:endParaRPr lang="el-GR" sz="7200" dirty="0" smtClean="0">
              <a:solidFill>
                <a:srgbClr val="C00000"/>
              </a:solidFill>
              <a:latin typeface="Arial" charset="0"/>
            </a:endParaRPr>
          </a:p>
          <a:p>
            <a:pPr lvl="1" algn="ctr">
              <a:spcBef>
                <a:spcPct val="0"/>
              </a:spcBef>
              <a:buClr>
                <a:schemeClr val="bg1"/>
              </a:buClr>
              <a:buFont typeface="Wingdings" pitchFamily="2" charset="2"/>
              <a:buChar char="Ø"/>
            </a:pPr>
            <a:endParaRPr lang="en-US" sz="7200" dirty="0" smtClean="0">
              <a:solidFill>
                <a:srgbClr val="C00000"/>
              </a:solidFill>
              <a:latin typeface="Arial" charset="0"/>
            </a:endParaRPr>
          </a:p>
        </p:txBody>
      </p:sp>
    </p:spTree>
    <p:extLst>
      <p:ext uri="{BB962C8B-B14F-4D97-AF65-F5344CB8AC3E}">
        <p14:creationId xmlns="" xmlns:p14="http://schemas.microsoft.com/office/powerpoint/2010/main" val="1934984054"/>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5F5E4264-AB2C-4F8D-B722-011EE3B28134}" type="slidenum">
              <a:rPr lang="el-GR" sz="1800" smtClean="0"/>
              <a:pPr/>
              <a:t>83</a:t>
            </a:fld>
            <a:endParaRPr lang="el-GR" sz="1800" dirty="0"/>
          </a:p>
        </p:txBody>
      </p:sp>
      <p:sp>
        <p:nvSpPr>
          <p:cNvPr id="5" name="Rectangle 2"/>
          <p:cNvSpPr txBox="1">
            <a:spLocks noChangeArrowheads="1"/>
          </p:cNvSpPr>
          <p:nvPr/>
        </p:nvSpPr>
        <p:spPr bwMode="auto">
          <a:xfrm>
            <a:off x="899592" y="188640"/>
            <a:ext cx="7735765" cy="381000"/>
          </a:xfrm>
          <a:prstGeom prst="roundRect">
            <a:avLst>
              <a:gd name="adj" fmla="val 21667"/>
            </a:avLst>
          </a:prstGeom>
          <a:solidFill>
            <a:srgbClr val="6699FF">
              <a:alpha val="50000"/>
            </a:srgbClr>
          </a:solidFill>
          <a:ln>
            <a:miter lim="800000"/>
            <a:headEnd/>
            <a:tailEnd/>
          </a:ln>
        </p:spPr>
        <p:txBody>
          <a:bodyPr vert="horz" wrap="square" lIns="91440" tIns="45720" rIns="91440" bIns="45720" numCol="1" anchor="t" anchorCtr="0" compatLnSpc="1">
            <a:prstTxWarp prst="textNoShape">
              <a:avLst/>
            </a:prstTxWarp>
            <a:normAutofit fontScale="90000" lnSpcReduction="10000"/>
          </a:bodyPr>
          <a:lstStyle/>
          <a:p>
            <a:pPr lvl="0">
              <a:lnSpc>
                <a:spcPct val="90000"/>
              </a:lnSpc>
              <a:defRPr/>
            </a:pPr>
            <a:r>
              <a:rPr lang="el-GR" sz="2000" b="1" dirty="0" smtClean="0">
                <a:solidFill>
                  <a:srgbClr val="000099"/>
                </a:solidFill>
                <a:latin typeface="Times New Roman" pitchFamily="18" charset="0"/>
                <a:ea typeface="+mj-ea"/>
                <a:cs typeface="+mj-cs"/>
              </a:rPr>
              <a:t>Χαρακτηριστικά Μελέτης βιωσιμότητας της επιχείρησης (Συνέχεια) </a:t>
            </a:r>
            <a:endParaRPr kumimoji="0" lang="en-GB" sz="2000" b="1" i="0" u="none" strike="noStrike" kern="1200" cap="none" spc="0" normalizeH="0" baseline="0" noProof="0" dirty="0">
              <a:ln>
                <a:noFill/>
              </a:ln>
              <a:solidFill>
                <a:srgbClr val="000099"/>
              </a:solidFill>
              <a:effectLst/>
              <a:uLnTx/>
              <a:uFillTx/>
              <a:latin typeface="Times New Roman" pitchFamily="18" charset="0"/>
              <a:ea typeface="+mj-ea"/>
              <a:cs typeface="+mj-cs"/>
            </a:endParaRPr>
          </a:p>
        </p:txBody>
      </p:sp>
      <p:sp>
        <p:nvSpPr>
          <p:cNvPr id="7" name="AutoShape 23"/>
          <p:cNvSpPr>
            <a:spLocks noChangeArrowheads="1"/>
          </p:cNvSpPr>
          <p:nvPr/>
        </p:nvSpPr>
        <p:spPr bwMode="auto">
          <a:xfrm>
            <a:off x="611560" y="836712"/>
            <a:ext cx="7920880" cy="5688632"/>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eaLnBrk="1" hangingPunct="1">
              <a:spcAft>
                <a:spcPts val="1000"/>
              </a:spcAft>
            </a:pPr>
            <a:endParaRPr lang="el-GR" sz="1600" b="1" u="sng" dirty="0" smtClean="0">
              <a:latin typeface="Calibri" pitchFamily="34" charset="0"/>
              <a:cs typeface="Arial" pitchFamily="34" charset="0"/>
            </a:endParaRPr>
          </a:p>
          <a:p>
            <a:pPr algn="ctr" eaLnBrk="1" hangingPunct="1">
              <a:spcAft>
                <a:spcPts val="1000"/>
              </a:spcAft>
            </a:pPr>
            <a:endParaRPr lang="el-GR" sz="1600" b="1" dirty="0" smtClean="0">
              <a:latin typeface="Calibri" pitchFamily="34" charset="0"/>
              <a:cs typeface="Arial"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el-GR" sz="1600" b="0" i="0" u="none" strike="noStrike" cap="none" normalizeH="0" baseline="0" dirty="0" smtClean="0">
                <a:ln>
                  <a:noFill/>
                </a:ln>
                <a:solidFill>
                  <a:schemeClr val="tx1"/>
                </a:solidFill>
                <a:effectLst/>
                <a:latin typeface="Calibri" pitchFamily="34" charset="0"/>
                <a:cs typeface="Arial" pitchFamily="34" charset="0"/>
              </a:rPr>
              <a:t>                                                                             </a:t>
            </a:r>
            <a:endParaRPr kumimoji="0" lang="el-GR" sz="16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26" name="Picture 2"/>
          <p:cNvPicPr>
            <a:picLocks noChangeAspect="1" noChangeArrowheads="1"/>
          </p:cNvPicPr>
          <p:nvPr/>
        </p:nvPicPr>
        <p:blipFill>
          <a:blip r:embed="rId2" cstate="print"/>
          <a:srcRect/>
          <a:stretch>
            <a:fillRect/>
          </a:stretch>
        </p:blipFill>
        <p:spPr bwMode="auto">
          <a:xfrm>
            <a:off x="731979" y="1268760"/>
            <a:ext cx="7728453" cy="4824536"/>
          </a:xfrm>
          <a:prstGeom prst="rect">
            <a:avLst/>
          </a:prstGeom>
          <a:noFill/>
          <a:ln w="9525">
            <a:noFill/>
            <a:miter lim="800000"/>
            <a:headEnd/>
            <a:tailEnd/>
          </a:ln>
          <a:effectLst/>
        </p:spPr>
      </p:pic>
      <p:sp>
        <p:nvSpPr>
          <p:cNvPr id="3" name="Content Placeholder 2"/>
          <p:cNvSpPr>
            <a:spLocks noGrp="1"/>
          </p:cNvSpPr>
          <p:nvPr>
            <p:ph idx="1"/>
          </p:nvPr>
        </p:nvSpPr>
        <p:spPr>
          <a:xfrm>
            <a:off x="4499992" y="764704"/>
            <a:ext cx="3960440" cy="5832648"/>
          </a:xfrm>
          <a:gradFill>
            <a:gsLst>
              <a:gs pos="0">
                <a:schemeClr val="accent4">
                  <a:lumMod val="90000"/>
                  <a:lumOff val="10000"/>
                </a:schemeClr>
              </a:gs>
              <a:gs pos="50000">
                <a:schemeClr val="accent1">
                  <a:tint val="44500"/>
                  <a:satMod val="160000"/>
                </a:schemeClr>
              </a:gs>
              <a:gs pos="100000">
                <a:schemeClr val="accent1">
                  <a:tint val="23500"/>
                  <a:satMod val="160000"/>
                </a:schemeClr>
              </a:gs>
            </a:gsLst>
            <a:lin ang="0" scaled="0"/>
          </a:gradFill>
        </p:spPr>
        <p:txBody>
          <a:bodyPr>
            <a:normAutofit fontScale="40000" lnSpcReduction="20000"/>
          </a:bodyPr>
          <a:lstStyle/>
          <a:p>
            <a:pPr marL="342900" lvl="1" indent="-342900" algn="ctr">
              <a:spcBef>
                <a:spcPct val="0"/>
              </a:spcBef>
              <a:buClr>
                <a:schemeClr val="bg1"/>
              </a:buClr>
              <a:buNone/>
            </a:pPr>
            <a:r>
              <a:rPr lang="el-GR" sz="2900" dirty="0" smtClean="0">
                <a:solidFill>
                  <a:schemeClr val="bg2">
                    <a:lumMod val="75000"/>
                  </a:schemeClr>
                </a:solidFill>
              </a:rPr>
              <a:t> </a:t>
            </a:r>
            <a:endParaRPr lang="el-GR" sz="2900" dirty="0" smtClean="0">
              <a:solidFill>
                <a:srgbClr val="C00000"/>
              </a:solidFill>
            </a:endParaRPr>
          </a:p>
          <a:p>
            <a:r>
              <a:rPr lang="el-GR" sz="3400" b="1" dirty="0" smtClean="0">
                <a:solidFill>
                  <a:srgbClr val="C00000"/>
                </a:solidFill>
              </a:rPr>
              <a:t>Δείκτης Ικανότητας  Αποπληρωμής Δανειακών και μη Υποχρεώσεων (</a:t>
            </a:r>
            <a:r>
              <a:rPr lang="el-GR" sz="3400" b="1" dirty="0" err="1" smtClean="0">
                <a:solidFill>
                  <a:srgbClr val="C00000"/>
                </a:solidFill>
              </a:rPr>
              <a:t>Service</a:t>
            </a:r>
            <a:r>
              <a:rPr lang="el-GR" sz="3400" b="1" dirty="0" smtClean="0">
                <a:solidFill>
                  <a:srgbClr val="C00000"/>
                </a:solidFill>
              </a:rPr>
              <a:t> </a:t>
            </a:r>
            <a:r>
              <a:rPr lang="el-GR" sz="3400" b="1" dirty="0" err="1" smtClean="0">
                <a:solidFill>
                  <a:srgbClr val="C00000"/>
                </a:solidFill>
              </a:rPr>
              <a:t>Cover</a:t>
            </a:r>
            <a:r>
              <a:rPr lang="en-US" sz="3400" b="1" dirty="0" smtClean="0">
                <a:solidFill>
                  <a:srgbClr val="C00000"/>
                </a:solidFill>
              </a:rPr>
              <a:t>age</a:t>
            </a:r>
            <a:r>
              <a:rPr lang="el-GR" sz="3400" b="1" dirty="0" smtClean="0">
                <a:solidFill>
                  <a:srgbClr val="C00000"/>
                </a:solidFill>
              </a:rPr>
              <a:t> </a:t>
            </a:r>
            <a:r>
              <a:rPr lang="el-GR" sz="3400" b="1" dirty="0" err="1" smtClean="0">
                <a:solidFill>
                  <a:srgbClr val="C00000"/>
                </a:solidFill>
              </a:rPr>
              <a:t>Ratio</a:t>
            </a:r>
            <a:r>
              <a:rPr lang="el-GR" sz="3400" b="1" dirty="0" smtClean="0">
                <a:solidFill>
                  <a:srgbClr val="C00000"/>
                </a:solidFill>
              </a:rPr>
              <a:t> - SCR) = Ελεύθερες Ταμειακές Ροές (ΕΤΡ) ή εναλλακτικά τα Προβλεπόμενα Κ.Π.Τ.Φ.Α.  (EBITDA) / Τοκοχρεωλυτικές και Λοιπές Πληρωμές προς τους Πιστωτές ανά έτος</a:t>
            </a:r>
          </a:p>
          <a:p>
            <a:r>
              <a:rPr lang="el-GR" sz="3400" b="1" dirty="0" smtClean="0">
                <a:solidFill>
                  <a:srgbClr val="C00000"/>
                </a:solidFill>
              </a:rPr>
              <a:t>Δείκτης Χρόνου Αποπληρωμής Δανειακών και μη Υποχρεώσεων (σε έτη)=  Συνολικές Δανειακές και μη Υποχρεώσεις / ΕΤΡ ή εναλλακτικά τα Προβλεπόμενα Κ.Π.Τ.Φ.Α. (EBITDA) </a:t>
            </a:r>
          </a:p>
          <a:p>
            <a:r>
              <a:rPr lang="el-GR" sz="3400" b="1" dirty="0" smtClean="0">
                <a:solidFill>
                  <a:srgbClr val="C00000"/>
                </a:solidFill>
              </a:rPr>
              <a:t>Δείκτης Δανειακής Επιβάρυνσης (ΔΔΕ) = Ξένα Κεφάλαια / Ίδια Κεφάλαια</a:t>
            </a:r>
          </a:p>
          <a:p>
            <a:r>
              <a:rPr lang="el-GR" sz="3400" b="1" dirty="0" smtClean="0">
                <a:solidFill>
                  <a:srgbClr val="C00000"/>
                </a:solidFill>
              </a:rPr>
              <a:t>Δείκτης Πίεσης Ξένου Κεφαλαίου (ΔΠΞΚ) = Ξένα Κεφάλαια / Σύνολο      Ενεργητικού</a:t>
            </a:r>
          </a:p>
          <a:p>
            <a:r>
              <a:rPr lang="el-GR" sz="3400" b="1" dirty="0" smtClean="0">
                <a:solidFill>
                  <a:srgbClr val="C00000"/>
                </a:solidFill>
              </a:rPr>
              <a:t>Δείκτης Κάλυψης Τόκων (ΔΚΤ) = (Καθαρά Κέρδη + Τόκοι) / Τόκοι</a:t>
            </a:r>
          </a:p>
          <a:p>
            <a:r>
              <a:rPr lang="el-GR" sz="3400" b="1" dirty="0" smtClean="0">
                <a:solidFill>
                  <a:srgbClr val="C00000"/>
                </a:solidFill>
              </a:rPr>
              <a:t>Δείκτης Ανάπτυξης Πωλήσεων = (</a:t>
            </a:r>
            <a:r>
              <a:rPr lang="el-GR" sz="3400" b="1" dirty="0" err="1" smtClean="0">
                <a:solidFill>
                  <a:srgbClr val="C00000"/>
                </a:solidFill>
              </a:rPr>
              <a:t>Πt+1</a:t>
            </a:r>
            <a:r>
              <a:rPr lang="el-GR" sz="3400" b="1" dirty="0" smtClean="0">
                <a:solidFill>
                  <a:srgbClr val="C00000"/>
                </a:solidFill>
              </a:rPr>
              <a:t> / </a:t>
            </a:r>
            <a:r>
              <a:rPr lang="el-GR" sz="3400" b="1" dirty="0" err="1" smtClean="0">
                <a:solidFill>
                  <a:srgbClr val="C00000"/>
                </a:solidFill>
              </a:rPr>
              <a:t>Πt</a:t>
            </a:r>
            <a:r>
              <a:rPr lang="el-GR" sz="3400" b="1" dirty="0" smtClean="0">
                <a:solidFill>
                  <a:srgbClr val="C00000"/>
                </a:solidFill>
              </a:rPr>
              <a:t>) - 1</a:t>
            </a:r>
          </a:p>
          <a:p>
            <a:r>
              <a:rPr lang="el-GR" sz="3400" b="1" dirty="0" smtClean="0">
                <a:solidFill>
                  <a:srgbClr val="C00000"/>
                </a:solidFill>
              </a:rPr>
              <a:t>Δείκτης Ανάπτυξης Ενεργητικού = (</a:t>
            </a:r>
            <a:r>
              <a:rPr lang="el-GR" sz="3400" b="1" dirty="0" err="1" smtClean="0">
                <a:solidFill>
                  <a:srgbClr val="C00000"/>
                </a:solidFill>
              </a:rPr>
              <a:t>ΣΕt+1</a:t>
            </a:r>
            <a:r>
              <a:rPr lang="el-GR" sz="3400" b="1" dirty="0" smtClean="0">
                <a:solidFill>
                  <a:srgbClr val="C00000"/>
                </a:solidFill>
              </a:rPr>
              <a:t> / </a:t>
            </a:r>
            <a:r>
              <a:rPr lang="el-GR" sz="3400" b="1" dirty="0" err="1" smtClean="0">
                <a:solidFill>
                  <a:srgbClr val="C00000"/>
                </a:solidFill>
              </a:rPr>
              <a:t>ΣΕt</a:t>
            </a:r>
            <a:r>
              <a:rPr lang="el-GR" sz="3400" b="1" dirty="0" smtClean="0">
                <a:solidFill>
                  <a:srgbClr val="C00000"/>
                </a:solidFill>
              </a:rPr>
              <a:t>) - 1</a:t>
            </a:r>
          </a:p>
          <a:p>
            <a:r>
              <a:rPr lang="el-GR" sz="3400" b="1" dirty="0" smtClean="0">
                <a:solidFill>
                  <a:srgbClr val="C00000"/>
                </a:solidFill>
              </a:rPr>
              <a:t>Δείκτης Ανάπτυξης ΚΠΤΦΑ (</a:t>
            </a:r>
            <a:r>
              <a:rPr lang="en-US" sz="3400" b="1" dirty="0" smtClean="0">
                <a:solidFill>
                  <a:srgbClr val="C00000"/>
                </a:solidFill>
              </a:rPr>
              <a:t>EBITDA</a:t>
            </a:r>
            <a:r>
              <a:rPr lang="el-GR" sz="3400" b="1" dirty="0" smtClean="0">
                <a:solidFill>
                  <a:srgbClr val="C00000"/>
                </a:solidFill>
              </a:rPr>
              <a:t>)  = (ΚΠΤΦΑ t+1 / ΚΠΤΦΑ t)–1</a:t>
            </a:r>
          </a:p>
          <a:p>
            <a:pPr>
              <a:buNone/>
            </a:pPr>
            <a:endParaRPr lang="el-GR" b="1" dirty="0" smtClean="0">
              <a:solidFill>
                <a:srgbClr val="C00000"/>
              </a:solidFill>
            </a:endParaRPr>
          </a:p>
        </p:txBody>
      </p:sp>
    </p:spTree>
    <p:extLst>
      <p:ext uri="{BB962C8B-B14F-4D97-AF65-F5344CB8AC3E}">
        <p14:creationId xmlns="" xmlns:p14="http://schemas.microsoft.com/office/powerpoint/2010/main" val="1934984054"/>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5F5E4264-AB2C-4F8D-B722-011EE3B28134}" type="slidenum">
              <a:rPr lang="el-GR" sz="1800" smtClean="0"/>
              <a:pPr/>
              <a:t>84</a:t>
            </a:fld>
            <a:endParaRPr lang="el-GR" sz="1800" dirty="0"/>
          </a:p>
        </p:txBody>
      </p:sp>
      <p:sp>
        <p:nvSpPr>
          <p:cNvPr id="5" name="Rectangle 2"/>
          <p:cNvSpPr txBox="1">
            <a:spLocks noChangeArrowheads="1"/>
          </p:cNvSpPr>
          <p:nvPr/>
        </p:nvSpPr>
        <p:spPr bwMode="auto">
          <a:xfrm>
            <a:off x="899592" y="188640"/>
            <a:ext cx="7735765" cy="381000"/>
          </a:xfrm>
          <a:prstGeom prst="roundRect">
            <a:avLst>
              <a:gd name="adj" fmla="val 21667"/>
            </a:avLst>
          </a:prstGeom>
          <a:solidFill>
            <a:srgbClr val="6699FF">
              <a:alpha val="50000"/>
            </a:srgbClr>
          </a:solidFill>
          <a:ln>
            <a:miter lim="800000"/>
            <a:headEnd/>
            <a:tailEnd/>
          </a:ln>
        </p:spPr>
        <p:txBody>
          <a:bodyPr vert="horz" wrap="square" lIns="91440" tIns="45720" rIns="91440" bIns="45720" numCol="1" anchor="t" anchorCtr="0" compatLnSpc="1">
            <a:prstTxWarp prst="textNoShape">
              <a:avLst/>
            </a:prstTxWarp>
            <a:normAutofit fontScale="75000" lnSpcReduction="20000"/>
          </a:bodyPr>
          <a:lstStyle/>
          <a:p>
            <a:pPr lvl="0">
              <a:lnSpc>
                <a:spcPct val="90000"/>
              </a:lnSpc>
              <a:defRPr/>
            </a:pPr>
            <a:r>
              <a:rPr lang="el-GR" sz="2000" b="1" dirty="0" smtClean="0">
                <a:solidFill>
                  <a:srgbClr val="000099"/>
                </a:solidFill>
                <a:latin typeface="Times New Roman" pitchFamily="18" charset="0"/>
                <a:ea typeface="+mj-ea"/>
                <a:cs typeface="+mj-cs"/>
              </a:rPr>
              <a:t>Μεταβολή Κεφαλαίου Κίνησης - Μελέτη βιωσιμότητας της επιχείρησης (Συνέχεια) </a:t>
            </a:r>
            <a:endParaRPr kumimoji="0" lang="en-GB" sz="2000" b="1" i="0" u="none" strike="noStrike" kern="1200" cap="none" spc="0" normalizeH="0" baseline="0" noProof="0" dirty="0">
              <a:ln>
                <a:noFill/>
              </a:ln>
              <a:solidFill>
                <a:srgbClr val="000099"/>
              </a:solidFill>
              <a:effectLst/>
              <a:uLnTx/>
              <a:uFillTx/>
              <a:latin typeface="Times New Roman" pitchFamily="18" charset="0"/>
              <a:ea typeface="+mj-ea"/>
              <a:cs typeface="+mj-cs"/>
            </a:endParaRPr>
          </a:p>
        </p:txBody>
      </p:sp>
      <p:sp>
        <p:nvSpPr>
          <p:cNvPr id="7" name="AutoShape 23"/>
          <p:cNvSpPr>
            <a:spLocks noChangeArrowheads="1"/>
          </p:cNvSpPr>
          <p:nvPr/>
        </p:nvSpPr>
        <p:spPr bwMode="auto">
          <a:xfrm>
            <a:off x="827584" y="836712"/>
            <a:ext cx="7704856" cy="5688632"/>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eaLnBrk="1" hangingPunct="1">
              <a:spcAft>
                <a:spcPts val="1000"/>
              </a:spcAft>
            </a:pPr>
            <a:endParaRPr lang="el-GR" sz="1600" b="1" u="sng" dirty="0" smtClean="0">
              <a:latin typeface="Calibri" pitchFamily="34" charset="0"/>
              <a:cs typeface="Arial" pitchFamily="34" charset="0"/>
            </a:endParaRPr>
          </a:p>
          <a:p>
            <a:pPr algn="ctr" eaLnBrk="1" hangingPunct="1">
              <a:spcAft>
                <a:spcPts val="1000"/>
              </a:spcAft>
            </a:pPr>
            <a:endParaRPr lang="el-GR" sz="1600" b="1" dirty="0" smtClean="0">
              <a:latin typeface="Calibri" pitchFamily="34" charset="0"/>
              <a:cs typeface="Arial"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el-GR" sz="1600" b="0" i="0" u="none" strike="noStrike" cap="none" normalizeH="0" baseline="0" dirty="0" smtClean="0">
                <a:ln>
                  <a:noFill/>
                </a:ln>
                <a:solidFill>
                  <a:schemeClr val="tx1"/>
                </a:solidFill>
                <a:effectLst/>
                <a:latin typeface="Calibri" pitchFamily="34" charset="0"/>
                <a:cs typeface="Arial" pitchFamily="34" charset="0"/>
              </a:rPr>
              <a:t>                                                                             </a:t>
            </a:r>
            <a:endParaRPr kumimoji="0" lang="el-GR"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Content Placeholder 2"/>
          <p:cNvSpPr>
            <a:spLocks noGrp="1"/>
          </p:cNvSpPr>
          <p:nvPr>
            <p:ph idx="1"/>
          </p:nvPr>
        </p:nvSpPr>
        <p:spPr>
          <a:xfrm>
            <a:off x="827584" y="764704"/>
            <a:ext cx="8316416" cy="5832648"/>
          </a:xfrm>
          <a:gradFill>
            <a:gsLst>
              <a:gs pos="0">
                <a:schemeClr val="accent4">
                  <a:lumMod val="90000"/>
                  <a:lumOff val="10000"/>
                </a:schemeClr>
              </a:gs>
              <a:gs pos="50000">
                <a:schemeClr val="accent1">
                  <a:tint val="44500"/>
                  <a:satMod val="160000"/>
                </a:schemeClr>
              </a:gs>
              <a:gs pos="100000">
                <a:schemeClr val="accent1">
                  <a:tint val="23500"/>
                  <a:satMod val="160000"/>
                </a:schemeClr>
              </a:gs>
            </a:gsLst>
            <a:lin ang="0" scaled="0"/>
          </a:gradFill>
        </p:spPr>
        <p:txBody>
          <a:bodyPr>
            <a:normAutofit/>
          </a:bodyPr>
          <a:lstStyle/>
          <a:p>
            <a:pPr algn="ctr">
              <a:buNone/>
            </a:pPr>
            <a:r>
              <a:rPr lang="el-GR" b="1" dirty="0" smtClean="0">
                <a:solidFill>
                  <a:srgbClr val="FF0000"/>
                </a:solidFill>
                <a:latin typeface="Times New Roman" pitchFamily="18" charset="0"/>
              </a:rPr>
              <a:t>Πρόβλεψη Μεταβολής Κεφαλαίου Κίνησης</a:t>
            </a:r>
            <a:endParaRPr lang="el-GR" b="1" dirty="0" smtClean="0">
              <a:solidFill>
                <a:srgbClr val="FF0000"/>
              </a:solidFill>
            </a:endParaRPr>
          </a:p>
        </p:txBody>
      </p:sp>
      <p:pic>
        <p:nvPicPr>
          <p:cNvPr id="120834" name="Picture 2"/>
          <p:cNvPicPr>
            <a:picLocks noChangeAspect="1" noChangeArrowheads="1"/>
          </p:cNvPicPr>
          <p:nvPr/>
        </p:nvPicPr>
        <p:blipFill>
          <a:blip r:embed="rId2" cstate="print"/>
          <a:srcRect/>
          <a:stretch>
            <a:fillRect/>
          </a:stretch>
        </p:blipFill>
        <p:spPr bwMode="auto">
          <a:xfrm>
            <a:off x="1259632" y="1245399"/>
            <a:ext cx="7825631" cy="5156989"/>
          </a:xfrm>
          <a:prstGeom prst="rect">
            <a:avLst/>
          </a:prstGeom>
          <a:noFill/>
          <a:ln w="9525">
            <a:noFill/>
            <a:miter lim="800000"/>
            <a:headEnd/>
            <a:tailEnd/>
          </a:ln>
          <a:effectLst/>
        </p:spPr>
      </p:pic>
    </p:spTree>
    <p:extLst>
      <p:ext uri="{BB962C8B-B14F-4D97-AF65-F5344CB8AC3E}">
        <p14:creationId xmlns="" xmlns:p14="http://schemas.microsoft.com/office/powerpoint/2010/main" val="1934984054"/>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5F5E4264-AB2C-4F8D-B722-011EE3B28134}" type="slidenum">
              <a:rPr lang="el-GR" sz="1800" smtClean="0"/>
              <a:pPr/>
              <a:t>85</a:t>
            </a:fld>
            <a:endParaRPr lang="el-GR" sz="1800" dirty="0"/>
          </a:p>
        </p:txBody>
      </p:sp>
      <p:sp>
        <p:nvSpPr>
          <p:cNvPr id="5" name="Rectangle 2"/>
          <p:cNvSpPr txBox="1">
            <a:spLocks noChangeArrowheads="1"/>
          </p:cNvSpPr>
          <p:nvPr/>
        </p:nvSpPr>
        <p:spPr bwMode="auto">
          <a:xfrm>
            <a:off x="899592" y="188640"/>
            <a:ext cx="7735765" cy="381000"/>
          </a:xfrm>
          <a:prstGeom prst="roundRect">
            <a:avLst>
              <a:gd name="adj" fmla="val 21667"/>
            </a:avLst>
          </a:prstGeom>
          <a:solidFill>
            <a:srgbClr val="6699FF">
              <a:alpha val="50000"/>
            </a:srgbClr>
          </a:solidFill>
          <a:ln>
            <a:miter lim="800000"/>
            <a:headEnd/>
            <a:tailEnd/>
          </a:ln>
        </p:spPr>
        <p:txBody>
          <a:bodyPr vert="horz" wrap="square" lIns="91440" tIns="45720" rIns="91440" bIns="45720" numCol="1" anchor="t" anchorCtr="0" compatLnSpc="1">
            <a:prstTxWarp prst="textNoShape">
              <a:avLst/>
            </a:prstTxWarp>
            <a:normAutofit fontScale="90000" lnSpcReduction="10000"/>
          </a:bodyPr>
          <a:lstStyle/>
          <a:p>
            <a:pPr lvl="0">
              <a:lnSpc>
                <a:spcPct val="90000"/>
              </a:lnSpc>
              <a:defRPr/>
            </a:pPr>
            <a:r>
              <a:rPr lang="el-GR" sz="2000" b="1" dirty="0" smtClean="0">
                <a:solidFill>
                  <a:srgbClr val="000099"/>
                </a:solidFill>
                <a:latin typeface="Times New Roman" pitchFamily="18" charset="0"/>
                <a:ea typeface="+mj-ea"/>
                <a:cs typeface="+mj-cs"/>
              </a:rPr>
              <a:t>Νέες Επενδύσεις - Μελέτη βιωσιμότητας της επιχείρησης (Συνέχεια) </a:t>
            </a:r>
            <a:endParaRPr kumimoji="0" lang="en-GB" sz="2000" b="1" i="0" u="none" strike="noStrike" kern="1200" cap="none" spc="0" normalizeH="0" baseline="0" noProof="0" dirty="0">
              <a:ln>
                <a:noFill/>
              </a:ln>
              <a:solidFill>
                <a:srgbClr val="000099"/>
              </a:solidFill>
              <a:effectLst/>
              <a:uLnTx/>
              <a:uFillTx/>
              <a:latin typeface="Times New Roman" pitchFamily="18" charset="0"/>
              <a:ea typeface="+mj-ea"/>
              <a:cs typeface="+mj-cs"/>
            </a:endParaRPr>
          </a:p>
        </p:txBody>
      </p:sp>
      <p:sp>
        <p:nvSpPr>
          <p:cNvPr id="7" name="AutoShape 23"/>
          <p:cNvSpPr>
            <a:spLocks noChangeArrowheads="1"/>
          </p:cNvSpPr>
          <p:nvPr/>
        </p:nvSpPr>
        <p:spPr bwMode="auto">
          <a:xfrm>
            <a:off x="827584" y="836712"/>
            <a:ext cx="7704856" cy="5688632"/>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eaLnBrk="1" hangingPunct="1">
              <a:spcAft>
                <a:spcPts val="1000"/>
              </a:spcAft>
            </a:pPr>
            <a:endParaRPr lang="el-GR" sz="1600" b="1" u="sng" dirty="0" smtClean="0">
              <a:latin typeface="Calibri" pitchFamily="34" charset="0"/>
              <a:cs typeface="Arial" pitchFamily="34" charset="0"/>
            </a:endParaRPr>
          </a:p>
          <a:p>
            <a:pPr algn="ctr" eaLnBrk="1" hangingPunct="1">
              <a:spcAft>
                <a:spcPts val="1000"/>
              </a:spcAft>
            </a:pPr>
            <a:endParaRPr lang="el-GR" sz="1600" b="1" dirty="0" smtClean="0">
              <a:latin typeface="Calibri" pitchFamily="34" charset="0"/>
              <a:cs typeface="Arial"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el-GR" sz="1600" b="0" i="0" u="none" strike="noStrike" cap="none" normalizeH="0" baseline="0" dirty="0" smtClean="0">
                <a:ln>
                  <a:noFill/>
                </a:ln>
                <a:solidFill>
                  <a:schemeClr val="tx1"/>
                </a:solidFill>
                <a:effectLst/>
                <a:latin typeface="Calibri" pitchFamily="34" charset="0"/>
                <a:cs typeface="Arial" pitchFamily="34" charset="0"/>
              </a:rPr>
              <a:t>                                                                             </a:t>
            </a:r>
            <a:endParaRPr kumimoji="0" lang="el-GR"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Content Placeholder 2"/>
          <p:cNvSpPr>
            <a:spLocks noGrp="1"/>
          </p:cNvSpPr>
          <p:nvPr>
            <p:ph idx="1"/>
          </p:nvPr>
        </p:nvSpPr>
        <p:spPr>
          <a:xfrm>
            <a:off x="827584" y="764704"/>
            <a:ext cx="8316416" cy="5832648"/>
          </a:xfrm>
          <a:gradFill>
            <a:gsLst>
              <a:gs pos="0">
                <a:schemeClr val="accent4">
                  <a:lumMod val="90000"/>
                  <a:lumOff val="10000"/>
                </a:schemeClr>
              </a:gs>
              <a:gs pos="50000">
                <a:schemeClr val="accent1">
                  <a:tint val="44500"/>
                  <a:satMod val="160000"/>
                </a:schemeClr>
              </a:gs>
              <a:gs pos="100000">
                <a:schemeClr val="accent1">
                  <a:tint val="23500"/>
                  <a:satMod val="160000"/>
                </a:schemeClr>
              </a:gs>
            </a:gsLst>
            <a:lin ang="0" scaled="0"/>
          </a:gradFill>
        </p:spPr>
        <p:txBody>
          <a:bodyPr>
            <a:normAutofit/>
          </a:bodyPr>
          <a:lstStyle/>
          <a:p>
            <a:pPr algn="ctr">
              <a:buNone/>
            </a:pPr>
            <a:r>
              <a:rPr lang="el-GR" sz="2000" b="1" dirty="0" smtClean="0">
                <a:solidFill>
                  <a:srgbClr val="FF0000"/>
                </a:solidFill>
                <a:latin typeface="Times New Roman" pitchFamily="18" charset="0"/>
              </a:rPr>
              <a:t>ΠΡΟΫΠΟΛΟΓΙΣΜΟΣ &amp; ΠΗΓΕΣ ΧΡΗΜΑΤΟΔΟΤΗΣΗΣ </a:t>
            </a:r>
          </a:p>
          <a:p>
            <a:pPr algn="ctr">
              <a:buNone/>
            </a:pPr>
            <a:r>
              <a:rPr lang="el-GR" sz="2000" b="1" dirty="0" smtClean="0">
                <a:solidFill>
                  <a:srgbClr val="FF0000"/>
                </a:solidFill>
                <a:latin typeface="Times New Roman" pitchFamily="18" charset="0"/>
              </a:rPr>
              <a:t>ΝΕΩΝ ΕΠΕΝΔΥΣΕΩΝ </a:t>
            </a:r>
          </a:p>
        </p:txBody>
      </p:sp>
      <p:graphicFrame>
        <p:nvGraphicFramePr>
          <p:cNvPr id="122883" name="Object 3"/>
          <p:cNvGraphicFramePr>
            <a:graphicFrameLocks noChangeAspect="1"/>
          </p:cNvGraphicFramePr>
          <p:nvPr/>
        </p:nvGraphicFramePr>
        <p:xfrm>
          <a:off x="1339850" y="1474179"/>
          <a:ext cx="7552630" cy="5483213"/>
        </p:xfrm>
        <a:graphic>
          <a:graphicData uri="http://schemas.openxmlformats.org/presentationml/2006/ole">
            <p:oleObj spid="_x0000_s122952" name="Έγγραφο" r:id="rId3" imgW="6466204" imgH="4694676" progId="Word.Document.12">
              <p:embed/>
            </p:oleObj>
          </a:graphicData>
        </a:graphic>
      </p:graphicFrame>
    </p:spTree>
    <p:extLst>
      <p:ext uri="{BB962C8B-B14F-4D97-AF65-F5344CB8AC3E}">
        <p14:creationId xmlns="" xmlns:p14="http://schemas.microsoft.com/office/powerpoint/2010/main" val="1934984054"/>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5F5E4264-AB2C-4F8D-B722-011EE3B28134}" type="slidenum">
              <a:rPr lang="el-GR" sz="1800" smtClean="0"/>
              <a:pPr/>
              <a:t>86</a:t>
            </a:fld>
            <a:endParaRPr lang="el-GR" sz="1800" dirty="0"/>
          </a:p>
        </p:txBody>
      </p:sp>
      <p:sp>
        <p:nvSpPr>
          <p:cNvPr id="5" name="Rectangle 2"/>
          <p:cNvSpPr txBox="1">
            <a:spLocks noChangeArrowheads="1"/>
          </p:cNvSpPr>
          <p:nvPr/>
        </p:nvSpPr>
        <p:spPr bwMode="auto">
          <a:xfrm>
            <a:off x="899592" y="188640"/>
            <a:ext cx="7735765" cy="381000"/>
          </a:xfrm>
          <a:prstGeom prst="roundRect">
            <a:avLst>
              <a:gd name="adj" fmla="val 21667"/>
            </a:avLst>
          </a:prstGeom>
          <a:solidFill>
            <a:srgbClr val="6699FF">
              <a:alpha val="50000"/>
            </a:srgbClr>
          </a:solidFill>
          <a:ln>
            <a:miter lim="800000"/>
            <a:headEnd/>
            <a:tailEnd/>
          </a:ln>
        </p:spPr>
        <p:txBody>
          <a:bodyPr vert="horz" wrap="square" lIns="91440" tIns="45720" rIns="91440" bIns="45720" numCol="1" anchor="t" anchorCtr="0" compatLnSpc="1">
            <a:prstTxWarp prst="textNoShape">
              <a:avLst/>
            </a:prstTxWarp>
            <a:normAutofit fontScale="90000" lnSpcReduction="10000"/>
          </a:bodyPr>
          <a:lstStyle/>
          <a:p>
            <a:pPr lvl="0">
              <a:lnSpc>
                <a:spcPct val="90000"/>
              </a:lnSpc>
              <a:defRPr/>
            </a:pPr>
            <a:r>
              <a:rPr lang="el-GR" sz="2000" b="1" dirty="0" smtClean="0">
                <a:solidFill>
                  <a:srgbClr val="000099"/>
                </a:solidFill>
                <a:latin typeface="Times New Roman" pitchFamily="18" charset="0"/>
                <a:ea typeface="+mj-ea"/>
                <a:cs typeface="+mj-cs"/>
              </a:rPr>
              <a:t>Στοιχεία Ενεργητικού - Μελέτη βιωσιμότητας της επιχείρησης (Συνέχεια) </a:t>
            </a:r>
            <a:endParaRPr kumimoji="0" lang="en-GB" sz="2000" b="1" i="0" u="none" strike="noStrike" kern="1200" cap="none" spc="0" normalizeH="0" baseline="0" noProof="0" dirty="0">
              <a:ln>
                <a:noFill/>
              </a:ln>
              <a:solidFill>
                <a:srgbClr val="000099"/>
              </a:solidFill>
              <a:effectLst/>
              <a:uLnTx/>
              <a:uFillTx/>
              <a:latin typeface="Times New Roman" pitchFamily="18" charset="0"/>
              <a:ea typeface="+mj-ea"/>
              <a:cs typeface="+mj-cs"/>
            </a:endParaRPr>
          </a:p>
        </p:txBody>
      </p:sp>
      <p:sp>
        <p:nvSpPr>
          <p:cNvPr id="7" name="AutoShape 23"/>
          <p:cNvSpPr>
            <a:spLocks noChangeArrowheads="1"/>
          </p:cNvSpPr>
          <p:nvPr/>
        </p:nvSpPr>
        <p:spPr bwMode="auto">
          <a:xfrm>
            <a:off x="827584" y="836712"/>
            <a:ext cx="7704856" cy="5688632"/>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eaLnBrk="1" hangingPunct="1">
              <a:spcAft>
                <a:spcPts val="1000"/>
              </a:spcAft>
            </a:pPr>
            <a:endParaRPr lang="el-GR" sz="1600" b="1" u="sng" dirty="0" smtClean="0">
              <a:latin typeface="Calibri" pitchFamily="34" charset="0"/>
              <a:cs typeface="Arial" pitchFamily="34" charset="0"/>
            </a:endParaRPr>
          </a:p>
          <a:p>
            <a:pPr algn="ctr" eaLnBrk="1" hangingPunct="1">
              <a:spcAft>
                <a:spcPts val="1000"/>
              </a:spcAft>
            </a:pPr>
            <a:endParaRPr lang="el-GR" sz="1600" b="1" dirty="0" smtClean="0">
              <a:latin typeface="Calibri" pitchFamily="34" charset="0"/>
              <a:cs typeface="Arial"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el-GR" sz="1600" b="0" i="0" u="none" strike="noStrike" cap="none" normalizeH="0" baseline="0" dirty="0" smtClean="0">
                <a:ln>
                  <a:noFill/>
                </a:ln>
                <a:solidFill>
                  <a:schemeClr val="tx1"/>
                </a:solidFill>
                <a:effectLst/>
                <a:latin typeface="Calibri" pitchFamily="34" charset="0"/>
                <a:cs typeface="Arial" pitchFamily="34" charset="0"/>
              </a:rPr>
              <a:t>                                                                             </a:t>
            </a:r>
            <a:endParaRPr kumimoji="0" lang="el-GR"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Content Placeholder 2"/>
          <p:cNvSpPr>
            <a:spLocks noGrp="1"/>
          </p:cNvSpPr>
          <p:nvPr>
            <p:ph idx="1"/>
          </p:nvPr>
        </p:nvSpPr>
        <p:spPr>
          <a:xfrm>
            <a:off x="827584" y="764704"/>
            <a:ext cx="8316416" cy="5832648"/>
          </a:xfrm>
          <a:gradFill>
            <a:gsLst>
              <a:gs pos="0">
                <a:schemeClr val="accent4">
                  <a:lumMod val="90000"/>
                  <a:lumOff val="10000"/>
                </a:schemeClr>
              </a:gs>
              <a:gs pos="50000">
                <a:schemeClr val="accent1">
                  <a:tint val="44500"/>
                  <a:satMod val="160000"/>
                </a:schemeClr>
              </a:gs>
              <a:gs pos="100000">
                <a:schemeClr val="accent1">
                  <a:tint val="23500"/>
                  <a:satMod val="160000"/>
                </a:schemeClr>
              </a:gs>
            </a:gsLst>
            <a:lin ang="0" scaled="0"/>
          </a:gradFill>
        </p:spPr>
        <p:txBody>
          <a:bodyPr>
            <a:normAutofit/>
          </a:bodyPr>
          <a:lstStyle/>
          <a:p>
            <a:pPr algn="ctr">
              <a:buNone/>
            </a:pPr>
            <a:r>
              <a:rPr lang="el-GR" sz="2000" b="1" dirty="0" smtClean="0">
                <a:solidFill>
                  <a:srgbClr val="FF0000"/>
                </a:solidFill>
                <a:latin typeface="Times New Roman" pitchFamily="18" charset="0"/>
              </a:rPr>
              <a:t> </a:t>
            </a:r>
          </a:p>
        </p:txBody>
      </p:sp>
      <p:graphicFrame>
        <p:nvGraphicFramePr>
          <p:cNvPr id="121859" name="Object 3"/>
          <p:cNvGraphicFramePr>
            <a:graphicFrameLocks noChangeAspect="1"/>
          </p:cNvGraphicFramePr>
          <p:nvPr/>
        </p:nvGraphicFramePr>
        <p:xfrm>
          <a:off x="1619672" y="987482"/>
          <a:ext cx="6659141" cy="5506981"/>
        </p:xfrm>
        <a:graphic>
          <a:graphicData uri="http://schemas.openxmlformats.org/presentationml/2006/ole">
            <p:oleObj spid="_x0000_s121928" name="Έγγραφο" r:id="rId3" imgW="7413216" imgH="6131203" progId="Word.Document.12">
              <p:embed/>
            </p:oleObj>
          </a:graphicData>
        </a:graphic>
      </p:graphicFrame>
    </p:spTree>
    <p:extLst>
      <p:ext uri="{BB962C8B-B14F-4D97-AF65-F5344CB8AC3E}">
        <p14:creationId xmlns="" xmlns:p14="http://schemas.microsoft.com/office/powerpoint/2010/main" val="1934984054"/>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5F5E4264-AB2C-4F8D-B722-011EE3B28134}" type="slidenum">
              <a:rPr lang="el-GR" sz="1800" smtClean="0"/>
              <a:pPr/>
              <a:t>87</a:t>
            </a:fld>
            <a:endParaRPr lang="el-GR" sz="1800" dirty="0"/>
          </a:p>
        </p:txBody>
      </p:sp>
      <p:sp>
        <p:nvSpPr>
          <p:cNvPr id="5" name="Rectangle 2"/>
          <p:cNvSpPr txBox="1">
            <a:spLocks noChangeArrowheads="1"/>
          </p:cNvSpPr>
          <p:nvPr/>
        </p:nvSpPr>
        <p:spPr bwMode="auto">
          <a:xfrm>
            <a:off x="899592" y="188640"/>
            <a:ext cx="7735765" cy="381000"/>
          </a:xfrm>
          <a:prstGeom prst="roundRect">
            <a:avLst>
              <a:gd name="adj" fmla="val 21667"/>
            </a:avLst>
          </a:prstGeom>
          <a:solidFill>
            <a:srgbClr val="6699FF">
              <a:alpha val="50000"/>
            </a:srgbClr>
          </a:solidFill>
          <a:ln>
            <a:miter lim="800000"/>
            <a:headEnd/>
            <a:tailEnd/>
          </a:ln>
        </p:spPr>
        <p:txBody>
          <a:bodyPr vert="horz" wrap="square" lIns="91440" tIns="45720" rIns="91440" bIns="45720" numCol="1" anchor="t" anchorCtr="0" compatLnSpc="1">
            <a:prstTxWarp prst="textNoShape">
              <a:avLst/>
            </a:prstTxWarp>
            <a:normAutofit fontScale="90000" lnSpcReduction="10000"/>
          </a:bodyPr>
          <a:lstStyle/>
          <a:p>
            <a:pPr lvl="0">
              <a:lnSpc>
                <a:spcPct val="90000"/>
              </a:lnSpc>
              <a:defRPr/>
            </a:pPr>
            <a:r>
              <a:rPr lang="el-GR" sz="2000" b="1" dirty="0" smtClean="0">
                <a:solidFill>
                  <a:srgbClr val="000099"/>
                </a:solidFill>
                <a:latin typeface="Times New Roman" pitchFamily="18" charset="0"/>
                <a:ea typeface="+mj-ea"/>
                <a:cs typeface="+mj-cs"/>
              </a:rPr>
              <a:t>Στοιχεία Παθητικού - Μελέτη βιωσιμότητας της επιχείρησης (Συνέχεια) </a:t>
            </a:r>
            <a:endParaRPr kumimoji="0" lang="en-GB" sz="2000" b="1" i="0" u="none" strike="noStrike" kern="1200" cap="none" spc="0" normalizeH="0" baseline="0" noProof="0" dirty="0">
              <a:ln>
                <a:noFill/>
              </a:ln>
              <a:solidFill>
                <a:srgbClr val="000099"/>
              </a:solidFill>
              <a:effectLst/>
              <a:uLnTx/>
              <a:uFillTx/>
              <a:latin typeface="Times New Roman" pitchFamily="18" charset="0"/>
              <a:ea typeface="+mj-ea"/>
              <a:cs typeface="+mj-cs"/>
            </a:endParaRPr>
          </a:p>
        </p:txBody>
      </p:sp>
      <p:sp>
        <p:nvSpPr>
          <p:cNvPr id="7" name="AutoShape 23"/>
          <p:cNvSpPr>
            <a:spLocks noChangeArrowheads="1"/>
          </p:cNvSpPr>
          <p:nvPr/>
        </p:nvSpPr>
        <p:spPr bwMode="auto">
          <a:xfrm>
            <a:off x="827584" y="836712"/>
            <a:ext cx="7704856" cy="5688632"/>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eaLnBrk="1" hangingPunct="1">
              <a:spcAft>
                <a:spcPts val="1000"/>
              </a:spcAft>
            </a:pPr>
            <a:endParaRPr lang="el-GR" sz="1600" b="1" u="sng" dirty="0" smtClean="0">
              <a:latin typeface="Calibri" pitchFamily="34" charset="0"/>
              <a:cs typeface="Arial" pitchFamily="34" charset="0"/>
            </a:endParaRPr>
          </a:p>
          <a:p>
            <a:pPr algn="ctr" eaLnBrk="1" hangingPunct="1">
              <a:spcAft>
                <a:spcPts val="1000"/>
              </a:spcAft>
            </a:pPr>
            <a:endParaRPr lang="el-GR" sz="1600" b="1" dirty="0" smtClean="0">
              <a:latin typeface="Calibri" pitchFamily="34" charset="0"/>
              <a:cs typeface="Arial"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el-GR" sz="1600" b="0" i="0" u="none" strike="noStrike" cap="none" normalizeH="0" baseline="0" dirty="0" smtClean="0">
                <a:ln>
                  <a:noFill/>
                </a:ln>
                <a:solidFill>
                  <a:schemeClr val="tx1"/>
                </a:solidFill>
                <a:effectLst/>
                <a:latin typeface="Calibri" pitchFamily="34" charset="0"/>
                <a:cs typeface="Arial" pitchFamily="34" charset="0"/>
              </a:rPr>
              <a:t>                                                                             </a:t>
            </a:r>
            <a:endParaRPr kumimoji="0" lang="el-GR"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Content Placeholder 2"/>
          <p:cNvSpPr>
            <a:spLocks noGrp="1"/>
          </p:cNvSpPr>
          <p:nvPr>
            <p:ph idx="1"/>
          </p:nvPr>
        </p:nvSpPr>
        <p:spPr>
          <a:xfrm>
            <a:off x="827584" y="764704"/>
            <a:ext cx="8316416" cy="5832648"/>
          </a:xfrm>
          <a:gradFill>
            <a:gsLst>
              <a:gs pos="0">
                <a:schemeClr val="accent4">
                  <a:lumMod val="90000"/>
                  <a:lumOff val="10000"/>
                </a:schemeClr>
              </a:gs>
              <a:gs pos="50000">
                <a:schemeClr val="accent1">
                  <a:tint val="44500"/>
                  <a:satMod val="160000"/>
                </a:schemeClr>
              </a:gs>
              <a:gs pos="100000">
                <a:schemeClr val="accent1">
                  <a:tint val="23500"/>
                  <a:satMod val="160000"/>
                </a:schemeClr>
              </a:gs>
            </a:gsLst>
            <a:lin ang="0" scaled="0"/>
          </a:gradFill>
        </p:spPr>
        <p:txBody>
          <a:bodyPr>
            <a:normAutofit/>
          </a:bodyPr>
          <a:lstStyle/>
          <a:p>
            <a:pPr algn="ctr">
              <a:buNone/>
            </a:pPr>
            <a:r>
              <a:rPr lang="el-GR" sz="2000" b="1" dirty="0" smtClean="0">
                <a:solidFill>
                  <a:srgbClr val="FF0000"/>
                </a:solidFill>
                <a:latin typeface="Times New Roman" pitchFamily="18" charset="0"/>
              </a:rPr>
              <a:t> </a:t>
            </a:r>
          </a:p>
        </p:txBody>
      </p:sp>
      <p:graphicFrame>
        <p:nvGraphicFramePr>
          <p:cNvPr id="123907" name="Object 3"/>
          <p:cNvGraphicFramePr>
            <a:graphicFrameLocks noChangeAspect="1"/>
          </p:cNvGraphicFramePr>
          <p:nvPr/>
        </p:nvGraphicFramePr>
        <p:xfrm>
          <a:off x="1619672" y="763686"/>
          <a:ext cx="6659141" cy="6011764"/>
        </p:xfrm>
        <a:graphic>
          <a:graphicData uri="http://schemas.openxmlformats.org/presentationml/2006/ole">
            <p:oleObj spid="_x0000_s123976" name="Έγγραφο" r:id="rId3" imgW="7413216" imgH="6693338" progId="Word.Document.12">
              <p:embed/>
            </p:oleObj>
          </a:graphicData>
        </a:graphic>
      </p:graphicFrame>
    </p:spTree>
    <p:extLst>
      <p:ext uri="{BB962C8B-B14F-4D97-AF65-F5344CB8AC3E}">
        <p14:creationId xmlns="" xmlns:p14="http://schemas.microsoft.com/office/powerpoint/2010/main" val="1934984054"/>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5F5E4264-AB2C-4F8D-B722-011EE3B28134}" type="slidenum">
              <a:rPr lang="el-GR" sz="1800" smtClean="0"/>
              <a:pPr/>
              <a:t>88</a:t>
            </a:fld>
            <a:endParaRPr lang="el-GR" sz="1800" dirty="0"/>
          </a:p>
        </p:txBody>
      </p:sp>
      <p:sp>
        <p:nvSpPr>
          <p:cNvPr id="5" name="Rectangle 2"/>
          <p:cNvSpPr txBox="1">
            <a:spLocks noChangeArrowheads="1"/>
          </p:cNvSpPr>
          <p:nvPr/>
        </p:nvSpPr>
        <p:spPr bwMode="auto">
          <a:xfrm>
            <a:off x="899592" y="188640"/>
            <a:ext cx="7735765" cy="381000"/>
          </a:xfrm>
          <a:prstGeom prst="roundRect">
            <a:avLst>
              <a:gd name="adj" fmla="val 21667"/>
            </a:avLst>
          </a:prstGeom>
          <a:solidFill>
            <a:srgbClr val="6699FF">
              <a:alpha val="50000"/>
            </a:srgbClr>
          </a:solidFill>
          <a:ln>
            <a:miter lim="800000"/>
            <a:headEnd/>
            <a:tailEnd/>
          </a:ln>
        </p:spPr>
        <p:txBody>
          <a:bodyPr vert="horz" wrap="square" lIns="91440" tIns="45720" rIns="91440" bIns="45720" numCol="1" anchor="t" anchorCtr="0" compatLnSpc="1">
            <a:prstTxWarp prst="textNoShape">
              <a:avLst/>
            </a:prstTxWarp>
            <a:normAutofit fontScale="75000" lnSpcReduction="20000"/>
          </a:bodyPr>
          <a:lstStyle/>
          <a:p>
            <a:pPr lvl="0">
              <a:lnSpc>
                <a:spcPct val="90000"/>
              </a:lnSpc>
              <a:defRPr/>
            </a:pPr>
            <a:r>
              <a:rPr lang="el-GR" sz="2000" b="1" dirty="0" smtClean="0">
                <a:solidFill>
                  <a:srgbClr val="000099"/>
                </a:solidFill>
                <a:latin typeface="Times New Roman" pitchFamily="18" charset="0"/>
                <a:ea typeface="+mj-ea"/>
                <a:cs typeface="+mj-cs"/>
              </a:rPr>
              <a:t>Κατάσταση Αποτελεσμάτων Χρήσης - Μελέτη βιωσιμότητας της επιχείρησης (Συνέχεια) </a:t>
            </a:r>
            <a:endParaRPr kumimoji="0" lang="en-GB" sz="2000" b="1" i="0" u="none" strike="noStrike" kern="1200" cap="none" spc="0" normalizeH="0" baseline="0" noProof="0" dirty="0">
              <a:ln>
                <a:noFill/>
              </a:ln>
              <a:solidFill>
                <a:srgbClr val="000099"/>
              </a:solidFill>
              <a:effectLst/>
              <a:uLnTx/>
              <a:uFillTx/>
              <a:latin typeface="Times New Roman" pitchFamily="18" charset="0"/>
              <a:ea typeface="+mj-ea"/>
              <a:cs typeface="+mj-cs"/>
            </a:endParaRPr>
          </a:p>
        </p:txBody>
      </p:sp>
      <p:sp>
        <p:nvSpPr>
          <p:cNvPr id="7" name="AutoShape 23"/>
          <p:cNvSpPr>
            <a:spLocks noChangeArrowheads="1"/>
          </p:cNvSpPr>
          <p:nvPr/>
        </p:nvSpPr>
        <p:spPr bwMode="auto">
          <a:xfrm>
            <a:off x="827584" y="836712"/>
            <a:ext cx="7704856" cy="5688632"/>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eaLnBrk="1" hangingPunct="1">
              <a:spcAft>
                <a:spcPts val="1000"/>
              </a:spcAft>
            </a:pPr>
            <a:endParaRPr lang="el-GR" sz="1600" b="1" u="sng" dirty="0" smtClean="0">
              <a:latin typeface="Calibri" pitchFamily="34" charset="0"/>
              <a:cs typeface="Arial" pitchFamily="34" charset="0"/>
            </a:endParaRPr>
          </a:p>
          <a:p>
            <a:pPr algn="ctr" eaLnBrk="1" hangingPunct="1">
              <a:spcAft>
                <a:spcPts val="1000"/>
              </a:spcAft>
            </a:pPr>
            <a:endParaRPr lang="el-GR" sz="1600" b="1" dirty="0" smtClean="0">
              <a:latin typeface="Calibri" pitchFamily="34" charset="0"/>
              <a:cs typeface="Arial"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el-GR" sz="1600" b="0" i="0" u="none" strike="noStrike" cap="none" normalizeH="0" baseline="0" dirty="0" smtClean="0">
                <a:ln>
                  <a:noFill/>
                </a:ln>
                <a:solidFill>
                  <a:schemeClr val="tx1"/>
                </a:solidFill>
                <a:effectLst/>
                <a:latin typeface="Calibri" pitchFamily="34" charset="0"/>
                <a:cs typeface="Arial" pitchFamily="34" charset="0"/>
              </a:rPr>
              <a:t>                                                                             </a:t>
            </a:r>
            <a:endParaRPr kumimoji="0" lang="el-GR"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Content Placeholder 2"/>
          <p:cNvSpPr>
            <a:spLocks noGrp="1"/>
          </p:cNvSpPr>
          <p:nvPr>
            <p:ph idx="1"/>
          </p:nvPr>
        </p:nvSpPr>
        <p:spPr>
          <a:xfrm>
            <a:off x="827584" y="764704"/>
            <a:ext cx="8316416" cy="5832648"/>
          </a:xfrm>
          <a:gradFill>
            <a:gsLst>
              <a:gs pos="0">
                <a:schemeClr val="accent4">
                  <a:lumMod val="90000"/>
                  <a:lumOff val="10000"/>
                </a:schemeClr>
              </a:gs>
              <a:gs pos="50000">
                <a:schemeClr val="accent1">
                  <a:tint val="44500"/>
                  <a:satMod val="160000"/>
                </a:schemeClr>
              </a:gs>
              <a:gs pos="100000">
                <a:schemeClr val="accent1">
                  <a:tint val="23500"/>
                  <a:satMod val="160000"/>
                </a:schemeClr>
              </a:gs>
            </a:gsLst>
            <a:lin ang="0" scaled="0"/>
          </a:gradFill>
        </p:spPr>
        <p:txBody>
          <a:bodyPr>
            <a:normAutofit/>
          </a:bodyPr>
          <a:lstStyle/>
          <a:p>
            <a:pPr algn="ctr">
              <a:buNone/>
            </a:pPr>
            <a:r>
              <a:rPr lang="el-GR" sz="2000" b="1" dirty="0" smtClean="0">
                <a:solidFill>
                  <a:srgbClr val="FF0000"/>
                </a:solidFill>
                <a:latin typeface="Times New Roman" pitchFamily="18" charset="0"/>
              </a:rPr>
              <a:t> </a:t>
            </a:r>
          </a:p>
        </p:txBody>
      </p:sp>
      <p:graphicFrame>
        <p:nvGraphicFramePr>
          <p:cNvPr id="124931" name="Object 3"/>
          <p:cNvGraphicFramePr>
            <a:graphicFrameLocks noChangeAspect="1"/>
          </p:cNvGraphicFramePr>
          <p:nvPr/>
        </p:nvGraphicFramePr>
        <p:xfrm>
          <a:off x="323528" y="985627"/>
          <a:ext cx="8820472" cy="5462798"/>
        </p:xfrm>
        <a:graphic>
          <a:graphicData uri="http://schemas.openxmlformats.org/presentationml/2006/ole">
            <p:oleObj spid="_x0000_s125000" name="Έγγραφο" r:id="rId3" imgW="8715178" imgH="6037454" progId="Word.Document.12">
              <p:embed/>
            </p:oleObj>
          </a:graphicData>
        </a:graphic>
      </p:graphicFrame>
    </p:spTree>
    <p:extLst>
      <p:ext uri="{BB962C8B-B14F-4D97-AF65-F5344CB8AC3E}">
        <p14:creationId xmlns="" xmlns:p14="http://schemas.microsoft.com/office/powerpoint/2010/main" val="1934984054"/>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5F5E4264-AB2C-4F8D-B722-011EE3B28134}" type="slidenum">
              <a:rPr lang="el-GR" sz="1800" smtClean="0"/>
              <a:pPr/>
              <a:t>89</a:t>
            </a:fld>
            <a:endParaRPr lang="el-GR" sz="1800" dirty="0"/>
          </a:p>
        </p:txBody>
      </p:sp>
      <p:sp>
        <p:nvSpPr>
          <p:cNvPr id="5" name="Rectangle 2"/>
          <p:cNvSpPr txBox="1">
            <a:spLocks noChangeArrowheads="1"/>
          </p:cNvSpPr>
          <p:nvPr/>
        </p:nvSpPr>
        <p:spPr bwMode="auto">
          <a:xfrm>
            <a:off x="899592" y="188640"/>
            <a:ext cx="7735765" cy="381000"/>
          </a:xfrm>
          <a:prstGeom prst="roundRect">
            <a:avLst>
              <a:gd name="adj" fmla="val 21667"/>
            </a:avLst>
          </a:prstGeom>
          <a:solidFill>
            <a:srgbClr val="6699FF">
              <a:alpha val="50000"/>
            </a:srgbClr>
          </a:solidFill>
          <a:ln>
            <a:miter lim="800000"/>
            <a:headEnd/>
            <a:tailEnd/>
          </a:ln>
        </p:spPr>
        <p:txBody>
          <a:bodyPr vert="horz" wrap="square" lIns="91440" tIns="45720" rIns="91440" bIns="45720" numCol="1" anchor="t" anchorCtr="0" compatLnSpc="1">
            <a:prstTxWarp prst="textNoShape">
              <a:avLst/>
            </a:prstTxWarp>
            <a:normAutofit fontScale="67500" lnSpcReduction="20000"/>
          </a:bodyPr>
          <a:lstStyle/>
          <a:p>
            <a:pPr lvl="0">
              <a:lnSpc>
                <a:spcPct val="90000"/>
              </a:lnSpc>
              <a:defRPr/>
            </a:pPr>
            <a:r>
              <a:rPr lang="el-GR" sz="2000" b="1" dirty="0" smtClean="0">
                <a:solidFill>
                  <a:srgbClr val="000099"/>
                </a:solidFill>
                <a:latin typeface="Times New Roman" pitchFamily="18" charset="0"/>
                <a:ea typeface="+mj-ea"/>
                <a:cs typeface="+mj-cs"/>
              </a:rPr>
              <a:t>Υπόλοιπα Οφειλών ανά Κατηγορία Πιστωτή - Μελέτη βιωσιμότητας της επιχείρησης (Συνέχεια) </a:t>
            </a:r>
            <a:endParaRPr kumimoji="0" lang="en-GB" sz="2000" b="1" i="0" u="none" strike="noStrike" kern="1200" cap="none" spc="0" normalizeH="0" baseline="0" noProof="0" dirty="0">
              <a:ln>
                <a:noFill/>
              </a:ln>
              <a:solidFill>
                <a:srgbClr val="000099"/>
              </a:solidFill>
              <a:effectLst/>
              <a:uLnTx/>
              <a:uFillTx/>
              <a:latin typeface="Times New Roman" pitchFamily="18" charset="0"/>
              <a:ea typeface="+mj-ea"/>
              <a:cs typeface="+mj-cs"/>
            </a:endParaRPr>
          </a:p>
        </p:txBody>
      </p:sp>
      <p:sp>
        <p:nvSpPr>
          <p:cNvPr id="7" name="AutoShape 23"/>
          <p:cNvSpPr>
            <a:spLocks noChangeArrowheads="1"/>
          </p:cNvSpPr>
          <p:nvPr/>
        </p:nvSpPr>
        <p:spPr bwMode="auto">
          <a:xfrm>
            <a:off x="827584" y="836712"/>
            <a:ext cx="7704856" cy="5688632"/>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eaLnBrk="1" hangingPunct="1">
              <a:spcAft>
                <a:spcPts val="1000"/>
              </a:spcAft>
            </a:pPr>
            <a:endParaRPr lang="el-GR" sz="1600" b="1" u="sng" dirty="0" smtClean="0">
              <a:latin typeface="Calibri" pitchFamily="34" charset="0"/>
              <a:cs typeface="Arial" pitchFamily="34" charset="0"/>
            </a:endParaRPr>
          </a:p>
          <a:p>
            <a:pPr algn="ctr" eaLnBrk="1" hangingPunct="1">
              <a:spcAft>
                <a:spcPts val="1000"/>
              </a:spcAft>
            </a:pPr>
            <a:endParaRPr lang="el-GR" sz="1600" b="1" dirty="0" smtClean="0">
              <a:latin typeface="Calibri" pitchFamily="34" charset="0"/>
              <a:cs typeface="Arial"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el-GR" sz="1600" b="0" i="0" u="none" strike="noStrike" cap="none" normalizeH="0" baseline="0" dirty="0" smtClean="0">
                <a:ln>
                  <a:noFill/>
                </a:ln>
                <a:solidFill>
                  <a:schemeClr val="tx1"/>
                </a:solidFill>
                <a:effectLst/>
                <a:latin typeface="Calibri" pitchFamily="34" charset="0"/>
                <a:cs typeface="Arial" pitchFamily="34" charset="0"/>
              </a:rPr>
              <a:t>                                                                             </a:t>
            </a:r>
            <a:endParaRPr kumimoji="0" lang="el-GR"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Content Placeholder 2"/>
          <p:cNvSpPr>
            <a:spLocks noGrp="1"/>
          </p:cNvSpPr>
          <p:nvPr>
            <p:ph idx="1"/>
          </p:nvPr>
        </p:nvSpPr>
        <p:spPr>
          <a:xfrm>
            <a:off x="827584" y="764704"/>
            <a:ext cx="8316416" cy="5832648"/>
          </a:xfrm>
          <a:gradFill>
            <a:gsLst>
              <a:gs pos="0">
                <a:schemeClr val="accent4">
                  <a:lumMod val="90000"/>
                  <a:lumOff val="10000"/>
                </a:schemeClr>
              </a:gs>
              <a:gs pos="50000">
                <a:schemeClr val="accent1">
                  <a:tint val="44500"/>
                  <a:satMod val="160000"/>
                </a:schemeClr>
              </a:gs>
              <a:gs pos="100000">
                <a:schemeClr val="accent1">
                  <a:tint val="23500"/>
                  <a:satMod val="160000"/>
                </a:schemeClr>
              </a:gs>
            </a:gsLst>
            <a:lin ang="0" scaled="0"/>
          </a:gradFill>
        </p:spPr>
        <p:txBody>
          <a:bodyPr>
            <a:normAutofit/>
          </a:bodyPr>
          <a:lstStyle/>
          <a:p>
            <a:pPr algn="ctr">
              <a:buNone/>
            </a:pPr>
            <a:r>
              <a:rPr lang="el-GR" sz="2000" b="1" dirty="0" smtClean="0">
                <a:solidFill>
                  <a:srgbClr val="FF0000"/>
                </a:solidFill>
                <a:latin typeface="Times New Roman" pitchFamily="18" charset="0"/>
              </a:rPr>
              <a:t> </a:t>
            </a:r>
          </a:p>
        </p:txBody>
      </p:sp>
      <p:graphicFrame>
        <p:nvGraphicFramePr>
          <p:cNvPr id="125955" name="Object 3"/>
          <p:cNvGraphicFramePr>
            <a:graphicFrameLocks noChangeAspect="1"/>
          </p:cNvGraphicFramePr>
          <p:nvPr/>
        </p:nvGraphicFramePr>
        <p:xfrm>
          <a:off x="251520" y="1169988"/>
          <a:ext cx="9002452" cy="4995316"/>
        </p:xfrm>
        <a:graphic>
          <a:graphicData uri="http://schemas.openxmlformats.org/presentationml/2006/ole">
            <p:oleObj spid="_x0000_s126024" name="Έγγραφο" r:id="rId3" imgW="8141854" imgH="4517994" progId="Word.Document.12">
              <p:embed/>
            </p:oleObj>
          </a:graphicData>
        </a:graphic>
      </p:graphicFrame>
    </p:spTree>
    <p:extLst>
      <p:ext uri="{BB962C8B-B14F-4D97-AF65-F5344CB8AC3E}">
        <p14:creationId xmlns="" xmlns:p14="http://schemas.microsoft.com/office/powerpoint/2010/main" val="19349840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Content Placeholder 2"/>
          <p:cNvSpPr>
            <a:spLocks noGrp="1"/>
          </p:cNvSpPr>
          <p:nvPr>
            <p:ph idx="1"/>
          </p:nvPr>
        </p:nvSpPr>
        <p:spPr>
          <a:xfrm>
            <a:off x="827584" y="2204864"/>
            <a:ext cx="7693025" cy="4495800"/>
          </a:xfrm>
        </p:spPr>
        <p:txBody>
          <a:bodyPr/>
          <a:lstStyle/>
          <a:p>
            <a:endParaRPr lang="el-GR" sz="1600" dirty="0" smtClean="0"/>
          </a:p>
          <a:p>
            <a:r>
              <a:rPr lang="el-GR" sz="1600" dirty="0" smtClean="0"/>
              <a:t>Ο Ν. 4469/2017 προβλέπει τις ακόλουθες </a:t>
            </a:r>
            <a:r>
              <a:rPr lang="el-GR" sz="1600" b="1" dirty="0" smtClean="0"/>
              <a:t>εξαιρέσεις</a:t>
            </a:r>
            <a:r>
              <a:rPr lang="el-GR" sz="1600" dirty="0" smtClean="0"/>
              <a:t> υπαγωγής οφειλετών:</a:t>
            </a:r>
          </a:p>
          <a:p>
            <a:pPr>
              <a:buNone/>
            </a:pPr>
            <a:endParaRPr lang="el-GR" sz="1600" dirty="0" smtClean="0"/>
          </a:p>
          <a:p>
            <a:pPr>
              <a:buFont typeface="Wingdings" panose="05000000000000000000" pitchFamily="2" charset="2"/>
              <a:buChar char="Ø"/>
            </a:pPr>
            <a:r>
              <a:rPr lang="el-GR" sz="1600" dirty="0" smtClean="0"/>
              <a:t>Όταν εκκρεμεί αίτηση υπαγωγής του Ν. 4307/2014 (Νόμος </a:t>
            </a:r>
            <a:r>
              <a:rPr lang="el-GR" sz="1600" dirty="0" err="1" smtClean="0"/>
              <a:t>Δένδια</a:t>
            </a:r>
            <a:r>
              <a:rPr lang="el-GR" sz="1600" dirty="0" smtClean="0"/>
              <a:t>) ή  στις διατάξεις του πτωχευτικού κώδικα (επομένως και στις </a:t>
            </a:r>
            <a:r>
              <a:rPr lang="el-GR" sz="1600" dirty="0" err="1" smtClean="0"/>
              <a:t>προπτωχευτικές</a:t>
            </a:r>
            <a:r>
              <a:rPr lang="el-GR" sz="1600" dirty="0" smtClean="0"/>
              <a:t> διαδικασίες), εκτός εάν υπάρξει παραίτηση.</a:t>
            </a:r>
          </a:p>
          <a:p>
            <a:pPr>
              <a:buFont typeface="Wingdings" panose="05000000000000000000" pitchFamily="2" charset="2"/>
              <a:buChar char="Ø"/>
            </a:pPr>
            <a:r>
              <a:rPr lang="el-GR" sz="1600" dirty="0" smtClean="0"/>
              <a:t>Αν έχει εκδοθεί για μία από τις παραπάνω περιπτώσεις δικαστική απόφαση, ή συζητήθηκε η υπόθεση και εκκρεμεί η έκδοση αποφάσεως.</a:t>
            </a:r>
          </a:p>
          <a:p>
            <a:pPr>
              <a:buFont typeface="Wingdings" panose="05000000000000000000" pitchFamily="2" charset="2"/>
              <a:buChar char="Ø"/>
            </a:pPr>
            <a:r>
              <a:rPr lang="el-GR" sz="1600" dirty="0" smtClean="0"/>
              <a:t>Αν ο οφειλέτης έχει διακόψει την επιχειρηματική του δραστηριότητα, εκτός εάν αναβιώσει.</a:t>
            </a:r>
          </a:p>
          <a:p>
            <a:pPr>
              <a:buFont typeface="Wingdings" panose="05000000000000000000" pitchFamily="2" charset="2"/>
              <a:buChar char="Ø"/>
            </a:pPr>
            <a:r>
              <a:rPr lang="el-GR" sz="1600" dirty="0" smtClean="0"/>
              <a:t>Αν ο οφειλέτης δεν έχει φορολογική κατοικία στην Ελλάδα (βλ. και άρθρο 2 παρ. 1 Ν. 4469/2017).</a:t>
            </a:r>
          </a:p>
          <a:p>
            <a:pPr>
              <a:buFont typeface="Wingdings" panose="05000000000000000000" pitchFamily="2" charset="2"/>
              <a:buChar char="Ø"/>
            </a:pPr>
            <a:r>
              <a:rPr lang="el-GR" sz="1600" dirty="0" smtClean="0"/>
              <a:t>Αν ο οφειλέτης έχει καταδικαστεί για οικονομικό αδίκημα, ιδίως για φοροδιαφυγή, υπό τον όρο ότι η καταδίκη τελεί σε αιτιώδη συνάφεια με την επιχειρηματική του δραστηριότητα.</a:t>
            </a:r>
          </a:p>
          <a:p>
            <a:endParaRPr lang="en-US" altLang="en-US" sz="1600" dirty="0" smtClean="0"/>
          </a:p>
        </p:txBody>
      </p:sp>
      <p:sp>
        <p:nvSpPr>
          <p:cNvPr id="4" name="Rectangle 2"/>
          <p:cNvSpPr txBox="1">
            <a:spLocks noChangeArrowheads="1"/>
          </p:cNvSpPr>
          <p:nvPr/>
        </p:nvSpPr>
        <p:spPr bwMode="auto">
          <a:xfrm>
            <a:off x="683568" y="1196752"/>
            <a:ext cx="7735765" cy="504056"/>
          </a:xfrm>
          <a:prstGeom prst="rect">
            <a:avLst/>
          </a:prstGeom>
          <a:solidFill>
            <a:srgbClr val="6699FF">
              <a:alpha val="50000"/>
            </a:srgbClr>
          </a:solidFill>
          <a:ln>
            <a:solidFill>
              <a:schemeClr val="bg1"/>
            </a:solidFill>
            <a:miter lim="800000"/>
            <a:headEnd/>
            <a:tailEnd/>
          </a:ln>
        </p:spPr>
        <p:txBody>
          <a:bodyPr vert="horz" wrap="square" lIns="91440" tIns="45720" rIns="91440" bIns="45720" numCol="1" anchor="t" anchorCtr="0" compatLnSpc="1">
            <a:prstTxWarp prst="textNoShape">
              <a:avLst/>
            </a:prstTxWarp>
            <a:normAutofit fontScale="90000" lnSpcReduction="20000"/>
          </a:bodyPr>
          <a:lstStyle/>
          <a:p>
            <a:pPr eaLnBrk="1" fontAlgn="auto" hangingPunct="1">
              <a:spcAft>
                <a:spcPts val="0"/>
              </a:spcAft>
              <a:defRPr/>
            </a:pPr>
            <a:endParaRPr lang="el-GR" altLang="en-US" b="1" dirty="0" smtClean="0">
              <a:solidFill>
                <a:srgbClr val="000099"/>
              </a:solidFill>
              <a:latin typeface="Times New Roman" pitchFamily="18" charset="0"/>
            </a:endParaRPr>
          </a:p>
          <a:p>
            <a:pPr eaLnBrk="1" fontAlgn="auto" hangingPunct="1">
              <a:spcAft>
                <a:spcPts val="0"/>
              </a:spcAft>
              <a:defRPr/>
            </a:pPr>
            <a:r>
              <a:rPr lang="el-GR" altLang="en-US" b="1" dirty="0" smtClean="0">
                <a:solidFill>
                  <a:srgbClr val="000099"/>
                </a:solidFill>
                <a:latin typeface="Times New Roman" pitchFamily="18" charset="0"/>
              </a:rPr>
              <a:t>Εξαιρέσεις Υπαγωγής Οφειλετών στον εξωδικαστικό μηχανισμό </a:t>
            </a:r>
            <a:r>
              <a:rPr lang="el-GR" b="1" dirty="0" smtClean="0">
                <a:solidFill>
                  <a:srgbClr val="000099"/>
                </a:solidFill>
                <a:latin typeface="Times New Roman" pitchFamily="18" charset="0"/>
              </a:rPr>
              <a:t>(Άρθρο 2)</a:t>
            </a:r>
            <a:endParaRPr lang="en-GB" b="1" dirty="0" smtClean="0">
              <a:solidFill>
                <a:srgbClr val="000099"/>
              </a:solidFill>
              <a:latin typeface="Times New Roman" pitchFamily="18" charset="0"/>
            </a:endParaRPr>
          </a:p>
          <a:p>
            <a:pPr marL="0" marR="0" lvl="0" indent="0" defTabSz="914400" rtl="0" eaLnBrk="1" fontAlgn="auto" latinLnBrk="0" hangingPunct="1">
              <a:lnSpc>
                <a:spcPct val="100000"/>
              </a:lnSpc>
              <a:spcBef>
                <a:spcPct val="0"/>
              </a:spcBef>
              <a:spcAft>
                <a:spcPts val="0"/>
              </a:spcAft>
              <a:buClrTx/>
              <a:buSzTx/>
              <a:buFontTx/>
              <a:buNone/>
              <a:tabLst/>
              <a:defRPr/>
            </a:pPr>
            <a:endParaRPr lang="en-GB" b="1" dirty="0" smtClean="0">
              <a:solidFill>
                <a:srgbClr val="000099"/>
              </a:solidFill>
              <a:latin typeface="Times New Roman" pitchFamily="18" charset="0"/>
              <a:ea typeface="+mj-ea"/>
              <a:cs typeface="+mj-cs"/>
            </a:endParaRPr>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l-GR" altLang="en-US" smtClean="0"/>
              <a:t>Αντί επιλόγου…</a:t>
            </a:r>
            <a:endParaRPr lang="en-US" altLang="en-US" smtClean="0"/>
          </a:p>
        </p:txBody>
      </p:sp>
      <p:sp>
        <p:nvSpPr>
          <p:cNvPr id="27651" name="Content Placeholder 2"/>
          <p:cNvSpPr>
            <a:spLocks noGrp="1"/>
          </p:cNvSpPr>
          <p:nvPr>
            <p:ph idx="1"/>
          </p:nvPr>
        </p:nvSpPr>
        <p:spPr>
          <a:xfrm>
            <a:off x="755650" y="2205038"/>
            <a:ext cx="8305800" cy="4495800"/>
          </a:xfrm>
        </p:spPr>
        <p:txBody>
          <a:bodyPr/>
          <a:lstStyle/>
          <a:p>
            <a:r>
              <a:rPr lang="el-GR" altLang="en-US" sz="2600" smtClean="0"/>
              <a:t>Εξωδικαστικός Μηχανισμός: σημαντική μεταρρύθμιση</a:t>
            </a:r>
          </a:p>
          <a:p>
            <a:r>
              <a:rPr lang="el-GR" altLang="en-US" sz="2600" smtClean="0"/>
              <a:t>Κρίσιμο εργαλείο για τη διαχείριση του ιδιωτικού χρέους, τόσο προς δημόσιο και ασφαλιστικά ταμεία όσο και προς τράπεζες</a:t>
            </a:r>
          </a:p>
          <a:p>
            <a:r>
              <a:rPr lang="el-GR" altLang="en-US" sz="2600" smtClean="0"/>
              <a:t>Αγαστή συνεργασία και έμπρακτη δέσμευση των εμπλεκομένων φορέων:</a:t>
            </a:r>
          </a:p>
          <a:p>
            <a:pPr lvl="1"/>
            <a:r>
              <a:rPr lang="el-GR" altLang="en-US" smtClean="0"/>
              <a:t>ΑΑΔΕ</a:t>
            </a:r>
          </a:p>
          <a:p>
            <a:pPr lvl="1"/>
            <a:r>
              <a:rPr lang="el-GR" altLang="en-US" smtClean="0"/>
              <a:t>ΕΦΚΑ / ΚΕΑΟ</a:t>
            </a:r>
          </a:p>
          <a:p>
            <a:pPr lvl="1"/>
            <a:r>
              <a:rPr lang="el-GR" altLang="en-US" smtClean="0"/>
              <a:t>ΓΓΠΣ</a:t>
            </a:r>
          </a:p>
          <a:p>
            <a:pPr lvl="1"/>
            <a:r>
              <a:rPr lang="el-GR" altLang="en-US" smtClean="0"/>
              <a:t>ΕΕΤ</a:t>
            </a:r>
          </a:p>
          <a:p>
            <a:pPr lvl="1"/>
            <a:endParaRPr lang="el-GR" altLang="en-US" smtClean="0"/>
          </a:p>
          <a:p>
            <a:endParaRPr lang="en-US" altLang="en-US" smtClean="0"/>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l-GR" altLang="en-US" smtClean="0"/>
              <a:t>Σας ευχαριστώ για την προσοχή!</a:t>
            </a:r>
            <a:endParaRPr lang="en-US" altLang="en-US" smtClean="0"/>
          </a:p>
        </p:txBody>
      </p:sp>
      <p:sp>
        <p:nvSpPr>
          <p:cNvPr id="28675" name="Content Placeholder 2"/>
          <p:cNvSpPr>
            <a:spLocks noGrp="1"/>
          </p:cNvSpPr>
          <p:nvPr>
            <p:ph idx="1"/>
          </p:nvPr>
        </p:nvSpPr>
        <p:spPr>
          <a:xfrm>
            <a:off x="2339975" y="4365625"/>
            <a:ext cx="5761038" cy="706438"/>
          </a:xfrm>
        </p:spPr>
        <p:txBody>
          <a:bodyPr/>
          <a:lstStyle/>
          <a:p>
            <a:pPr marL="0" indent="0">
              <a:buFont typeface="Wingdings" pitchFamily="2" charset="2"/>
              <a:buNone/>
            </a:pPr>
            <a:r>
              <a:rPr lang="el-GR" altLang="en-US" sz="3400" smtClean="0"/>
              <a:t>Ερωτήσεις – απαντήσεις </a:t>
            </a:r>
            <a:endParaRPr lang="en-US" altLang="en-US" sz="340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Κάψουλες">
  <a:themeElements>
    <a:clrScheme name="Κάψουλες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Κάψουλες">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Κάψουλες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Κάψουλες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Κάψουλες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Κάψουλες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Κάψουλες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Κάψουλες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Κάψουλες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Κάψουλες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Capsules</Template>
  <TotalTime>2667</TotalTime>
  <Words>11184</Words>
  <Application>Microsoft Office PowerPoint</Application>
  <PresentationFormat>Προβολή στην οθόνη (4:3)</PresentationFormat>
  <Paragraphs>1282</Paragraphs>
  <Slides>91</Slides>
  <Notes>4</Notes>
  <HiddenSlides>0</HiddenSlides>
  <MMClips>0</MMClips>
  <ScaleCrop>false</ScaleCrop>
  <HeadingPairs>
    <vt:vector size="6" baseType="variant">
      <vt:variant>
        <vt:lpstr>Θέμα</vt:lpstr>
      </vt:variant>
      <vt:variant>
        <vt:i4>1</vt:i4>
      </vt:variant>
      <vt:variant>
        <vt:lpstr>Ενσωματωμένοι διακομιστές OLE</vt:lpstr>
      </vt:variant>
      <vt:variant>
        <vt:i4>1</vt:i4>
      </vt:variant>
      <vt:variant>
        <vt:lpstr>Τίτλοι διαφανειών</vt:lpstr>
      </vt:variant>
      <vt:variant>
        <vt:i4>91</vt:i4>
      </vt:variant>
    </vt:vector>
  </HeadingPairs>
  <TitlesOfParts>
    <vt:vector size="93" baseType="lpstr">
      <vt:lpstr>Κάψουλες</vt:lpstr>
      <vt:lpstr>Έγγραφο</vt:lpstr>
      <vt:lpstr>Διαφάνεια 1</vt:lpstr>
      <vt:lpstr>   Εξωδικαστικός Μηχανισμός Ρύθμισης Οφειλών Επιχειρήσεων </vt:lpstr>
      <vt:lpstr>Σκοπός εξωδικαστικού συμβιβασμού – Εμπλεκόμενα Μέρη (Άρθρο 1)</vt:lpstr>
      <vt:lpstr>Ποιους αφορά;     Τι κάνουν;</vt:lpstr>
      <vt:lpstr>                               Ποια χρέη;   </vt:lpstr>
      <vt:lpstr>Διαφάνεια 6</vt:lpstr>
      <vt:lpstr>Διαφάνεια 7</vt:lpstr>
      <vt:lpstr>Διαφάνεια 8</vt:lpstr>
      <vt:lpstr>Διαφάνεια 9</vt:lpstr>
      <vt:lpstr>Διαφάνεια 10</vt:lpstr>
      <vt:lpstr>Διαφάνεια 11</vt:lpstr>
      <vt:lpstr>Διαφάνεια 12</vt:lpstr>
      <vt:lpstr>Διαφάνεια 13</vt:lpstr>
      <vt:lpstr>Διαφάνεια 14</vt:lpstr>
      <vt:lpstr>Διαφάνεια 15</vt:lpstr>
      <vt:lpstr>Διαφάνεια 16</vt:lpstr>
      <vt:lpstr>Διαφάνεια 17</vt:lpstr>
      <vt:lpstr>Διαφάνεια 18</vt:lpstr>
      <vt:lpstr>Διαφάνεια 19</vt:lpstr>
      <vt:lpstr>Διαφάνεια 20</vt:lpstr>
      <vt:lpstr>Διαφάνεια 21</vt:lpstr>
      <vt:lpstr>Διαφάνεια 22</vt:lpstr>
      <vt:lpstr>Διαφάνεια 23</vt:lpstr>
      <vt:lpstr>Διαφάνεια 24</vt:lpstr>
      <vt:lpstr>Διαφάνεια 25</vt:lpstr>
      <vt:lpstr>Διαφάνεια 26</vt:lpstr>
      <vt:lpstr>Διαφάνεια 27</vt:lpstr>
      <vt:lpstr>Διαφάνεια 28</vt:lpstr>
      <vt:lpstr>Διαφάνεια 29</vt:lpstr>
      <vt:lpstr>Διαφάνεια 30</vt:lpstr>
      <vt:lpstr>Διαφάνεια 31</vt:lpstr>
      <vt:lpstr>Διαφάνεια 32</vt:lpstr>
      <vt:lpstr>ΒΗΜΑ 1</vt:lpstr>
      <vt:lpstr>ΒΗΜΑ 3  </vt:lpstr>
      <vt:lpstr>ΒΗΜΑ 4  </vt:lpstr>
      <vt:lpstr>ΒΗΜΑ 5 </vt:lpstr>
      <vt:lpstr>ΒΗΜΑ 7 </vt:lpstr>
      <vt:lpstr>ΒΗΜΑ 8</vt:lpstr>
      <vt:lpstr>ΒΗΜΑ 10 </vt:lpstr>
      <vt:lpstr>Διαφάνεια 40</vt:lpstr>
      <vt:lpstr>Διαφάνεια 41</vt:lpstr>
      <vt:lpstr>Διαφάνεια 42</vt:lpstr>
      <vt:lpstr>Διαφάνεια 43</vt:lpstr>
      <vt:lpstr>Διαφάνεια 44</vt:lpstr>
      <vt:lpstr>Διαφάνεια 45</vt:lpstr>
      <vt:lpstr>Διαφάνεια 46</vt:lpstr>
      <vt:lpstr>Διαφάνεια 47</vt:lpstr>
      <vt:lpstr>Διαφάνεια 48</vt:lpstr>
      <vt:lpstr>Διαφάνεια 49</vt:lpstr>
      <vt:lpstr>Διαφάνεια 50</vt:lpstr>
      <vt:lpstr>Διαφάνεια 51</vt:lpstr>
      <vt:lpstr>Διαφάνεια 52</vt:lpstr>
      <vt:lpstr>Διαφάνεια 53</vt:lpstr>
      <vt:lpstr>Διαφάνεια 54</vt:lpstr>
      <vt:lpstr>Διαφάνεια 55</vt:lpstr>
      <vt:lpstr>Διαφάνεια 56</vt:lpstr>
      <vt:lpstr>Διαφάνεια 57</vt:lpstr>
      <vt:lpstr>Διαφάνεια 58</vt:lpstr>
      <vt:lpstr>Διαφάνεια 59</vt:lpstr>
      <vt:lpstr>Διαφάνεια 60</vt:lpstr>
      <vt:lpstr>Διαφάνεια 61</vt:lpstr>
      <vt:lpstr>Διαφάνεια 62</vt:lpstr>
      <vt:lpstr>Διαφάνεια 63</vt:lpstr>
      <vt:lpstr>Διαφάνεια 64</vt:lpstr>
      <vt:lpstr>Διαφάνεια 65</vt:lpstr>
      <vt:lpstr>Διαφάνεια 66</vt:lpstr>
      <vt:lpstr>   Εξωδικαστικός Μηχανισμός Ρύθμισης Οφειλών Επιχειρήσεων </vt:lpstr>
      <vt:lpstr>Διαφάνεια 68</vt:lpstr>
      <vt:lpstr>Διαφάνεια 69</vt:lpstr>
      <vt:lpstr>Διαφάνεια 70</vt:lpstr>
      <vt:lpstr>Διαφάνεια 71</vt:lpstr>
      <vt:lpstr>Διαφάνεια 72</vt:lpstr>
      <vt:lpstr>Διαφάνεια 73</vt:lpstr>
      <vt:lpstr>Διαφάνεια 74</vt:lpstr>
      <vt:lpstr>Διαφάνεια 75</vt:lpstr>
      <vt:lpstr>Διαφάνεια 76</vt:lpstr>
      <vt:lpstr>Διαφάνεια 77</vt:lpstr>
      <vt:lpstr>Διαφάνεια 78</vt:lpstr>
      <vt:lpstr>Διαφάνεια 79</vt:lpstr>
      <vt:lpstr>Διαφάνεια 80</vt:lpstr>
      <vt:lpstr>Διαφάνεια 81</vt:lpstr>
      <vt:lpstr>Διαφάνεια 82</vt:lpstr>
      <vt:lpstr>Διαφάνεια 83</vt:lpstr>
      <vt:lpstr>Διαφάνεια 84</vt:lpstr>
      <vt:lpstr>Διαφάνεια 85</vt:lpstr>
      <vt:lpstr>Διαφάνεια 86</vt:lpstr>
      <vt:lpstr>Διαφάνεια 87</vt:lpstr>
      <vt:lpstr>Διαφάνεια 88</vt:lpstr>
      <vt:lpstr>Διαφάνεια 89</vt:lpstr>
      <vt:lpstr>Αντί επιλόγου…</vt:lpstr>
      <vt:lpstr>Σας ευχαριστώ για την προσοχή!</vt:lpstr>
    </vt:vector>
  </TitlesOfParts>
  <Company>ypoio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achaini</dc:creator>
  <cp:lastModifiedBy>USER</cp:lastModifiedBy>
  <cp:revision>262</cp:revision>
  <dcterms:created xsi:type="dcterms:W3CDTF">2016-09-09T08:38:48Z</dcterms:created>
  <dcterms:modified xsi:type="dcterms:W3CDTF">2017-07-28T09:02:36Z</dcterms:modified>
</cp:coreProperties>
</file>