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theme/themeOverride1.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8.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9.xml" ContentType="application/vnd.openxmlformats-officedocument.drawingml.chart+xml"/>
  <Override PartName="/ppt/notesSlides/notesSlide17.xml" ContentType="application/vnd.openxmlformats-officedocument.presentationml.notesSlide+xml"/>
  <Override PartName="/ppt/charts/chart10.xml" ContentType="application/vnd.openxmlformats-officedocument.drawingml.chart+xml"/>
  <Override PartName="/ppt/notesSlides/notesSlide18.xml" ContentType="application/vnd.openxmlformats-officedocument.presentationml.notesSlide+xml"/>
  <Override PartName="/ppt/charts/chart11.xml" ContentType="application/vnd.openxmlformats-officedocument.drawingml.chart+xml"/>
  <Override PartName="/ppt/notesSlides/notesSlide19.xml" ContentType="application/vnd.openxmlformats-officedocument.presentationml.notesSlide+xml"/>
  <Override PartName="/ppt/charts/chart12.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charts/chart13.xml" ContentType="application/vnd.openxmlformats-officedocument.drawingml.chart+xml"/>
  <Override PartName="/ppt/notesSlides/notesSlide21.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22.xml" ContentType="application/vnd.openxmlformats-officedocument.presentationml.notesSlide+xml"/>
  <Override PartName="/ppt/charts/chart16.xml" ContentType="application/vnd.openxmlformats-officedocument.drawingml.chart+xml"/>
  <Override PartName="/ppt/notesSlides/notesSlide23.xml" ContentType="application/vnd.openxmlformats-officedocument.presentationml.notesSlide+xml"/>
  <Override PartName="/ppt/charts/chart17.xml" ContentType="application/vnd.openxmlformats-officedocument.drawingml.chart+xml"/>
  <Override PartName="/ppt/notesSlides/notesSlide24.xml" ContentType="application/vnd.openxmlformats-officedocument.presentationml.notesSlide+xml"/>
  <Override PartName="/ppt/charts/chart18.xml" ContentType="application/vnd.openxmlformats-officedocument.drawingml.chart+xml"/>
  <Override PartName="/ppt/notesSlides/notesSlide25.xml" ContentType="application/vnd.openxmlformats-officedocument.presentationml.notesSlide+xml"/>
  <Override PartName="/ppt/charts/chart19.xml" ContentType="application/vnd.openxmlformats-officedocument.drawingml.chart+xml"/>
  <Override PartName="/ppt/notesSlides/notesSlide26.xml" ContentType="application/vnd.openxmlformats-officedocument.presentationml.notesSlide+xml"/>
  <Override PartName="/ppt/charts/chart20.xml" ContentType="application/vnd.openxmlformats-officedocument.drawingml.chart+xml"/>
  <Override PartName="/ppt/notesSlides/notesSlide27.xml" ContentType="application/vnd.openxmlformats-officedocument.presentationml.notesSlide+xml"/>
  <Override PartName="/ppt/charts/chart2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notesSlides/notesSlide30.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31.xml" ContentType="application/vnd.openxmlformats-officedocument.presentationml.notesSlide+xml"/>
  <Override PartName="/ppt/charts/chart26.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7.xml" ContentType="application/vnd.openxmlformats-officedocument.drawingml.chart+xml"/>
  <Override PartName="/ppt/notesSlides/notesSlide34.xml" ContentType="application/vnd.openxmlformats-officedocument.presentationml.notesSlide+xml"/>
  <Override PartName="/ppt/charts/chart28.xml" ContentType="application/vnd.openxmlformats-officedocument.drawingml.chart+xml"/>
  <Override PartName="/ppt/notesSlides/notesSlide35.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31.xml" ContentType="application/vnd.openxmlformats-officedocument.drawingml.chart+xml"/>
  <Override PartName="/ppt/notesSlides/notesSlide38.xml" ContentType="application/vnd.openxmlformats-officedocument.presentationml.notesSlide+xml"/>
  <Override PartName="/ppt/charts/chart32.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41.xml" ContentType="application/vnd.openxmlformats-officedocument.presentationml.notesSlide+xml"/>
  <Override PartName="/ppt/charts/chart35.xml" ContentType="application/vnd.openxmlformats-officedocument.drawingml.chart+xml"/>
  <Override PartName="/ppt/notesSlides/notesSlide42.xml" ContentType="application/vnd.openxmlformats-officedocument.presentationml.notesSlide+xml"/>
  <Override PartName="/ppt/charts/chart36.xml" ContentType="application/vnd.openxmlformats-officedocument.drawingml.chart+xml"/>
  <Override PartName="/ppt/notesSlides/notesSlide43.xml" ContentType="application/vnd.openxmlformats-officedocument.presentationml.notesSlide+xml"/>
  <Override PartName="/ppt/charts/chart37.xml" ContentType="application/vnd.openxmlformats-officedocument.drawingml.chart+xml"/>
  <Override PartName="/ppt/notesSlides/notesSlide44.xml" ContentType="application/vnd.openxmlformats-officedocument.presentationml.notesSlide+xml"/>
  <Override PartName="/ppt/charts/chart38.xml" ContentType="application/vnd.openxmlformats-officedocument.drawingml.chart+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39.xml" ContentType="application/vnd.openxmlformats-officedocument.drawingml.chart+xml"/>
  <Override PartName="/ppt/notesSlides/notesSlide47.xml" ContentType="application/vnd.openxmlformats-officedocument.presentationml.notesSlide+xml"/>
  <Override PartName="/ppt/charts/chart40.xml" ContentType="application/vnd.openxmlformats-officedocument.drawingml.chart+xml"/>
  <Override PartName="/ppt/notesSlides/notesSlide48.xml" ContentType="application/vnd.openxmlformats-officedocument.presentationml.notesSlide+xml"/>
  <Override PartName="/ppt/charts/chart41.xml" ContentType="application/vnd.openxmlformats-officedocument.drawingml.chart+xml"/>
  <Override PartName="/ppt/notesSlides/notesSlide49.xml" ContentType="application/vnd.openxmlformats-officedocument.presentationml.notesSlide+xml"/>
  <Override PartName="/ppt/charts/chart42.xml" ContentType="application/vnd.openxmlformats-officedocument.drawingml.chart+xml"/>
  <Override PartName="/ppt/notesSlides/notesSlide50.xml" ContentType="application/vnd.openxmlformats-officedocument.presentationml.notesSlide+xml"/>
  <Override PartName="/ppt/charts/chart43.xml" ContentType="application/vnd.openxmlformats-officedocument.drawingml.chart+xml"/>
  <Override PartName="/ppt/notesSlides/notesSlide51.xml" ContentType="application/vnd.openxmlformats-officedocument.presentationml.notesSlide+xml"/>
  <Override PartName="/ppt/charts/chart44.xml" ContentType="application/vnd.openxmlformats-officedocument.drawingml.chart+xml"/>
  <Override PartName="/ppt/notesSlides/notesSlide52.xml" ContentType="application/vnd.openxmlformats-officedocument.presentationml.notesSlide+xml"/>
  <Override PartName="/ppt/charts/chart45.xml" ContentType="application/vnd.openxmlformats-officedocument.drawingml.chart+xml"/>
  <Override PartName="/ppt/notesSlides/notesSlide53.xml" ContentType="application/vnd.openxmlformats-officedocument.presentationml.notesSlide+xml"/>
  <Override PartName="/ppt/charts/chart46.xml" ContentType="application/vnd.openxmlformats-officedocument.drawingml.chart+xml"/>
  <Override PartName="/ppt/notesSlides/notesSlide54.xml" ContentType="application/vnd.openxmlformats-officedocument.presentationml.notesSlide+xml"/>
  <Override PartName="/ppt/charts/chart47.xml" ContentType="application/vnd.openxmlformats-officedocument.drawingml.chart+xml"/>
  <Override PartName="/ppt/notesSlides/notesSlide55.xml" ContentType="application/vnd.openxmlformats-officedocument.presentationml.notesSlide+xml"/>
  <Override PartName="/ppt/charts/chart48.xml" ContentType="application/vnd.openxmlformats-officedocument.drawingml.chart+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rts/chart49.xml" ContentType="application/vnd.openxmlformats-officedocument.drawingml.chart+xml"/>
  <Override PartName="/ppt/notesSlides/notesSlide58.xml" ContentType="application/vnd.openxmlformats-officedocument.presentationml.notesSlide+xml"/>
  <Override PartName="/ppt/charts/chart50.xml" ContentType="application/vnd.openxmlformats-officedocument.drawingml.chart+xml"/>
  <Override PartName="/ppt/notesSlides/notesSlide59.xml" ContentType="application/vnd.openxmlformats-officedocument.presentationml.notesSlide+xml"/>
  <Override PartName="/ppt/charts/chart51.xml" ContentType="application/vnd.openxmlformats-officedocument.drawingml.chart+xml"/>
  <Override PartName="/ppt/notesSlides/notesSlide60.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notesSlides/notesSlide63.xml" ContentType="application/vnd.openxmlformats-officedocument.presentationml.notesSlide+xml"/>
  <Override PartName="/ppt/charts/chart56.xml" ContentType="application/vnd.openxmlformats-officedocument.drawingml.chart+xml"/>
  <Override PartName="/ppt/notesSlides/notesSlide64.xml" ContentType="application/vnd.openxmlformats-officedocument.presentationml.notesSlide+xml"/>
  <Override PartName="/ppt/charts/chart57.xml" ContentType="application/vnd.openxmlformats-officedocument.drawingml.chart+xml"/>
  <Override PartName="/ppt/charts/chart58.xml" ContentType="application/vnd.openxmlformats-officedocument.drawingml.chart+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59.xml" ContentType="application/vnd.openxmlformats-officedocument.drawingml.chart+xml"/>
  <Override PartName="/ppt/notesSlides/notesSlide67.xml" ContentType="application/vnd.openxmlformats-officedocument.presentationml.notesSlide+xml"/>
  <Override PartName="/ppt/charts/chart60.xml" ContentType="application/vnd.openxmlformats-officedocument.drawingml.chart+xml"/>
  <Override PartName="/ppt/notesSlides/notesSlide68.xml" ContentType="application/vnd.openxmlformats-officedocument.presentationml.notesSlide+xml"/>
  <Override PartName="/ppt/charts/chart61.xml" ContentType="application/vnd.openxmlformats-officedocument.drawingml.chart+xml"/>
  <Override PartName="/ppt/notesSlides/notesSlide69.xml" ContentType="application/vnd.openxmlformats-officedocument.presentationml.notesSlide+xml"/>
  <Override PartName="/ppt/charts/chart62.xml" ContentType="application/vnd.openxmlformats-officedocument.drawingml.chart+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notesSlides/notesSlide72.xml" ContentType="application/vnd.openxmlformats-officedocument.presentationml.notesSlide+xml"/>
  <Override PartName="/ppt/charts/chart65.xml" ContentType="application/vnd.openxmlformats-officedocument.drawingml.chart+xml"/>
  <Override PartName="/ppt/notesSlides/notesSlide73.xml" ContentType="application/vnd.openxmlformats-officedocument.presentationml.notesSlide+xml"/>
  <Override PartName="/ppt/charts/chart6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9" r:id="rId1"/>
    <p:sldMasterId id="2147483886" r:id="rId2"/>
    <p:sldMasterId id="2147487270" r:id="rId3"/>
  </p:sldMasterIdLst>
  <p:notesMasterIdLst>
    <p:notesMasterId r:id="rId77"/>
  </p:notesMasterIdLst>
  <p:handoutMasterIdLst>
    <p:handoutMasterId r:id="rId78"/>
  </p:handoutMasterIdLst>
  <p:sldIdLst>
    <p:sldId id="521" r:id="rId4"/>
    <p:sldId id="1740" r:id="rId5"/>
    <p:sldId id="927" r:id="rId6"/>
    <p:sldId id="804" r:id="rId7"/>
    <p:sldId id="1292" r:id="rId8"/>
    <p:sldId id="1506" r:id="rId9"/>
    <p:sldId id="1507" r:id="rId10"/>
    <p:sldId id="1558" r:id="rId11"/>
    <p:sldId id="1122" r:id="rId12"/>
    <p:sldId id="1244" r:id="rId13"/>
    <p:sldId id="1594" r:id="rId14"/>
    <p:sldId id="1803" r:id="rId15"/>
    <p:sldId id="1194" r:id="rId16"/>
    <p:sldId id="1402" r:id="rId17"/>
    <p:sldId id="1242" r:id="rId18"/>
    <p:sldId id="1644" r:id="rId19"/>
    <p:sldId id="1787" r:id="rId20"/>
    <p:sldId id="1367" r:id="rId21"/>
    <p:sldId id="1804" r:id="rId22"/>
    <p:sldId id="1771" r:id="rId23"/>
    <p:sldId id="1515" r:id="rId24"/>
    <p:sldId id="1427" r:id="rId25"/>
    <p:sldId id="1646" r:id="rId26"/>
    <p:sldId id="1429" r:id="rId27"/>
    <p:sldId id="1648" r:id="rId28"/>
    <p:sldId id="1692" r:id="rId29"/>
    <p:sldId id="1338" r:id="rId30"/>
    <p:sldId id="1301" r:id="rId31"/>
    <p:sldId id="1305" r:id="rId32"/>
    <p:sldId id="1438" r:id="rId33"/>
    <p:sldId id="1575" r:id="rId34"/>
    <p:sldId id="1581" r:id="rId35"/>
    <p:sldId id="1611" r:id="rId36"/>
    <p:sldId id="1805" r:id="rId37"/>
    <p:sldId id="1806" r:id="rId38"/>
    <p:sldId id="1807" r:id="rId39"/>
    <p:sldId id="1695" r:id="rId40"/>
    <p:sldId id="1801" r:id="rId41"/>
    <p:sldId id="1800" r:id="rId42"/>
    <p:sldId id="1797" r:id="rId43"/>
    <p:sldId id="1799" r:id="rId44"/>
    <p:sldId id="1738" r:id="rId45"/>
    <p:sldId id="1612" r:id="rId46"/>
    <p:sldId id="1777" r:id="rId47"/>
    <p:sldId id="1193" r:id="rId48"/>
    <p:sldId id="1700" r:id="rId49"/>
    <p:sldId id="1702" r:id="rId50"/>
    <p:sldId id="1703" r:id="rId51"/>
    <p:sldId id="1705" r:id="rId52"/>
    <p:sldId id="1523" r:id="rId53"/>
    <p:sldId id="1525" r:id="rId54"/>
    <p:sldId id="1207" r:id="rId55"/>
    <p:sldId id="1409" r:id="rId56"/>
    <p:sldId id="1808" r:id="rId57"/>
    <p:sldId id="1750" r:id="rId58"/>
    <p:sldId id="1192" r:id="rId59"/>
    <p:sldId id="1673" r:id="rId60"/>
    <p:sldId id="1675" r:id="rId61"/>
    <p:sldId id="1677" r:id="rId62"/>
    <p:sldId id="1809" r:id="rId63"/>
    <p:sldId id="1497" r:id="rId64"/>
    <p:sldId id="1618" r:id="rId65"/>
    <p:sldId id="1758" r:id="rId66"/>
    <p:sldId id="1810" r:id="rId67"/>
    <p:sldId id="1532" r:id="rId68"/>
    <p:sldId id="1533" r:id="rId69"/>
    <p:sldId id="1534" r:id="rId70"/>
    <p:sldId id="1535" r:id="rId71"/>
    <p:sldId id="1536" r:id="rId72"/>
    <p:sldId id="1297" r:id="rId73"/>
    <p:sldId id="1720" r:id="rId74"/>
    <p:sldId id="1786" r:id="rId75"/>
    <p:sldId id="1722" r:id="rId76"/>
  </p:sldIdLst>
  <p:sldSz cx="9144000" cy="6858000" type="screen4x3"/>
  <p:notesSz cx="6735763" cy="98663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1406"/>
    <a:srgbClr val="CC0000"/>
    <a:srgbClr val="800000"/>
    <a:srgbClr val="000000"/>
    <a:srgbClr val="540010"/>
    <a:srgbClr val="C34141"/>
    <a:srgbClr val="D16D6D"/>
    <a:srgbClr val="820019"/>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8FD4443E-F989-4FC4-A0C8-D5A2AF1F390B}" styleName="Σκούρο στυλ 1 - Έμφαση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Μεσαίο στυλ 2 - Έμφαση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Φωτεινό στυλ 3 - Έμφαση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16DA210-FB5B-4158-B5E0-FEB733F419BA}" styleName="Φωτεινό στυλ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5314" autoAdjust="0"/>
  </p:normalViewPr>
  <p:slideViewPr>
    <p:cSldViewPr>
      <p:cViewPr>
        <p:scale>
          <a:sx n="100" d="100"/>
          <a:sy n="100" d="100"/>
        </p:scale>
        <p:origin x="-1992" y="-342"/>
      </p:cViewPr>
      <p:guideLst>
        <p:guide orient="horz" pos="2160"/>
        <p:guide pos="2880"/>
      </p:guideLst>
    </p:cSldViewPr>
  </p:slideViewPr>
  <p:outlineViewPr>
    <p:cViewPr>
      <p:scale>
        <a:sx n="33" d="100"/>
        <a:sy n="33" d="100"/>
      </p:scale>
      <p:origin x="0" y="1014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966" y="-8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75000000000011"/>
          <c:y val="0.12812499999999988"/>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Lbls>
            <c:dLbl>
              <c:idx val="0"/>
              <c:layout>
                <c:manualLayout>
                  <c:x val="6.8750000000000033E-2"/>
                  <c:y val="-0.14375000000000004"/>
                </c:manualLayout>
              </c:layout>
              <c:showLegendKey val="0"/>
              <c:showVal val="1"/>
              <c:showCatName val="1"/>
              <c:showSerName val="0"/>
              <c:showPercent val="0"/>
              <c:showBubbleSize val="0"/>
              <c:separator>
</c:separator>
            </c:dLbl>
            <c:dLbl>
              <c:idx val="1"/>
              <c:layout>
                <c:manualLayout>
                  <c:x val="0.17500000000000004"/>
                  <c:y val="0.1"/>
                </c:manualLayout>
              </c:layout>
              <c:showLegendKey val="0"/>
              <c:showVal val="1"/>
              <c:showCatName val="1"/>
              <c:showSerName val="0"/>
              <c:showPercent val="0"/>
              <c:showBubbleSize val="0"/>
              <c:separator>
</c:separator>
            </c:dLbl>
            <c:dLbl>
              <c:idx val="2"/>
              <c:layout>
                <c:manualLayout>
                  <c:x val="-0.18125000000000024"/>
                  <c:y val="-9.3750000000000694E-2"/>
                </c:manualLayout>
              </c:layout>
              <c:showLegendKey val="0"/>
              <c:showVal val="1"/>
              <c:showCatName val="1"/>
              <c:showSerName val="0"/>
              <c:showPercent val="0"/>
              <c:showBubbleSize val="0"/>
              <c:separator>
</c:separator>
            </c:dLbl>
            <c:dLbl>
              <c:idx val="3"/>
              <c:layout>
                <c:manualLayout>
                  <c:x val="2.0833333333333376E-3"/>
                  <c:y val="-0.16250000000000012"/>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Βελτιώθηκε </c:v>
                </c:pt>
                <c:pt idx="1">
                  <c:v>Επιδεινώθηκε</c:v>
                </c:pt>
                <c:pt idx="2">
                  <c:v>Παρέμεινε αμετάβλητη</c:v>
                </c:pt>
                <c:pt idx="3">
                  <c:v>ΔΑ</c:v>
                </c:pt>
              </c:strCache>
            </c:strRef>
          </c:cat>
          <c:val>
            <c:numRef>
              <c:f>Φύλλο1!$B$2:$B$5</c:f>
              <c:numCache>
                <c:formatCode>###0.0</c:formatCode>
                <c:ptCount val="4"/>
                <c:pt idx="0">
                  <c:v>7.5471698113207548</c:v>
                </c:pt>
                <c:pt idx="1">
                  <c:v>68.818272095332674</c:v>
                </c:pt>
                <c:pt idx="2">
                  <c:v>23.435948361469713</c:v>
                </c:pt>
                <c:pt idx="3">
                  <c:v>0.30000000000000021</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Φύλλο1!$B$1</c:f>
              <c:strCache>
                <c:ptCount val="1"/>
                <c:pt idx="0">
                  <c:v>Σειρά 1</c:v>
                </c:pt>
              </c:strCache>
            </c:strRef>
          </c:tx>
          <c:spPr>
            <a:solidFill>
              <a:schemeClr val="accent1">
                <a:lumMod val="75000"/>
              </a:schemeClr>
            </a:solidFill>
          </c:spPr>
          <c:invertIfNegative val="0"/>
          <c:dPt>
            <c:idx val="0"/>
            <c:invertIfNegative val="0"/>
            <c:bubble3D val="0"/>
            <c:spPr>
              <a:solidFill>
                <a:schemeClr val="bg1">
                  <a:lumMod val="50000"/>
                </a:schemeClr>
              </a:solidFill>
            </c:spPr>
          </c:dPt>
          <c:dLbls>
            <c:dLbl>
              <c:idx val="4"/>
              <c:spPr/>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dLbl>
            <c:dLbl>
              <c:idx val="5"/>
              <c:spPr/>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Φύλλο1!$A$2:$A$8</c:f>
              <c:strCache>
                <c:ptCount val="7"/>
                <c:pt idx="0">
                  <c:v>Δ Α</c:v>
                </c:pt>
                <c:pt idx="1">
                  <c:v>Πάνω από 1 εκατομμύριο</c:v>
                </c:pt>
                <c:pt idx="2">
                  <c:v>500 -1 εκατ</c:v>
                </c:pt>
                <c:pt idx="3">
                  <c:v>300-500 χιλιάδες</c:v>
                </c:pt>
                <c:pt idx="4">
                  <c:v>100-300 χιλιάδες</c:v>
                </c:pt>
                <c:pt idx="5">
                  <c:v>50 έως 100 χιλιάδες</c:v>
                </c:pt>
                <c:pt idx="6">
                  <c:v>Κάτω από 50.000</c:v>
                </c:pt>
              </c:strCache>
            </c:strRef>
          </c:cat>
          <c:val>
            <c:numRef>
              <c:f>Φύλλο1!$B$2:$B$8</c:f>
              <c:numCache>
                <c:formatCode>###0.0</c:formatCode>
                <c:ptCount val="7"/>
                <c:pt idx="0">
                  <c:v>5.5</c:v>
                </c:pt>
                <c:pt idx="1">
                  <c:v>3.8728897715988073</c:v>
                </c:pt>
                <c:pt idx="2">
                  <c:v>3.6742800397219462</c:v>
                </c:pt>
                <c:pt idx="3">
                  <c:v>4.4687189672293934</c:v>
                </c:pt>
                <c:pt idx="4">
                  <c:v>15.88877855014896</c:v>
                </c:pt>
                <c:pt idx="5">
                  <c:v>17.378351539225424</c:v>
                </c:pt>
                <c:pt idx="6">
                  <c:v>49.056603773584904</c:v>
                </c:pt>
              </c:numCache>
            </c:numRef>
          </c:val>
        </c:ser>
        <c:dLbls>
          <c:showLegendKey val="0"/>
          <c:showVal val="0"/>
          <c:showCatName val="0"/>
          <c:showSerName val="0"/>
          <c:showPercent val="0"/>
          <c:showBubbleSize val="0"/>
        </c:dLbls>
        <c:gapWidth val="72"/>
        <c:axId val="119172480"/>
        <c:axId val="119178368"/>
      </c:barChart>
      <c:catAx>
        <c:axId val="119172480"/>
        <c:scaling>
          <c:orientation val="minMax"/>
        </c:scaling>
        <c:delete val="0"/>
        <c:axPos val="l"/>
        <c:majorTickMark val="out"/>
        <c:minorTickMark val="none"/>
        <c:tickLblPos val="nextTo"/>
        <c:txPr>
          <a:bodyPr/>
          <a:lstStyle/>
          <a:p>
            <a:pPr>
              <a:defRPr sz="1200">
                <a:latin typeface="Calibri" panose="020F0502020204030204" pitchFamily="34" charset="0"/>
              </a:defRPr>
            </a:pPr>
            <a:endParaRPr lang="el-GR"/>
          </a:p>
        </c:txPr>
        <c:crossAx val="119178368"/>
        <c:crosses val="autoZero"/>
        <c:auto val="1"/>
        <c:lblAlgn val="ctr"/>
        <c:lblOffset val="100"/>
        <c:noMultiLvlLbl val="0"/>
      </c:catAx>
      <c:valAx>
        <c:axId val="119178368"/>
        <c:scaling>
          <c:orientation val="minMax"/>
          <c:max val="100"/>
        </c:scaling>
        <c:delete val="0"/>
        <c:axPos val="b"/>
        <c:majorGridlines/>
        <c:numFmt formatCode="###0.0" sourceLinked="1"/>
        <c:majorTickMark val="out"/>
        <c:minorTickMark val="none"/>
        <c:tickLblPos val="nextTo"/>
        <c:txPr>
          <a:bodyPr/>
          <a:lstStyle/>
          <a:p>
            <a:pPr>
              <a:defRPr sz="1200">
                <a:latin typeface="Calibri" panose="020F0502020204030204" pitchFamily="34" charset="0"/>
              </a:defRPr>
            </a:pPr>
            <a:endParaRPr lang="el-GR"/>
          </a:p>
        </c:txPr>
        <c:crossAx val="119172480"/>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509996015769"/>
          <c:y val="5.1815130209197535E-2"/>
          <c:w val="0.7764656896360177"/>
          <c:h val="0.88406482973752998"/>
        </c:manualLayout>
      </c:layout>
      <c:barChart>
        <c:barDir val="bar"/>
        <c:grouping val="stacked"/>
        <c:varyColors val="0"/>
        <c:ser>
          <c:idx val="0"/>
          <c:order val="0"/>
          <c:tx>
            <c:strRef>
              <c:f>Φύλλο1!$B$1</c:f>
              <c:strCache>
                <c:ptCount val="1"/>
                <c:pt idx="0">
                  <c:v>Πολύ πιθανό</c:v>
                </c:pt>
              </c:strCache>
            </c:strRef>
          </c:tx>
          <c:spPr>
            <a:solidFill>
              <a:schemeClr val="accent2">
                <a:lumMod val="75000"/>
              </a:schemeClr>
            </a:solidFill>
          </c:spPr>
          <c:invertIfNegative val="0"/>
          <c:dPt>
            <c:idx val="0"/>
            <c:invertIfNegative val="0"/>
            <c:bubble3D val="0"/>
            <c:spPr>
              <a:solidFill>
                <a:schemeClr val="tx1">
                  <a:lumMod val="50000"/>
                  <a:lumOff val="50000"/>
                </a:schemeClr>
              </a:solidFill>
            </c:spPr>
          </c:dPt>
          <c:dPt>
            <c:idx val="8"/>
            <c:invertIfNegative val="0"/>
            <c:bubble3D val="0"/>
            <c:spPr>
              <a:solidFill>
                <a:schemeClr val="accent1">
                  <a:lumMod val="75000"/>
                </a:schemeClr>
              </a:solidFill>
            </c:spPr>
          </c:dPt>
          <c:dPt>
            <c:idx val="9"/>
            <c:invertIfNegative val="0"/>
            <c:bubble3D val="0"/>
            <c:spPr>
              <a:solidFill>
                <a:schemeClr val="accent3">
                  <a:lumMod val="75000"/>
                </a:schemeClr>
              </a:solidFill>
            </c:spPr>
          </c:dPt>
          <c:dPt>
            <c:idx val="10"/>
            <c:invertIfNegative val="0"/>
            <c:bubble3D val="0"/>
            <c:spPr>
              <a:solidFill>
                <a:schemeClr val="accent3">
                  <a:lumMod val="75000"/>
                </a:schemeClr>
              </a:solidFill>
            </c:spPr>
          </c:dPt>
          <c:dPt>
            <c:idx val="11"/>
            <c:invertIfNegative val="0"/>
            <c:bubble3D val="0"/>
            <c:spPr>
              <a:solidFill>
                <a:schemeClr val="accent3">
                  <a:lumMod val="75000"/>
                </a:schemeClr>
              </a:solidFill>
            </c:spPr>
          </c:dPt>
          <c:dLbls>
            <c:dLbl>
              <c:idx val="0"/>
              <c:layout>
                <c:manualLayout>
                  <c:x val="3.8861030506968181E-2"/>
                  <c:y val="-2.2905102896215016E-3"/>
                </c:manualLayout>
              </c:layout>
              <c:showLegendKey val="0"/>
              <c:showVal val="1"/>
              <c:showCatName val="0"/>
              <c:showSerName val="0"/>
              <c:showPercent val="0"/>
              <c:showBubbleSize val="0"/>
            </c:dLbl>
            <c:dLbl>
              <c:idx val="1"/>
              <c:layout>
                <c:manualLayout>
                  <c:x val="2.9893100389975558E-2"/>
                  <c:y val="0"/>
                </c:manualLayout>
              </c:layout>
              <c:showLegendKey val="0"/>
              <c:showVal val="1"/>
              <c:showCatName val="0"/>
              <c:showSerName val="0"/>
              <c:showPercent val="0"/>
              <c:showBubbleSize val="0"/>
            </c:dLbl>
            <c:dLbl>
              <c:idx val="2"/>
              <c:layout>
                <c:manualLayout>
                  <c:x val="2.3914480311980374E-2"/>
                  <c:y val="4.5810205792429989E-3"/>
                </c:manualLayout>
              </c:layout>
              <c:showLegendKey val="0"/>
              <c:showVal val="1"/>
              <c:showCatName val="0"/>
              <c:showSerName val="0"/>
              <c:showPercent val="0"/>
              <c:showBubbleSize val="0"/>
            </c:dLbl>
            <c:dLbl>
              <c:idx val="3"/>
              <c:layout>
                <c:manualLayout>
                  <c:x val="4.334499556546445E-2"/>
                  <c:y val="-4.5812009343839189E-3"/>
                </c:manualLayout>
              </c:layout>
              <c:showLegendKey val="0"/>
              <c:showVal val="1"/>
              <c:showCatName val="0"/>
              <c:showSerName val="0"/>
              <c:showPercent val="0"/>
              <c:showBubbleSize val="0"/>
            </c:dLbl>
            <c:dLbl>
              <c:idx val="4"/>
              <c:layout>
                <c:manualLayout>
                  <c:x val="4.1850340545965696E-2"/>
                  <c:y val="-2.2905102896215016E-3"/>
                </c:manualLayout>
              </c:layout>
              <c:showLegendKey val="0"/>
              <c:showVal val="1"/>
              <c:showCatName val="0"/>
              <c:showSerName val="0"/>
              <c:showPercent val="0"/>
              <c:showBubbleSize val="0"/>
            </c:dLbl>
            <c:dLbl>
              <c:idx val="5"/>
              <c:layout>
                <c:manualLayout>
                  <c:x val="8.2206026072432728E-2"/>
                  <c:y val="0"/>
                </c:manualLayout>
              </c:layout>
              <c:showLegendKey val="0"/>
              <c:showVal val="1"/>
              <c:showCatName val="0"/>
              <c:showSerName val="0"/>
              <c:showPercent val="0"/>
              <c:showBubbleSize val="0"/>
            </c:dLbl>
            <c:dLbl>
              <c:idx val="6"/>
              <c:layout>
                <c:manualLayout>
                  <c:x val="0.10313119634541552"/>
                  <c:y val="6.8715308688644975E-3"/>
                </c:manualLayout>
              </c:layout>
              <c:showLegendKey val="0"/>
              <c:showVal val="1"/>
              <c:showCatName val="0"/>
              <c:showSerName val="0"/>
              <c:showPercent val="0"/>
              <c:showBubbleSize val="0"/>
            </c:dLbl>
            <c:dLbl>
              <c:idx val="7"/>
              <c:layout>
                <c:manualLayout>
                  <c:x val="8.2206026072432714E-2"/>
                  <c:y val="-2.2905102896215016E-3"/>
                </c:manualLayout>
              </c:layout>
              <c:showLegendKey val="0"/>
              <c:showVal val="1"/>
              <c:showCatName val="0"/>
              <c:showSerName val="0"/>
              <c:showPercent val="0"/>
              <c:showBubbleSize val="0"/>
            </c:dLbl>
            <c:dLbl>
              <c:idx val="8"/>
              <c:layout>
                <c:manualLayout>
                  <c:x val="7.4732750974938839E-2"/>
                  <c:y val="-9.1620411584860083E-3"/>
                </c:manualLayout>
              </c:layout>
              <c:showLegendKey val="0"/>
              <c:showVal val="1"/>
              <c:showCatName val="0"/>
              <c:showSerName val="0"/>
              <c:showPercent val="0"/>
              <c:showBubbleSize val="0"/>
            </c:dLbl>
            <c:dLbl>
              <c:idx val="9"/>
              <c:layout>
                <c:manualLayout>
                  <c:x val="4.9323615643459592E-2"/>
                  <c:y val="4.5810205792429989E-3"/>
                </c:manualLayout>
              </c:layout>
              <c:showLegendKey val="0"/>
              <c:showVal val="1"/>
              <c:showCatName val="0"/>
              <c:showSerName val="0"/>
              <c:showPercent val="0"/>
              <c:showBubbleSize val="0"/>
            </c:dLbl>
            <c:dLbl>
              <c:idx val="10"/>
              <c:layout>
                <c:manualLayout>
                  <c:x val="3.2882410428973372E-2"/>
                  <c:y val="0"/>
                </c:manualLayout>
              </c:layout>
              <c:showLegendKey val="0"/>
              <c:showVal val="1"/>
              <c:showCatName val="0"/>
              <c:showSerName val="0"/>
              <c:showPercent val="0"/>
              <c:showBubbleSize val="0"/>
            </c:dLbl>
            <c:dLbl>
              <c:idx val="11"/>
              <c:layout>
                <c:manualLayout>
                  <c:x val="1.7935860233985378E-2"/>
                  <c:y val="-6.8715308688644975E-3"/>
                </c:manualLayout>
              </c:layout>
              <c:showLegendKey val="0"/>
              <c:showVal val="1"/>
              <c:showCatName val="0"/>
              <c:showSerName val="0"/>
              <c:showPercent val="0"/>
              <c:showBubbleSize val="0"/>
            </c:dLbl>
            <c:dLbl>
              <c:idx val="12"/>
              <c:layout>
                <c:manualLayout>
                  <c:x val="2.0925170272982848E-2"/>
                  <c:y val="-2.2905102896215177E-3"/>
                </c:manualLayout>
              </c:layout>
              <c:showLegendKey val="0"/>
              <c:showVal val="1"/>
              <c:showCatName val="0"/>
              <c:showSerName val="0"/>
              <c:showPercent val="0"/>
              <c:showBubbleSize val="0"/>
            </c:dLbl>
            <c:dLbl>
              <c:idx val="13"/>
              <c:layout>
                <c:manualLayout>
                  <c:x val="1.494655019498784E-2"/>
                  <c:y val="0"/>
                </c:manualLayout>
              </c:layout>
              <c:showLegendKey val="0"/>
              <c:showVal val="1"/>
              <c:showCatName val="0"/>
              <c:showSerName val="0"/>
              <c:showPercent val="0"/>
              <c:showBubbleSize val="0"/>
            </c:dLbl>
            <c:dLbl>
              <c:idx val="14"/>
              <c:layout>
                <c:manualLayout>
                  <c:x val="1.494655019498784E-2"/>
                  <c:y val="2.2905102896215177E-3"/>
                </c:manualLayout>
              </c:layout>
              <c:showLegendKey val="0"/>
              <c:showVal val="1"/>
              <c:showCatName val="0"/>
              <c:showSerName val="0"/>
              <c:showPercent val="0"/>
              <c:showBubbleSize val="0"/>
            </c:dLbl>
            <c:dLbl>
              <c:idx val="15"/>
              <c:layout>
                <c:manualLayout>
                  <c:x val="2.241982529248163E-2"/>
                  <c:y val="4.5810205792429989E-3"/>
                </c:manualLayout>
              </c:layout>
              <c:showLegendKey val="0"/>
              <c:showVal val="1"/>
              <c:showCatName val="0"/>
              <c:showSerName val="0"/>
              <c:showPercent val="0"/>
              <c:showBubbleSize val="0"/>
            </c:dLbl>
            <c:txPr>
              <a:bodyPr/>
              <a:lstStyle/>
              <a:p>
                <a:pPr>
                  <a:defRPr sz="1200">
                    <a:solidFill>
                      <a:schemeClr val="tx1"/>
                    </a:solidFill>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Φύλλο1!$A$2:$A$17</c:f>
              <c:strCache>
                <c:ptCount val="16"/>
                <c:pt idx="0">
                  <c:v>ΔΑ</c:v>
                </c:pt>
                <c:pt idx="1">
                  <c:v>Μείωση πάνω από 60%</c:v>
                </c:pt>
                <c:pt idx="2">
                  <c:v>Μείωση περίπου 60%</c:v>
                </c:pt>
                <c:pt idx="3">
                  <c:v>Μείωση περίπου 50%</c:v>
                </c:pt>
                <c:pt idx="4">
                  <c:v>Μείωση περίπου 40%</c:v>
                </c:pt>
                <c:pt idx="5">
                  <c:v>Μείωση περίπου 30%</c:v>
                </c:pt>
                <c:pt idx="6">
                  <c:v>Μείωση περίπου 20%</c:v>
                </c:pt>
                <c:pt idx="7">
                  <c:v>Μείωση έως 10%</c:v>
                </c:pt>
                <c:pt idx="8">
                  <c:v>Καμία διαφορά</c:v>
                </c:pt>
                <c:pt idx="9">
                  <c:v>Αύξηση έως 10%</c:v>
                </c:pt>
                <c:pt idx="10">
                  <c:v>Αύξηση περίπου 20%</c:v>
                </c:pt>
                <c:pt idx="11">
                  <c:v>Αύξηση περίπου 30%</c:v>
                </c:pt>
                <c:pt idx="12">
                  <c:v>Αύξηση περίπου 40%</c:v>
                </c:pt>
                <c:pt idx="13">
                  <c:v>Αύξηση περίπου 50%</c:v>
                </c:pt>
                <c:pt idx="14">
                  <c:v>Αύξηση περίπου 60%</c:v>
                </c:pt>
                <c:pt idx="15">
                  <c:v>Αύξηση πάνω από 60%</c:v>
                </c:pt>
              </c:strCache>
            </c:strRef>
          </c:cat>
          <c:val>
            <c:numRef>
              <c:f>Φύλλο1!$B$2:$B$17</c:f>
              <c:numCache>
                <c:formatCode>0.0</c:formatCode>
                <c:ptCount val="16"/>
                <c:pt idx="0">
                  <c:v>5.6603773584905657</c:v>
                </c:pt>
                <c:pt idx="1">
                  <c:v>4.2701092353525345</c:v>
                </c:pt>
                <c:pt idx="2">
                  <c:v>1.2909632571996015</c:v>
                </c:pt>
                <c:pt idx="3">
                  <c:v>7.249255213505462</c:v>
                </c:pt>
                <c:pt idx="4">
                  <c:v>5.4617676266137067</c:v>
                </c:pt>
                <c:pt idx="5">
                  <c:v>14.498510427010919</c:v>
                </c:pt>
                <c:pt idx="6">
                  <c:v>21.251241310824227</c:v>
                </c:pt>
                <c:pt idx="7">
                  <c:v>15.789473684210517</c:v>
                </c:pt>
                <c:pt idx="8">
                  <c:v>11.022840119165844</c:v>
                </c:pt>
                <c:pt idx="9">
                  <c:v>7.7457795431976164</c:v>
                </c:pt>
                <c:pt idx="10">
                  <c:v>4.0714995034756729</c:v>
                </c:pt>
                <c:pt idx="11">
                  <c:v>0.9930486593843102</c:v>
                </c:pt>
                <c:pt idx="12">
                  <c:v>0</c:v>
                </c:pt>
                <c:pt idx="13">
                  <c:v>0.19860973187686204</c:v>
                </c:pt>
                <c:pt idx="14">
                  <c:v>0</c:v>
                </c:pt>
                <c:pt idx="15">
                  <c:v>0.49652432969215526</c:v>
                </c:pt>
              </c:numCache>
            </c:numRef>
          </c:val>
        </c:ser>
        <c:dLbls>
          <c:showLegendKey val="0"/>
          <c:showVal val="0"/>
          <c:showCatName val="0"/>
          <c:showSerName val="0"/>
          <c:showPercent val="0"/>
          <c:showBubbleSize val="0"/>
        </c:dLbls>
        <c:gapWidth val="50"/>
        <c:overlap val="100"/>
        <c:axId val="35701504"/>
        <c:axId val="35703040"/>
      </c:barChart>
      <c:catAx>
        <c:axId val="35701504"/>
        <c:scaling>
          <c:orientation val="minMax"/>
        </c:scaling>
        <c:delete val="0"/>
        <c:axPos val="l"/>
        <c:majorTickMark val="out"/>
        <c:minorTickMark val="none"/>
        <c:tickLblPos val="nextTo"/>
        <c:txPr>
          <a:bodyPr/>
          <a:lstStyle/>
          <a:p>
            <a:pPr>
              <a:defRPr sz="1100">
                <a:latin typeface="Calibri" panose="020F0502020204030204" pitchFamily="34" charset="0"/>
              </a:defRPr>
            </a:pPr>
            <a:endParaRPr lang="el-GR"/>
          </a:p>
        </c:txPr>
        <c:crossAx val="35703040"/>
        <c:crosses val="autoZero"/>
        <c:auto val="1"/>
        <c:lblAlgn val="ctr"/>
        <c:lblOffset val="100"/>
        <c:noMultiLvlLbl val="0"/>
      </c:catAx>
      <c:valAx>
        <c:axId val="35703040"/>
        <c:scaling>
          <c:orientation val="minMax"/>
          <c:max val="100"/>
        </c:scaling>
        <c:delete val="0"/>
        <c:axPos val="b"/>
        <c:majorGridlines/>
        <c:numFmt formatCode="0.0" sourceLinked="1"/>
        <c:majorTickMark val="out"/>
        <c:minorTickMark val="none"/>
        <c:tickLblPos val="nextTo"/>
        <c:txPr>
          <a:bodyPr/>
          <a:lstStyle/>
          <a:p>
            <a:pPr>
              <a:defRPr sz="1200">
                <a:latin typeface="Calibri" panose="020F0502020204030204" pitchFamily="34" charset="0"/>
              </a:defRPr>
            </a:pPr>
            <a:endParaRPr lang="el-GR"/>
          </a:p>
        </c:txPr>
        <c:crossAx val="35701504"/>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dirty="0"/>
              <a:t>ΠΟΡΕΙΑ</a:t>
            </a:r>
            <a:r>
              <a:rPr lang="el-GR" baseline="0" dirty="0"/>
              <a:t> ΚΥΚΛΟΥ ΕΡΓΑΣΙΩΝ, 2010-2016</a:t>
            </a:r>
            <a:endParaRPr lang="el-GR" dirty="0"/>
          </a:p>
        </c:rich>
      </c:tx>
      <c:layout/>
      <c:overlay val="0"/>
    </c:title>
    <c:autoTitleDeleted val="0"/>
    <c:plotArea>
      <c:layout/>
      <c:lineChart>
        <c:grouping val="standard"/>
        <c:varyColors val="0"/>
        <c:ser>
          <c:idx val="1"/>
          <c:order val="0"/>
          <c:marker>
            <c:symbol val="none"/>
          </c:marker>
          <c:dLbls>
            <c:spPr>
              <a:effectLst>
                <a:glow rad="546100">
                  <a:schemeClr val="accent1">
                    <a:alpha val="40000"/>
                  </a:schemeClr>
                </a:glow>
              </a:effectLst>
            </c:spPr>
            <c:showLegendKey val="0"/>
            <c:showVal val="1"/>
            <c:showCatName val="0"/>
            <c:showSerName val="0"/>
            <c:showPercent val="0"/>
            <c:showBubbleSize val="0"/>
            <c:showLeaderLines val="0"/>
          </c:dLbls>
          <c:cat>
            <c:numRef>
              <c:f>'ΚΥΚΛΟΣ ΕΡΓΑΣΙΩΝ'!$B$45:$I$45</c:f>
              <c:numCache>
                <c:formatCode>General</c:formatCode>
                <c:ptCount val="8"/>
                <c:pt idx="0">
                  <c:v>2010</c:v>
                </c:pt>
                <c:pt idx="1">
                  <c:v>2011</c:v>
                </c:pt>
                <c:pt idx="2">
                  <c:v>2012</c:v>
                </c:pt>
                <c:pt idx="3">
                  <c:v>2013</c:v>
                </c:pt>
                <c:pt idx="4">
                  <c:v>2014</c:v>
                </c:pt>
                <c:pt idx="5">
                  <c:v>2015</c:v>
                </c:pt>
                <c:pt idx="6">
                  <c:v>2016</c:v>
                </c:pt>
                <c:pt idx="7">
                  <c:v>2017</c:v>
                </c:pt>
              </c:numCache>
            </c:numRef>
          </c:cat>
          <c:val>
            <c:numRef>
              <c:f>'ΚΥΚΛΟΣ ΕΡΓΑΣΙΩΝ'!$C$48:$I$48</c:f>
              <c:numCache>
                <c:formatCode>0.00</c:formatCode>
                <c:ptCount val="7"/>
                <c:pt idx="0">
                  <c:v>100</c:v>
                </c:pt>
                <c:pt idx="1">
                  <c:v>67.039999999999992</c:v>
                </c:pt>
                <c:pt idx="2">
                  <c:v>45.037471999999994</c:v>
                </c:pt>
                <c:pt idx="3">
                  <c:v>34.723890911999995</c:v>
                </c:pt>
                <c:pt idx="4">
                  <c:v>30.366042602543995</c:v>
                </c:pt>
                <c:pt idx="5">
                  <c:v>24.110637826419932</c:v>
                </c:pt>
                <c:pt idx="6">
                  <c:v>19.818944293317184</c:v>
                </c:pt>
              </c:numCache>
            </c:numRef>
          </c:val>
          <c:smooth val="0"/>
        </c:ser>
        <c:dLbls>
          <c:showLegendKey val="0"/>
          <c:showVal val="0"/>
          <c:showCatName val="0"/>
          <c:showSerName val="0"/>
          <c:showPercent val="0"/>
          <c:showBubbleSize val="0"/>
        </c:dLbls>
        <c:marker val="1"/>
        <c:smooth val="0"/>
        <c:axId val="35770752"/>
        <c:axId val="35772288"/>
      </c:lineChart>
      <c:catAx>
        <c:axId val="35770752"/>
        <c:scaling>
          <c:orientation val="minMax"/>
        </c:scaling>
        <c:delete val="0"/>
        <c:axPos val="b"/>
        <c:numFmt formatCode="General" sourceLinked="1"/>
        <c:majorTickMark val="none"/>
        <c:minorTickMark val="none"/>
        <c:tickLblPos val="nextTo"/>
        <c:crossAx val="35772288"/>
        <c:crosses val="autoZero"/>
        <c:auto val="1"/>
        <c:lblAlgn val="ctr"/>
        <c:lblOffset val="100"/>
        <c:noMultiLvlLbl val="0"/>
      </c:catAx>
      <c:valAx>
        <c:axId val="35772288"/>
        <c:scaling>
          <c:orientation val="minMax"/>
        </c:scaling>
        <c:delete val="0"/>
        <c:axPos val="l"/>
        <c:majorGridlines/>
        <c:title>
          <c:tx>
            <c:rich>
              <a:bodyPr/>
              <a:lstStyle/>
              <a:p>
                <a:pPr>
                  <a:defRPr/>
                </a:pPr>
                <a:r>
                  <a:rPr lang="el-GR"/>
                  <a:t>ΣΤΑΘΕΡΕΣ ΤΙΜΕΣ=100,</a:t>
                </a:r>
                <a:r>
                  <a:rPr lang="el-GR" baseline="0"/>
                  <a:t> 2010</a:t>
                </a:r>
                <a:endParaRPr lang="el-GR"/>
              </a:p>
            </c:rich>
          </c:tx>
          <c:layout/>
          <c:overlay val="0"/>
        </c:title>
        <c:numFmt formatCode="0.00" sourceLinked="1"/>
        <c:majorTickMark val="none"/>
        <c:minorTickMark val="none"/>
        <c:tickLblPos val="nextTo"/>
        <c:crossAx val="35770752"/>
        <c:crosses val="autoZero"/>
        <c:crossBetween val="between"/>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Φύλλο1!$B$1</c:f>
              <c:strCache>
                <c:ptCount val="1"/>
                <c:pt idx="0">
                  <c:v>Στήλη1</c:v>
                </c:pt>
              </c:strCache>
            </c:strRef>
          </c:tx>
          <c:invertIfNegative val="0"/>
          <c:dPt>
            <c:idx val="0"/>
            <c:invertIfNegative val="0"/>
            <c:bubble3D val="0"/>
            <c:spPr>
              <a:solidFill>
                <a:schemeClr val="tx1">
                  <a:lumMod val="50000"/>
                  <a:lumOff val="50000"/>
                </a:schemeClr>
              </a:solidFill>
            </c:spPr>
          </c:dPt>
          <c:dLbls>
            <c:txPr>
              <a:bodyPr/>
              <a:lstStyle/>
              <a:p>
                <a:pPr>
                  <a:defRPr sz="14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Φύλλο1!$A$2:$A$7</c:f>
              <c:strCache>
                <c:ptCount val="6"/>
                <c:pt idx="0">
                  <c:v>ΔΓ/ΔΑ</c:v>
                </c:pt>
                <c:pt idx="1">
                  <c:v>Άνω των 30.000</c:v>
                </c:pt>
                <c:pt idx="2">
                  <c:v>20.000-30.000</c:v>
                </c:pt>
                <c:pt idx="3">
                  <c:v>10.000-20.000</c:v>
                </c:pt>
                <c:pt idx="4">
                  <c:v>Κάτω από 10.000</c:v>
                </c:pt>
                <c:pt idx="5">
                  <c:v>Είχα ζημίες το 2015 / δεν είχα κέρδη</c:v>
                </c:pt>
              </c:strCache>
            </c:strRef>
          </c:cat>
          <c:val>
            <c:numRef>
              <c:f>Φύλλο1!$B$2:$B$7</c:f>
              <c:numCache>
                <c:formatCode>0.0</c:formatCode>
                <c:ptCount val="6"/>
                <c:pt idx="0">
                  <c:v>16.484607745779524</c:v>
                </c:pt>
                <c:pt idx="1">
                  <c:v>4.0714995034756729</c:v>
                </c:pt>
                <c:pt idx="2">
                  <c:v>3.4756703078450837</c:v>
                </c:pt>
                <c:pt idx="3">
                  <c:v>7.1499503475670281</c:v>
                </c:pt>
                <c:pt idx="4">
                  <c:v>24.3</c:v>
                </c:pt>
                <c:pt idx="5">
                  <c:v>44.488579940417111</c:v>
                </c:pt>
              </c:numCache>
            </c:numRef>
          </c:val>
        </c:ser>
        <c:dLbls>
          <c:showLegendKey val="0"/>
          <c:showVal val="0"/>
          <c:showCatName val="0"/>
          <c:showSerName val="0"/>
          <c:showPercent val="0"/>
          <c:showBubbleSize val="0"/>
        </c:dLbls>
        <c:gapWidth val="75"/>
        <c:axId val="36091008"/>
        <c:axId val="36092544"/>
      </c:barChart>
      <c:catAx>
        <c:axId val="36091008"/>
        <c:scaling>
          <c:orientation val="minMax"/>
        </c:scaling>
        <c:delete val="0"/>
        <c:axPos val="l"/>
        <c:majorTickMark val="out"/>
        <c:minorTickMark val="none"/>
        <c:tickLblPos val="nextTo"/>
        <c:txPr>
          <a:bodyPr/>
          <a:lstStyle/>
          <a:p>
            <a:pPr>
              <a:defRPr sz="1200">
                <a:latin typeface="Calibri" panose="020F0502020204030204" pitchFamily="34" charset="0"/>
              </a:defRPr>
            </a:pPr>
            <a:endParaRPr lang="el-GR"/>
          </a:p>
        </c:txPr>
        <c:crossAx val="36092544"/>
        <c:crosses val="autoZero"/>
        <c:auto val="1"/>
        <c:lblAlgn val="ctr"/>
        <c:lblOffset val="100"/>
        <c:noMultiLvlLbl val="0"/>
      </c:catAx>
      <c:valAx>
        <c:axId val="36092544"/>
        <c:scaling>
          <c:orientation val="minMax"/>
          <c:max val="50"/>
          <c:min val="0"/>
        </c:scaling>
        <c:delete val="0"/>
        <c:axPos val="b"/>
        <c:majorGridlines/>
        <c:numFmt formatCode="0.0" sourceLinked="1"/>
        <c:majorTickMark val="out"/>
        <c:minorTickMark val="none"/>
        <c:tickLblPos val="nextTo"/>
        <c:txPr>
          <a:bodyPr/>
          <a:lstStyle/>
          <a:p>
            <a:pPr>
              <a:defRPr sz="1200">
                <a:latin typeface="Calibri" panose="020F0502020204030204" pitchFamily="34" charset="0"/>
              </a:defRPr>
            </a:pPr>
            <a:endParaRPr lang="el-GR"/>
          </a:p>
        </c:txPr>
        <c:crossAx val="36091008"/>
        <c:crosses val="autoZero"/>
        <c:crossBetween val="between"/>
        <c:majorUnit val="10"/>
      </c:valAx>
    </c:plotArea>
    <c:plotVisOnly val="1"/>
    <c:dispBlanksAs val="gap"/>
    <c:showDLblsOverMax val="0"/>
  </c:chart>
  <c:txPr>
    <a:bodyPr/>
    <a:lstStyle/>
    <a:p>
      <a:pPr>
        <a:defRPr sz="1800"/>
      </a:pPr>
      <a:endParaRPr lang="el-G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5000000000001"/>
          <c:y val="0.146875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0.10208333333333333"/>
                  <c:y val="-0.125"/>
                </c:manualLayout>
              </c:layout>
              <c:showLegendKey val="0"/>
              <c:showVal val="1"/>
              <c:showCatName val="1"/>
              <c:showSerName val="0"/>
              <c:showPercent val="0"/>
              <c:showBubbleSize val="0"/>
              <c:separator>
</c:separator>
            </c:dLbl>
            <c:dLbl>
              <c:idx val="1"/>
              <c:layout>
                <c:manualLayout>
                  <c:x val="0.20208333333333384"/>
                  <c:y val="1.8749999999999999E-2"/>
                </c:manualLayout>
              </c:layout>
              <c:showLegendKey val="0"/>
              <c:showVal val="1"/>
              <c:showCatName val="1"/>
              <c:showSerName val="0"/>
              <c:showPercent val="0"/>
              <c:showBubbleSize val="0"/>
              <c:separator>
</c:separator>
            </c:dLbl>
            <c:dLbl>
              <c:idx val="2"/>
              <c:layout>
                <c:manualLayout>
                  <c:x val="-0.2"/>
                  <c:y val="1.8750000000000027E-2"/>
                </c:manualLayout>
              </c:layout>
              <c:showLegendKey val="0"/>
              <c:showVal val="1"/>
              <c:showCatName val="1"/>
              <c:showSerName val="0"/>
              <c:showPercent val="0"/>
              <c:showBubbleSize val="0"/>
              <c:separator>
</c:separator>
            </c:dLbl>
            <c:dLbl>
              <c:idx val="3"/>
              <c:layout>
                <c:manualLayout>
                  <c:x val="-8.3333333333333367E-3"/>
                  <c:y val="-0.16250000000000001"/>
                </c:manualLayout>
              </c:layout>
              <c:showLegendKey val="0"/>
              <c:showVal val="1"/>
              <c:showCatName val="1"/>
              <c:showSerName val="0"/>
              <c:showPercent val="0"/>
              <c:showBubbleSize val="0"/>
              <c:separator>
</c:separator>
            </c:dLbl>
            <c:txPr>
              <a:bodyPr/>
              <a:lstStyle/>
              <a:p>
                <a:pPr>
                  <a:defRPr sz="12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Αυξήθηκε</c:v>
                </c:pt>
                <c:pt idx="1">
                  <c:v>Μειώθηκε</c:v>
                </c:pt>
                <c:pt idx="2">
                  <c:v>Αμετάβλητη</c:v>
                </c:pt>
                <c:pt idx="3">
                  <c:v>ΔΑ</c:v>
                </c:pt>
              </c:strCache>
            </c:strRef>
          </c:cat>
          <c:val>
            <c:numRef>
              <c:f>Φύλλο1!$B$2:$B$5</c:f>
              <c:numCache>
                <c:formatCode>0.0</c:formatCode>
                <c:ptCount val="4"/>
                <c:pt idx="0">
                  <c:v>14.597815292949354</c:v>
                </c:pt>
                <c:pt idx="1">
                  <c:v>62.363455809334646</c:v>
                </c:pt>
                <c:pt idx="2">
                  <c:v>22.840119165839127</c:v>
                </c:pt>
                <c:pt idx="3">
                  <c:v>0.19860973187686204</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75000000000028"/>
          <c:y val="0.23100533472471316"/>
          <c:w val="0.56899456607995935"/>
          <c:h val="0.56899456607995935"/>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6.6666666666666763E-2"/>
                  <c:y val="-0.15000000000000024"/>
                </c:manualLayout>
              </c:layout>
              <c:showLegendKey val="0"/>
              <c:showVal val="1"/>
              <c:showCatName val="1"/>
              <c:showSerName val="0"/>
              <c:showPercent val="0"/>
              <c:showBubbleSize val="0"/>
              <c:separator>
</c:separator>
            </c:dLbl>
            <c:dLbl>
              <c:idx val="1"/>
              <c:layout>
                <c:manualLayout>
                  <c:x val="0.18919322750147102"/>
                  <c:y val="0.10000005122677891"/>
                </c:manualLayout>
              </c:layout>
              <c:showLegendKey val="0"/>
              <c:showVal val="1"/>
              <c:showCatName val="1"/>
              <c:showSerName val="0"/>
              <c:showPercent val="0"/>
              <c:showBubbleSize val="0"/>
              <c:separator>
</c:separator>
            </c:dLbl>
            <c:dLbl>
              <c:idx val="2"/>
              <c:layout>
                <c:manualLayout>
                  <c:x val="-0.20653209314191429"/>
                  <c:y val="-7.5584087733030589E-2"/>
                </c:manualLayout>
              </c:layout>
              <c:showLegendKey val="0"/>
              <c:showVal val="1"/>
              <c:showCatName val="1"/>
              <c:showSerName val="0"/>
              <c:showPercent val="0"/>
              <c:showBubbleSize val="0"/>
              <c:separator>
</c:separator>
            </c:dLbl>
            <c:dLbl>
              <c:idx val="3"/>
              <c:layout>
                <c:manualLayout>
                  <c:x val="-6.250000000000009E-3"/>
                  <c:y val="-0.16250000000000001"/>
                </c:manualLayout>
              </c:layout>
              <c:showLegendKey val="0"/>
              <c:showVal val="1"/>
              <c:showCatName val="1"/>
              <c:showSerName val="0"/>
              <c:showPercent val="0"/>
              <c:showBubbleSize val="0"/>
              <c:separator>
</c:separator>
            </c:dLbl>
            <c:txPr>
              <a:bodyPr/>
              <a:lstStyle/>
              <a:p>
                <a:pPr>
                  <a:defRPr sz="12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Αυξήθηκαν</c:v>
                </c:pt>
                <c:pt idx="1">
                  <c:v>Μειώθηκαν</c:v>
                </c:pt>
                <c:pt idx="2">
                  <c:v>Αμετάβλητες</c:v>
                </c:pt>
                <c:pt idx="3">
                  <c:v>ΔΑ</c:v>
                </c:pt>
              </c:strCache>
            </c:strRef>
          </c:cat>
          <c:val>
            <c:numRef>
              <c:f>Φύλλο1!$B$2:$B$5</c:f>
              <c:numCache>
                <c:formatCode>0.0</c:formatCode>
                <c:ptCount val="4"/>
                <c:pt idx="0">
                  <c:v>10.228401191658387</c:v>
                </c:pt>
                <c:pt idx="1">
                  <c:v>65.938430983118167</c:v>
                </c:pt>
                <c:pt idx="2">
                  <c:v>21.847070506454827</c:v>
                </c:pt>
                <c:pt idx="3">
                  <c:v>1.9860973187686204</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75000000000028"/>
          <c:y val="0.146875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6.2500000000000083E-2"/>
                  <c:y val="-0.15312499999999998"/>
                </c:manualLayout>
              </c:layout>
              <c:showLegendKey val="0"/>
              <c:showVal val="1"/>
              <c:showCatName val="1"/>
              <c:showSerName val="0"/>
              <c:showPercent val="0"/>
              <c:showBubbleSize val="0"/>
              <c:separator>
</c:separator>
            </c:dLbl>
            <c:dLbl>
              <c:idx val="1"/>
              <c:layout>
                <c:manualLayout>
                  <c:x val="0.2166666666666667"/>
                  <c:y val="-1.8750246062992127E-2"/>
                </c:manualLayout>
              </c:layout>
              <c:showLegendKey val="0"/>
              <c:showVal val="1"/>
              <c:showCatName val="1"/>
              <c:showSerName val="0"/>
              <c:showPercent val="0"/>
              <c:showBubbleSize val="0"/>
              <c:separator>
</c:separator>
            </c:dLbl>
            <c:dLbl>
              <c:idx val="2"/>
              <c:layout>
                <c:manualLayout>
                  <c:x val="-0.1541666666666667"/>
                  <c:y val="-6.25E-2"/>
                </c:manualLayout>
              </c:layout>
              <c:showLegendKey val="0"/>
              <c:showVal val="1"/>
              <c:showCatName val="1"/>
              <c:showSerName val="0"/>
              <c:showPercent val="0"/>
              <c:showBubbleSize val="0"/>
              <c:separator>
</c:separator>
            </c:dLbl>
            <c:dLbl>
              <c:idx val="3"/>
              <c:layout>
                <c:manualLayout>
                  <c:x val="-6.2500000000000029E-3"/>
                  <c:y val="-0.16562499999999997"/>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Αυξήθηκε</c:v>
                </c:pt>
                <c:pt idx="1">
                  <c:v>Μειώθηκε</c:v>
                </c:pt>
                <c:pt idx="2">
                  <c:v>Αμετάβλητη</c:v>
                </c:pt>
                <c:pt idx="3">
                  <c:v>ΔΑ</c:v>
                </c:pt>
              </c:strCache>
            </c:strRef>
          </c:cat>
          <c:val>
            <c:numRef>
              <c:f>Φύλλο1!$B$2:$B$5</c:f>
              <c:numCache>
                <c:formatCode>0.0</c:formatCode>
                <c:ptCount val="4"/>
                <c:pt idx="0">
                  <c:v>8</c:v>
                </c:pt>
                <c:pt idx="1">
                  <c:v>70.099999999999994</c:v>
                </c:pt>
                <c:pt idx="2">
                  <c:v>21.2</c:v>
                </c:pt>
                <c:pt idx="3">
                  <c:v>0.70000000000000029</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838703877917832E-2"/>
          <c:y val="9.3954747114021311E-2"/>
          <c:w val="0.91937257239154113"/>
          <c:h val="0.79216619375557451"/>
        </c:manualLayout>
      </c:layout>
      <c:lineChart>
        <c:grouping val="standard"/>
        <c:varyColors val="0"/>
        <c:ser>
          <c:idx val="0"/>
          <c:order val="0"/>
          <c:tx>
            <c:strRef>
              <c:f>Φύλλο1!$B$1</c:f>
              <c:strCache>
                <c:ptCount val="1"/>
                <c:pt idx="0">
                  <c:v>Μείωση </c:v>
                </c:pt>
              </c:strCache>
            </c:strRef>
          </c:tx>
          <c:spPr>
            <a:ln>
              <a:solidFill>
                <a:schemeClr val="accent2">
                  <a:lumMod val="75000"/>
                </a:schemeClr>
              </a:solidFill>
            </a:ln>
          </c:spPr>
          <c:marker>
            <c:spPr>
              <a:solidFill>
                <a:schemeClr val="accent2">
                  <a:lumMod val="75000"/>
                </a:schemeClr>
              </a:solidFill>
              <a:ln>
                <a:solidFill>
                  <a:schemeClr val="accent2">
                    <a:lumMod val="75000"/>
                  </a:schemeClr>
                </a:solidFill>
              </a:ln>
            </c:spPr>
          </c:marker>
          <c:dLbls>
            <c:dLbl>
              <c:idx val="0"/>
              <c:layout>
                <c:manualLayout>
                  <c:x val="-2.6128784044571168E-2"/>
                  <c:y val="-3.3594150914448624E-2"/>
                </c:manualLayout>
              </c:layout>
              <c:showLegendKey val="0"/>
              <c:showVal val="1"/>
              <c:showCatName val="0"/>
              <c:showSerName val="0"/>
              <c:showPercent val="0"/>
              <c:showBubbleSize val="0"/>
            </c:dLbl>
            <c:dLbl>
              <c:idx val="1"/>
              <c:layout>
                <c:manualLayout>
                  <c:x val="-3.4294029058499674E-2"/>
                  <c:y val="-2.239610060963244E-2"/>
                </c:manualLayout>
              </c:layout>
              <c:showLegendKey val="0"/>
              <c:showVal val="1"/>
              <c:showCatName val="0"/>
              <c:showSerName val="0"/>
              <c:showPercent val="0"/>
              <c:showBubbleSize val="0"/>
            </c:dLbl>
            <c:dLbl>
              <c:idx val="2"/>
              <c:layout>
                <c:manualLayout>
                  <c:x val="-3.2660980055714002E-2"/>
                  <c:y val="-3.0794638338244598E-2"/>
                </c:manualLayout>
              </c:layout>
              <c:showLegendKey val="0"/>
              <c:showVal val="1"/>
              <c:showCatName val="0"/>
              <c:showSerName val="0"/>
              <c:showPercent val="0"/>
              <c:showBubbleSize val="0"/>
            </c:dLbl>
            <c:dLbl>
              <c:idx val="3"/>
              <c:layout>
                <c:manualLayout>
                  <c:x val="-3.3931096202661513E-2"/>
                  <c:y val="-2.7951321380957676E-2"/>
                </c:manualLayout>
              </c:layout>
              <c:showLegendKey val="0"/>
              <c:showVal val="1"/>
              <c:showCatName val="0"/>
              <c:showSerName val="0"/>
              <c:showPercent val="0"/>
              <c:showBubbleSize val="0"/>
            </c:dLbl>
            <c:dLbl>
              <c:idx val="4"/>
              <c:layout>
                <c:manualLayout>
                  <c:x val="-3.1027931052928281E-2"/>
                  <c:y val="-3.6393663490652726E-2"/>
                </c:manualLayout>
              </c:layout>
              <c:showLegendKey val="0"/>
              <c:showVal val="1"/>
              <c:showCatName val="0"/>
              <c:showSerName val="0"/>
              <c:showPercent val="0"/>
              <c:showBubbleSize val="0"/>
            </c:dLbl>
            <c:dLbl>
              <c:idx val="5"/>
              <c:layout>
                <c:manualLayout>
                  <c:x val="-3.9193176066856836E-2"/>
                  <c:y val="-3.0794638338244598E-2"/>
                </c:manualLayout>
              </c:layout>
              <c:showLegendKey val="0"/>
              <c:showVal val="1"/>
              <c:showCatName val="0"/>
              <c:showSerName val="0"/>
              <c:showPercent val="0"/>
              <c:showBubbleSize val="0"/>
            </c:dLbl>
            <c:dLbl>
              <c:idx val="6"/>
              <c:layout>
                <c:manualLayout>
                  <c:x val="-1.9026409403777738E-2"/>
                  <c:y val="-2.8388772775247196E-2"/>
                </c:manualLayout>
              </c:layout>
              <c:showLegendKey val="0"/>
              <c:showVal val="1"/>
              <c:showCatName val="0"/>
              <c:showSerName val="0"/>
              <c:showPercent val="0"/>
              <c:showBubbleSize val="0"/>
            </c:dLbl>
            <c:dLbl>
              <c:idx val="7"/>
              <c:layout>
                <c:manualLayout>
                  <c:x val="-2.3718113766267142E-2"/>
                  <c:y val="-1.9290391345406131E-2"/>
                </c:manualLayout>
              </c:layout>
              <c:showLegendKey val="0"/>
              <c:showVal val="1"/>
              <c:showCatName val="0"/>
              <c:showSerName val="0"/>
              <c:showPercent val="0"/>
              <c:showBubbleSize val="0"/>
            </c:dLbl>
            <c:dLbl>
              <c:idx val="8"/>
              <c:layout>
                <c:manualLayout>
                  <c:x val="-2.688052893510277E-2"/>
                  <c:y val="-3.0313472114209612E-2"/>
                </c:manualLayout>
              </c:layout>
              <c:showLegendKey val="0"/>
              <c:showVal val="1"/>
              <c:showCatName val="0"/>
              <c:showSerName val="0"/>
              <c:showPercent val="0"/>
              <c:showBubbleSize val="0"/>
            </c:dLbl>
            <c:dLbl>
              <c:idx val="9"/>
              <c:layout>
                <c:manualLayout>
                  <c:x val="-3.1624151688356202E-2"/>
                  <c:y val="-2.4801931729807852E-2"/>
                </c:manualLayout>
              </c:layout>
              <c:showLegendKey val="0"/>
              <c:showVal val="1"/>
              <c:showCatName val="0"/>
              <c:showSerName val="0"/>
              <c:showPercent val="0"/>
              <c:showBubbleSize val="0"/>
            </c:dLbl>
            <c:dLbl>
              <c:idx val="10"/>
              <c:layout>
                <c:manualLayout>
                  <c:x val="-3.4786566857191795E-2"/>
                  <c:y val="-4.1336552883013022E-2"/>
                </c:manualLayout>
              </c:layout>
              <c:showLegendKey val="0"/>
              <c:showVal val="1"/>
              <c:showCatName val="0"/>
              <c:showSerName val="0"/>
              <c:showPercent val="0"/>
              <c:showBubbleSize val="0"/>
            </c:dLbl>
            <c:dLbl>
              <c:idx val="11"/>
              <c:layout>
                <c:manualLayout>
                  <c:x val="-3.0042944103938266E-2"/>
                  <c:y val="-1.9290391345406131E-2"/>
                </c:manualLayout>
              </c:layout>
              <c:showLegendKey val="0"/>
              <c:showVal val="1"/>
              <c:showCatName val="0"/>
              <c:showSerName val="0"/>
              <c:showPercent val="0"/>
              <c:showBubbleSize val="0"/>
            </c:dLbl>
            <c:dLbl>
              <c:idx val="12"/>
              <c:layout>
                <c:manualLayout>
                  <c:x val="-3.4786566857191684E-2"/>
                  <c:y val="-2.7557701922008671E-2"/>
                </c:manualLayout>
              </c:layout>
              <c:showLegendKey val="0"/>
              <c:showVal val="1"/>
              <c:showCatName val="0"/>
              <c:showSerName val="0"/>
              <c:showPercent val="0"/>
              <c:showBubbleSize val="0"/>
            </c:dLbl>
            <c:dLbl>
              <c:idx val="13"/>
              <c:layout>
                <c:manualLayout>
                  <c:x val="-1.8974491013013774E-2"/>
                  <c:y val="-3.306924230641041E-2"/>
                </c:manualLayout>
              </c:layout>
              <c:showLegendKey val="0"/>
              <c:showVal val="1"/>
              <c:showCatName val="0"/>
              <c:showSerName val="0"/>
              <c:showPercent val="0"/>
              <c:showBubbleSize val="0"/>
            </c:dLbl>
            <c:dLbl>
              <c:idx val="14"/>
              <c:layout>
                <c:manualLayout>
                  <c:x val="-2.6410716365298247E-2"/>
                  <c:y val="-5.0240730762151679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Φύλλο1!$B$2:$B$16</c:f>
              <c:numCache>
                <c:formatCode>General</c:formatCode>
                <c:ptCount val="15"/>
                <c:pt idx="0">
                  <c:v>74.7</c:v>
                </c:pt>
                <c:pt idx="1">
                  <c:v>79</c:v>
                </c:pt>
                <c:pt idx="2">
                  <c:v>84.3</c:v>
                </c:pt>
                <c:pt idx="3">
                  <c:v>82.6</c:v>
                </c:pt>
                <c:pt idx="4">
                  <c:v>85.9</c:v>
                </c:pt>
                <c:pt idx="5">
                  <c:v>86.5</c:v>
                </c:pt>
                <c:pt idx="6">
                  <c:v>85</c:v>
                </c:pt>
                <c:pt idx="7">
                  <c:v>81.7</c:v>
                </c:pt>
                <c:pt idx="8">
                  <c:v>76.3</c:v>
                </c:pt>
                <c:pt idx="9">
                  <c:v>72.8</c:v>
                </c:pt>
                <c:pt idx="10">
                  <c:v>62.4</c:v>
                </c:pt>
                <c:pt idx="11">
                  <c:v>81.7</c:v>
                </c:pt>
                <c:pt idx="12">
                  <c:v>74.599999999999994</c:v>
                </c:pt>
                <c:pt idx="13">
                  <c:v>75.8</c:v>
                </c:pt>
                <c:pt idx="14">
                  <c:v>70.099999999999994</c:v>
                </c:pt>
              </c:numCache>
            </c:numRef>
          </c:val>
          <c:smooth val="0"/>
        </c:ser>
        <c:ser>
          <c:idx val="1"/>
          <c:order val="1"/>
          <c:tx>
            <c:strRef>
              <c:f>Φύλλο1!$C$1</c:f>
              <c:strCache>
                <c:ptCount val="1"/>
                <c:pt idx="0">
                  <c:v>Σταθεροποίηση</c:v>
                </c:pt>
              </c:strCache>
            </c:strRef>
          </c:tx>
          <c:spPr>
            <a:ln>
              <a:solidFill>
                <a:schemeClr val="accent1">
                  <a:lumMod val="75000"/>
                </a:schemeClr>
              </a:solidFill>
            </a:ln>
          </c:spPr>
          <c:marker>
            <c:spPr>
              <a:solidFill>
                <a:schemeClr val="accent1">
                  <a:lumMod val="75000"/>
                </a:schemeClr>
              </a:solidFill>
              <a:ln>
                <a:solidFill>
                  <a:schemeClr val="accent1">
                    <a:lumMod val="75000"/>
                  </a:schemeClr>
                </a:solidFill>
              </a:ln>
            </c:spPr>
          </c:marker>
          <c:dLbls>
            <c:dLbl>
              <c:idx val="0"/>
              <c:layout>
                <c:manualLayout>
                  <c:x val="-2.6128784044571168E-2"/>
                  <c:y val="-4.4792201219265311E-2"/>
                </c:manualLayout>
              </c:layout>
              <c:showLegendKey val="0"/>
              <c:showVal val="1"/>
              <c:showCatName val="0"/>
              <c:showSerName val="0"/>
              <c:showPercent val="0"/>
              <c:showBubbleSize val="0"/>
            </c:dLbl>
            <c:dLbl>
              <c:idx val="1"/>
              <c:layout>
                <c:manualLayout>
                  <c:x val="-3.4294029058499674E-2"/>
                  <c:y val="-4.1992688643060834E-2"/>
                </c:manualLayout>
              </c:layout>
              <c:showLegendKey val="0"/>
              <c:showVal val="1"/>
              <c:showCatName val="0"/>
              <c:showSerName val="0"/>
              <c:showPercent val="0"/>
              <c:showBubbleSize val="0"/>
            </c:dLbl>
            <c:dLbl>
              <c:idx val="2"/>
              <c:layout>
                <c:manualLayout>
                  <c:x val="-3.2660980055714002E-2"/>
                  <c:y val="-4.4792201219265172E-2"/>
                </c:manualLayout>
              </c:layout>
              <c:showLegendKey val="0"/>
              <c:showVal val="1"/>
              <c:showCatName val="0"/>
              <c:showSerName val="0"/>
              <c:showPercent val="0"/>
              <c:showBubbleSize val="0"/>
            </c:dLbl>
            <c:dLbl>
              <c:idx val="3"/>
              <c:layout>
                <c:manualLayout>
                  <c:x val="-4.0826225069642494E-2"/>
                  <c:y val="-4.1992688643060834E-2"/>
                </c:manualLayout>
              </c:layout>
              <c:showLegendKey val="0"/>
              <c:showVal val="1"/>
              <c:showCatName val="0"/>
              <c:showSerName val="0"/>
              <c:showPercent val="0"/>
              <c:showBubbleSize val="0"/>
            </c:dLbl>
            <c:dLbl>
              <c:idx val="4"/>
              <c:layout>
                <c:manualLayout>
                  <c:x val="-3.1027931052928281E-2"/>
                  <c:y val="-2.7995125762040642E-2"/>
                </c:manualLayout>
              </c:layout>
              <c:showLegendKey val="0"/>
              <c:showVal val="1"/>
              <c:showCatName val="0"/>
              <c:showSerName val="0"/>
              <c:showPercent val="0"/>
              <c:showBubbleSize val="0"/>
            </c:dLbl>
            <c:dLbl>
              <c:idx val="5"/>
              <c:layout>
                <c:manualLayout>
                  <c:x val="-2.9394882050142637E-2"/>
                  <c:y val="-4.479220121926545E-2"/>
                </c:manualLayout>
              </c:layout>
              <c:showLegendKey val="0"/>
              <c:showVal val="1"/>
              <c:showCatName val="0"/>
              <c:showSerName val="0"/>
              <c:showPercent val="0"/>
              <c:showBubbleSize val="0"/>
            </c:dLbl>
            <c:dLbl>
              <c:idx val="6"/>
              <c:layout>
                <c:manualLayout>
                  <c:x val="-3.7948982026027492E-2"/>
                  <c:y val="-2.4801931729807818E-2"/>
                </c:manualLayout>
              </c:layout>
              <c:showLegendKey val="0"/>
              <c:showVal val="1"/>
              <c:showCatName val="0"/>
              <c:showSerName val="0"/>
              <c:showPercent val="0"/>
              <c:showBubbleSize val="0"/>
            </c:dLbl>
            <c:dLbl>
              <c:idx val="7"/>
              <c:layout>
                <c:manualLayout>
                  <c:x val="-3.3205359272774092E-2"/>
                  <c:y val="-3.8580782690812131E-2"/>
                </c:manualLayout>
              </c:layout>
              <c:showLegendKey val="0"/>
              <c:showVal val="1"/>
              <c:showCatName val="0"/>
              <c:showSerName val="0"/>
              <c:showPercent val="0"/>
              <c:showBubbleSize val="0"/>
            </c:dLbl>
            <c:dLbl>
              <c:idx val="8"/>
              <c:layout>
                <c:manualLayout>
                  <c:x val="-2.688052893510277E-2"/>
                  <c:y val="-3.5825012498611308E-2"/>
                </c:manualLayout>
              </c:layout>
              <c:showLegendKey val="0"/>
              <c:showVal val="1"/>
              <c:showCatName val="0"/>
              <c:showSerName val="0"/>
              <c:showPercent val="0"/>
              <c:showBubbleSize val="0"/>
            </c:dLbl>
            <c:dLbl>
              <c:idx val="9"/>
              <c:layout>
                <c:manualLayout>
                  <c:x val="-2.2136906181849447E-2"/>
                  <c:y val="-2.7557701922008671E-2"/>
                </c:manualLayout>
              </c:layout>
              <c:showLegendKey val="0"/>
              <c:showVal val="1"/>
              <c:showCatName val="0"/>
              <c:showSerName val="0"/>
              <c:showPercent val="0"/>
              <c:showBubbleSize val="0"/>
            </c:dLbl>
            <c:dLbl>
              <c:idx val="10"/>
              <c:layout>
                <c:manualLayout>
                  <c:x val="-2.688052893510277E-2"/>
                  <c:y val="-3.0313472114209612E-2"/>
                </c:manualLayout>
              </c:layout>
              <c:showLegendKey val="0"/>
              <c:showVal val="1"/>
              <c:showCatName val="0"/>
              <c:showSerName val="0"/>
              <c:showPercent val="0"/>
              <c:showBubbleSize val="0"/>
            </c:dLbl>
            <c:dLbl>
              <c:idx val="11"/>
              <c:layout>
                <c:manualLayout>
                  <c:x val="-3.0042944103938266E-2"/>
                  <c:y val="-3.3069242306410611E-2"/>
                </c:manualLayout>
              </c:layout>
              <c:showLegendKey val="0"/>
              <c:showVal val="1"/>
              <c:showCatName val="0"/>
              <c:showSerName val="0"/>
              <c:showPercent val="0"/>
              <c:showBubbleSize val="0"/>
            </c:dLbl>
            <c:dLbl>
              <c:idx val="12"/>
              <c:layout>
                <c:manualLayout>
                  <c:x val="-2.5299321350684835E-2"/>
                  <c:y val="-3.5825012498611426E-2"/>
                </c:manualLayout>
              </c:layout>
              <c:showLegendKey val="0"/>
              <c:showVal val="1"/>
              <c:showCatName val="0"/>
              <c:showSerName val="0"/>
              <c:showPercent val="0"/>
              <c:showBubbleSize val="0"/>
            </c:dLbl>
            <c:dLbl>
              <c:idx val="13"/>
              <c:layout>
                <c:manualLayout>
                  <c:x val="-1.8974491013013774E-2"/>
                  <c:y val="-3.8580782690812034E-2"/>
                </c:manualLayout>
              </c:layout>
              <c:showLegendKey val="0"/>
              <c:showVal val="1"/>
              <c:showCatName val="0"/>
              <c:showSerName val="0"/>
              <c:showPercent val="0"/>
              <c:showBubbleSize val="0"/>
            </c:dLbl>
            <c:dLbl>
              <c:idx val="14"/>
              <c:layout>
                <c:manualLayout>
                  <c:x val="-2.6410716365298247E-2"/>
                  <c:y val="-3.437523683726168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Φύλλο1!$C$2:$C$16</c:f>
              <c:numCache>
                <c:formatCode>General</c:formatCode>
                <c:ptCount val="15"/>
                <c:pt idx="0">
                  <c:v>23</c:v>
                </c:pt>
                <c:pt idx="1">
                  <c:v>17.2</c:v>
                </c:pt>
                <c:pt idx="2">
                  <c:v>12.5</c:v>
                </c:pt>
                <c:pt idx="3">
                  <c:v>13.7</c:v>
                </c:pt>
                <c:pt idx="4">
                  <c:v>10.9</c:v>
                </c:pt>
                <c:pt idx="5">
                  <c:v>9.8000000000000007</c:v>
                </c:pt>
                <c:pt idx="6">
                  <c:v>11.2</c:v>
                </c:pt>
                <c:pt idx="7">
                  <c:v>13.6</c:v>
                </c:pt>
                <c:pt idx="8">
                  <c:v>16.100000000000001</c:v>
                </c:pt>
                <c:pt idx="9">
                  <c:v>19</c:v>
                </c:pt>
                <c:pt idx="10">
                  <c:v>25</c:v>
                </c:pt>
                <c:pt idx="11">
                  <c:v>12.3</c:v>
                </c:pt>
                <c:pt idx="12">
                  <c:v>18</c:v>
                </c:pt>
                <c:pt idx="13">
                  <c:v>17.8</c:v>
                </c:pt>
                <c:pt idx="14">
                  <c:v>21.2</c:v>
                </c:pt>
              </c:numCache>
            </c:numRef>
          </c:val>
          <c:smooth val="0"/>
        </c:ser>
        <c:ser>
          <c:idx val="2"/>
          <c:order val="2"/>
          <c:tx>
            <c:strRef>
              <c:f>Φύλλο1!$D$1</c:f>
              <c:strCache>
                <c:ptCount val="1"/>
                <c:pt idx="0">
                  <c:v>Αύξηση</c:v>
                </c:pt>
              </c:strCache>
            </c:strRef>
          </c:tx>
          <c:dLbls>
            <c:dLbl>
              <c:idx val="0"/>
              <c:layout>
                <c:manualLayout>
                  <c:x val="-2.6128784044571168E-2"/>
                  <c:y val="-3.3594150914448624E-2"/>
                </c:manualLayout>
              </c:layout>
              <c:showLegendKey val="0"/>
              <c:showVal val="1"/>
              <c:showCatName val="0"/>
              <c:showSerName val="0"/>
              <c:showPercent val="0"/>
              <c:showBubbleSize val="0"/>
            </c:dLbl>
            <c:dLbl>
              <c:idx val="1"/>
              <c:layout>
                <c:manualLayout>
                  <c:x val="-3.4294029058499674E-2"/>
                  <c:y val="-3.0794638338244598E-2"/>
                </c:manualLayout>
              </c:layout>
              <c:showLegendKey val="0"/>
              <c:showVal val="1"/>
              <c:showCatName val="0"/>
              <c:showSerName val="0"/>
              <c:showPercent val="0"/>
              <c:showBubbleSize val="0"/>
            </c:dLbl>
            <c:dLbl>
              <c:idx val="2"/>
              <c:layout>
                <c:manualLayout>
                  <c:x val="-1.6727928763728923E-2"/>
                  <c:y val="-3.0173587658727817E-2"/>
                </c:manualLayout>
              </c:layout>
              <c:showLegendKey val="0"/>
              <c:showVal val="1"/>
              <c:showCatName val="0"/>
              <c:showSerName val="0"/>
              <c:showPercent val="0"/>
              <c:showBubbleSize val="0"/>
            </c:dLbl>
            <c:dLbl>
              <c:idx val="3"/>
              <c:layout>
                <c:manualLayout>
                  <c:x val="-2.1309129911855001E-2"/>
                  <c:y val="-3.312827564151137E-2"/>
                </c:manualLayout>
              </c:layout>
              <c:showLegendKey val="0"/>
              <c:showVal val="1"/>
              <c:showCatName val="0"/>
              <c:showSerName val="0"/>
              <c:showPercent val="0"/>
              <c:showBubbleSize val="0"/>
            </c:dLbl>
            <c:dLbl>
              <c:idx val="4"/>
              <c:layout>
                <c:manualLayout>
                  <c:x val="-2.5290554578558843E-2"/>
                  <c:y val="-3.2662513044267642E-2"/>
                </c:manualLayout>
              </c:layout>
              <c:showLegendKey val="0"/>
              <c:showVal val="1"/>
              <c:showCatName val="0"/>
              <c:showSerName val="0"/>
              <c:showPercent val="0"/>
              <c:showBubbleSize val="0"/>
            </c:dLbl>
            <c:dLbl>
              <c:idx val="5"/>
              <c:layout>
                <c:manualLayout>
                  <c:x val="-2.9394919356180375E-2"/>
                  <c:y val="-2.0373001509928611E-2"/>
                </c:manualLayout>
              </c:layout>
              <c:showLegendKey val="0"/>
              <c:showVal val="1"/>
              <c:showCatName val="0"/>
              <c:showSerName val="0"/>
              <c:showPercent val="0"/>
              <c:showBubbleSize val="0"/>
            </c:dLbl>
            <c:dLbl>
              <c:idx val="6"/>
              <c:layout>
                <c:manualLayout>
                  <c:x val="-3.2704516073471482E-2"/>
                  <c:y val="-2.5205106273824499E-2"/>
                </c:manualLayout>
              </c:layout>
              <c:showLegendKey val="0"/>
              <c:showVal val="1"/>
              <c:showCatName val="0"/>
              <c:showSerName val="0"/>
              <c:showPercent val="0"/>
              <c:showBubbleSize val="0"/>
            </c:dLbl>
            <c:dLbl>
              <c:idx val="7"/>
              <c:layout>
                <c:manualLayout>
                  <c:x val="-2.3718113766267142E-2"/>
                  <c:y val="-2.7557701922008671E-2"/>
                </c:manualLayout>
              </c:layout>
              <c:showLegendKey val="0"/>
              <c:showVal val="1"/>
              <c:showCatName val="0"/>
              <c:showSerName val="0"/>
              <c:showPercent val="0"/>
              <c:showBubbleSize val="0"/>
            </c:dLbl>
            <c:dLbl>
              <c:idx val="8"/>
              <c:layout>
                <c:manualLayout>
                  <c:x val="-2.688052893510277E-2"/>
                  <c:y val="-4.1336552883013022E-2"/>
                </c:manualLayout>
              </c:layout>
              <c:showLegendKey val="0"/>
              <c:showVal val="1"/>
              <c:showCatName val="0"/>
              <c:showSerName val="0"/>
              <c:showPercent val="0"/>
              <c:showBubbleSize val="0"/>
            </c:dLbl>
            <c:dLbl>
              <c:idx val="9"/>
              <c:layout>
                <c:manualLayout>
                  <c:x val="-2.2136906181849447E-2"/>
                  <c:y val="-2.2046161537606992E-2"/>
                </c:manualLayout>
              </c:layout>
              <c:showLegendKey val="0"/>
              <c:showVal val="1"/>
              <c:showCatName val="0"/>
              <c:showSerName val="0"/>
              <c:showPercent val="0"/>
              <c:showBubbleSize val="0"/>
            </c:dLbl>
            <c:dLbl>
              <c:idx val="10"/>
              <c:layout>
                <c:manualLayout>
                  <c:x val="-1.7393283428595897E-2"/>
                  <c:y val="-1.9290391345406131E-2"/>
                </c:manualLayout>
              </c:layout>
              <c:showLegendKey val="0"/>
              <c:showVal val="1"/>
              <c:showCatName val="0"/>
              <c:showSerName val="0"/>
              <c:showPercent val="0"/>
              <c:showBubbleSize val="0"/>
            </c:dLbl>
            <c:dLbl>
              <c:idx val="11"/>
              <c:layout>
                <c:manualLayout>
                  <c:x val="-2.2136906181849311E-2"/>
                  <c:y val="-2.2046161537606992E-2"/>
                </c:manualLayout>
              </c:layout>
              <c:showLegendKey val="0"/>
              <c:showVal val="1"/>
              <c:showCatName val="0"/>
              <c:showSerName val="0"/>
              <c:showPercent val="0"/>
              <c:showBubbleSize val="0"/>
            </c:dLbl>
            <c:dLbl>
              <c:idx val="12"/>
              <c:layout>
                <c:manualLayout>
                  <c:x val="-1.7393283428595786E-2"/>
                  <c:y val="-2.4801931729807852E-2"/>
                </c:manualLayout>
              </c:layout>
              <c:showLegendKey val="0"/>
              <c:showVal val="1"/>
              <c:showCatName val="0"/>
              <c:showSerName val="0"/>
              <c:showPercent val="0"/>
              <c:showBubbleSize val="0"/>
            </c:dLbl>
            <c:dLbl>
              <c:idx val="13"/>
              <c:layout>
                <c:manualLayout>
                  <c:x val="-2.9849614273872806E-2"/>
                  <c:y val="-2.7892454437716072E-2"/>
                </c:manualLayout>
              </c:layout>
              <c:showLegendKey val="0"/>
              <c:showVal val="1"/>
              <c:showCatName val="0"/>
              <c:showSerName val="0"/>
              <c:showPercent val="0"/>
              <c:showBubbleSize val="0"/>
            </c:dLbl>
            <c:dLbl>
              <c:idx val="14"/>
              <c:layout>
                <c:manualLayout>
                  <c:x val="-2.3303573263498339E-2"/>
                  <c:y val="-3.7019485824743452E-2"/>
                </c:manualLayout>
              </c:layout>
              <c:showLegendKey val="0"/>
              <c:showVal val="1"/>
              <c:showCatName val="0"/>
              <c:showSerName val="0"/>
              <c:showPercent val="0"/>
              <c:showBubbleSize val="0"/>
            </c:dLbl>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Φύλλο1!$D$2:$D$16</c:f>
              <c:numCache>
                <c:formatCode>General</c:formatCode>
                <c:ptCount val="15"/>
                <c:pt idx="0">
                  <c:v>2.2000000000000002</c:v>
                </c:pt>
                <c:pt idx="1">
                  <c:v>2.9</c:v>
                </c:pt>
                <c:pt idx="2">
                  <c:v>3</c:v>
                </c:pt>
                <c:pt idx="3">
                  <c:v>2.9</c:v>
                </c:pt>
                <c:pt idx="4">
                  <c:v>2.9</c:v>
                </c:pt>
                <c:pt idx="5">
                  <c:v>2.8</c:v>
                </c:pt>
                <c:pt idx="6">
                  <c:v>3.6</c:v>
                </c:pt>
                <c:pt idx="7">
                  <c:v>4.7</c:v>
                </c:pt>
                <c:pt idx="8">
                  <c:v>7.1</c:v>
                </c:pt>
                <c:pt idx="9">
                  <c:v>7.6</c:v>
                </c:pt>
                <c:pt idx="10">
                  <c:v>12</c:v>
                </c:pt>
                <c:pt idx="11">
                  <c:v>5.4</c:v>
                </c:pt>
                <c:pt idx="12">
                  <c:v>7</c:v>
                </c:pt>
                <c:pt idx="13">
                  <c:v>5.7</c:v>
                </c:pt>
                <c:pt idx="14">
                  <c:v>8</c:v>
                </c:pt>
              </c:numCache>
            </c:numRef>
          </c:val>
          <c:smooth val="0"/>
        </c:ser>
        <c:dLbls>
          <c:showLegendKey val="0"/>
          <c:showVal val="0"/>
          <c:showCatName val="0"/>
          <c:showSerName val="0"/>
          <c:showPercent val="0"/>
          <c:showBubbleSize val="0"/>
        </c:dLbls>
        <c:marker val="1"/>
        <c:smooth val="0"/>
        <c:axId val="38091392"/>
        <c:axId val="38130048"/>
      </c:lineChart>
      <c:catAx>
        <c:axId val="38091392"/>
        <c:scaling>
          <c:orientation val="minMax"/>
        </c:scaling>
        <c:delete val="0"/>
        <c:axPos val="b"/>
        <c:majorTickMark val="out"/>
        <c:minorTickMark val="none"/>
        <c:tickLblPos val="nextTo"/>
        <c:txPr>
          <a:bodyPr/>
          <a:lstStyle/>
          <a:p>
            <a:pPr>
              <a:defRPr sz="1100">
                <a:latin typeface="Calibri" panose="020F0502020204030204" pitchFamily="34" charset="0"/>
              </a:defRPr>
            </a:pPr>
            <a:endParaRPr lang="el-GR"/>
          </a:p>
        </c:txPr>
        <c:crossAx val="38130048"/>
        <c:crosses val="autoZero"/>
        <c:auto val="1"/>
        <c:lblAlgn val="ctr"/>
        <c:lblOffset val="100"/>
        <c:tickLblSkip val="1"/>
        <c:noMultiLvlLbl val="0"/>
      </c:catAx>
      <c:valAx>
        <c:axId val="38130048"/>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38091392"/>
        <c:crosses val="autoZero"/>
        <c:crossBetween val="between"/>
      </c:valAx>
    </c:plotArea>
    <c:legend>
      <c:legendPos val="r"/>
      <c:layout>
        <c:manualLayout>
          <c:xMode val="edge"/>
          <c:yMode val="edge"/>
          <c:x val="0.22571265150334249"/>
          <c:y val="2.1170173800133352E-2"/>
          <c:w val="0.46980809321840244"/>
          <c:h val="6.7545663329074551E-2"/>
        </c:manualLayout>
      </c:layout>
      <c:overlay val="0"/>
      <c:txPr>
        <a:bodyPr/>
        <a:lstStyle/>
        <a:p>
          <a:pPr>
            <a:defRPr sz="1200">
              <a:latin typeface="Calibri" panose="020F0502020204030204" pitchFamily="34" charset="0"/>
            </a:defRPr>
          </a:pPr>
          <a:endParaRPr lang="el-GR"/>
        </a:p>
      </c:txPr>
    </c:legend>
    <c:plotVisOnly val="1"/>
    <c:dispBlanksAs val="gap"/>
    <c:showDLblsOverMax val="0"/>
  </c:chart>
  <c:txPr>
    <a:bodyPr/>
    <a:lstStyle/>
    <a:p>
      <a:pPr>
        <a:defRPr sz="1800"/>
      </a:pPr>
      <a:endParaRPr lang="el-G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75000000000028"/>
          <c:y val="0.16562499999999997"/>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6.8750000000000019E-2"/>
                  <c:y val="-0.13750000000000001"/>
                </c:manualLayout>
              </c:layout>
              <c:showLegendKey val="0"/>
              <c:showVal val="1"/>
              <c:showCatName val="1"/>
              <c:showSerName val="0"/>
              <c:showPercent val="0"/>
              <c:showBubbleSize val="0"/>
              <c:separator>
</c:separator>
            </c:dLbl>
            <c:dLbl>
              <c:idx val="1"/>
              <c:layout>
                <c:manualLayout>
                  <c:x val="0.14375000000000004"/>
                  <c:y val="2.1875000000000099E-2"/>
                </c:manualLayout>
              </c:layout>
              <c:showLegendKey val="0"/>
              <c:showVal val="1"/>
              <c:showCatName val="1"/>
              <c:showSerName val="0"/>
              <c:showPercent val="0"/>
              <c:showBubbleSize val="0"/>
              <c:separator>
</c:separator>
            </c:dLbl>
            <c:dLbl>
              <c:idx val="2"/>
              <c:layout>
                <c:manualLayout>
                  <c:x val="-0.16250016404199474"/>
                  <c:y val="7.8125E-2"/>
                </c:manualLayout>
              </c:layout>
              <c:showLegendKey val="0"/>
              <c:showVal val="1"/>
              <c:showCatName val="1"/>
              <c:showSerName val="0"/>
              <c:showPercent val="0"/>
              <c:showBubbleSize val="0"/>
              <c:separator>
</c:separator>
            </c:dLbl>
            <c:dLbl>
              <c:idx val="3"/>
              <c:layout>
                <c:manualLayout>
                  <c:x val="-2.7083333333333355E-2"/>
                  <c:y val="-0.15625000000000008"/>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Αυξήθηκε</c:v>
                </c:pt>
                <c:pt idx="1">
                  <c:v>Μειώθηκε</c:v>
                </c:pt>
                <c:pt idx="2">
                  <c:v>Αμετάβλητη</c:v>
                </c:pt>
                <c:pt idx="3">
                  <c:v>ΔΑ</c:v>
                </c:pt>
              </c:strCache>
            </c:strRef>
          </c:cat>
          <c:val>
            <c:numRef>
              <c:f>Φύλλο1!$B$2:$B$5</c:f>
              <c:numCache>
                <c:formatCode>0.0</c:formatCode>
                <c:ptCount val="4"/>
                <c:pt idx="0">
                  <c:v>7.7457795431976164</c:v>
                </c:pt>
                <c:pt idx="1">
                  <c:v>34.657398212512405</c:v>
                </c:pt>
                <c:pt idx="2">
                  <c:v>51.142005958291961</c:v>
                </c:pt>
                <c:pt idx="3">
                  <c:v>6.4548162859980112</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97060675175525E-2"/>
          <c:y val="8.0812852391401208E-2"/>
          <c:w val="0.9377547374910431"/>
          <c:h val="0.77744855606321794"/>
        </c:manualLayout>
      </c:layout>
      <c:lineChart>
        <c:grouping val="standard"/>
        <c:varyColors val="0"/>
        <c:ser>
          <c:idx val="0"/>
          <c:order val="0"/>
          <c:tx>
            <c:strRef>
              <c:f>Φύλλο1!$B$1</c:f>
              <c:strCache>
                <c:ptCount val="1"/>
                <c:pt idx="0">
                  <c:v>Μείωση </c:v>
                </c:pt>
              </c:strCache>
            </c:strRef>
          </c:tx>
          <c:spPr>
            <a:ln>
              <a:solidFill>
                <a:schemeClr val="accent2">
                  <a:lumMod val="75000"/>
                </a:schemeClr>
              </a:solidFill>
            </a:ln>
          </c:spPr>
          <c:marker>
            <c:spPr>
              <a:solidFill>
                <a:schemeClr val="accent2">
                  <a:lumMod val="75000"/>
                </a:schemeClr>
              </a:solidFill>
              <a:ln>
                <a:solidFill>
                  <a:schemeClr val="accent2">
                    <a:lumMod val="75000"/>
                  </a:schemeClr>
                </a:solidFill>
              </a:ln>
            </c:spPr>
          </c:marker>
          <c:dLbls>
            <c:dLbl>
              <c:idx val="0"/>
              <c:layout>
                <c:manualLayout>
                  <c:x val="-3.9961654587398775E-2"/>
                  <c:y val="-3.9105680966003781E-2"/>
                </c:manualLayout>
              </c:layout>
              <c:showLegendKey val="0"/>
              <c:showVal val="1"/>
              <c:showCatName val="0"/>
              <c:showSerName val="0"/>
              <c:showPercent val="0"/>
              <c:showBubbleSize val="0"/>
            </c:dLbl>
            <c:dLbl>
              <c:idx val="1"/>
              <c:layout>
                <c:manualLayout>
                  <c:x val="-3.4293983675016612E-2"/>
                  <c:y val="-3.6175017011998829E-2"/>
                </c:manualLayout>
              </c:layout>
              <c:showLegendKey val="0"/>
              <c:showVal val="1"/>
              <c:showCatName val="0"/>
              <c:showSerName val="0"/>
              <c:showPercent val="0"/>
              <c:showBubbleSize val="0"/>
            </c:dLbl>
            <c:dLbl>
              <c:idx val="2"/>
              <c:layout>
                <c:manualLayout>
                  <c:x val="-3.2660980055714002E-2"/>
                  <c:y val="-3.0794638338244598E-2"/>
                </c:manualLayout>
              </c:layout>
              <c:showLegendKey val="0"/>
              <c:showVal val="1"/>
              <c:showCatName val="0"/>
              <c:showSerName val="0"/>
              <c:showPercent val="0"/>
              <c:showBubbleSize val="0"/>
            </c:dLbl>
            <c:dLbl>
              <c:idx val="3"/>
              <c:layout>
                <c:manualLayout>
                  <c:x val="-3.6695541453999808E-2"/>
                  <c:y val="-2.7951321380957676E-2"/>
                </c:manualLayout>
              </c:layout>
              <c:showLegendKey val="0"/>
              <c:showVal val="1"/>
              <c:showCatName val="0"/>
              <c:showSerName val="0"/>
              <c:showPercent val="0"/>
              <c:showBubbleSize val="0"/>
            </c:dLbl>
            <c:dLbl>
              <c:idx val="4"/>
              <c:layout>
                <c:manualLayout>
                  <c:x val="-3.6215202668113358E-2"/>
                  <c:y val="-3.3637972516942727E-2"/>
                </c:manualLayout>
              </c:layout>
              <c:showLegendKey val="0"/>
              <c:showVal val="1"/>
              <c:showCatName val="0"/>
              <c:showSerName val="0"/>
              <c:showPercent val="0"/>
              <c:showBubbleSize val="0"/>
            </c:dLbl>
            <c:dLbl>
              <c:idx val="5"/>
              <c:layout>
                <c:manualLayout>
                  <c:x val="-4.4380553576835714E-2"/>
                  <c:y val="-3.3550308646261531E-2"/>
                </c:manualLayout>
              </c:layout>
              <c:showLegendKey val="0"/>
              <c:showVal val="1"/>
              <c:showCatName val="0"/>
              <c:showSerName val="0"/>
              <c:showPercent val="0"/>
              <c:showBubbleSize val="0"/>
            </c:dLbl>
            <c:dLbl>
              <c:idx val="6"/>
              <c:layout>
                <c:manualLayout>
                  <c:x val="-2.4111427706289715E-2"/>
                  <c:y val="-3.6656083351849771E-2"/>
                </c:manualLayout>
              </c:layout>
              <c:showLegendKey val="0"/>
              <c:showVal val="1"/>
              <c:showCatName val="0"/>
              <c:showSerName val="0"/>
              <c:showPercent val="0"/>
              <c:showBubbleSize val="0"/>
            </c:dLbl>
            <c:dLbl>
              <c:idx val="7"/>
              <c:layout>
                <c:manualLayout>
                  <c:x val="-3.2853103467806545E-2"/>
                  <c:y val="-4.9603863459615732E-2"/>
                </c:manualLayout>
              </c:layout>
              <c:showLegendKey val="0"/>
              <c:showVal val="1"/>
              <c:showCatName val="0"/>
              <c:showSerName val="0"/>
              <c:showPercent val="0"/>
              <c:showBubbleSize val="0"/>
            </c:dLbl>
            <c:dLbl>
              <c:idx val="8"/>
              <c:layout>
                <c:manualLayout>
                  <c:x val="-3.1123992758974643E-2"/>
                  <c:y val="-1.6534621153205201E-2"/>
                </c:manualLayout>
              </c:layout>
              <c:showLegendKey val="0"/>
              <c:showVal val="1"/>
              <c:showCatName val="0"/>
              <c:showSerName val="0"/>
              <c:showPercent val="0"/>
              <c:showBubbleSize val="0"/>
            </c:dLbl>
            <c:dLbl>
              <c:idx val="9"/>
              <c:layout>
                <c:manualLayout>
                  <c:x val="-2.0749328505982996E-2"/>
                  <c:y val="-3.5825012498611426E-2"/>
                </c:manualLayout>
              </c:layout>
              <c:showLegendKey val="0"/>
              <c:showVal val="1"/>
              <c:showCatName val="0"/>
              <c:showSerName val="0"/>
              <c:showPercent val="0"/>
              <c:showBubbleSize val="0"/>
            </c:dLbl>
            <c:dLbl>
              <c:idx val="10"/>
              <c:layout>
                <c:manualLayout>
                  <c:x val="-3.9769546303134076E-2"/>
                  <c:y val="-2.7557701922008671E-2"/>
                </c:manualLayout>
              </c:layout>
              <c:showLegendKey val="0"/>
              <c:showVal val="1"/>
              <c:showCatName val="0"/>
              <c:showSerName val="0"/>
              <c:showPercent val="0"/>
              <c:showBubbleSize val="0"/>
            </c:dLbl>
            <c:dLbl>
              <c:idx val="11"/>
              <c:layout>
                <c:manualLayout>
                  <c:x val="-2.7665771341310659E-2"/>
                  <c:y val="-2.7557701922008671E-2"/>
                </c:manualLayout>
              </c:layout>
              <c:showLegendKey val="0"/>
              <c:showVal val="1"/>
              <c:showCatName val="0"/>
              <c:showSerName val="0"/>
              <c:showPercent val="0"/>
              <c:showBubbleSize val="0"/>
            </c:dLbl>
            <c:dLbl>
              <c:idx val="12"/>
              <c:layout>
                <c:manualLayout>
                  <c:x val="-3.6311324885470252E-2"/>
                  <c:y val="-3.5825012498611426E-2"/>
                </c:manualLayout>
              </c:layout>
              <c:showLegendKey val="0"/>
              <c:showVal val="1"/>
              <c:showCatName val="0"/>
              <c:showSerName val="0"/>
              <c:showPercent val="0"/>
              <c:showBubbleSize val="0"/>
            </c:dLbl>
            <c:dLbl>
              <c:idx val="13"/>
              <c:layout>
                <c:manualLayout>
                  <c:x val="-1.3832885670655343E-2"/>
                  <c:y val="-1.9290391345406076E-2"/>
                </c:manualLayout>
              </c:layout>
              <c:showLegendKey val="0"/>
              <c:showVal val="1"/>
              <c:showCatName val="0"/>
              <c:showSerName val="0"/>
              <c:showPercent val="0"/>
              <c:showBubbleSize val="0"/>
            </c:dLbl>
            <c:dLbl>
              <c:idx val="14"/>
              <c:layout>
                <c:manualLayout>
                  <c:x val="-5.187332126495749E-3"/>
                  <c:y val="-2.2046161537606947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Φύλλο1!$B$2:$B$16</c:f>
              <c:numCache>
                <c:formatCode>General</c:formatCode>
                <c:ptCount val="15"/>
                <c:pt idx="0">
                  <c:v>40.700000000000003</c:v>
                </c:pt>
                <c:pt idx="1">
                  <c:v>52.3</c:v>
                </c:pt>
                <c:pt idx="2">
                  <c:v>45.3</c:v>
                </c:pt>
                <c:pt idx="3">
                  <c:v>41.5</c:v>
                </c:pt>
                <c:pt idx="4">
                  <c:v>37.6</c:v>
                </c:pt>
                <c:pt idx="5">
                  <c:v>37.4</c:v>
                </c:pt>
                <c:pt idx="6">
                  <c:v>47</c:v>
                </c:pt>
                <c:pt idx="7">
                  <c:v>35</c:v>
                </c:pt>
                <c:pt idx="8">
                  <c:v>45.9</c:v>
                </c:pt>
                <c:pt idx="9">
                  <c:v>34.800000000000004</c:v>
                </c:pt>
                <c:pt idx="10">
                  <c:v>38</c:v>
                </c:pt>
                <c:pt idx="11">
                  <c:v>49.8</c:v>
                </c:pt>
                <c:pt idx="12">
                  <c:v>43.2</c:v>
                </c:pt>
                <c:pt idx="13">
                  <c:v>37.5</c:v>
                </c:pt>
                <c:pt idx="14">
                  <c:v>34.700000000000003</c:v>
                </c:pt>
              </c:numCache>
            </c:numRef>
          </c:val>
          <c:smooth val="0"/>
        </c:ser>
        <c:ser>
          <c:idx val="1"/>
          <c:order val="1"/>
          <c:tx>
            <c:strRef>
              <c:f>Φύλλο1!$C$1</c:f>
              <c:strCache>
                <c:ptCount val="1"/>
                <c:pt idx="0">
                  <c:v>Σταθεροποίηση</c:v>
                </c:pt>
              </c:strCache>
            </c:strRef>
          </c:tx>
          <c:spPr>
            <a:ln>
              <a:solidFill>
                <a:schemeClr val="accent1">
                  <a:lumMod val="75000"/>
                </a:schemeClr>
              </a:solidFill>
            </a:ln>
          </c:spPr>
          <c:marker>
            <c:spPr>
              <a:solidFill>
                <a:schemeClr val="accent1">
                  <a:lumMod val="75000"/>
                </a:schemeClr>
              </a:solidFill>
              <a:ln>
                <a:solidFill>
                  <a:schemeClr val="accent1">
                    <a:lumMod val="75000"/>
                  </a:schemeClr>
                </a:solidFill>
              </a:ln>
            </c:spPr>
          </c:marker>
          <c:dLbls>
            <c:dLbl>
              <c:idx val="0"/>
              <c:layout>
                <c:manualLayout>
                  <c:x val="-2.6128784044571168E-2"/>
                  <c:y val="-4.4792201219265311E-2"/>
                </c:manualLayout>
              </c:layout>
              <c:showLegendKey val="0"/>
              <c:showVal val="1"/>
              <c:showCatName val="0"/>
              <c:showSerName val="0"/>
              <c:showPercent val="0"/>
              <c:showBubbleSize val="0"/>
            </c:dLbl>
            <c:dLbl>
              <c:idx val="1"/>
              <c:layout>
                <c:manualLayout>
                  <c:x val="-2.2190208713193205E-2"/>
                  <c:y val="-4.1992729974447508E-2"/>
                </c:manualLayout>
              </c:layout>
              <c:showLegendKey val="0"/>
              <c:showVal val="1"/>
              <c:showCatName val="0"/>
              <c:showSerName val="0"/>
              <c:showPercent val="0"/>
              <c:showBubbleSize val="0"/>
            </c:dLbl>
            <c:dLbl>
              <c:idx val="2"/>
              <c:layout>
                <c:manualLayout>
                  <c:x val="-3.7848327310037455E-2"/>
                  <c:y val="-3.9280574727808021E-2"/>
                </c:manualLayout>
              </c:layout>
              <c:showLegendKey val="0"/>
              <c:showVal val="1"/>
              <c:showCatName val="0"/>
              <c:showSerName val="0"/>
              <c:showPercent val="0"/>
              <c:showBubbleSize val="0"/>
            </c:dLbl>
            <c:dLbl>
              <c:idx val="3"/>
              <c:layout>
                <c:manualLayout>
                  <c:x val="-3.9097099232982824E-2"/>
                  <c:y val="-2.8213879013442952E-2"/>
                </c:manualLayout>
              </c:layout>
              <c:showLegendKey val="0"/>
              <c:showVal val="1"/>
              <c:showCatName val="0"/>
              <c:showSerName val="0"/>
              <c:showPercent val="0"/>
              <c:showBubbleSize val="0"/>
            </c:dLbl>
            <c:dLbl>
              <c:idx val="4"/>
              <c:layout>
                <c:manualLayout>
                  <c:x val="-3.1027931052928281E-2"/>
                  <c:y val="-2.7995125762040642E-2"/>
                </c:manualLayout>
              </c:layout>
              <c:showLegendKey val="0"/>
              <c:showVal val="1"/>
              <c:showCatName val="0"/>
              <c:showSerName val="0"/>
              <c:showPercent val="0"/>
              <c:showBubbleSize val="0"/>
            </c:dLbl>
            <c:dLbl>
              <c:idx val="5"/>
              <c:layout>
                <c:manualLayout>
                  <c:x val="-3.1123992758974681E-2"/>
                  <c:y val="-3.3769251333185167E-2"/>
                </c:manualLayout>
              </c:layout>
              <c:showLegendKey val="0"/>
              <c:showVal val="1"/>
              <c:showCatName val="0"/>
              <c:showSerName val="0"/>
              <c:showPercent val="0"/>
              <c:showBubbleSize val="0"/>
            </c:dLbl>
            <c:dLbl>
              <c:idx val="6"/>
              <c:layout>
                <c:manualLayout>
                  <c:x val="-3.4582214176638329E-2"/>
                  <c:y val="3.5825012498611426E-2"/>
                </c:manualLayout>
              </c:layout>
              <c:showLegendKey val="0"/>
              <c:showVal val="1"/>
              <c:showCatName val="0"/>
              <c:showSerName val="0"/>
              <c:showPercent val="0"/>
              <c:showBubbleSize val="0"/>
            </c:dLbl>
            <c:dLbl>
              <c:idx val="7"/>
              <c:layout>
                <c:manualLayout>
                  <c:x val="-3.2853103467806545E-2"/>
                  <c:y val="-3.5825012498611426E-2"/>
                </c:manualLayout>
              </c:layout>
              <c:showLegendKey val="0"/>
              <c:showVal val="1"/>
              <c:showCatName val="0"/>
              <c:showSerName val="0"/>
              <c:showPercent val="0"/>
              <c:showBubbleSize val="0"/>
            </c:dLbl>
            <c:dLbl>
              <c:idx val="8"/>
              <c:layout>
                <c:manualLayout>
                  <c:x val="-3.1123992758974643E-2"/>
                  <c:y val="3.306924230641041E-2"/>
                </c:manualLayout>
              </c:layout>
              <c:showLegendKey val="0"/>
              <c:showVal val="1"/>
              <c:showCatName val="0"/>
              <c:showSerName val="0"/>
              <c:showPercent val="0"/>
              <c:showBubbleSize val="0"/>
            </c:dLbl>
            <c:dLbl>
              <c:idx val="9"/>
              <c:layout>
                <c:manualLayout>
                  <c:x val="-3.1123992758974643E-2"/>
                  <c:y val="-3.306924230641041E-2"/>
                </c:manualLayout>
              </c:layout>
              <c:showLegendKey val="0"/>
              <c:showVal val="1"/>
              <c:showCatName val="0"/>
              <c:showSerName val="0"/>
              <c:showPercent val="0"/>
              <c:showBubbleSize val="0"/>
            </c:dLbl>
            <c:dLbl>
              <c:idx val="10"/>
              <c:layout>
                <c:manualLayout>
                  <c:x val="-2.9394882050142578E-2"/>
                  <c:y val="-2.4801931729807852E-2"/>
                </c:manualLayout>
              </c:layout>
              <c:showLegendKey val="0"/>
              <c:showVal val="1"/>
              <c:showCatName val="0"/>
              <c:showSerName val="0"/>
              <c:showPercent val="0"/>
              <c:showBubbleSize val="0"/>
            </c:dLbl>
            <c:dLbl>
              <c:idx val="11"/>
              <c:layout>
                <c:manualLayout>
                  <c:x val="-2.7665771341310659E-2"/>
                  <c:y val="-2.7557701922008671E-2"/>
                </c:manualLayout>
              </c:layout>
              <c:showLegendKey val="0"/>
              <c:showVal val="1"/>
              <c:showCatName val="0"/>
              <c:showSerName val="0"/>
              <c:showPercent val="0"/>
              <c:showBubbleSize val="0"/>
            </c:dLbl>
            <c:dLbl>
              <c:idx val="12"/>
              <c:layout>
                <c:manualLayout>
                  <c:x val="0"/>
                  <c:y val="-8.2673105766025504E-3"/>
                </c:manualLayout>
              </c:layout>
              <c:showLegendKey val="0"/>
              <c:showVal val="1"/>
              <c:showCatName val="0"/>
              <c:showSerName val="0"/>
              <c:showPercent val="0"/>
              <c:showBubbleSize val="0"/>
            </c:dLbl>
            <c:dLbl>
              <c:idx val="13"/>
              <c:layout>
                <c:manualLayout>
                  <c:x val="-1.3832885670655387E-2"/>
                  <c:y val="-4.1336552883013022E-2"/>
                </c:manualLayout>
              </c:layout>
              <c:showLegendKey val="0"/>
              <c:showVal val="1"/>
              <c:showCatName val="0"/>
              <c:showSerName val="0"/>
              <c:showPercent val="0"/>
              <c:showBubbleSize val="0"/>
            </c:dLbl>
            <c:dLbl>
              <c:idx val="14"/>
              <c:layout>
                <c:manualLayout>
                  <c:x val="-5.187332126495749E-3"/>
                  <c:y val="-2.7557701922008671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Φύλλο1!$C$2:$C$16</c:f>
              <c:numCache>
                <c:formatCode>General</c:formatCode>
                <c:ptCount val="15"/>
                <c:pt idx="0">
                  <c:v>46.5</c:v>
                </c:pt>
                <c:pt idx="1">
                  <c:v>37</c:v>
                </c:pt>
                <c:pt idx="2">
                  <c:v>39.700000000000003</c:v>
                </c:pt>
                <c:pt idx="3">
                  <c:v>51.3</c:v>
                </c:pt>
                <c:pt idx="4">
                  <c:v>54.3</c:v>
                </c:pt>
                <c:pt idx="5">
                  <c:v>52.6</c:v>
                </c:pt>
                <c:pt idx="6">
                  <c:v>43.1</c:v>
                </c:pt>
                <c:pt idx="7">
                  <c:v>52.8</c:v>
                </c:pt>
                <c:pt idx="8">
                  <c:v>42.8</c:v>
                </c:pt>
                <c:pt idx="9">
                  <c:v>54.2</c:v>
                </c:pt>
                <c:pt idx="10">
                  <c:v>45.4</c:v>
                </c:pt>
                <c:pt idx="11">
                  <c:v>42.8</c:v>
                </c:pt>
                <c:pt idx="12">
                  <c:v>42.9</c:v>
                </c:pt>
                <c:pt idx="13">
                  <c:v>51.3</c:v>
                </c:pt>
                <c:pt idx="14">
                  <c:v>51.1</c:v>
                </c:pt>
              </c:numCache>
            </c:numRef>
          </c:val>
          <c:smooth val="0"/>
        </c:ser>
        <c:ser>
          <c:idx val="2"/>
          <c:order val="2"/>
          <c:tx>
            <c:strRef>
              <c:f>Φύλλο1!$D$1</c:f>
              <c:strCache>
                <c:ptCount val="1"/>
                <c:pt idx="0">
                  <c:v>Αύξηση</c:v>
                </c:pt>
              </c:strCache>
            </c:strRef>
          </c:tx>
          <c:dLbls>
            <c:dLbl>
              <c:idx val="0"/>
              <c:layout>
                <c:manualLayout>
                  <c:x val="-2.6128784044571168E-2"/>
                  <c:y val="-3.3594150914448624E-2"/>
                </c:manualLayout>
              </c:layout>
              <c:showLegendKey val="0"/>
              <c:showVal val="1"/>
              <c:showCatName val="0"/>
              <c:showSerName val="0"/>
              <c:showPercent val="0"/>
              <c:showBubbleSize val="0"/>
            </c:dLbl>
            <c:dLbl>
              <c:idx val="1"/>
              <c:layout>
                <c:manualLayout>
                  <c:x val="-3.4294029058499674E-2"/>
                  <c:y val="-3.0794638338244598E-2"/>
                </c:manualLayout>
              </c:layout>
              <c:showLegendKey val="0"/>
              <c:showVal val="1"/>
              <c:showCatName val="0"/>
              <c:showSerName val="0"/>
              <c:showPercent val="0"/>
              <c:showBubbleSize val="0"/>
            </c:dLbl>
            <c:dLbl>
              <c:idx val="2"/>
              <c:layout>
                <c:manualLayout>
                  <c:x val="-2.968311255176467E-2"/>
                  <c:y val="-3.8886955268859012E-2"/>
                </c:manualLayout>
              </c:layout>
              <c:showLegendKey val="0"/>
              <c:showVal val="1"/>
              <c:showCatName val="0"/>
              <c:showSerName val="0"/>
              <c:showPercent val="0"/>
              <c:showBubbleSize val="0"/>
            </c:dLbl>
            <c:dLbl>
              <c:idx val="3"/>
              <c:layout>
                <c:manualLayout>
                  <c:x val="-2.2862686038999786E-2"/>
                  <c:y val="-2.5195613185836602E-2"/>
                </c:manualLayout>
              </c:layout>
              <c:showLegendKey val="0"/>
              <c:showVal val="1"/>
              <c:showCatName val="0"/>
              <c:showSerName val="0"/>
              <c:showPercent val="0"/>
              <c:showBubbleSize val="0"/>
            </c:dLbl>
            <c:dLbl>
              <c:idx val="4"/>
              <c:layout>
                <c:manualLayout>
                  <c:x val="-3.56388778153192E-2"/>
                  <c:y val="-2.7820259554494006E-2"/>
                </c:manualLayout>
              </c:layout>
              <c:showLegendKey val="0"/>
              <c:showVal val="1"/>
              <c:showCatName val="0"/>
              <c:showSerName val="0"/>
              <c:showPercent val="0"/>
              <c:showBubbleSize val="0"/>
            </c:dLbl>
            <c:dLbl>
              <c:idx val="5"/>
              <c:layout>
                <c:manualLayout>
                  <c:x val="-2.7665771341310659E-2"/>
                  <c:y val="-2.8082817186979431E-2"/>
                </c:manualLayout>
              </c:layout>
              <c:showLegendKey val="0"/>
              <c:showVal val="1"/>
              <c:showCatName val="0"/>
              <c:showSerName val="0"/>
              <c:showPercent val="0"/>
              <c:showBubbleSize val="0"/>
            </c:dLbl>
            <c:dLbl>
              <c:idx val="6"/>
              <c:layout>
                <c:manualLayout>
                  <c:x val="-3.4486091959281213E-2"/>
                  <c:y val="-2.6464073436284756E-2"/>
                </c:manualLayout>
              </c:layout>
              <c:showLegendKey val="0"/>
              <c:showVal val="1"/>
              <c:showCatName val="0"/>
              <c:showSerName val="0"/>
              <c:showPercent val="0"/>
              <c:showBubbleSize val="0"/>
            </c:dLbl>
            <c:dLbl>
              <c:idx val="7"/>
              <c:layout>
                <c:manualLayout>
                  <c:x val="-3.2853103467806545E-2"/>
                  <c:y val="-2.7557701922008671E-2"/>
                </c:manualLayout>
              </c:layout>
              <c:showLegendKey val="0"/>
              <c:showVal val="1"/>
              <c:showCatName val="0"/>
              <c:showSerName val="0"/>
              <c:showPercent val="0"/>
              <c:showBubbleSize val="0"/>
            </c:dLbl>
            <c:dLbl>
              <c:idx val="8"/>
              <c:layout>
                <c:manualLayout>
                  <c:x val="-3.1123992758974643E-2"/>
                  <c:y val="-3.5825012498611426E-2"/>
                </c:manualLayout>
              </c:layout>
              <c:showLegendKey val="0"/>
              <c:showVal val="1"/>
              <c:showCatName val="0"/>
              <c:showSerName val="0"/>
              <c:showPercent val="0"/>
              <c:showBubbleSize val="0"/>
            </c:dLbl>
            <c:dLbl>
              <c:idx val="9"/>
              <c:layout>
                <c:manualLayout>
                  <c:x val="-3.1123992758974643E-2"/>
                  <c:y val="-3.3069242306410299E-2"/>
                </c:manualLayout>
              </c:layout>
              <c:showLegendKey val="0"/>
              <c:showVal val="1"/>
              <c:showCatName val="0"/>
              <c:showSerName val="0"/>
              <c:showPercent val="0"/>
              <c:showBubbleSize val="0"/>
            </c:dLbl>
            <c:dLbl>
              <c:idx val="10"/>
              <c:layout>
                <c:manualLayout>
                  <c:x val="-3.9769546303134076E-2"/>
                  <c:y val="-3.5825012498611426E-2"/>
                </c:manualLayout>
              </c:layout>
              <c:showLegendKey val="0"/>
              <c:showVal val="1"/>
              <c:showCatName val="0"/>
              <c:showSerName val="0"/>
              <c:showPercent val="0"/>
              <c:showBubbleSize val="0"/>
            </c:dLbl>
            <c:dLbl>
              <c:idx val="11"/>
              <c:layout>
                <c:manualLayout>
                  <c:x val="-2.7665771341310659E-2"/>
                  <c:y val="-3.5825012498611426E-2"/>
                </c:manualLayout>
              </c:layout>
              <c:showLegendKey val="0"/>
              <c:showVal val="1"/>
              <c:showCatName val="0"/>
              <c:showSerName val="0"/>
              <c:showPercent val="0"/>
              <c:showBubbleSize val="0"/>
            </c:dLbl>
            <c:dLbl>
              <c:idx val="12"/>
              <c:layout>
                <c:manualLayout>
                  <c:x val="-2.7665771341310659E-2"/>
                  <c:y val="-2.7557701922008671E-2"/>
                </c:manualLayout>
              </c:layout>
              <c:showLegendKey val="0"/>
              <c:showVal val="1"/>
              <c:showCatName val="0"/>
              <c:showSerName val="0"/>
              <c:showPercent val="0"/>
              <c:showBubbleSize val="0"/>
            </c:dLbl>
            <c:dLbl>
              <c:idx val="13"/>
              <c:layout>
                <c:manualLayout>
                  <c:x val="-2.4207549923646831E-2"/>
                  <c:y val="-3.0313472114209612E-2"/>
                </c:manualLayout>
              </c:layout>
              <c:showLegendKey val="0"/>
              <c:showVal val="1"/>
              <c:showCatName val="0"/>
              <c:showSerName val="0"/>
              <c:showPercent val="0"/>
              <c:showBubbleSize val="0"/>
            </c:dLbl>
            <c:dLbl>
              <c:idx val="14"/>
              <c:layout>
                <c:manualLayout>
                  <c:x val="-1.5561996379487252E-2"/>
                  <c:y val="-3.0313472114209553E-2"/>
                </c:manualLayout>
              </c:layout>
              <c:showLegendKey val="0"/>
              <c:showVal val="1"/>
              <c:showCatName val="0"/>
              <c:showSerName val="0"/>
              <c:showPercent val="0"/>
              <c:showBubbleSize val="0"/>
            </c:dLbl>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Φύλλο1!$D$2:$D$16</c:f>
              <c:numCache>
                <c:formatCode>General</c:formatCode>
                <c:ptCount val="15"/>
                <c:pt idx="0">
                  <c:v>4.9000000000000004</c:v>
                </c:pt>
                <c:pt idx="1">
                  <c:v>3.7</c:v>
                </c:pt>
                <c:pt idx="2">
                  <c:v>3.8</c:v>
                </c:pt>
                <c:pt idx="3">
                  <c:v>4.5999999999999996</c:v>
                </c:pt>
                <c:pt idx="4">
                  <c:v>5.8</c:v>
                </c:pt>
                <c:pt idx="5">
                  <c:v>6.9</c:v>
                </c:pt>
                <c:pt idx="6">
                  <c:v>5.7</c:v>
                </c:pt>
                <c:pt idx="7">
                  <c:v>14.1</c:v>
                </c:pt>
                <c:pt idx="8">
                  <c:v>6.2</c:v>
                </c:pt>
                <c:pt idx="9">
                  <c:v>8.7000000000000011</c:v>
                </c:pt>
                <c:pt idx="10">
                  <c:v>12.1</c:v>
                </c:pt>
                <c:pt idx="11">
                  <c:v>4.9000000000000004</c:v>
                </c:pt>
                <c:pt idx="12">
                  <c:v>6.8</c:v>
                </c:pt>
                <c:pt idx="13">
                  <c:v>9.1</c:v>
                </c:pt>
                <c:pt idx="14">
                  <c:v>7.7</c:v>
                </c:pt>
              </c:numCache>
            </c:numRef>
          </c:val>
          <c:smooth val="0"/>
        </c:ser>
        <c:dLbls>
          <c:showLegendKey val="0"/>
          <c:showVal val="0"/>
          <c:showCatName val="0"/>
          <c:showSerName val="0"/>
          <c:showPercent val="0"/>
          <c:showBubbleSize val="0"/>
        </c:dLbls>
        <c:marker val="1"/>
        <c:smooth val="0"/>
        <c:axId val="38214272"/>
        <c:axId val="37761408"/>
      </c:lineChart>
      <c:catAx>
        <c:axId val="38214272"/>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37761408"/>
        <c:crosses val="autoZero"/>
        <c:auto val="1"/>
        <c:lblAlgn val="ctr"/>
        <c:lblOffset val="100"/>
        <c:noMultiLvlLbl val="0"/>
      </c:catAx>
      <c:valAx>
        <c:axId val="37761408"/>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38214272"/>
        <c:crosses val="autoZero"/>
        <c:crossBetween val="between"/>
      </c:valAx>
    </c:plotArea>
    <c:legend>
      <c:legendPos val="r"/>
      <c:layout>
        <c:manualLayout>
          <c:xMode val="edge"/>
          <c:yMode val="edge"/>
          <c:x val="0.24488863982433379"/>
          <c:y val="4.6355526469281172E-3"/>
          <c:w val="0.45078787542124948"/>
          <c:h val="6.7545663329074551E-2"/>
        </c:manualLayout>
      </c:layout>
      <c:overlay val="0"/>
      <c:txPr>
        <a:bodyPr/>
        <a:lstStyle/>
        <a:p>
          <a:pPr>
            <a:defRPr sz="1200">
              <a:latin typeface="Calibri" panose="020F0502020204030204" pitchFamily="34" charset="0"/>
            </a:defRPr>
          </a:pPr>
          <a:endParaRPr lang="el-GR"/>
        </a:p>
      </c:txPr>
    </c:legend>
    <c:plotVisOnly val="1"/>
    <c:dispBlanksAs val="gap"/>
    <c:showDLblsOverMax val="0"/>
  </c:chart>
  <c:txPr>
    <a:bodyPr/>
    <a:lstStyle/>
    <a:p>
      <a:pPr>
        <a:defRPr sz="1800"/>
      </a:pPr>
      <a:endParaRPr lang="el-G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509996015769"/>
          <c:y val="5.1815130209197535E-2"/>
          <c:w val="0.7764656896360177"/>
          <c:h val="0.88406482973752998"/>
        </c:manualLayout>
      </c:layout>
      <c:barChart>
        <c:barDir val="bar"/>
        <c:grouping val="percentStacked"/>
        <c:varyColors val="0"/>
        <c:ser>
          <c:idx val="0"/>
          <c:order val="0"/>
          <c:tx>
            <c:strRef>
              <c:f>Φύλλο1!$B$1</c:f>
              <c:strCache>
                <c:ptCount val="1"/>
                <c:pt idx="0">
                  <c:v>Βελτιώθηκε</c:v>
                </c:pt>
              </c:strCache>
            </c:strRef>
          </c:tx>
          <c:spPr>
            <a:solidFill>
              <a:schemeClr val="accent3">
                <a:lumMod val="75000"/>
              </a:schemeClr>
            </a:solidFill>
          </c:spPr>
          <c:invertIfNegative val="0"/>
          <c:dLbls>
            <c:txPr>
              <a:bodyPr/>
              <a:lstStyle/>
              <a:p>
                <a:pPr>
                  <a:defRPr sz="1200">
                    <a:solidFill>
                      <a:schemeClr val="bg1"/>
                    </a:solidFill>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Φύλλο1!$A$2:$A$19</c:f>
              <c:strCache>
                <c:ptCount val="18"/>
                <c:pt idx="0">
                  <c:v>Υπόλοιπη Ελλάδα</c:v>
                </c:pt>
                <c:pt idx="1">
                  <c:v>Αττική</c:v>
                </c:pt>
                <c:pt idx="2">
                  <c:v>ΠΕΡΙΟΧΗ</c:v>
                </c:pt>
                <c:pt idx="3">
                  <c:v>Πάνω από 5 άτομα</c:v>
                </c:pt>
                <c:pt idx="4">
                  <c:v>4-5 άτομα</c:v>
                </c:pt>
                <c:pt idx="5">
                  <c:v>2-3 άτομα</c:v>
                </c:pt>
                <c:pt idx="6">
                  <c:v>1 άτομο</c:v>
                </c:pt>
                <c:pt idx="7">
                  <c:v>Χωρίς προσωπικό</c:v>
                </c:pt>
                <c:pt idx="8">
                  <c:v>ΑΡ. ΕΡΓΑΖΟΜΕΝΩΝ</c:v>
                </c:pt>
                <c:pt idx="9">
                  <c:v>Πάνω από 15 χρόνια</c:v>
                </c:pt>
                <c:pt idx="10">
                  <c:v>10-15 χρόνια</c:v>
                </c:pt>
                <c:pt idx="11">
                  <c:v>5-10 χρόνια</c:v>
                </c:pt>
                <c:pt idx="12">
                  <c:v>Έως 5 χρόνια</c:v>
                </c:pt>
                <c:pt idx="13">
                  <c:v>ΕΤΗ ΛΕΙΤΟΥΡΓΙΑΣ</c:v>
                </c:pt>
                <c:pt idx="14">
                  <c:v>Υπηρεσίες</c:v>
                </c:pt>
                <c:pt idx="15">
                  <c:v>Μεταποίηση</c:v>
                </c:pt>
                <c:pt idx="16">
                  <c:v>Εμπόριο</c:v>
                </c:pt>
                <c:pt idx="17">
                  <c:v>ΚΛΑΔΟΣ</c:v>
                </c:pt>
              </c:strCache>
            </c:strRef>
          </c:cat>
          <c:val>
            <c:numRef>
              <c:f>Φύλλο1!$B$2:$B$19</c:f>
              <c:numCache>
                <c:formatCode>0.0</c:formatCode>
                <c:ptCount val="18"/>
                <c:pt idx="0">
                  <c:v>7.7639751552795024</c:v>
                </c:pt>
                <c:pt idx="1">
                  <c:v>7.1625344352617066</c:v>
                </c:pt>
                <c:pt idx="3">
                  <c:v>18.421052631578945</c:v>
                </c:pt>
                <c:pt idx="4">
                  <c:v>8.9108910891089135</c:v>
                </c:pt>
                <c:pt idx="5">
                  <c:v>8.1300813008130071</c:v>
                </c:pt>
                <c:pt idx="6">
                  <c:v>4.3824701195219111</c:v>
                </c:pt>
                <c:pt idx="7">
                  <c:v>3.1128404669260696</c:v>
                </c:pt>
                <c:pt idx="9">
                  <c:v>7.4454428754813877</c:v>
                </c:pt>
                <c:pt idx="10">
                  <c:v>5.6179775280898863</c:v>
                </c:pt>
                <c:pt idx="11">
                  <c:v>6.666666666666667</c:v>
                </c:pt>
                <c:pt idx="12">
                  <c:v>12.5</c:v>
                </c:pt>
                <c:pt idx="14">
                  <c:v>6.940874035989717</c:v>
                </c:pt>
                <c:pt idx="15">
                  <c:v>9.5041322314049612</c:v>
                </c:pt>
                <c:pt idx="16">
                  <c:v>6.9148936170212769</c:v>
                </c:pt>
              </c:numCache>
            </c:numRef>
          </c:val>
        </c:ser>
        <c:ser>
          <c:idx val="1"/>
          <c:order val="1"/>
          <c:tx>
            <c:strRef>
              <c:f>Φύλλο1!$C$1</c:f>
              <c:strCache>
                <c:ptCount val="1"/>
                <c:pt idx="0">
                  <c:v>Επιδεινώθηκε </c:v>
                </c:pt>
              </c:strCache>
            </c:strRef>
          </c:tx>
          <c:invertIfNegative val="0"/>
          <c:dLbls>
            <c:txPr>
              <a:bodyPr/>
              <a:lstStyle/>
              <a:p>
                <a:pPr algn="ctr">
                  <a:defRPr lang="el-GR" sz="1200" b="0" i="0" u="none" strike="noStrike" kern="1200" baseline="0">
                    <a:solidFill>
                      <a:prstClr val="white"/>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Φύλλο1!$A$2:$A$19</c:f>
              <c:strCache>
                <c:ptCount val="18"/>
                <c:pt idx="0">
                  <c:v>Υπόλοιπη Ελλάδα</c:v>
                </c:pt>
                <c:pt idx="1">
                  <c:v>Αττική</c:v>
                </c:pt>
                <c:pt idx="2">
                  <c:v>ΠΕΡΙΟΧΗ</c:v>
                </c:pt>
                <c:pt idx="3">
                  <c:v>Πάνω από 5 άτομα</c:v>
                </c:pt>
                <c:pt idx="4">
                  <c:v>4-5 άτομα</c:v>
                </c:pt>
                <c:pt idx="5">
                  <c:v>2-3 άτομα</c:v>
                </c:pt>
                <c:pt idx="6">
                  <c:v>1 άτομο</c:v>
                </c:pt>
                <c:pt idx="7">
                  <c:v>Χωρίς προσωπικό</c:v>
                </c:pt>
                <c:pt idx="8">
                  <c:v>ΑΡ. ΕΡΓΑΖΟΜΕΝΩΝ</c:v>
                </c:pt>
                <c:pt idx="9">
                  <c:v>Πάνω από 15 χρόνια</c:v>
                </c:pt>
                <c:pt idx="10">
                  <c:v>10-15 χρόνια</c:v>
                </c:pt>
                <c:pt idx="11">
                  <c:v>5-10 χρόνια</c:v>
                </c:pt>
                <c:pt idx="12">
                  <c:v>Έως 5 χρόνια</c:v>
                </c:pt>
                <c:pt idx="13">
                  <c:v>ΕΤΗ ΛΕΙΤΟΥΡΓΙΑΣ</c:v>
                </c:pt>
                <c:pt idx="14">
                  <c:v>Υπηρεσίες</c:v>
                </c:pt>
                <c:pt idx="15">
                  <c:v>Μεταποίηση</c:v>
                </c:pt>
                <c:pt idx="16">
                  <c:v>Εμπόριο</c:v>
                </c:pt>
                <c:pt idx="17">
                  <c:v>ΚΛΑΔΟΣ</c:v>
                </c:pt>
              </c:strCache>
            </c:strRef>
          </c:cat>
          <c:val>
            <c:numRef>
              <c:f>Φύλλο1!$C$2:$C$19</c:f>
              <c:numCache>
                <c:formatCode>0.0</c:formatCode>
                <c:ptCount val="18"/>
                <c:pt idx="0">
                  <c:v>68.167701863354026</c:v>
                </c:pt>
                <c:pt idx="1">
                  <c:v>69.972451790633599</c:v>
                </c:pt>
                <c:pt idx="3">
                  <c:v>53.947368421052616</c:v>
                </c:pt>
                <c:pt idx="4">
                  <c:v>64.356435643564339</c:v>
                </c:pt>
                <c:pt idx="5">
                  <c:v>68.292682926829258</c:v>
                </c:pt>
                <c:pt idx="6">
                  <c:v>72.111553784860575</c:v>
                </c:pt>
                <c:pt idx="7">
                  <c:v>76.653696498054458</c:v>
                </c:pt>
                <c:pt idx="9">
                  <c:v>70.988446726572519</c:v>
                </c:pt>
                <c:pt idx="10">
                  <c:v>66.292134831460658</c:v>
                </c:pt>
                <c:pt idx="11">
                  <c:v>61.333333333333336</c:v>
                </c:pt>
                <c:pt idx="12">
                  <c:v>54.6875</c:v>
                </c:pt>
                <c:pt idx="14">
                  <c:v>68.38046272493574</c:v>
                </c:pt>
                <c:pt idx="15">
                  <c:v>66.942148760330596</c:v>
                </c:pt>
                <c:pt idx="16">
                  <c:v>70.478723404255334</c:v>
                </c:pt>
              </c:numCache>
            </c:numRef>
          </c:val>
        </c:ser>
        <c:ser>
          <c:idx val="2"/>
          <c:order val="2"/>
          <c:tx>
            <c:strRef>
              <c:f>Φύλλο1!$D$1</c:f>
              <c:strCache>
                <c:ptCount val="1"/>
                <c:pt idx="0">
                  <c:v>Παρέμεινε αμετάβλητη</c:v>
                </c:pt>
              </c:strCache>
            </c:strRef>
          </c:tx>
          <c:spPr>
            <a:solidFill>
              <a:schemeClr val="accent1">
                <a:lumMod val="75000"/>
              </a:schemeClr>
            </a:solidFill>
          </c:spPr>
          <c:invertIfNegative val="0"/>
          <c:dLbls>
            <c:txPr>
              <a:bodyPr/>
              <a:lstStyle/>
              <a:p>
                <a:pPr algn="ctr">
                  <a:defRPr lang="el-GR" sz="1200" b="0" i="0" u="none" strike="noStrike" kern="1200" baseline="0">
                    <a:solidFill>
                      <a:prstClr val="white"/>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Φύλλο1!$A$2:$A$19</c:f>
              <c:strCache>
                <c:ptCount val="18"/>
                <c:pt idx="0">
                  <c:v>Υπόλοιπη Ελλάδα</c:v>
                </c:pt>
                <c:pt idx="1">
                  <c:v>Αττική</c:v>
                </c:pt>
                <c:pt idx="2">
                  <c:v>ΠΕΡΙΟΧΗ</c:v>
                </c:pt>
                <c:pt idx="3">
                  <c:v>Πάνω από 5 άτομα</c:v>
                </c:pt>
                <c:pt idx="4">
                  <c:v>4-5 άτομα</c:v>
                </c:pt>
                <c:pt idx="5">
                  <c:v>2-3 άτομα</c:v>
                </c:pt>
                <c:pt idx="6">
                  <c:v>1 άτομο</c:v>
                </c:pt>
                <c:pt idx="7">
                  <c:v>Χωρίς προσωπικό</c:v>
                </c:pt>
                <c:pt idx="8">
                  <c:v>ΑΡ. ΕΡΓΑΖΟΜΕΝΩΝ</c:v>
                </c:pt>
                <c:pt idx="9">
                  <c:v>Πάνω από 15 χρόνια</c:v>
                </c:pt>
                <c:pt idx="10">
                  <c:v>10-15 χρόνια</c:v>
                </c:pt>
                <c:pt idx="11">
                  <c:v>5-10 χρόνια</c:v>
                </c:pt>
                <c:pt idx="12">
                  <c:v>Έως 5 χρόνια</c:v>
                </c:pt>
                <c:pt idx="13">
                  <c:v>ΕΤΗ ΛΕΙΤΟΥΡΓΙΑΣ</c:v>
                </c:pt>
                <c:pt idx="14">
                  <c:v>Υπηρεσίες</c:v>
                </c:pt>
                <c:pt idx="15">
                  <c:v>Μεταποίηση</c:v>
                </c:pt>
                <c:pt idx="16">
                  <c:v>Εμπόριο</c:v>
                </c:pt>
                <c:pt idx="17">
                  <c:v>ΚΛΑΔΟΣ</c:v>
                </c:pt>
              </c:strCache>
            </c:strRef>
          </c:cat>
          <c:val>
            <c:numRef>
              <c:f>Φύλλο1!$D$2:$D$19</c:f>
              <c:numCache>
                <c:formatCode>0.0</c:formatCode>
                <c:ptCount val="18"/>
                <c:pt idx="0">
                  <c:v>23.913043478260867</c:v>
                </c:pt>
                <c:pt idx="1">
                  <c:v>22.589531680440768</c:v>
                </c:pt>
                <c:pt idx="3">
                  <c:v>27.631578947368425</c:v>
                </c:pt>
                <c:pt idx="4">
                  <c:v>26.732673267326728</c:v>
                </c:pt>
                <c:pt idx="5">
                  <c:v>23.577235772357724</c:v>
                </c:pt>
                <c:pt idx="6">
                  <c:v>22.709163346613547</c:v>
                </c:pt>
                <c:pt idx="7">
                  <c:v>20.233463035019454</c:v>
                </c:pt>
                <c:pt idx="9">
                  <c:v>21.30937098844673</c:v>
                </c:pt>
                <c:pt idx="10">
                  <c:v>28.089887640449437</c:v>
                </c:pt>
                <c:pt idx="11">
                  <c:v>32</c:v>
                </c:pt>
                <c:pt idx="12">
                  <c:v>32.8125</c:v>
                </c:pt>
                <c:pt idx="14">
                  <c:v>24.164524421593832</c:v>
                </c:pt>
                <c:pt idx="15">
                  <c:v>23.553719008264462</c:v>
                </c:pt>
                <c:pt idx="16">
                  <c:v>22.606382978723399</c:v>
                </c:pt>
              </c:numCache>
            </c:numRef>
          </c:val>
        </c:ser>
        <c:dLbls>
          <c:showLegendKey val="0"/>
          <c:showVal val="0"/>
          <c:showCatName val="0"/>
          <c:showSerName val="0"/>
          <c:showPercent val="0"/>
          <c:showBubbleSize val="0"/>
        </c:dLbls>
        <c:gapWidth val="50"/>
        <c:overlap val="100"/>
        <c:axId val="32886784"/>
        <c:axId val="32888704"/>
      </c:barChart>
      <c:catAx>
        <c:axId val="32886784"/>
        <c:scaling>
          <c:orientation val="minMax"/>
        </c:scaling>
        <c:delete val="0"/>
        <c:axPos val="l"/>
        <c:majorTickMark val="out"/>
        <c:minorTickMark val="none"/>
        <c:tickLblPos val="nextTo"/>
        <c:txPr>
          <a:bodyPr/>
          <a:lstStyle/>
          <a:p>
            <a:pPr>
              <a:defRPr sz="1200">
                <a:latin typeface="Calibri" panose="020F0502020204030204" pitchFamily="34" charset="0"/>
              </a:defRPr>
            </a:pPr>
            <a:endParaRPr lang="el-GR"/>
          </a:p>
        </c:txPr>
        <c:crossAx val="32888704"/>
        <c:crosses val="autoZero"/>
        <c:auto val="1"/>
        <c:lblAlgn val="ctr"/>
        <c:lblOffset val="100"/>
        <c:noMultiLvlLbl val="0"/>
      </c:catAx>
      <c:valAx>
        <c:axId val="32888704"/>
        <c:scaling>
          <c:orientation val="minMax"/>
        </c:scaling>
        <c:delete val="0"/>
        <c:axPos val="b"/>
        <c:majorGridlines/>
        <c:numFmt formatCode="0%" sourceLinked="1"/>
        <c:majorTickMark val="out"/>
        <c:minorTickMark val="none"/>
        <c:tickLblPos val="nextTo"/>
        <c:txPr>
          <a:bodyPr/>
          <a:lstStyle/>
          <a:p>
            <a:pPr>
              <a:defRPr sz="1200">
                <a:latin typeface="Calibri" panose="020F0502020204030204" pitchFamily="34" charset="0"/>
              </a:defRPr>
            </a:pPr>
            <a:endParaRPr lang="el-GR"/>
          </a:p>
        </c:txPr>
        <c:crossAx val="32886784"/>
        <c:crosses val="autoZero"/>
        <c:crossBetween val="between"/>
      </c:valAx>
    </c:plotArea>
    <c:legend>
      <c:legendPos val="r"/>
      <c:layout>
        <c:manualLayout>
          <c:xMode val="edge"/>
          <c:yMode val="edge"/>
          <c:x val="0.21509571254535023"/>
          <c:y val="1.8590276756036141E-3"/>
          <c:w val="0.66327029276440941"/>
          <c:h val="4.2934418698222704E-2"/>
        </c:manualLayout>
      </c:layout>
      <c:overlay val="0"/>
      <c:txPr>
        <a:bodyPr/>
        <a:lstStyle/>
        <a:p>
          <a:pPr>
            <a:defRPr sz="1200">
              <a:latin typeface="Calibri" panose="020F0502020204030204" pitchFamily="34" charset="0"/>
            </a:defRPr>
          </a:pPr>
          <a:endParaRPr lang="el-GR"/>
        </a:p>
      </c:txPr>
    </c:legend>
    <c:plotVisOnly val="1"/>
    <c:dispBlanksAs val="gap"/>
    <c:showDLblsOverMax val="0"/>
  </c:chart>
  <c:txPr>
    <a:bodyPr/>
    <a:lstStyle/>
    <a:p>
      <a:pPr>
        <a:defRPr sz="1800"/>
      </a:pPr>
      <a:endParaRPr lang="el-G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5000000000001"/>
          <c:y val="0.18125000000000024"/>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4.7916502624671932E-2"/>
                  <c:y val="-0.15312500000000001"/>
                </c:manualLayout>
              </c:layout>
              <c:showLegendKey val="0"/>
              <c:showVal val="1"/>
              <c:showCatName val="1"/>
              <c:showSerName val="0"/>
              <c:showPercent val="0"/>
              <c:showBubbleSize val="0"/>
              <c:separator>
</c:separator>
            </c:dLbl>
            <c:dLbl>
              <c:idx val="1"/>
              <c:layout>
                <c:manualLayout>
                  <c:x val="0.15208333333333399"/>
                  <c:y val="3.7500000000000006E-2"/>
                </c:manualLayout>
              </c:layout>
              <c:showLegendKey val="0"/>
              <c:showVal val="1"/>
              <c:showCatName val="1"/>
              <c:showSerName val="0"/>
              <c:showPercent val="0"/>
              <c:showBubbleSize val="0"/>
              <c:separator>
</c:separator>
            </c:dLbl>
            <c:dLbl>
              <c:idx val="2"/>
              <c:layout>
                <c:manualLayout>
                  <c:x val="-0.16666666666666666"/>
                  <c:y val="0.12812499999999988"/>
                </c:manualLayout>
              </c:layout>
              <c:showLegendKey val="0"/>
              <c:showVal val="1"/>
              <c:showCatName val="1"/>
              <c:showSerName val="0"/>
              <c:showPercent val="0"/>
              <c:showBubbleSize val="0"/>
              <c:separator>
</c:separator>
            </c:dLbl>
            <c:dLbl>
              <c:idx val="3"/>
              <c:layout>
                <c:manualLayout>
                  <c:x val="-1.8749999999999999E-2"/>
                  <c:y val="-0.17812500000000001"/>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Αυξήθηκαν</c:v>
                </c:pt>
                <c:pt idx="1">
                  <c:v>Μειώθηκαν</c:v>
                </c:pt>
                <c:pt idx="2">
                  <c:v>Αμετάβλητες</c:v>
                </c:pt>
                <c:pt idx="3">
                  <c:v>ΔΑ</c:v>
                </c:pt>
              </c:strCache>
            </c:strRef>
          </c:cat>
          <c:val>
            <c:numRef>
              <c:f>Φύλλο1!$B$2:$B$5</c:f>
              <c:numCache>
                <c:formatCode>0.0</c:formatCode>
                <c:ptCount val="4"/>
                <c:pt idx="0">
                  <c:v>8.7388282025819173</c:v>
                </c:pt>
                <c:pt idx="1">
                  <c:v>46.375372393247254</c:v>
                </c:pt>
                <c:pt idx="2">
                  <c:v>44.587884806355483</c:v>
                </c:pt>
                <c:pt idx="3">
                  <c:v>0.29791459781529328</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84608733201637"/>
          <c:y val="0.10526040035955612"/>
          <c:w val="0.77812960509629225"/>
          <c:h val="0.83061961970555465"/>
        </c:manualLayout>
      </c:layout>
      <c:barChart>
        <c:barDir val="bar"/>
        <c:grouping val="percentStacked"/>
        <c:varyColors val="0"/>
        <c:ser>
          <c:idx val="0"/>
          <c:order val="0"/>
          <c:tx>
            <c:strRef>
              <c:f>Φύλλο1!$B$1</c:f>
              <c:strCache>
                <c:ptCount val="1"/>
                <c:pt idx="0">
                  <c:v>Αύξηση</c:v>
                </c:pt>
              </c:strCache>
            </c:strRef>
          </c:tx>
          <c:spPr>
            <a:solidFill>
              <a:schemeClr val="accent3">
                <a:lumMod val="75000"/>
              </a:schemeClr>
            </a:solidFill>
          </c:spPr>
          <c:invertIfNegative val="0"/>
          <c:dLbls>
            <c:txPr>
              <a:bodyPr/>
              <a:lstStyle/>
              <a:p>
                <a:pPr>
                  <a:defRPr sz="1200">
                    <a:solidFill>
                      <a:schemeClr val="bg1"/>
                    </a:solidFill>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Φύλλο1!$A$2:$A$8</c:f>
              <c:strCache>
                <c:ptCount val="7"/>
                <c:pt idx="0">
                  <c:v>ΑΠΑΣΧΟΛΗΣΗ</c:v>
                </c:pt>
                <c:pt idx="1">
                  <c:v>ΤΙΜΕΣ</c:v>
                </c:pt>
                <c:pt idx="2">
                  <c:v>ΕΠΕΝΔΥΣΕΙΣ</c:v>
                </c:pt>
                <c:pt idx="3">
                  <c:v>ΠΑΡΑΓΓΕΛΙΕΣ</c:v>
                </c:pt>
                <c:pt idx="4">
                  <c:v>ΡΕΥΣΤΟΤΗΤΑ</c:v>
                </c:pt>
                <c:pt idx="5">
                  <c:v>ΖΗΤΗΣΗ</c:v>
                </c:pt>
                <c:pt idx="6">
                  <c:v>ΚΥΚΛΟΣ ΕΡΓΑΣΙΩΝ</c:v>
                </c:pt>
              </c:strCache>
            </c:strRef>
          </c:cat>
          <c:val>
            <c:numRef>
              <c:f>Φύλλο1!$B$2:$B$8</c:f>
              <c:numCache>
                <c:formatCode>General</c:formatCode>
                <c:ptCount val="7"/>
                <c:pt idx="0">
                  <c:v>4.5999999999999996</c:v>
                </c:pt>
                <c:pt idx="1">
                  <c:v>8.7000000000000011</c:v>
                </c:pt>
                <c:pt idx="2">
                  <c:v>7.7</c:v>
                </c:pt>
                <c:pt idx="3">
                  <c:v>10.200000000000001</c:v>
                </c:pt>
                <c:pt idx="4">
                  <c:v>8</c:v>
                </c:pt>
                <c:pt idx="5">
                  <c:v>14.6</c:v>
                </c:pt>
                <c:pt idx="6">
                  <c:v>13.4</c:v>
                </c:pt>
              </c:numCache>
            </c:numRef>
          </c:val>
        </c:ser>
        <c:ser>
          <c:idx val="1"/>
          <c:order val="1"/>
          <c:tx>
            <c:strRef>
              <c:f>Φύλλο1!$C$1</c:f>
              <c:strCache>
                <c:ptCount val="1"/>
                <c:pt idx="0">
                  <c:v>Μείωση</c:v>
                </c:pt>
              </c:strCache>
            </c:strRef>
          </c:tx>
          <c:invertIfNegative val="0"/>
          <c:dLbls>
            <c:txPr>
              <a:bodyPr/>
              <a:lstStyle/>
              <a:p>
                <a:pPr algn="ctr">
                  <a:defRPr lang="el-GR" sz="1200" b="0" i="0" u="none" strike="noStrike" kern="1200" baseline="0">
                    <a:solidFill>
                      <a:prstClr val="white"/>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Φύλλο1!$A$2:$A$8</c:f>
              <c:strCache>
                <c:ptCount val="7"/>
                <c:pt idx="0">
                  <c:v>ΑΠΑΣΧΟΛΗΣΗ</c:v>
                </c:pt>
                <c:pt idx="1">
                  <c:v>ΤΙΜΕΣ</c:v>
                </c:pt>
                <c:pt idx="2">
                  <c:v>ΕΠΕΝΔΥΣΕΙΣ</c:v>
                </c:pt>
                <c:pt idx="3">
                  <c:v>ΠΑΡΑΓΓΕΛΙΕΣ</c:v>
                </c:pt>
                <c:pt idx="4">
                  <c:v>ΡΕΥΣΤΟΤΗΤΑ</c:v>
                </c:pt>
                <c:pt idx="5">
                  <c:v>ΖΗΤΗΣΗ</c:v>
                </c:pt>
                <c:pt idx="6">
                  <c:v>ΚΥΚΛΟΣ ΕΡΓΑΣΙΩΝ</c:v>
                </c:pt>
              </c:strCache>
            </c:strRef>
          </c:cat>
          <c:val>
            <c:numRef>
              <c:f>Φύλλο1!$C$2:$C$8</c:f>
              <c:numCache>
                <c:formatCode>General</c:formatCode>
                <c:ptCount val="7"/>
                <c:pt idx="0">
                  <c:v>9.2000000000000011</c:v>
                </c:pt>
                <c:pt idx="1">
                  <c:v>46.4</c:v>
                </c:pt>
                <c:pt idx="2">
                  <c:v>34.700000000000003</c:v>
                </c:pt>
                <c:pt idx="3">
                  <c:v>65.900000000000006</c:v>
                </c:pt>
                <c:pt idx="4">
                  <c:v>70.099999999999994</c:v>
                </c:pt>
                <c:pt idx="5">
                  <c:v>62.4</c:v>
                </c:pt>
                <c:pt idx="6">
                  <c:v>59.8</c:v>
                </c:pt>
              </c:numCache>
            </c:numRef>
          </c:val>
        </c:ser>
        <c:ser>
          <c:idx val="2"/>
          <c:order val="2"/>
          <c:tx>
            <c:strRef>
              <c:f>Φύλλο1!$D$1</c:f>
              <c:strCache>
                <c:ptCount val="1"/>
                <c:pt idx="0">
                  <c:v>Χωρίς μεταβολή</c:v>
                </c:pt>
              </c:strCache>
            </c:strRef>
          </c:tx>
          <c:spPr>
            <a:solidFill>
              <a:schemeClr val="accent1">
                <a:lumMod val="75000"/>
              </a:schemeClr>
            </a:solidFill>
          </c:spPr>
          <c:invertIfNegative val="0"/>
          <c:dLbls>
            <c:txPr>
              <a:bodyPr/>
              <a:lstStyle/>
              <a:p>
                <a:pPr algn="ctr">
                  <a:defRPr lang="el-GR" sz="1200" b="0" i="0" u="none" strike="noStrike" kern="1200" baseline="0">
                    <a:solidFill>
                      <a:prstClr val="white"/>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Φύλλο1!$A$2:$A$8</c:f>
              <c:strCache>
                <c:ptCount val="7"/>
                <c:pt idx="0">
                  <c:v>ΑΠΑΣΧΟΛΗΣΗ</c:v>
                </c:pt>
                <c:pt idx="1">
                  <c:v>ΤΙΜΕΣ</c:v>
                </c:pt>
                <c:pt idx="2">
                  <c:v>ΕΠΕΝΔΥΣΕΙΣ</c:v>
                </c:pt>
                <c:pt idx="3">
                  <c:v>ΠΑΡΑΓΓΕΛΙΕΣ</c:v>
                </c:pt>
                <c:pt idx="4">
                  <c:v>ΡΕΥΣΤΟΤΗΤΑ</c:v>
                </c:pt>
                <c:pt idx="5">
                  <c:v>ΖΗΤΗΣΗ</c:v>
                </c:pt>
                <c:pt idx="6">
                  <c:v>ΚΥΚΛΟΣ ΕΡΓΑΣΙΩΝ</c:v>
                </c:pt>
              </c:strCache>
            </c:strRef>
          </c:cat>
          <c:val>
            <c:numRef>
              <c:f>Φύλλο1!$D$2:$D$8</c:f>
              <c:numCache>
                <c:formatCode>General</c:formatCode>
                <c:ptCount val="7"/>
                <c:pt idx="0">
                  <c:v>83.3</c:v>
                </c:pt>
                <c:pt idx="1">
                  <c:v>44.6</c:v>
                </c:pt>
                <c:pt idx="2">
                  <c:v>51.1</c:v>
                </c:pt>
                <c:pt idx="3">
                  <c:v>21.8</c:v>
                </c:pt>
                <c:pt idx="4">
                  <c:v>21.2</c:v>
                </c:pt>
                <c:pt idx="5">
                  <c:v>22.8</c:v>
                </c:pt>
                <c:pt idx="6">
                  <c:v>26</c:v>
                </c:pt>
              </c:numCache>
            </c:numRef>
          </c:val>
        </c:ser>
        <c:ser>
          <c:idx val="3"/>
          <c:order val="3"/>
          <c:tx>
            <c:strRef>
              <c:f>Φύλλο1!$E$1</c:f>
              <c:strCache>
                <c:ptCount val="1"/>
                <c:pt idx="0">
                  <c:v>ΔΑ</c:v>
                </c:pt>
              </c:strCache>
            </c:strRef>
          </c:tx>
          <c:spPr>
            <a:solidFill>
              <a:schemeClr val="tx1">
                <a:lumMod val="50000"/>
                <a:lumOff val="50000"/>
              </a:schemeClr>
            </a:solidFill>
          </c:spPr>
          <c:invertIfNegative val="0"/>
          <c:dLbls>
            <c:dLbl>
              <c:idx val="0"/>
              <c:layout>
                <c:manualLayout>
                  <c:x val="1.8302473729334242E-2"/>
                  <c:y val="9.79818082729331E-17"/>
                </c:manualLayout>
              </c:layout>
              <c:spPr/>
              <c:txPr>
                <a:bodyPr/>
                <a:lstStyle/>
                <a:p>
                  <a:pPr algn="ctr">
                    <a:defRPr lang="el-GR" sz="1200" b="0" i="0" u="none" strike="noStrike" kern="1200" baseline="0">
                      <a:solidFill>
                        <a:schemeClr val="tx1"/>
                      </a:solidFill>
                      <a:latin typeface="Calibri" panose="020F0502020204030204" pitchFamily="34" charset="0"/>
                      <a:ea typeface="+mn-ea"/>
                      <a:cs typeface="+mn-cs"/>
                    </a:defRPr>
                  </a:pPr>
                  <a:endParaRPr lang="el-GR"/>
                </a:p>
              </c:txPr>
              <c:showLegendKey val="0"/>
              <c:showVal val="1"/>
              <c:showCatName val="0"/>
              <c:showSerName val="0"/>
              <c:showPercent val="0"/>
              <c:showBubbleSize val="0"/>
            </c:dLbl>
            <c:dLbl>
              <c:idx val="1"/>
              <c:layout>
                <c:manualLayout>
                  <c:x val="1.9966334977455341E-2"/>
                  <c:y val="-2.6722620045585141E-3"/>
                </c:manualLayout>
              </c:layout>
              <c:spPr/>
              <c:txPr>
                <a:bodyPr/>
                <a:lstStyle/>
                <a:p>
                  <a:pPr algn="ctr">
                    <a:defRPr lang="el-GR" sz="1200" b="0" i="0" u="none" strike="noStrike" kern="1200" baseline="0">
                      <a:solidFill>
                        <a:schemeClr val="tx1"/>
                      </a:solidFill>
                      <a:latin typeface="Calibri" panose="020F0502020204030204" pitchFamily="34" charset="0"/>
                      <a:ea typeface="+mn-ea"/>
                      <a:cs typeface="+mn-cs"/>
                    </a:defRPr>
                  </a:pPr>
                  <a:endParaRPr lang="el-GR"/>
                </a:p>
              </c:txPr>
              <c:showLegendKey val="0"/>
              <c:showVal val="1"/>
              <c:showCatName val="0"/>
              <c:showSerName val="0"/>
              <c:showPercent val="0"/>
              <c:showBubbleSize val="0"/>
            </c:dLbl>
            <c:dLbl>
              <c:idx val="2"/>
              <c:layout>
                <c:manualLayout>
                  <c:x val="2.6621779969940456E-2"/>
                  <c:y val="-2.672262004558416E-3"/>
                </c:manualLayout>
              </c:layout>
              <c:spPr/>
              <c:txPr>
                <a:bodyPr/>
                <a:lstStyle/>
                <a:p>
                  <a:pPr algn="ctr">
                    <a:defRPr lang="el-GR" sz="1200" b="0" i="0" u="none" strike="noStrike" kern="1200" baseline="0">
                      <a:solidFill>
                        <a:schemeClr val="tx1"/>
                      </a:solidFill>
                      <a:latin typeface="Calibri" panose="020F0502020204030204" pitchFamily="34" charset="0"/>
                      <a:ea typeface="+mn-ea"/>
                      <a:cs typeface="+mn-cs"/>
                    </a:defRPr>
                  </a:pPr>
                  <a:endParaRPr lang="el-GR"/>
                </a:p>
              </c:txPr>
              <c:showLegendKey val="0"/>
              <c:showVal val="1"/>
              <c:showCatName val="0"/>
              <c:showSerName val="0"/>
              <c:showPercent val="0"/>
              <c:showBubbleSize val="0"/>
            </c:dLbl>
            <c:dLbl>
              <c:idx val="3"/>
              <c:layout>
                <c:manualLayout>
                  <c:x val="2.8285641218061611E-2"/>
                  <c:y val="8.0167860136753175E-3"/>
                </c:manualLayout>
              </c:layout>
              <c:spPr/>
              <c:txPr>
                <a:bodyPr/>
                <a:lstStyle/>
                <a:p>
                  <a:pPr algn="ctr">
                    <a:defRPr lang="el-GR" sz="1200" b="0" i="0" u="none" strike="noStrike" kern="1200" baseline="0">
                      <a:solidFill>
                        <a:schemeClr val="tx1"/>
                      </a:solidFill>
                      <a:latin typeface="Calibri" panose="020F0502020204030204" pitchFamily="34" charset="0"/>
                      <a:ea typeface="+mn-ea"/>
                      <a:cs typeface="+mn-cs"/>
                    </a:defRPr>
                  </a:pPr>
                  <a:endParaRPr lang="el-GR"/>
                </a:p>
              </c:txPr>
              <c:showLegendKey val="0"/>
              <c:showVal val="1"/>
              <c:showCatName val="0"/>
              <c:showSerName val="0"/>
              <c:showPercent val="0"/>
              <c:showBubbleSize val="0"/>
            </c:dLbl>
            <c:dLbl>
              <c:idx val="4"/>
              <c:layout>
                <c:manualLayout>
                  <c:x val="2.1630196225576725E-2"/>
                  <c:y val="-8.0167860136753175E-3"/>
                </c:manualLayout>
              </c:layout>
              <c:spPr/>
              <c:txPr>
                <a:bodyPr/>
                <a:lstStyle/>
                <a:p>
                  <a:pPr algn="ctr">
                    <a:defRPr lang="el-GR" sz="1200" b="0" i="0" u="none" strike="noStrike" kern="1200" baseline="0">
                      <a:solidFill>
                        <a:schemeClr val="tx1"/>
                      </a:solidFill>
                      <a:latin typeface="Calibri" panose="020F0502020204030204" pitchFamily="34" charset="0"/>
                      <a:ea typeface="+mn-ea"/>
                      <a:cs typeface="+mn-cs"/>
                    </a:defRPr>
                  </a:pPr>
                  <a:endParaRPr lang="el-GR"/>
                </a:p>
              </c:txPr>
              <c:showLegendKey val="0"/>
              <c:showVal val="1"/>
              <c:showCatName val="0"/>
              <c:showSerName val="0"/>
              <c:showPercent val="0"/>
              <c:showBubbleSize val="0"/>
            </c:dLbl>
            <c:dLbl>
              <c:idx val="5"/>
              <c:layout>
                <c:manualLayout>
                  <c:x val="1.9966334977455341E-2"/>
                  <c:y val="2.672262004558416E-3"/>
                </c:manualLayout>
              </c:layout>
              <c:spPr/>
              <c:txPr>
                <a:bodyPr/>
                <a:lstStyle/>
                <a:p>
                  <a:pPr algn="ctr">
                    <a:defRPr lang="el-GR" sz="1200" b="0" i="0" u="none" strike="noStrike" kern="1200" baseline="0">
                      <a:solidFill>
                        <a:schemeClr val="tx1"/>
                      </a:solidFill>
                      <a:latin typeface="Calibri" panose="020F0502020204030204" pitchFamily="34" charset="0"/>
                      <a:ea typeface="+mn-ea"/>
                      <a:cs typeface="+mn-cs"/>
                    </a:defRPr>
                  </a:pPr>
                  <a:endParaRPr lang="el-GR"/>
                </a:p>
              </c:txPr>
              <c:showLegendKey val="0"/>
              <c:showVal val="1"/>
              <c:showCatName val="0"/>
              <c:showSerName val="0"/>
              <c:showPercent val="0"/>
              <c:showBubbleSize val="0"/>
            </c:dLbl>
            <c:dLbl>
              <c:idx val="6"/>
              <c:layout>
                <c:manualLayout>
                  <c:x val="1.9966334977455341E-2"/>
                  <c:y val="2.672262004558416E-3"/>
                </c:manualLayout>
              </c:layout>
              <c:spPr/>
              <c:txPr>
                <a:bodyPr/>
                <a:lstStyle/>
                <a:p>
                  <a:pPr algn="ctr">
                    <a:defRPr lang="el-GR" sz="1200" b="0" i="0" u="none" strike="noStrike" kern="1200" baseline="0">
                      <a:solidFill>
                        <a:schemeClr val="tx1"/>
                      </a:solidFill>
                      <a:latin typeface="Calibri" panose="020F0502020204030204" pitchFamily="34" charset="0"/>
                      <a:ea typeface="+mn-ea"/>
                      <a:cs typeface="+mn-cs"/>
                    </a:defRPr>
                  </a:pPr>
                  <a:endParaRPr lang="el-GR"/>
                </a:p>
              </c:txPr>
              <c:showLegendKey val="0"/>
              <c:showVal val="1"/>
              <c:showCatName val="0"/>
              <c:showSerName val="0"/>
              <c:showPercent val="0"/>
              <c:showBubbleSize val="0"/>
            </c:dLbl>
            <c:txPr>
              <a:bodyPr/>
              <a:lstStyle/>
              <a:p>
                <a:pPr algn="ctr">
                  <a:defRPr lang="el-GR" sz="1200" b="0" i="0" u="none" strike="noStrike" kern="1200" baseline="0">
                    <a:solidFill>
                      <a:prstClr val="white"/>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Φύλλο1!$A$2:$A$8</c:f>
              <c:strCache>
                <c:ptCount val="7"/>
                <c:pt idx="0">
                  <c:v>ΑΠΑΣΧΟΛΗΣΗ</c:v>
                </c:pt>
                <c:pt idx="1">
                  <c:v>ΤΙΜΕΣ</c:v>
                </c:pt>
                <c:pt idx="2">
                  <c:v>ΕΠΕΝΔΥΣΕΙΣ</c:v>
                </c:pt>
                <c:pt idx="3">
                  <c:v>ΠΑΡΑΓΓΕΛΙΕΣ</c:v>
                </c:pt>
                <c:pt idx="4">
                  <c:v>ΡΕΥΣΤΟΤΗΤΑ</c:v>
                </c:pt>
                <c:pt idx="5">
                  <c:v>ΖΗΤΗΣΗ</c:v>
                </c:pt>
                <c:pt idx="6">
                  <c:v>ΚΥΚΛΟΣ ΕΡΓΑΣΙΩΝ</c:v>
                </c:pt>
              </c:strCache>
            </c:strRef>
          </c:cat>
          <c:val>
            <c:numRef>
              <c:f>Φύλλο1!$E$2:$E$8</c:f>
              <c:numCache>
                <c:formatCode>General</c:formatCode>
                <c:ptCount val="7"/>
                <c:pt idx="0">
                  <c:v>2.9</c:v>
                </c:pt>
                <c:pt idx="1">
                  <c:v>0.30000000000000016</c:v>
                </c:pt>
                <c:pt idx="2">
                  <c:v>6.5</c:v>
                </c:pt>
                <c:pt idx="3">
                  <c:v>2</c:v>
                </c:pt>
                <c:pt idx="4">
                  <c:v>0.70000000000000029</c:v>
                </c:pt>
                <c:pt idx="5">
                  <c:v>0.2</c:v>
                </c:pt>
                <c:pt idx="6">
                  <c:v>0.8</c:v>
                </c:pt>
              </c:numCache>
            </c:numRef>
          </c:val>
        </c:ser>
        <c:dLbls>
          <c:showLegendKey val="0"/>
          <c:showVal val="0"/>
          <c:showCatName val="0"/>
          <c:showSerName val="0"/>
          <c:showPercent val="0"/>
          <c:showBubbleSize val="0"/>
        </c:dLbls>
        <c:gapWidth val="50"/>
        <c:overlap val="100"/>
        <c:axId val="37832960"/>
        <c:axId val="37838848"/>
      </c:barChart>
      <c:catAx>
        <c:axId val="37832960"/>
        <c:scaling>
          <c:orientation val="minMax"/>
        </c:scaling>
        <c:delete val="0"/>
        <c:axPos val="l"/>
        <c:majorTickMark val="out"/>
        <c:minorTickMark val="none"/>
        <c:tickLblPos val="nextTo"/>
        <c:txPr>
          <a:bodyPr/>
          <a:lstStyle/>
          <a:p>
            <a:pPr>
              <a:defRPr sz="1200">
                <a:latin typeface="Calibri" panose="020F0502020204030204" pitchFamily="34" charset="0"/>
              </a:defRPr>
            </a:pPr>
            <a:endParaRPr lang="el-GR"/>
          </a:p>
        </c:txPr>
        <c:crossAx val="37838848"/>
        <c:crosses val="autoZero"/>
        <c:auto val="1"/>
        <c:lblAlgn val="ctr"/>
        <c:lblOffset val="100"/>
        <c:noMultiLvlLbl val="0"/>
      </c:catAx>
      <c:valAx>
        <c:axId val="37838848"/>
        <c:scaling>
          <c:orientation val="minMax"/>
        </c:scaling>
        <c:delete val="0"/>
        <c:axPos val="b"/>
        <c:majorGridlines/>
        <c:numFmt formatCode="0%" sourceLinked="1"/>
        <c:majorTickMark val="out"/>
        <c:minorTickMark val="none"/>
        <c:tickLblPos val="nextTo"/>
        <c:txPr>
          <a:bodyPr/>
          <a:lstStyle/>
          <a:p>
            <a:pPr>
              <a:defRPr sz="1200">
                <a:latin typeface="Calibri" panose="020F0502020204030204" pitchFamily="34" charset="0"/>
              </a:defRPr>
            </a:pPr>
            <a:endParaRPr lang="el-GR"/>
          </a:p>
        </c:txPr>
        <c:crossAx val="37832960"/>
        <c:crosses val="autoZero"/>
        <c:crossBetween val="between"/>
      </c:valAx>
    </c:plotArea>
    <c:legend>
      <c:legendPos val="r"/>
      <c:layout>
        <c:manualLayout>
          <c:xMode val="edge"/>
          <c:yMode val="edge"/>
          <c:x val="0.21509572835722737"/>
          <c:y val="4.4615202687916827E-2"/>
          <c:w val="0.66327029276440941"/>
          <c:h val="4.2934418698222704E-2"/>
        </c:manualLayout>
      </c:layout>
      <c:overlay val="0"/>
      <c:txPr>
        <a:bodyPr/>
        <a:lstStyle/>
        <a:p>
          <a:pPr>
            <a:defRPr sz="1200">
              <a:latin typeface="Calibri" panose="020F0502020204030204" pitchFamily="34" charset="0"/>
            </a:defRPr>
          </a:pPr>
          <a:endParaRPr lang="el-GR"/>
        </a:p>
      </c:txPr>
    </c:legend>
    <c:plotVisOnly val="1"/>
    <c:dispBlanksAs val="gap"/>
    <c:showDLblsOverMax val="0"/>
  </c:chart>
  <c:txPr>
    <a:bodyPr/>
    <a:lstStyle/>
    <a:p>
      <a:pPr>
        <a:defRPr sz="1800"/>
      </a:pPr>
      <a:endParaRPr lang="el-GR"/>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75000000000028"/>
          <c:y val="0.146875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8.5416666666666724E-2"/>
                  <c:y val="-0.13750000000000001"/>
                </c:manualLayout>
              </c:layout>
              <c:showLegendKey val="0"/>
              <c:showVal val="1"/>
              <c:showCatName val="1"/>
              <c:showSerName val="0"/>
              <c:showPercent val="0"/>
              <c:showBubbleSize val="0"/>
              <c:separator>
</c:separator>
            </c:dLbl>
            <c:dLbl>
              <c:idx val="1"/>
              <c:layout>
                <c:manualLayout>
                  <c:x val="0.17499983595800575"/>
                  <c:y val="8.7500000000000008E-2"/>
                </c:manualLayout>
              </c:layout>
              <c:showLegendKey val="0"/>
              <c:showVal val="1"/>
              <c:showCatName val="1"/>
              <c:showSerName val="0"/>
              <c:showPercent val="0"/>
              <c:showBubbleSize val="0"/>
              <c:separator>
</c:separator>
            </c:dLbl>
            <c:dLbl>
              <c:idx val="2"/>
              <c:layout>
                <c:manualLayout>
                  <c:x val="-0.16458333333333341"/>
                  <c:y val="-0.05"/>
                </c:manualLayout>
              </c:layout>
              <c:showLegendKey val="0"/>
              <c:showVal val="1"/>
              <c:showCatName val="1"/>
              <c:showSerName val="0"/>
              <c:showPercent val="0"/>
              <c:showBubbleSize val="0"/>
              <c:separator>
</c:separator>
            </c:dLbl>
            <c:dLbl>
              <c:idx val="3"/>
              <c:layout>
                <c:manualLayout>
                  <c:x val="-6.250000000000009E-3"/>
                  <c:y val="-0.18125000000000024"/>
                </c:manualLayout>
              </c:layout>
              <c:showLegendKey val="0"/>
              <c:showVal val="1"/>
              <c:showCatName val="1"/>
              <c:showSerName val="0"/>
              <c:showPercent val="0"/>
              <c:showBubbleSize val="0"/>
              <c:separator>
</c:separator>
            </c:dLbl>
            <c:txPr>
              <a:bodyPr/>
              <a:lstStyle/>
              <a:p>
                <a:pPr>
                  <a:defRPr sz="12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θα αυξηθεί</c:v>
                </c:pt>
                <c:pt idx="1">
                  <c:v>θα μειωθεί</c:v>
                </c:pt>
                <c:pt idx="2">
                  <c:v>Θα παραμείνει αμετάβλητος</c:v>
                </c:pt>
                <c:pt idx="3">
                  <c:v>ΔΑ</c:v>
                </c:pt>
              </c:strCache>
            </c:strRef>
          </c:cat>
          <c:val>
            <c:numRef>
              <c:f>Φύλλο1!$B$2:$B$5</c:f>
              <c:numCache>
                <c:formatCode>0.0</c:formatCode>
                <c:ptCount val="4"/>
                <c:pt idx="0">
                  <c:v>9.731876861966235</c:v>
                </c:pt>
                <c:pt idx="1">
                  <c:v>58.093346573982124</c:v>
                </c:pt>
                <c:pt idx="2">
                  <c:v>26.911618669314798</c:v>
                </c:pt>
                <c:pt idx="3">
                  <c:v>5.2631578947368425</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58802126735602"/>
          <c:y val="0.17120415117796067"/>
          <c:w val="0.63066219880048358"/>
          <c:h val="0.66008360830137314"/>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0.17517488057651906"/>
                  <c:y val="-0.13086339145539375"/>
                </c:manualLayout>
              </c:layout>
              <c:showLegendKey val="0"/>
              <c:showVal val="1"/>
              <c:showCatName val="1"/>
              <c:showSerName val="0"/>
              <c:showPercent val="0"/>
              <c:showBubbleSize val="0"/>
              <c:separator>
</c:separator>
            </c:dLbl>
            <c:dLbl>
              <c:idx val="1"/>
              <c:layout>
                <c:manualLayout>
                  <c:x val="0.15000000000000024"/>
                  <c:y val="0.1"/>
                </c:manualLayout>
              </c:layout>
              <c:showLegendKey val="0"/>
              <c:showVal val="1"/>
              <c:showCatName val="1"/>
              <c:showSerName val="0"/>
              <c:showPercent val="0"/>
              <c:showBubbleSize val="0"/>
              <c:separator>
</c:separator>
            </c:dLbl>
            <c:dLbl>
              <c:idx val="2"/>
              <c:layout>
                <c:manualLayout>
                  <c:x val="-0.1242306428328306"/>
                  <c:y val="-0.22541994560423767"/>
                </c:manualLayout>
              </c:layout>
              <c:showLegendKey val="0"/>
              <c:showVal val="1"/>
              <c:showCatName val="1"/>
              <c:showSerName val="0"/>
              <c:showPercent val="0"/>
              <c:showBubbleSize val="0"/>
              <c:separator>
</c:separator>
            </c:dLbl>
            <c:dLbl>
              <c:idx val="3"/>
              <c:layout>
                <c:manualLayout>
                  <c:x val="-8.3333333333333367E-3"/>
                  <c:y val="-0.16250000000000001"/>
                </c:manualLayout>
              </c:layout>
              <c:showLegendKey val="0"/>
              <c:showVal val="1"/>
              <c:showCatName val="1"/>
              <c:showSerName val="0"/>
              <c:showPercent val="0"/>
              <c:showBubbleSize val="0"/>
              <c:separator>
</c:separator>
            </c:dLbl>
            <c:txPr>
              <a:bodyPr/>
              <a:lstStyle/>
              <a:p>
                <a:pPr>
                  <a:defRPr sz="12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θα αυξηθεί</c:v>
                </c:pt>
                <c:pt idx="1">
                  <c:v>θα μειωθεί</c:v>
                </c:pt>
                <c:pt idx="2">
                  <c:v>Θα παραμείνει αμετάβλητη</c:v>
                </c:pt>
                <c:pt idx="3">
                  <c:v>ΔΑ</c:v>
                </c:pt>
              </c:strCache>
            </c:strRef>
          </c:cat>
          <c:val>
            <c:numRef>
              <c:f>Φύλλο1!$B$2:$B$5</c:f>
              <c:numCache>
                <c:formatCode>0.0</c:formatCode>
                <c:ptCount val="4"/>
                <c:pt idx="0">
                  <c:v>10.824230387288983</c:v>
                </c:pt>
                <c:pt idx="1">
                  <c:v>57.199602780536253</c:v>
                </c:pt>
                <c:pt idx="2">
                  <c:v>26.514399205561062</c:v>
                </c:pt>
                <c:pt idx="3">
                  <c:v>5.4617676266137067</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5000000000001"/>
          <c:y val="0.146875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4.1666502624671906E-2"/>
                  <c:y val="-0.15937499999999999"/>
                </c:manualLayout>
              </c:layout>
              <c:showLegendKey val="0"/>
              <c:showVal val="1"/>
              <c:showCatName val="1"/>
              <c:showSerName val="0"/>
              <c:showPercent val="0"/>
              <c:showBubbleSize val="0"/>
              <c:separator>
</c:separator>
            </c:dLbl>
            <c:dLbl>
              <c:idx val="1"/>
              <c:layout>
                <c:manualLayout>
                  <c:x val="0.15000000000000024"/>
                  <c:y val="0.1"/>
                </c:manualLayout>
              </c:layout>
              <c:showLegendKey val="0"/>
              <c:showVal val="1"/>
              <c:showCatName val="1"/>
              <c:showSerName val="0"/>
              <c:showPercent val="0"/>
              <c:showBubbleSize val="0"/>
              <c:separator>
</c:separator>
            </c:dLbl>
            <c:dLbl>
              <c:idx val="2"/>
              <c:layout>
                <c:manualLayout>
                  <c:x val="-0.16666666666666666"/>
                  <c:y val="3.1250000000000045E-3"/>
                </c:manualLayout>
              </c:layout>
              <c:showLegendKey val="0"/>
              <c:showVal val="1"/>
              <c:showCatName val="1"/>
              <c:showSerName val="0"/>
              <c:showPercent val="0"/>
              <c:showBubbleSize val="0"/>
              <c:separator>
</c:separator>
            </c:dLbl>
            <c:dLbl>
              <c:idx val="3"/>
              <c:layout>
                <c:manualLayout>
                  <c:x val="-2.0833333333333395E-2"/>
                  <c:y val="-0.16875000000000001"/>
                </c:manualLayout>
              </c:layout>
              <c:showLegendKey val="0"/>
              <c:showVal val="1"/>
              <c:showCatName val="1"/>
              <c:showSerName val="0"/>
              <c:showPercent val="0"/>
              <c:showBubbleSize val="0"/>
              <c:separator>
</c:separator>
            </c:dLbl>
            <c:txPr>
              <a:bodyPr/>
              <a:lstStyle/>
              <a:p>
                <a:pPr>
                  <a:defRPr sz="12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θα αυξηθεί</c:v>
                </c:pt>
                <c:pt idx="1">
                  <c:v>θα μειωθεί</c:v>
                </c:pt>
                <c:pt idx="2">
                  <c:v>Θα παραμείνει αμετάβλητη</c:v>
                </c:pt>
                <c:pt idx="3">
                  <c:v>ΔΑ</c:v>
                </c:pt>
              </c:strCache>
            </c:strRef>
          </c:cat>
          <c:val>
            <c:numRef>
              <c:f>Φύλλο1!$B$2:$B$5</c:f>
              <c:numCache>
                <c:formatCode>0.0</c:formatCode>
                <c:ptCount val="4"/>
                <c:pt idx="0">
                  <c:v>8.2423038728897691</c:v>
                </c:pt>
                <c:pt idx="1">
                  <c:v>61.767626613704074</c:v>
                </c:pt>
                <c:pt idx="2">
                  <c:v>24.42899702085403</c:v>
                </c:pt>
                <c:pt idx="3">
                  <c:v>5.5610724925521389</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0.28625783477761729"/>
                  <c:y val="-9.1683611381681102E-2"/>
                </c:manualLayout>
              </c:layout>
              <c:showLegendKey val="0"/>
              <c:showVal val="1"/>
              <c:showCatName val="1"/>
              <c:showSerName val="0"/>
              <c:showPercent val="0"/>
              <c:showBubbleSize val="0"/>
              <c:separator>
</c:separator>
            </c:dLbl>
            <c:dLbl>
              <c:idx val="1"/>
              <c:layout>
                <c:manualLayout>
                  <c:x val="0.15000000000000024"/>
                  <c:y val="0.1"/>
                </c:manualLayout>
              </c:layout>
              <c:showLegendKey val="0"/>
              <c:showVal val="1"/>
              <c:showCatName val="1"/>
              <c:showSerName val="0"/>
              <c:showPercent val="0"/>
              <c:showBubbleSize val="0"/>
              <c:separator>
</c:separator>
            </c:dLbl>
            <c:dLbl>
              <c:idx val="2"/>
              <c:layout>
                <c:manualLayout>
                  <c:x val="-0.13646718651631301"/>
                  <c:y val="-0.21230877447725446"/>
                </c:manualLayout>
              </c:layout>
              <c:showLegendKey val="0"/>
              <c:showVal val="1"/>
              <c:showCatName val="1"/>
              <c:showSerName val="0"/>
              <c:showPercent val="0"/>
              <c:showBubbleSize val="0"/>
              <c:separator>
</c:separator>
            </c:dLbl>
            <c:dLbl>
              <c:idx val="3"/>
              <c:layout>
                <c:manualLayout>
                  <c:x val="-4.7916666666666781E-2"/>
                  <c:y val="-0.140625"/>
                </c:manualLayout>
              </c:layout>
              <c:showLegendKey val="0"/>
              <c:showVal val="1"/>
              <c:showCatName val="1"/>
              <c:showSerName val="0"/>
              <c:showPercent val="0"/>
              <c:showBubbleSize val="0"/>
              <c:separator>
</c:separator>
            </c:dLbl>
            <c:txPr>
              <a:bodyPr/>
              <a:lstStyle/>
              <a:p>
                <a:pPr>
                  <a:defRPr sz="12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θα αυξηθούν</c:v>
                </c:pt>
                <c:pt idx="1">
                  <c:v>θα μειωθούν</c:v>
                </c:pt>
                <c:pt idx="2">
                  <c:v>Θα παραμείνουν αμετάβλητες</c:v>
                </c:pt>
                <c:pt idx="3">
                  <c:v>ΔΑ</c:v>
                </c:pt>
              </c:strCache>
            </c:strRef>
          </c:cat>
          <c:val>
            <c:numRef>
              <c:f>Φύλλο1!$B$2:$B$5</c:f>
              <c:numCache>
                <c:formatCode>0.0</c:formatCode>
                <c:ptCount val="4"/>
                <c:pt idx="0">
                  <c:v>9.2353525322740815</c:v>
                </c:pt>
                <c:pt idx="1">
                  <c:v>58.689175769612696</c:v>
                </c:pt>
                <c:pt idx="2">
                  <c:v>25.12413108242303</c:v>
                </c:pt>
                <c:pt idx="3">
                  <c:v>6.9513406156901727</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75000000000028"/>
          <c:y val="0.193750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3.9583333333333331E-2"/>
                  <c:y val="-0.15625000000000028"/>
                </c:manualLayout>
              </c:layout>
              <c:showLegendKey val="0"/>
              <c:showVal val="1"/>
              <c:showCatName val="1"/>
              <c:showSerName val="0"/>
              <c:showPercent val="0"/>
              <c:showBubbleSize val="0"/>
              <c:separator>
</c:separator>
            </c:dLbl>
            <c:dLbl>
              <c:idx val="1"/>
              <c:layout>
                <c:manualLayout>
                  <c:x val="0.14791666666666711"/>
                  <c:y val="0"/>
                </c:manualLayout>
              </c:layout>
              <c:showLegendKey val="0"/>
              <c:showVal val="1"/>
              <c:showCatName val="1"/>
              <c:showSerName val="0"/>
              <c:showPercent val="0"/>
              <c:showBubbleSize val="0"/>
              <c:separator>
</c:separator>
            </c:dLbl>
            <c:dLbl>
              <c:idx val="2"/>
              <c:layout>
                <c:manualLayout>
                  <c:x val="-0.16666666666666666"/>
                  <c:y val="0.12812499999999988"/>
                </c:manualLayout>
              </c:layout>
              <c:showLegendKey val="0"/>
              <c:showVal val="1"/>
              <c:showCatName val="1"/>
              <c:showSerName val="0"/>
              <c:showPercent val="0"/>
              <c:showBubbleSize val="0"/>
              <c:separator>
</c:separator>
            </c:dLbl>
            <c:dLbl>
              <c:idx val="3"/>
              <c:layout>
                <c:manualLayout>
                  <c:x val="-4.1666666666666664E-2"/>
                  <c:y val="-0.17812500000000001"/>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θα αυξηθεί</c:v>
                </c:pt>
                <c:pt idx="1">
                  <c:v>θα μειωθεί</c:v>
                </c:pt>
                <c:pt idx="2">
                  <c:v>Θα παραμείνει αμετάβλητη</c:v>
                </c:pt>
                <c:pt idx="3">
                  <c:v>ΔΑ</c:v>
                </c:pt>
              </c:strCache>
            </c:strRef>
          </c:cat>
          <c:val>
            <c:numRef>
              <c:f>Φύλλο1!$B$2:$B$5</c:f>
              <c:numCache>
                <c:formatCode>0.0</c:formatCode>
                <c:ptCount val="4"/>
                <c:pt idx="0">
                  <c:v>3.5749751737835145</c:v>
                </c:pt>
                <c:pt idx="1">
                  <c:v>31.38033763654418</c:v>
                </c:pt>
                <c:pt idx="2">
                  <c:v>55.710029791459782</c:v>
                </c:pt>
                <c:pt idx="3">
                  <c:v>9.3346573982125118</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97060675175525E-2"/>
          <c:y val="0.11112632450561075"/>
          <c:w val="0.93775473749104266"/>
          <c:h val="0.74713508394900563"/>
        </c:manualLayout>
      </c:layout>
      <c:lineChart>
        <c:grouping val="standard"/>
        <c:varyColors val="0"/>
        <c:ser>
          <c:idx val="0"/>
          <c:order val="0"/>
          <c:tx>
            <c:strRef>
              <c:f>Φύλλο1!$B$1</c:f>
              <c:strCache>
                <c:ptCount val="1"/>
                <c:pt idx="0">
                  <c:v>Μείωση </c:v>
                </c:pt>
              </c:strCache>
            </c:strRef>
          </c:tx>
          <c:spPr>
            <a:ln>
              <a:solidFill>
                <a:schemeClr val="accent2">
                  <a:lumMod val="75000"/>
                </a:schemeClr>
              </a:solidFill>
            </a:ln>
          </c:spPr>
          <c:marker>
            <c:spPr>
              <a:solidFill>
                <a:schemeClr val="accent2">
                  <a:lumMod val="75000"/>
                </a:schemeClr>
              </a:solidFill>
              <a:ln>
                <a:solidFill>
                  <a:schemeClr val="accent2">
                    <a:lumMod val="75000"/>
                  </a:schemeClr>
                </a:solidFill>
              </a:ln>
            </c:spPr>
          </c:marker>
          <c:dLbls>
            <c:dLbl>
              <c:idx val="0"/>
              <c:layout>
                <c:manualLayout>
                  <c:x val="-3.650343316973495E-2"/>
                  <c:y val="-3.9105680966003781E-2"/>
                </c:manualLayout>
              </c:layout>
              <c:showLegendKey val="0"/>
              <c:showVal val="1"/>
              <c:showCatName val="0"/>
              <c:showSerName val="0"/>
              <c:showPercent val="0"/>
              <c:showBubbleSize val="0"/>
            </c:dLbl>
            <c:dLbl>
              <c:idx val="1"/>
              <c:layout>
                <c:manualLayout>
                  <c:x val="-3.4293983675016612E-2"/>
                  <c:y val="-3.6175017011998829E-2"/>
                </c:manualLayout>
              </c:layout>
              <c:showLegendKey val="0"/>
              <c:showVal val="1"/>
              <c:showCatName val="0"/>
              <c:showSerName val="0"/>
              <c:showPercent val="0"/>
              <c:showBubbleSize val="0"/>
            </c:dLbl>
            <c:dLbl>
              <c:idx val="2"/>
              <c:layout>
                <c:manualLayout>
                  <c:x val="-3.2660980055714002E-2"/>
                  <c:y val="-3.0794638338244598E-2"/>
                </c:manualLayout>
              </c:layout>
              <c:showLegendKey val="0"/>
              <c:showVal val="1"/>
              <c:showCatName val="0"/>
              <c:showSerName val="0"/>
              <c:showPercent val="0"/>
              <c:showBubbleSize val="0"/>
            </c:dLbl>
            <c:dLbl>
              <c:idx val="3"/>
              <c:layout>
                <c:manualLayout>
                  <c:x val="-3.6695541453999753E-2"/>
                  <c:y val="-4.1730172341961996E-2"/>
                </c:manualLayout>
              </c:layout>
              <c:showLegendKey val="0"/>
              <c:showVal val="1"/>
              <c:showCatName val="0"/>
              <c:showSerName val="0"/>
              <c:showPercent val="0"/>
              <c:showBubbleSize val="0"/>
            </c:dLbl>
            <c:dLbl>
              <c:idx val="4"/>
              <c:layout>
                <c:manualLayout>
                  <c:x val="-3.6215202668113289E-2"/>
                  <c:y val="-2.8126649122319741E-2"/>
                </c:manualLayout>
              </c:layout>
              <c:showLegendKey val="0"/>
              <c:showVal val="1"/>
              <c:showCatName val="0"/>
              <c:showSerName val="0"/>
              <c:showPercent val="0"/>
              <c:showBubbleSize val="0"/>
            </c:dLbl>
            <c:dLbl>
              <c:idx val="5"/>
              <c:layout>
                <c:manualLayout>
                  <c:x val="-3.7464110741508044E-2"/>
                  <c:y val="-4.1817619222864082E-2"/>
                </c:manualLayout>
              </c:layout>
              <c:showLegendKey val="0"/>
              <c:showVal val="1"/>
              <c:showCatName val="0"/>
              <c:showSerName val="0"/>
              <c:showPercent val="0"/>
              <c:showBubbleSize val="0"/>
            </c:dLbl>
            <c:dLbl>
              <c:idx val="6"/>
              <c:layout>
                <c:manualLayout>
                  <c:x val="-1.3736763453298217E-2"/>
                  <c:y val="-1.736569200644373E-2"/>
                </c:manualLayout>
              </c:layout>
              <c:showLegendKey val="0"/>
              <c:showVal val="1"/>
              <c:showCatName val="0"/>
              <c:showSerName val="0"/>
              <c:showPercent val="0"/>
              <c:showBubbleSize val="0"/>
            </c:dLbl>
            <c:dLbl>
              <c:idx val="7"/>
              <c:layout>
                <c:manualLayout>
                  <c:x val="-3.2853103467806483E-2"/>
                  <c:y val="-3.0313472114209612E-2"/>
                </c:manualLayout>
              </c:layout>
              <c:showLegendKey val="0"/>
              <c:showVal val="1"/>
              <c:showCatName val="0"/>
              <c:showSerName val="0"/>
              <c:showPercent val="0"/>
              <c:showBubbleSize val="0"/>
            </c:dLbl>
            <c:dLbl>
              <c:idx val="8"/>
              <c:layout>
                <c:manualLayout>
                  <c:x val="-3.1123992758974608E-2"/>
                  <c:y val="-4.1336552883013022E-2"/>
                </c:manualLayout>
              </c:layout>
              <c:showLegendKey val="0"/>
              <c:showVal val="1"/>
              <c:showCatName val="0"/>
              <c:showSerName val="0"/>
              <c:showPercent val="0"/>
              <c:showBubbleSize val="0"/>
            </c:dLbl>
            <c:dLbl>
              <c:idx val="9"/>
              <c:layout>
                <c:manualLayout>
                  <c:x val="-3.1123992758974608E-2"/>
                  <c:y val="-2.7557701922008671E-2"/>
                </c:manualLayout>
              </c:layout>
              <c:showLegendKey val="0"/>
              <c:showVal val="1"/>
              <c:showCatName val="0"/>
              <c:showSerName val="0"/>
              <c:showPercent val="0"/>
              <c:showBubbleSize val="0"/>
            </c:dLbl>
            <c:dLbl>
              <c:idx val="10"/>
              <c:layout>
                <c:manualLayout>
                  <c:x val="-3.9769546303134076E-2"/>
                  <c:y val="-4.4092323075214032E-2"/>
                </c:manualLayout>
              </c:layout>
              <c:showLegendKey val="0"/>
              <c:showVal val="1"/>
              <c:showCatName val="0"/>
              <c:showSerName val="0"/>
              <c:showPercent val="0"/>
              <c:showBubbleSize val="0"/>
            </c:dLbl>
            <c:dLbl>
              <c:idx val="11"/>
              <c:layout>
                <c:manualLayout>
                  <c:x val="-3.8040435594302174E-2"/>
                  <c:y val="-2.2046161537606988E-2"/>
                </c:manualLayout>
              </c:layout>
              <c:showLegendKey val="0"/>
              <c:showVal val="1"/>
              <c:showCatName val="0"/>
              <c:showSerName val="0"/>
              <c:showPercent val="0"/>
              <c:showBubbleSize val="0"/>
            </c:dLbl>
            <c:dLbl>
              <c:idx val="12"/>
              <c:layout>
                <c:manualLayout>
                  <c:x val="-1.7291107088319164E-2"/>
                  <c:y val="-2.4801931729807852E-2"/>
                </c:manualLayout>
              </c:layout>
              <c:showLegendKey val="0"/>
              <c:showVal val="1"/>
              <c:showCatName val="0"/>
              <c:showSerName val="0"/>
              <c:showPercent val="0"/>
              <c:showBubbleSize val="0"/>
            </c:dLbl>
            <c:dLbl>
              <c:idx val="13"/>
              <c:layout>
                <c:manualLayout>
                  <c:x val="-3.4582214176638329E-2"/>
                  <c:y val="-3.5825012498611288E-2"/>
                </c:manualLayout>
              </c:layout>
              <c:showLegendKey val="0"/>
              <c:showVal val="1"/>
              <c:showCatName val="0"/>
              <c:showSerName val="0"/>
              <c:showPercent val="0"/>
              <c:showBubbleSize val="0"/>
            </c:dLbl>
            <c:dLbl>
              <c:idx val="14"/>
              <c:layout>
                <c:manualLayout>
                  <c:x val="-1.3832885670655338E-2"/>
                  <c:y val="-2.7557701922008671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Φύλλο1!$B$2:$B$16</c:f>
              <c:numCache>
                <c:formatCode>General</c:formatCode>
                <c:ptCount val="15"/>
                <c:pt idx="0">
                  <c:v>33.6</c:v>
                </c:pt>
                <c:pt idx="1">
                  <c:v>47.5</c:v>
                </c:pt>
                <c:pt idx="2">
                  <c:v>43.2</c:v>
                </c:pt>
                <c:pt idx="3">
                  <c:v>34.6</c:v>
                </c:pt>
                <c:pt idx="4">
                  <c:v>40.5</c:v>
                </c:pt>
                <c:pt idx="5">
                  <c:v>33.1</c:v>
                </c:pt>
                <c:pt idx="6">
                  <c:v>41.5</c:v>
                </c:pt>
                <c:pt idx="7">
                  <c:v>34.1</c:v>
                </c:pt>
                <c:pt idx="8">
                  <c:v>39</c:v>
                </c:pt>
                <c:pt idx="9">
                  <c:v>31.5</c:v>
                </c:pt>
                <c:pt idx="10">
                  <c:v>25.7</c:v>
                </c:pt>
                <c:pt idx="11">
                  <c:v>46.6</c:v>
                </c:pt>
                <c:pt idx="12">
                  <c:v>36.5</c:v>
                </c:pt>
                <c:pt idx="13">
                  <c:v>29.3</c:v>
                </c:pt>
                <c:pt idx="14">
                  <c:v>31.4</c:v>
                </c:pt>
              </c:numCache>
            </c:numRef>
          </c:val>
          <c:smooth val="0"/>
        </c:ser>
        <c:ser>
          <c:idx val="1"/>
          <c:order val="1"/>
          <c:tx>
            <c:strRef>
              <c:f>Φύλλο1!$C$1</c:f>
              <c:strCache>
                <c:ptCount val="1"/>
                <c:pt idx="0">
                  <c:v>Σταθεροποίηση</c:v>
                </c:pt>
              </c:strCache>
            </c:strRef>
          </c:tx>
          <c:spPr>
            <a:ln>
              <a:solidFill>
                <a:schemeClr val="accent1">
                  <a:lumMod val="75000"/>
                </a:schemeClr>
              </a:solidFill>
            </a:ln>
          </c:spPr>
          <c:marker>
            <c:spPr>
              <a:solidFill>
                <a:schemeClr val="accent1">
                  <a:lumMod val="75000"/>
                </a:schemeClr>
              </a:solidFill>
              <a:ln>
                <a:solidFill>
                  <a:schemeClr val="accent1">
                    <a:lumMod val="75000"/>
                  </a:schemeClr>
                </a:solidFill>
              </a:ln>
            </c:spPr>
          </c:marker>
          <c:dLbls>
            <c:dLbl>
              <c:idx val="0"/>
              <c:layout>
                <c:manualLayout>
                  <c:x val="-3.9961654587398775E-2"/>
                  <c:y val="-3.9280574727808021E-2"/>
                </c:manualLayout>
              </c:layout>
              <c:showLegendKey val="0"/>
              <c:showVal val="1"/>
              <c:showCatName val="0"/>
              <c:showSerName val="0"/>
              <c:showPercent val="0"/>
              <c:showBubbleSize val="0"/>
            </c:dLbl>
            <c:dLbl>
              <c:idx val="1"/>
              <c:layout>
                <c:manualLayout>
                  <c:x val="-2.2190208713193171E-2"/>
                  <c:y val="-3.3725419397844687E-2"/>
                </c:manualLayout>
              </c:layout>
              <c:showLegendKey val="0"/>
              <c:showVal val="1"/>
              <c:showCatName val="0"/>
              <c:showSerName val="0"/>
              <c:showPercent val="0"/>
              <c:showBubbleSize val="0"/>
            </c:dLbl>
            <c:dLbl>
              <c:idx val="2"/>
              <c:layout>
                <c:manualLayout>
                  <c:x val="-4.8222991563028964E-2"/>
                  <c:y val="-1.9990183382401983E-2"/>
                </c:manualLayout>
              </c:layout>
              <c:showLegendKey val="0"/>
              <c:showVal val="1"/>
              <c:showCatName val="0"/>
              <c:showSerName val="0"/>
              <c:showPercent val="0"/>
              <c:showBubbleSize val="0"/>
            </c:dLbl>
            <c:dLbl>
              <c:idx val="3"/>
              <c:layout>
                <c:manualLayout>
                  <c:x val="-4.0826225069642494E-2"/>
                  <c:y val="-4.1992688643060834E-2"/>
                </c:manualLayout>
              </c:layout>
              <c:showLegendKey val="0"/>
              <c:showVal val="1"/>
              <c:showCatName val="0"/>
              <c:showSerName val="0"/>
              <c:showPercent val="0"/>
              <c:showBubbleSize val="0"/>
            </c:dLbl>
            <c:dLbl>
              <c:idx val="4"/>
              <c:layout>
                <c:manualLayout>
                  <c:x val="-3.1027931052928281E-2"/>
                  <c:y val="-2.7995125762040642E-2"/>
                </c:manualLayout>
              </c:layout>
              <c:showLegendKey val="0"/>
              <c:showVal val="1"/>
              <c:showCatName val="0"/>
              <c:showSerName val="0"/>
              <c:showPercent val="0"/>
              <c:showBubbleSize val="0"/>
            </c:dLbl>
            <c:dLbl>
              <c:idx val="5"/>
              <c:layout>
                <c:manualLayout>
                  <c:x val="-3.6311324885470252E-2"/>
                  <c:y val="-3.1013698130763292E-2"/>
                </c:manualLayout>
              </c:layout>
              <c:showLegendKey val="0"/>
              <c:showVal val="1"/>
              <c:showCatName val="0"/>
              <c:showSerName val="0"/>
              <c:showPercent val="0"/>
              <c:showBubbleSize val="0"/>
            </c:dLbl>
            <c:dLbl>
              <c:idx val="6"/>
              <c:layout>
                <c:manualLayout>
                  <c:x val="-3.4582214176638329E-2"/>
                  <c:y val="-5.2359633651816714E-2"/>
                </c:manualLayout>
              </c:layout>
              <c:showLegendKey val="0"/>
              <c:showVal val="1"/>
              <c:showCatName val="0"/>
              <c:showSerName val="0"/>
              <c:showPercent val="0"/>
              <c:showBubbleSize val="0"/>
            </c:dLbl>
            <c:dLbl>
              <c:idx val="7"/>
              <c:layout>
                <c:manualLayout>
                  <c:x val="-3.2853103467806483E-2"/>
                  <c:y val="-3.5825012498611343E-2"/>
                </c:manualLayout>
              </c:layout>
              <c:showLegendKey val="0"/>
              <c:showVal val="1"/>
              <c:showCatName val="0"/>
              <c:showSerName val="0"/>
              <c:showPercent val="0"/>
              <c:showBubbleSize val="0"/>
            </c:dLbl>
            <c:dLbl>
              <c:idx val="8"/>
              <c:layout>
                <c:manualLayout>
                  <c:x val="-3.1123992758974608E-2"/>
                  <c:y val="-4.1336552883013022E-2"/>
                </c:manualLayout>
              </c:layout>
              <c:showLegendKey val="0"/>
              <c:showVal val="1"/>
              <c:showCatName val="0"/>
              <c:showSerName val="0"/>
              <c:showPercent val="0"/>
              <c:showBubbleSize val="0"/>
            </c:dLbl>
            <c:dLbl>
              <c:idx val="9"/>
              <c:layout>
                <c:manualLayout>
                  <c:x val="-3.9769546303134076E-2"/>
                  <c:y val="-3.306924230641041E-2"/>
                </c:manualLayout>
              </c:layout>
              <c:showLegendKey val="0"/>
              <c:showVal val="1"/>
              <c:showCatName val="0"/>
              <c:showSerName val="0"/>
              <c:showPercent val="0"/>
              <c:showBubbleSize val="0"/>
            </c:dLbl>
            <c:dLbl>
              <c:idx val="10"/>
              <c:layout>
                <c:manualLayout>
                  <c:x val="-2.9394882050142578E-2"/>
                  <c:y val="-3.5825012498611392E-2"/>
                </c:manualLayout>
              </c:layout>
              <c:showLegendKey val="0"/>
              <c:showVal val="1"/>
              <c:showCatName val="0"/>
              <c:showSerName val="0"/>
              <c:showPercent val="0"/>
              <c:showBubbleSize val="0"/>
            </c:dLbl>
            <c:dLbl>
              <c:idx val="11"/>
              <c:layout>
                <c:manualLayout>
                  <c:x val="-6.7435317644444784E-2"/>
                  <c:y val="-5.0521869890730884E-17"/>
                </c:manualLayout>
              </c:layout>
              <c:showLegendKey val="0"/>
              <c:showVal val="1"/>
              <c:showCatName val="0"/>
              <c:showSerName val="0"/>
              <c:showPercent val="0"/>
              <c:showBubbleSize val="0"/>
            </c:dLbl>
            <c:dLbl>
              <c:idx val="12"/>
              <c:layout>
                <c:manualLayout>
                  <c:x val="-3.6311324885470252E-2"/>
                  <c:y val="-4.6848093267414716E-2"/>
                </c:manualLayout>
              </c:layout>
              <c:showLegendKey val="0"/>
              <c:showVal val="1"/>
              <c:showCatName val="0"/>
              <c:showSerName val="0"/>
              <c:showPercent val="0"/>
              <c:showBubbleSize val="0"/>
            </c:dLbl>
            <c:dLbl>
              <c:idx val="13"/>
              <c:layout>
                <c:manualLayout>
                  <c:x val="-3.4582214176638329E-2"/>
                  <c:y val="-3.5825012498611267E-2"/>
                </c:manualLayout>
              </c:layout>
              <c:showLegendKey val="0"/>
              <c:showVal val="1"/>
              <c:showCatName val="0"/>
              <c:showSerName val="0"/>
              <c:showPercent val="0"/>
              <c:showBubbleSize val="0"/>
            </c:dLbl>
            <c:dLbl>
              <c:idx val="14"/>
              <c:layout>
                <c:manualLayout>
                  <c:x val="-5.187332126495749E-3"/>
                  <c:y val="-4.9603863459615621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Φύλλο1!$C$2:$C$16</c:f>
              <c:numCache>
                <c:formatCode>General</c:formatCode>
                <c:ptCount val="15"/>
                <c:pt idx="0">
                  <c:v>48.2</c:v>
                </c:pt>
                <c:pt idx="1">
                  <c:v>34</c:v>
                </c:pt>
                <c:pt idx="2">
                  <c:v>39.700000000000003</c:v>
                </c:pt>
                <c:pt idx="3">
                  <c:v>54.3</c:v>
                </c:pt>
                <c:pt idx="4">
                  <c:v>52.1</c:v>
                </c:pt>
                <c:pt idx="5">
                  <c:v>55.9</c:v>
                </c:pt>
                <c:pt idx="6">
                  <c:v>45.2</c:v>
                </c:pt>
                <c:pt idx="7">
                  <c:v>55.5</c:v>
                </c:pt>
                <c:pt idx="8">
                  <c:v>46.3</c:v>
                </c:pt>
                <c:pt idx="9">
                  <c:v>54.3</c:v>
                </c:pt>
                <c:pt idx="10">
                  <c:v>48.2</c:v>
                </c:pt>
                <c:pt idx="11">
                  <c:v>44.4</c:v>
                </c:pt>
                <c:pt idx="12">
                  <c:v>48.7</c:v>
                </c:pt>
                <c:pt idx="13">
                  <c:v>64.2</c:v>
                </c:pt>
                <c:pt idx="14">
                  <c:v>55.7</c:v>
                </c:pt>
              </c:numCache>
            </c:numRef>
          </c:val>
          <c:smooth val="0"/>
        </c:ser>
        <c:ser>
          <c:idx val="2"/>
          <c:order val="2"/>
          <c:tx>
            <c:strRef>
              <c:f>Φύλλο1!$D$1</c:f>
              <c:strCache>
                <c:ptCount val="1"/>
                <c:pt idx="0">
                  <c:v>Αύξηση</c:v>
                </c:pt>
              </c:strCache>
            </c:strRef>
          </c:tx>
          <c:dLbls>
            <c:dLbl>
              <c:idx val="0"/>
              <c:layout>
                <c:manualLayout>
                  <c:x val="-2.6128784044571168E-2"/>
                  <c:y val="-3.3594150914448624E-2"/>
                </c:manualLayout>
              </c:layout>
              <c:showLegendKey val="0"/>
              <c:showVal val="1"/>
              <c:showCatName val="0"/>
              <c:showSerName val="0"/>
              <c:showPercent val="0"/>
              <c:showBubbleSize val="0"/>
            </c:dLbl>
            <c:dLbl>
              <c:idx val="1"/>
              <c:layout>
                <c:manualLayout>
                  <c:x val="-3.4294029058499674E-2"/>
                  <c:y val="-3.0794638338244598E-2"/>
                </c:manualLayout>
              </c:layout>
              <c:showLegendKey val="0"/>
              <c:showVal val="1"/>
              <c:showCatName val="0"/>
              <c:showSerName val="0"/>
              <c:showPercent val="0"/>
              <c:showBubbleSize val="0"/>
            </c:dLbl>
            <c:dLbl>
              <c:idx val="2"/>
              <c:layout>
                <c:manualLayout>
                  <c:x val="-2.968311255176467E-2"/>
                  <c:y val="-3.8886955268859012E-2"/>
                </c:manualLayout>
              </c:layout>
              <c:showLegendKey val="0"/>
              <c:showVal val="1"/>
              <c:showCatName val="0"/>
              <c:showSerName val="0"/>
              <c:showPercent val="0"/>
              <c:showBubbleSize val="0"/>
            </c:dLbl>
            <c:dLbl>
              <c:idx val="3"/>
              <c:layout>
                <c:manualLayout>
                  <c:x val="-2.2862686038999786E-2"/>
                  <c:y val="-2.5195613185836602E-2"/>
                </c:manualLayout>
              </c:layout>
              <c:showLegendKey val="0"/>
              <c:showVal val="1"/>
              <c:showCatName val="0"/>
              <c:showSerName val="0"/>
              <c:showPercent val="0"/>
              <c:showBubbleSize val="0"/>
            </c:dLbl>
            <c:dLbl>
              <c:idx val="4"/>
              <c:layout>
                <c:manualLayout>
                  <c:x val="-2.872243497999126E-2"/>
                  <c:y val="-2.7820259554494003E-2"/>
                </c:manualLayout>
              </c:layout>
              <c:showLegendKey val="0"/>
              <c:showVal val="1"/>
              <c:showCatName val="0"/>
              <c:showSerName val="0"/>
              <c:showPercent val="0"/>
              <c:showBubbleSize val="0"/>
            </c:dLbl>
            <c:dLbl>
              <c:idx val="5"/>
              <c:layout>
                <c:manualLayout>
                  <c:x val="-2.7665771341310659E-2"/>
                  <c:y val="-1.7059736418175757E-2"/>
                </c:manualLayout>
              </c:layout>
              <c:showLegendKey val="0"/>
              <c:showVal val="1"/>
              <c:showCatName val="0"/>
              <c:showSerName val="0"/>
              <c:showPercent val="0"/>
              <c:showBubbleSize val="0"/>
            </c:dLbl>
            <c:dLbl>
              <c:idx val="6"/>
              <c:layout>
                <c:manualLayout>
                  <c:x val="-2.4111427706289715E-2"/>
                  <c:y val="-2.6464073436284881E-2"/>
                </c:manualLayout>
              </c:layout>
              <c:showLegendKey val="0"/>
              <c:showVal val="1"/>
              <c:showCatName val="0"/>
              <c:showSerName val="0"/>
              <c:showPercent val="0"/>
              <c:showBubbleSize val="0"/>
            </c:dLbl>
            <c:dLbl>
              <c:idx val="7"/>
              <c:layout>
                <c:manualLayout>
                  <c:x val="-3.2853103467806483E-2"/>
                  <c:y val="-3.8580782690812131E-2"/>
                </c:manualLayout>
              </c:layout>
              <c:showLegendKey val="0"/>
              <c:showVal val="1"/>
              <c:showCatName val="0"/>
              <c:showSerName val="0"/>
              <c:showPercent val="0"/>
              <c:showBubbleSize val="0"/>
            </c:dLbl>
            <c:dLbl>
              <c:idx val="8"/>
              <c:layout>
                <c:manualLayout>
                  <c:x val="-2.2478439214814971E-2"/>
                  <c:y val="-3.5825012498611267E-2"/>
                </c:manualLayout>
              </c:layout>
              <c:showLegendKey val="0"/>
              <c:showVal val="1"/>
              <c:showCatName val="0"/>
              <c:showSerName val="0"/>
              <c:showPercent val="0"/>
              <c:showBubbleSize val="0"/>
            </c:dLbl>
            <c:dLbl>
              <c:idx val="9"/>
              <c:layout>
                <c:manualLayout>
                  <c:x val="-3.1123992758974608E-2"/>
                  <c:y val="-3.5825012498611461E-2"/>
                </c:manualLayout>
              </c:layout>
              <c:showLegendKey val="0"/>
              <c:showVal val="1"/>
              <c:showCatName val="0"/>
              <c:showSerName val="0"/>
              <c:showPercent val="0"/>
              <c:showBubbleSize val="0"/>
            </c:dLbl>
            <c:dLbl>
              <c:idx val="10"/>
              <c:layout>
                <c:manualLayout>
                  <c:x val="-3.9769546303134076E-2"/>
                  <c:y val="-2.2046161537606988E-2"/>
                </c:manualLayout>
              </c:layout>
              <c:showLegendKey val="0"/>
              <c:showVal val="1"/>
              <c:showCatName val="0"/>
              <c:showSerName val="0"/>
              <c:showPercent val="0"/>
              <c:showBubbleSize val="0"/>
            </c:dLbl>
            <c:dLbl>
              <c:idx val="11"/>
              <c:layout>
                <c:manualLayout>
                  <c:x val="-1.9020217797151087E-2"/>
                  <c:y val="-2.4801931729807793E-2"/>
                </c:manualLayout>
              </c:layout>
              <c:showLegendKey val="0"/>
              <c:showVal val="1"/>
              <c:showCatName val="0"/>
              <c:showSerName val="0"/>
              <c:showPercent val="0"/>
              <c:showBubbleSize val="0"/>
            </c:dLbl>
            <c:dLbl>
              <c:idx val="12"/>
              <c:layout>
                <c:manualLayout>
                  <c:x val="-2.7665771341310659E-2"/>
                  <c:y val="-3.306924230641041E-2"/>
                </c:manualLayout>
              </c:layout>
              <c:showLegendKey val="0"/>
              <c:showVal val="1"/>
              <c:showCatName val="0"/>
              <c:showSerName val="0"/>
              <c:showPercent val="0"/>
              <c:showBubbleSize val="0"/>
            </c:dLbl>
            <c:dLbl>
              <c:idx val="13"/>
              <c:layout>
                <c:manualLayout>
                  <c:x val="-2.4207549923646831E-2"/>
                  <c:y val="-3.0313472114209442E-2"/>
                </c:manualLayout>
              </c:layout>
              <c:showLegendKey val="0"/>
              <c:showVal val="1"/>
              <c:showCatName val="0"/>
              <c:showSerName val="0"/>
              <c:showPercent val="0"/>
              <c:showBubbleSize val="0"/>
            </c:dLbl>
            <c:dLbl>
              <c:idx val="14"/>
              <c:layout>
                <c:manualLayout>
                  <c:x val="-1.556199637948725E-2"/>
                  <c:y val="-3.0313472114209546E-2"/>
                </c:manualLayout>
              </c:layout>
              <c:showLegendKey val="0"/>
              <c:showVal val="1"/>
              <c:showCatName val="0"/>
              <c:showSerName val="0"/>
              <c:showPercent val="0"/>
              <c:showBubbleSize val="0"/>
            </c:dLbl>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Φύλλο1!$D$2:$D$16</c:f>
              <c:numCache>
                <c:formatCode>General</c:formatCode>
                <c:ptCount val="15"/>
                <c:pt idx="0">
                  <c:v>8</c:v>
                </c:pt>
                <c:pt idx="1">
                  <c:v>6.4</c:v>
                </c:pt>
                <c:pt idx="2">
                  <c:v>3.3</c:v>
                </c:pt>
                <c:pt idx="3">
                  <c:v>4.5999999999999996</c:v>
                </c:pt>
                <c:pt idx="4">
                  <c:v>2.8</c:v>
                </c:pt>
                <c:pt idx="5">
                  <c:v>5.0999999999999996</c:v>
                </c:pt>
                <c:pt idx="6">
                  <c:v>5.5</c:v>
                </c:pt>
                <c:pt idx="7">
                  <c:v>4.3</c:v>
                </c:pt>
                <c:pt idx="8">
                  <c:v>9</c:v>
                </c:pt>
                <c:pt idx="9">
                  <c:v>7.5</c:v>
                </c:pt>
                <c:pt idx="10">
                  <c:v>13.2</c:v>
                </c:pt>
                <c:pt idx="11">
                  <c:v>2.6</c:v>
                </c:pt>
                <c:pt idx="12">
                  <c:v>3.4</c:v>
                </c:pt>
                <c:pt idx="13">
                  <c:v>2.1</c:v>
                </c:pt>
                <c:pt idx="14">
                  <c:v>3.6</c:v>
                </c:pt>
              </c:numCache>
            </c:numRef>
          </c:val>
          <c:smooth val="0"/>
        </c:ser>
        <c:dLbls>
          <c:showLegendKey val="0"/>
          <c:showVal val="0"/>
          <c:showCatName val="0"/>
          <c:showSerName val="0"/>
          <c:showPercent val="0"/>
          <c:showBubbleSize val="0"/>
        </c:dLbls>
        <c:marker val="1"/>
        <c:smooth val="0"/>
        <c:axId val="37481088"/>
        <c:axId val="37511552"/>
      </c:lineChart>
      <c:catAx>
        <c:axId val="37481088"/>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37511552"/>
        <c:crosses val="autoZero"/>
        <c:auto val="1"/>
        <c:lblAlgn val="ctr"/>
        <c:lblOffset val="100"/>
        <c:noMultiLvlLbl val="0"/>
      </c:catAx>
      <c:valAx>
        <c:axId val="37511552"/>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37481088"/>
        <c:crosses val="autoZero"/>
        <c:crossBetween val="between"/>
      </c:valAx>
    </c:plotArea>
    <c:legend>
      <c:legendPos val="r"/>
      <c:layout>
        <c:manualLayout>
          <c:xMode val="edge"/>
          <c:yMode val="edge"/>
          <c:x val="0.19647353997703959"/>
          <c:y val="4.6355526469281172E-3"/>
          <c:w val="0.45078787542124948"/>
          <c:h val="6.7545663329074551E-2"/>
        </c:manualLayout>
      </c:layout>
      <c:overlay val="0"/>
      <c:txPr>
        <a:bodyPr/>
        <a:lstStyle/>
        <a:p>
          <a:pPr>
            <a:defRPr sz="1200">
              <a:latin typeface="Calibri" panose="020F0502020204030204" pitchFamily="34" charset="0"/>
            </a:defRPr>
          </a:pPr>
          <a:endParaRPr lang="el-GR"/>
        </a:p>
      </c:txPr>
    </c:legend>
    <c:plotVisOnly val="1"/>
    <c:dispBlanksAs val="gap"/>
    <c:showDLblsOverMax val="0"/>
  </c:chart>
  <c:txPr>
    <a:bodyPr/>
    <a:lstStyle/>
    <a:p>
      <a:pPr>
        <a:defRPr sz="1800"/>
      </a:pPr>
      <a:endParaRPr lang="el-GR"/>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66666666666667"/>
          <c:y val="0.146875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tx1">
                  <a:lumMod val="50000"/>
                  <a:lumOff val="50000"/>
                </a:schemeClr>
              </a:solidFill>
              <a:ln>
                <a:solidFill>
                  <a:schemeClr val="bg1"/>
                </a:solidFill>
              </a:ln>
            </c:spPr>
          </c:dPt>
          <c:dLbls>
            <c:dLbl>
              <c:idx val="0"/>
              <c:layout>
                <c:manualLayout>
                  <c:x val="8.5416666666666724E-2"/>
                  <c:y val="-0.15937499999999999"/>
                </c:manualLayout>
              </c:layout>
              <c:showLegendKey val="0"/>
              <c:showVal val="1"/>
              <c:showCatName val="1"/>
              <c:showSerName val="0"/>
              <c:showPercent val="0"/>
              <c:showBubbleSize val="0"/>
              <c:separator>
</c:separator>
            </c:dLbl>
            <c:dLbl>
              <c:idx val="1"/>
              <c:layout>
                <c:manualLayout>
                  <c:x val="-0.15208333333333379"/>
                  <c:y val="-0.27500000000000008"/>
                </c:manualLayout>
              </c:layout>
              <c:showLegendKey val="0"/>
              <c:showVal val="1"/>
              <c:showCatName val="1"/>
              <c:showSerName val="0"/>
              <c:showPercent val="0"/>
              <c:showBubbleSize val="0"/>
              <c:separator>
</c:separator>
            </c:dLbl>
            <c:dLbl>
              <c:idx val="2"/>
              <c:layout>
                <c:manualLayout>
                  <c:x val="-6.0416666666666688E-2"/>
                  <c:y val="-0.15312500000000001"/>
                </c:manualLayout>
              </c:layout>
              <c:showLegendKey val="0"/>
              <c:showVal val="1"/>
              <c:showCatName val="1"/>
              <c:showSerName val="0"/>
              <c:showPercent val="0"/>
              <c:showBubbleSize val="0"/>
            </c:dLbl>
            <c:dLbl>
              <c:idx val="3"/>
              <c:layout>
                <c:manualLayout>
                  <c:x val="-9.1666666666667299E-2"/>
                  <c:y val="-0.14375000000000004"/>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Φύλλο1!$A$2:$A$4</c:f>
              <c:strCache>
                <c:ptCount val="3"/>
                <c:pt idx="0">
                  <c:v>Κέρδη</c:v>
                </c:pt>
                <c:pt idx="1">
                  <c:v>Ζημίες</c:v>
                </c:pt>
                <c:pt idx="2">
                  <c:v>ΔΑ</c:v>
                </c:pt>
              </c:strCache>
            </c:strRef>
          </c:cat>
          <c:val>
            <c:numRef>
              <c:f>Φύλλο1!$B$2:$B$4</c:f>
              <c:numCache>
                <c:formatCode>###0.0</c:formatCode>
                <c:ptCount val="3"/>
                <c:pt idx="0">
                  <c:v>43.694141012909633</c:v>
                </c:pt>
                <c:pt idx="1">
                  <c:v>43.396226415094333</c:v>
                </c:pt>
                <c:pt idx="2">
                  <c:v>12.909632571996031</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6666666666667"/>
          <c:y val="0.18125000000000024"/>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tx1">
                  <a:lumMod val="50000"/>
                  <a:lumOff val="50000"/>
                </a:schemeClr>
              </a:solidFill>
              <a:ln>
                <a:solidFill>
                  <a:schemeClr val="bg1"/>
                </a:solidFill>
              </a:ln>
            </c:spPr>
          </c:dPt>
          <c:dLbls>
            <c:dLbl>
              <c:idx val="0"/>
              <c:layout>
                <c:manualLayout>
                  <c:x val="3.9583005249343842E-2"/>
                  <c:y val="-0.17812500000000001"/>
                </c:manualLayout>
              </c:layout>
              <c:showLegendKey val="0"/>
              <c:showVal val="1"/>
              <c:showCatName val="1"/>
              <c:showSerName val="0"/>
              <c:showPercent val="0"/>
              <c:showBubbleSize val="0"/>
              <c:separator>
</c:separator>
            </c:dLbl>
            <c:dLbl>
              <c:idx val="1"/>
              <c:layout>
                <c:manualLayout>
                  <c:x val="-0.26458333333333334"/>
                  <c:y val="-0.43750000000000011"/>
                </c:manualLayout>
              </c:layout>
              <c:showLegendKey val="0"/>
              <c:showVal val="1"/>
              <c:showCatName val="1"/>
              <c:showSerName val="0"/>
              <c:showPercent val="0"/>
              <c:showBubbleSize val="0"/>
              <c:separator>
</c:separator>
            </c:dLbl>
            <c:dLbl>
              <c:idx val="2"/>
              <c:layout>
                <c:manualLayout>
                  <c:x val="-1.2500164041994751E-2"/>
                  <c:y val="-0.16250000000000001"/>
                </c:manualLayout>
              </c:layout>
              <c:showLegendKey val="0"/>
              <c:showVal val="1"/>
              <c:showCatName val="1"/>
              <c:showSerName val="0"/>
              <c:showPercent val="0"/>
              <c:showBubbleSize val="0"/>
              <c:separator>
</c:separator>
            </c:dLbl>
            <c:dLbl>
              <c:idx val="3"/>
              <c:layout>
                <c:manualLayout>
                  <c:x val="-9.1666666666667257E-2"/>
                  <c:y val="-0.14375000000000004"/>
                </c:manualLayout>
              </c:layout>
              <c:showLegendKey val="0"/>
              <c:showVal val="1"/>
              <c:showCatName val="1"/>
              <c:showSerName val="0"/>
              <c:showPercent val="0"/>
              <c:showBubbleSize val="0"/>
              <c:separator>
</c:separator>
            </c:dLbl>
            <c:txPr>
              <a:bodyPr/>
              <a:lstStyle/>
              <a:p>
                <a:pPr>
                  <a:defRPr sz="12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Φύλλο1!$A$2:$A$4</c:f>
              <c:strCache>
                <c:ptCount val="3"/>
                <c:pt idx="0">
                  <c:v>Ναι</c:v>
                </c:pt>
                <c:pt idx="1">
                  <c:v>Όχι</c:v>
                </c:pt>
                <c:pt idx="2">
                  <c:v>ΔΑ</c:v>
                </c:pt>
              </c:strCache>
            </c:strRef>
          </c:cat>
          <c:val>
            <c:numRef>
              <c:f>Φύλλο1!$B$2:$B$4</c:f>
              <c:numCache>
                <c:formatCode>0.0</c:formatCode>
                <c:ptCount val="3"/>
                <c:pt idx="0">
                  <c:v>6.3555114200595808</c:v>
                </c:pt>
                <c:pt idx="1">
                  <c:v>93.247269116186686</c:v>
                </c:pt>
                <c:pt idx="2">
                  <c:v>0.39721946375372402</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931717463491704E-2"/>
          <c:y val="0.23606878777137727"/>
          <c:w val="0.8718210836656044"/>
          <c:h val="0.58412314857432057"/>
        </c:manualLayout>
      </c:layout>
      <c:lineChart>
        <c:grouping val="standard"/>
        <c:varyColors val="0"/>
        <c:ser>
          <c:idx val="0"/>
          <c:order val="0"/>
          <c:tx>
            <c:strRef>
              <c:f>Φύλλο1!$B$1</c:f>
              <c:strCache>
                <c:ptCount val="1"/>
                <c:pt idx="0">
                  <c:v>Επιδείνωση της θέσης της επιχείρησης</c:v>
                </c:pt>
              </c:strCache>
            </c:strRef>
          </c:tx>
          <c:spPr>
            <a:ln>
              <a:solidFill>
                <a:schemeClr val="accent2">
                  <a:lumMod val="75000"/>
                </a:schemeClr>
              </a:solidFill>
            </a:ln>
          </c:spPr>
          <c:marker>
            <c:spPr>
              <a:solidFill>
                <a:schemeClr val="accent2">
                  <a:lumMod val="75000"/>
                </a:schemeClr>
              </a:solidFill>
              <a:ln>
                <a:solidFill>
                  <a:schemeClr val="accent2">
                    <a:lumMod val="75000"/>
                  </a:schemeClr>
                </a:solidFill>
              </a:ln>
            </c:spPr>
          </c:marker>
          <c:dLbls>
            <c:dLbl>
              <c:idx val="0"/>
              <c:layout>
                <c:manualLayout>
                  <c:x val="-2.6128784044571168E-2"/>
                  <c:y val="-3.3594150914448624E-2"/>
                </c:manualLayout>
              </c:layout>
              <c:showLegendKey val="0"/>
              <c:showVal val="1"/>
              <c:showCatName val="0"/>
              <c:showSerName val="0"/>
              <c:showPercent val="0"/>
              <c:showBubbleSize val="0"/>
            </c:dLbl>
            <c:dLbl>
              <c:idx val="1"/>
              <c:layout>
                <c:manualLayout>
                  <c:x val="-3.4294029058499674E-2"/>
                  <c:y val="-2.239610060963244E-2"/>
                </c:manualLayout>
              </c:layout>
              <c:showLegendKey val="0"/>
              <c:showVal val="1"/>
              <c:showCatName val="0"/>
              <c:showSerName val="0"/>
              <c:showPercent val="0"/>
              <c:showBubbleSize val="0"/>
            </c:dLbl>
            <c:dLbl>
              <c:idx val="2"/>
              <c:layout>
                <c:manualLayout>
                  <c:x val="-3.2660980055714002E-2"/>
                  <c:y val="-3.0794638338244598E-2"/>
                </c:manualLayout>
              </c:layout>
              <c:showLegendKey val="0"/>
              <c:showVal val="1"/>
              <c:showCatName val="0"/>
              <c:showSerName val="0"/>
              <c:showPercent val="0"/>
              <c:showBubbleSize val="0"/>
            </c:dLbl>
            <c:dLbl>
              <c:idx val="3"/>
              <c:layout>
                <c:manualLayout>
                  <c:x val="-2.2862686038999786E-2"/>
                  <c:y val="-2.5195613185836494E-2"/>
                </c:manualLayout>
              </c:layout>
              <c:showLegendKey val="0"/>
              <c:showVal val="1"/>
              <c:showCatName val="0"/>
              <c:showSerName val="0"/>
              <c:showPercent val="0"/>
              <c:showBubbleSize val="0"/>
            </c:dLbl>
            <c:dLbl>
              <c:idx val="4"/>
              <c:layout>
                <c:manualLayout>
                  <c:x val="-3.1027931052928281E-2"/>
                  <c:y val="-3.6393663490652726E-2"/>
                </c:manualLayout>
              </c:layout>
              <c:showLegendKey val="0"/>
              <c:showVal val="1"/>
              <c:showCatName val="0"/>
              <c:showSerName val="0"/>
              <c:showPercent val="0"/>
              <c:showBubbleSize val="0"/>
            </c:dLbl>
            <c:dLbl>
              <c:idx val="5"/>
              <c:layout>
                <c:manualLayout>
                  <c:x val="-3.9193176066856836E-2"/>
                  <c:y val="-3.0794638338244598E-2"/>
                </c:manualLayout>
              </c:layout>
              <c:showLegendKey val="0"/>
              <c:showVal val="1"/>
              <c:showCatName val="0"/>
              <c:showSerName val="0"/>
              <c:showPercent val="0"/>
              <c:showBubbleSize val="0"/>
            </c:dLbl>
            <c:dLbl>
              <c:idx val="6"/>
              <c:layout>
                <c:manualLayout>
                  <c:x val="-2.0852076354749942E-2"/>
                  <c:y val="-3.4478273004775351E-2"/>
                </c:manualLayout>
              </c:layout>
              <c:showLegendKey val="0"/>
              <c:showVal val="1"/>
              <c:showCatName val="0"/>
              <c:showSerName val="0"/>
              <c:showPercent val="0"/>
              <c:showBubbleSize val="0"/>
            </c:dLbl>
            <c:dLbl>
              <c:idx val="7"/>
              <c:layout>
                <c:manualLayout>
                  <c:x val="-2.8828627053661283E-2"/>
                  <c:y val="-4.0098357798593852E-2"/>
                </c:manualLayout>
              </c:layout>
              <c:showLegendKey val="0"/>
              <c:showVal val="1"/>
              <c:showCatName val="0"/>
              <c:showSerName val="0"/>
              <c:showPercent val="0"/>
              <c:showBubbleSize val="0"/>
            </c:dLbl>
            <c:dLbl>
              <c:idx val="8"/>
              <c:layout>
                <c:manualLayout>
                  <c:x val="-2.8828627053661349E-2"/>
                  <c:y val="-4.0098357798593887E-2"/>
                </c:manualLayout>
              </c:layout>
              <c:showLegendKey val="0"/>
              <c:showVal val="1"/>
              <c:showCatName val="0"/>
              <c:showSerName val="0"/>
              <c:showPercent val="0"/>
              <c:showBubbleSize val="0"/>
            </c:dLbl>
            <c:dLbl>
              <c:idx val="9"/>
              <c:layout>
                <c:manualLayout>
                  <c:x val="-2.7227036661791281E-2"/>
                  <c:y val="-2.6732238532395852E-2"/>
                </c:manualLayout>
              </c:layout>
              <c:showLegendKey val="0"/>
              <c:showVal val="1"/>
              <c:showCatName val="0"/>
              <c:showSerName val="0"/>
              <c:showPercent val="0"/>
              <c:showBubbleSize val="0"/>
            </c:dLbl>
            <c:dLbl>
              <c:idx val="10"/>
              <c:layout>
                <c:manualLayout>
                  <c:x val="-3.5234988621141682E-2"/>
                  <c:y val="-4.8118029358312733E-2"/>
                </c:manualLayout>
              </c:layout>
              <c:showLegendKey val="0"/>
              <c:showVal val="1"/>
              <c:showCatName val="0"/>
              <c:showSerName val="0"/>
              <c:showPercent val="0"/>
              <c:showBubbleSize val="0"/>
            </c:dLbl>
            <c:dLbl>
              <c:idx val="11"/>
              <c:layout>
                <c:manualLayout>
                  <c:x val="-3.5234988621141682E-2"/>
                  <c:y val="-3.2078686238875075E-2"/>
                </c:manualLayout>
              </c:layout>
              <c:showLegendKey val="0"/>
              <c:showVal val="1"/>
              <c:showCatName val="0"/>
              <c:showSerName val="0"/>
              <c:showPercent val="0"/>
              <c:showBubbleSize val="0"/>
            </c:dLbl>
            <c:dLbl>
              <c:idx val="12"/>
              <c:layout>
                <c:manualLayout>
                  <c:x val="-1.6015903918700749E-2"/>
                  <c:y val="-2.6732238532395994E-2"/>
                </c:manualLayout>
              </c:layout>
              <c:showLegendKey val="0"/>
              <c:showVal val="1"/>
              <c:showCatName val="0"/>
              <c:showSerName val="0"/>
              <c:showPercent val="0"/>
              <c:showBubbleSize val="0"/>
            </c:dLbl>
            <c:dLbl>
              <c:idx val="13"/>
              <c:layout>
                <c:manualLayout>
                  <c:x val="-3.3633398229271652E-2"/>
                  <c:y val="-2.9405462385635451E-2"/>
                </c:manualLayout>
              </c:layout>
              <c:showLegendKey val="0"/>
              <c:showVal val="1"/>
              <c:showCatName val="0"/>
              <c:showSerName val="0"/>
              <c:showPercent val="0"/>
              <c:showBubbleSize val="0"/>
            </c:dLbl>
            <c:dLbl>
              <c:idx val="14"/>
              <c:layout>
                <c:manualLayout>
                  <c:x val="-3.5234988621141668E-2"/>
                  <c:y val="-3.2078686238875075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Φύλλο1!$B$2:$B$16</c:f>
              <c:numCache>
                <c:formatCode>General</c:formatCode>
                <c:ptCount val="15"/>
                <c:pt idx="0">
                  <c:v>71.8</c:v>
                </c:pt>
                <c:pt idx="1">
                  <c:v>80.2</c:v>
                </c:pt>
                <c:pt idx="2">
                  <c:v>84.2</c:v>
                </c:pt>
                <c:pt idx="3">
                  <c:v>81.3</c:v>
                </c:pt>
                <c:pt idx="4">
                  <c:v>87.3</c:v>
                </c:pt>
                <c:pt idx="5">
                  <c:v>88.1</c:v>
                </c:pt>
                <c:pt idx="6">
                  <c:v>82</c:v>
                </c:pt>
                <c:pt idx="7">
                  <c:v>75.400000000000006</c:v>
                </c:pt>
                <c:pt idx="8">
                  <c:v>70.3</c:v>
                </c:pt>
                <c:pt idx="9">
                  <c:v>64.7</c:v>
                </c:pt>
                <c:pt idx="10">
                  <c:v>58.6</c:v>
                </c:pt>
                <c:pt idx="11">
                  <c:v>84.3</c:v>
                </c:pt>
                <c:pt idx="12">
                  <c:v>75</c:v>
                </c:pt>
                <c:pt idx="13">
                  <c:v>69.2</c:v>
                </c:pt>
                <c:pt idx="14">
                  <c:v>68.8</c:v>
                </c:pt>
              </c:numCache>
            </c:numRef>
          </c:val>
          <c:smooth val="0"/>
        </c:ser>
        <c:ser>
          <c:idx val="1"/>
          <c:order val="1"/>
          <c:tx>
            <c:strRef>
              <c:f>Φύλλο1!$C$1</c:f>
              <c:strCache>
                <c:ptCount val="1"/>
                <c:pt idx="0">
                  <c:v>Σταθεροποίηση της θέσης της επιχείρησης</c:v>
                </c:pt>
              </c:strCache>
            </c:strRef>
          </c:tx>
          <c:spPr>
            <a:ln>
              <a:solidFill>
                <a:schemeClr val="accent1">
                  <a:lumMod val="75000"/>
                </a:schemeClr>
              </a:solidFill>
            </a:ln>
          </c:spPr>
          <c:marker>
            <c:spPr>
              <a:solidFill>
                <a:schemeClr val="accent1">
                  <a:lumMod val="75000"/>
                </a:schemeClr>
              </a:solidFill>
              <a:ln>
                <a:solidFill>
                  <a:schemeClr val="accent1">
                    <a:lumMod val="75000"/>
                  </a:schemeClr>
                </a:solidFill>
              </a:ln>
            </c:spPr>
          </c:marker>
          <c:dLbls>
            <c:dLbl>
              <c:idx val="0"/>
              <c:layout>
                <c:manualLayout>
                  <c:x val="-3.4136701162653736E-2"/>
                  <c:y val="-3.9445838590322892E-2"/>
                </c:manualLayout>
              </c:layout>
              <c:showLegendKey val="0"/>
              <c:showVal val="1"/>
              <c:showCatName val="0"/>
              <c:showSerName val="0"/>
              <c:showPercent val="0"/>
              <c:showBubbleSize val="0"/>
            </c:dLbl>
            <c:dLbl>
              <c:idx val="1"/>
              <c:layout>
                <c:manualLayout>
                  <c:x val="-3.4294085793287868E-2"/>
                  <c:y val="-2.3280201430574798E-2"/>
                </c:manualLayout>
              </c:layout>
              <c:showLegendKey val="0"/>
              <c:showVal val="1"/>
              <c:showCatName val="0"/>
              <c:showSerName val="0"/>
              <c:showPercent val="0"/>
              <c:showBubbleSize val="0"/>
            </c:dLbl>
            <c:dLbl>
              <c:idx val="2"/>
              <c:layout>
                <c:manualLayout>
                  <c:x val="-3.2660968031499156E-2"/>
                  <c:y val="-2.8752943177364442E-2"/>
                </c:manualLayout>
              </c:layout>
              <c:showLegendKey val="0"/>
              <c:showVal val="1"/>
              <c:showCatName val="0"/>
              <c:showSerName val="0"/>
              <c:showPercent val="0"/>
              <c:showBubbleSize val="0"/>
            </c:dLbl>
            <c:dLbl>
              <c:idx val="3"/>
              <c:layout>
                <c:manualLayout>
                  <c:x val="-3.4419816944523812E-2"/>
                  <c:y val="-3.397309684353305E-2"/>
                </c:manualLayout>
              </c:layout>
              <c:showLegendKey val="0"/>
              <c:showVal val="1"/>
              <c:showCatName val="0"/>
              <c:showSerName val="0"/>
              <c:showPercent val="0"/>
              <c:showBubbleSize val="0"/>
            </c:dLbl>
            <c:dLbl>
              <c:idx val="4"/>
              <c:layout>
                <c:manualLayout>
                  <c:x val="-3.1027931052928281E-2"/>
                  <c:y val="-2.7995125762040642E-2"/>
                </c:manualLayout>
              </c:layout>
              <c:showLegendKey val="0"/>
              <c:showVal val="1"/>
              <c:showCatName val="0"/>
              <c:showSerName val="0"/>
              <c:showPercent val="0"/>
              <c:showBubbleSize val="0"/>
            </c:dLbl>
            <c:dLbl>
              <c:idx val="5"/>
              <c:layout>
                <c:manualLayout>
                  <c:x val="-2.9394882050142637E-2"/>
                  <c:y val="-4.479220121926545E-2"/>
                </c:manualLayout>
              </c:layout>
              <c:showLegendKey val="0"/>
              <c:showVal val="1"/>
              <c:showCatName val="0"/>
              <c:showSerName val="0"/>
              <c:showPercent val="0"/>
              <c:showBubbleSize val="0"/>
            </c:dLbl>
            <c:dLbl>
              <c:idx val="6"/>
              <c:layout>
                <c:manualLayout>
                  <c:x val="-3.8438169404881796E-2"/>
                  <c:y val="-3.7425133945354259E-2"/>
                </c:manualLayout>
              </c:layout>
              <c:showLegendKey val="0"/>
              <c:showVal val="1"/>
              <c:showCatName val="0"/>
              <c:showSerName val="0"/>
              <c:showPercent val="0"/>
              <c:showBubbleSize val="0"/>
            </c:dLbl>
            <c:dLbl>
              <c:idx val="7"/>
              <c:layout>
                <c:manualLayout>
                  <c:x val="-2.8828627053661283E-2"/>
                  <c:y val="-2.4059014679156412E-2"/>
                </c:manualLayout>
              </c:layout>
              <c:showLegendKey val="0"/>
              <c:showVal val="1"/>
              <c:showCatName val="0"/>
              <c:showSerName val="0"/>
              <c:showPercent val="0"/>
              <c:showBubbleSize val="0"/>
            </c:dLbl>
            <c:dLbl>
              <c:idx val="8"/>
              <c:layout>
                <c:manualLayout>
                  <c:x val="-3.6836579013011815E-2"/>
                  <c:y val="-2.9405462385635486E-2"/>
                </c:manualLayout>
              </c:layout>
              <c:showLegendKey val="0"/>
              <c:showVal val="1"/>
              <c:showCatName val="0"/>
              <c:showSerName val="0"/>
              <c:showPercent val="0"/>
              <c:showBubbleSize val="0"/>
            </c:dLbl>
            <c:dLbl>
              <c:idx val="9"/>
              <c:layout>
                <c:manualLayout>
                  <c:x val="-2.8828627053661349E-2"/>
                  <c:y val="-3.7425133945354259E-2"/>
                </c:manualLayout>
              </c:layout>
              <c:showLegendKey val="0"/>
              <c:showVal val="1"/>
              <c:showCatName val="0"/>
              <c:showSerName val="0"/>
              <c:showPercent val="0"/>
              <c:showBubbleSize val="0"/>
            </c:dLbl>
            <c:dLbl>
              <c:idx val="10"/>
              <c:layout>
                <c:manualLayout>
                  <c:x val="-3.5234988621141682E-2"/>
                  <c:y val="-3.2078686238875075E-2"/>
                </c:manualLayout>
              </c:layout>
              <c:showLegendKey val="0"/>
              <c:showVal val="1"/>
              <c:showCatName val="0"/>
              <c:showSerName val="0"/>
              <c:showPercent val="0"/>
              <c:showBubbleSize val="0"/>
            </c:dLbl>
            <c:dLbl>
              <c:idx val="11"/>
              <c:layout>
                <c:manualLayout>
                  <c:x val="-2.7227036661791281E-2"/>
                  <c:y val="-5.613770091803158E-2"/>
                </c:manualLayout>
              </c:layout>
              <c:showLegendKey val="0"/>
              <c:showVal val="1"/>
              <c:showCatName val="0"/>
              <c:showSerName val="0"/>
              <c:showPercent val="0"/>
              <c:showBubbleSize val="0"/>
            </c:dLbl>
            <c:dLbl>
              <c:idx val="12"/>
              <c:layout>
                <c:manualLayout>
                  <c:x val="-3.3633398229271777E-2"/>
                  <c:y val="-3.4751910092114806E-2"/>
                </c:manualLayout>
              </c:layout>
              <c:showLegendKey val="0"/>
              <c:showVal val="1"/>
              <c:showCatName val="0"/>
              <c:showSerName val="0"/>
              <c:showPercent val="0"/>
              <c:showBubbleSize val="0"/>
            </c:dLbl>
            <c:dLbl>
              <c:idx val="13"/>
              <c:layout>
                <c:manualLayout>
                  <c:x val="-3.3633398229271652E-2"/>
                  <c:y val="-4.2771581651833687E-2"/>
                </c:manualLayout>
              </c:layout>
              <c:showLegendKey val="0"/>
              <c:showVal val="1"/>
              <c:showCatName val="0"/>
              <c:showSerName val="0"/>
              <c:showPercent val="0"/>
              <c:showBubbleSize val="0"/>
            </c:dLbl>
            <c:dLbl>
              <c:idx val="14"/>
              <c:layout>
                <c:manualLayout>
                  <c:x val="-3.5234988621141668E-2"/>
                  <c:y val="-4.2771581651833465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Φύλλο1!$C$2:$C$16</c:f>
              <c:numCache>
                <c:formatCode>General</c:formatCode>
                <c:ptCount val="15"/>
                <c:pt idx="0">
                  <c:v>24.4</c:v>
                </c:pt>
                <c:pt idx="1">
                  <c:v>16.600000000000001</c:v>
                </c:pt>
                <c:pt idx="2">
                  <c:v>13.2</c:v>
                </c:pt>
                <c:pt idx="3">
                  <c:v>15.1</c:v>
                </c:pt>
                <c:pt idx="4">
                  <c:v>9.9</c:v>
                </c:pt>
                <c:pt idx="5">
                  <c:v>9.1</c:v>
                </c:pt>
                <c:pt idx="6">
                  <c:v>13.9</c:v>
                </c:pt>
                <c:pt idx="7">
                  <c:v>18.8</c:v>
                </c:pt>
                <c:pt idx="8">
                  <c:v>23.1</c:v>
                </c:pt>
                <c:pt idx="9">
                  <c:v>24.4</c:v>
                </c:pt>
                <c:pt idx="10">
                  <c:v>32.9</c:v>
                </c:pt>
                <c:pt idx="11">
                  <c:v>10.9</c:v>
                </c:pt>
                <c:pt idx="12">
                  <c:v>20.100000000000001</c:v>
                </c:pt>
                <c:pt idx="13">
                  <c:v>23.2</c:v>
                </c:pt>
                <c:pt idx="14">
                  <c:v>23.4</c:v>
                </c:pt>
              </c:numCache>
            </c:numRef>
          </c:val>
          <c:smooth val="0"/>
        </c:ser>
        <c:ser>
          <c:idx val="2"/>
          <c:order val="2"/>
          <c:tx>
            <c:strRef>
              <c:f>Φύλλο1!$D$1</c:f>
              <c:strCache>
                <c:ptCount val="1"/>
                <c:pt idx="0">
                  <c:v>Βελτίωση της θέσης της επιχείρησης</c:v>
                </c:pt>
              </c:strCache>
            </c:strRef>
          </c:tx>
          <c:dLbls>
            <c:dLbl>
              <c:idx val="0"/>
              <c:layout>
                <c:manualLayout>
                  <c:x val="-2.6128784044571168E-2"/>
                  <c:y val="-3.3594150914448624E-2"/>
                </c:manualLayout>
              </c:layout>
              <c:showLegendKey val="0"/>
              <c:showVal val="1"/>
              <c:showCatName val="0"/>
              <c:showSerName val="0"/>
              <c:showPercent val="0"/>
              <c:showBubbleSize val="0"/>
            </c:dLbl>
            <c:dLbl>
              <c:idx val="1"/>
              <c:layout>
                <c:manualLayout>
                  <c:x val="-3.4294029058499674E-2"/>
                  <c:y val="-3.0794638338244598E-2"/>
                </c:manualLayout>
              </c:layout>
              <c:showLegendKey val="0"/>
              <c:showVal val="1"/>
              <c:showCatName val="0"/>
              <c:showSerName val="0"/>
              <c:showPercent val="0"/>
              <c:showBubbleSize val="0"/>
            </c:dLbl>
            <c:dLbl>
              <c:idx val="2"/>
              <c:layout>
                <c:manualLayout>
                  <c:x val="-2.4495735041785482E-2"/>
                  <c:y val="-1.9596588033428574E-2"/>
                </c:manualLayout>
              </c:layout>
              <c:showLegendKey val="0"/>
              <c:showVal val="1"/>
              <c:showCatName val="0"/>
              <c:showSerName val="0"/>
              <c:showPercent val="0"/>
              <c:showBubbleSize val="0"/>
            </c:dLbl>
            <c:dLbl>
              <c:idx val="3"/>
              <c:layout>
                <c:manualLayout>
                  <c:x val="-2.2862686038999786E-2"/>
                  <c:y val="-2.5195613185836602E-2"/>
                </c:manualLayout>
              </c:layout>
              <c:showLegendKey val="0"/>
              <c:showVal val="1"/>
              <c:showCatName val="0"/>
              <c:showSerName val="0"/>
              <c:showPercent val="0"/>
              <c:showBubbleSize val="0"/>
            </c:dLbl>
            <c:dLbl>
              <c:idx val="4"/>
              <c:layout>
                <c:manualLayout>
                  <c:x val="-1.520073224208286E-2"/>
                  <c:y val="-1.412388350806114E-2"/>
                </c:manualLayout>
              </c:layout>
              <c:showLegendKey val="0"/>
              <c:showVal val="1"/>
              <c:showCatName val="0"/>
              <c:showSerName val="0"/>
              <c:showPercent val="0"/>
              <c:showBubbleSize val="0"/>
            </c:dLbl>
            <c:dLbl>
              <c:idx val="5"/>
              <c:layout>
                <c:manualLayout>
                  <c:x val="-1.4980545090570627E-2"/>
                  <c:y val="-3.0920990869361786E-2"/>
                </c:manualLayout>
              </c:layout>
              <c:showLegendKey val="0"/>
              <c:showVal val="1"/>
              <c:showCatName val="0"/>
              <c:showSerName val="0"/>
              <c:showPercent val="0"/>
              <c:showBubbleSize val="0"/>
            </c:dLbl>
            <c:dLbl>
              <c:idx val="6"/>
              <c:layout>
                <c:manualLayout>
                  <c:x val="-2.0852076354749942E-2"/>
                  <c:y val="-2.0901874161460211E-2"/>
                </c:manualLayout>
              </c:layout>
              <c:showLegendKey val="0"/>
              <c:showVal val="1"/>
              <c:showCatName val="0"/>
              <c:showSerName val="0"/>
              <c:showPercent val="0"/>
              <c:showBubbleSize val="0"/>
            </c:dLbl>
            <c:dLbl>
              <c:idx val="7"/>
              <c:layout>
                <c:manualLayout>
                  <c:x val="-2.8828627053661283E-2"/>
                  <c:y val="-2.4059014679156412E-2"/>
                </c:manualLayout>
              </c:layout>
              <c:showLegendKey val="0"/>
              <c:showVal val="1"/>
              <c:showCatName val="0"/>
              <c:showSerName val="0"/>
              <c:showPercent val="0"/>
              <c:showBubbleSize val="0"/>
            </c:dLbl>
            <c:dLbl>
              <c:idx val="8"/>
              <c:layout>
                <c:manualLayout>
                  <c:x val="-2.8828627053661349E-2"/>
                  <c:y val="-1.8712566972677126E-2"/>
                </c:manualLayout>
              </c:layout>
              <c:showLegendKey val="0"/>
              <c:showVal val="1"/>
              <c:showCatName val="0"/>
              <c:showSerName val="0"/>
              <c:showPercent val="0"/>
              <c:showBubbleSize val="0"/>
            </c:dLbl>
            <c:dLbl>
              <c:idx val="9"/>
              <c:layout>
                <c:manualLayout>
                  <c:x val="-3.6836579013011815E-2"/>
                  <c:y val="-2.6732238532396011E-2"/>
                </c:manualLayout>
              </c:layout>
              <c:showLegendKey val="0"/>
              <c:showVal val="1"/>
              <c:showCatName val="0"/>
              <c:showSerName val="0"/>
              <c:showPercent val="0"/>
              <c:showBubbleSize val="0"/>
            </c:dLbl>
            <c:dLbl>
              <c:idx val="10"/>
              <c:layout>
                <c:manualLayout>
                  <c:x val="-2.7227036661791281E-2"/>
                  <c:y val="-2.4059014679156252E-2"/>
                </c:manualLayout>
              </c:layout>
              <c:showLegendKey val="0"/>
              <c:showVal val="1"/>
              <c:showCatName val="0"/>
              <c:showSerName val="0"/>
              <c:showPercent val="0"/>
              <c:showBubbleSize val="0"/>
            </c:dLbl>
            <c:dLbl>
              <c:idx val="11"/>
              <c:layout>
                <c:manualLayout>
                  <c:x val="-2.562544626992121E-2"/>
                  <c:y val="-1.6039343119437537E-2"/>
                </c:manualLayout>
              </c:layout>
              <c:showLegendKey val="0"/>
              <c:showVal val="1"/>
              <c:showCatName val="0"/>
              <c:showSerName val="0"/>
              <c:showPercent val="0"/>
              <c:showBubbleSize val="0"/>
            </c:dLbl>
            <c:dLbl>
              <c:idx val="12"/>
              <c:layout>
                <c:manualLayout>
                  <c:x val="-2.562544626992121E-2"/>
                  <c:y val="-2.9405462385635486E-2"/>
                </c:manualLayout>
              </c:layout>
              <c:showLegendKey val="0"/>
              <c:showVal val="1"/>
              <c:showCatName val="0"/>
              <c:showSerName val="0"/>
              <c:showPercent val="0"/>
              <c:showBubbleSize val="0"/>
            </c:dLbl>
            <c:dLbl>
              <c:idx val="13"/>
              <c:layout>
                <c:manualLayout>
                  <c:x val="-2.4023855878051011E-2"/>
                  <c:y val="-2.9405462385635392E-2"/>
                </c:manualLayout>
              </c:layout>
              <c:showLegendKey val="0"/>
              <c:showVal val="1"/>
              <c:showCatName val="0"/>
              <c:showSerName val="0"/>
              <c:showPercent val="0"/>
              <c:showBubbleSize val="0"/>
            </c:dLbl>
            <c:dLbl>
              <c:idx val="14"/>
              <c:layout>
                <c:manualLayout>
                  <c:x val="-2.562544626992121E-2"/>
                  <c:y val="-2.9405462385635597E-2"/>
                </c:manualLayout>
              </c:layout>
              <c:showLegendKey val="0"/>
              <c:showVal val="1"/>
              <c:showCatName val="0"/>
              <c:showSerName val="0"/>
              <c:showPercent val="0"/>
              <c:showBubbleSize val="0"/>
            </c:dLbl>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Φύλλο1!$D$2:$D$16</c:f>
              <c:numCache>
                <c:formatCode>General</c:formatCode>
                <c:ptCount val="15"/>
                <c:pt idx="0">
                  <c:v>3.7</c:v>
                </c:pt>
                <c:pt idx="1">
                  <c:v>2.9</c:v>
                </c:pt>
                <c:pt idx="2">
                  <c:v>2.4</c:v>
                </c:pt>
                <c:pt idx="3">
                  <c:v>3.3</c:v>
                </c:pt>
                <c:pt idx="4">
                  <c:v>2.7</c:v>
                </c:pt>
                <c:pt idx="5">
                  <c:v>2.6</c:v>
                </c:pt>
                <c:pt idx="6">
                  <c:v>4</c:v>
                </c:pt>
                <c:pt idx="7">
                  <c:v>5.8</c:v>
                </c:pt>
                <c:pt idx="8">
                  <c:v>6.6</c:v>
                </c:pt>
                <c:pt idx="9">
                  <c:v>10.7</c:v>
                </c:pt>
                <c:pt idx="10">
                  <c:v>8.4</c:v>
                </c:pt>
                <c:pt idx="11">
                  <c:v>4.8</c:v>
                </c:pt>
                <c:pt idx="12">
                  <c:v>4.8</c:v>
                </c:pt>
                <c:pt idx="13">
                  <c:v>7.6</c:v>
                </c:pt>
                <c:pt idx="14">
                  <c:v>7.5</c:v>
                </c:pt>
              </c:numCache>
            </c:numRef>
          </c:val>
          <c:smooth val="0"/>
        </c:ser>
        <c:dLbls>
          <c:showLegendKey val="0"/>
          <c:showVal val="0"/>
          <c:showCatName val="0"/>
          <c:showSerName val="0"/>
          <c:showPercent val="0"/>
          <c:showBubbleSize val="0"/>
        </c:dLbls>
        <c:marker val="1"/>
        <c:smooth val="0"/>
        <c:axId val="32750592"/>
        <c:axId val="57869056"/>
      </c:lineChart>
      <c:catAx>
        <c:axId val="32750592"/>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57869056"/>
        <c:crosses val="autoZero"/>
        <c:auto val="1"/>
        <c:lblAlgn val="ctr"/>
        <c:lblOffset val="100"/>
        <c:noMultiLvlLbl val="0"/>
      </c:catAx>
      <c:valAx>
        <c:axId val="57869056"/>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32750592"/>
        <c:crosses val="autoZero"/>
        <c:crossBetween val="between"/>
      </c:valAx>
    </c:plotArea>
    <c:legend>
      <c:legendPos val="r"/>
      <c:layout>
        <c:manualLayout>
          <c:xMode val="edge"/>
          <c:yMode val="edge"/>
          <c:x val="0.22084428890617094"/>
          <c:y val="2.5724654932522467E-4"/>
          <c:w val="0.33293861066195118"/>
          <c:h val="0.28074533690829662"/>
        </c:manualLayout>
      </c:layout>
      <c:overlay val="0"/>
      <c:txPr>
        <a:bodyPr/>
        <a:lstStyle/>
        <a:p>
          <a:pPr>
            <a:defRPr sz="1200">
              <a:latin typeface="Calibri" panose="020F0502020204030204" pitchFamily="34" charset="0"/>
            </a:defRPr>
          </a:pPr>
          <a:endParaRPr lang="el-GR"/>
        </a:p>
      </c:txPr>
    </c:legend>
    <c:plotVisOnly val="1"/>
    <c:dispBlanksAs val="gap"/>
    <c:showDLblsOverMax val="0"/>
  </c:chart>
  <c:txPr>
    <a:bodyPr/>
    <a:lstStyle/>
    <a:p>
      <a:pPr>
        <a:defRPr sz="1800"/>
      </a:pPr>
      <a:endParaRPr lang="el-GR"/>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6666666666667"/>
          <c:y val="0.18125000000000024"/>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tx1">
                  <a:lumMod val="50000"/>
                  <a:lumOff val="50000"/>
                </a:schemeClr>
              </a:solidFill>
              <a:ln>
                <a:solidFill>
                  <a:schemeClr val="bg1"/>
                </a:solidFill>
              </a:ln>
            </c:spPr>
          </c:dPt>
          <c:dLbls>
            <c:dLbl>
              <c:idx val="0"/>
              <c:layout>
                <c:manualLayout>
                  <c:x val="3.9583005249343842E-2"/>
                  <c:y val="-0.17812500000000001"/>
                </c:manualLayout>
              </c:layout>
              <c:showLegendKey val="0"/>
              <c:showVal val="1"/>
              <c:showCatName val="1"/>
              <c:showSerName val="0"/>
              <c:showPercent val="0"/>
              <c:showBubbleSize val="0"/>
              <c:separator>
</c:separator>
            </c:dLbl>
            <c:dLbl>
              <c:idx val="1"/>
              <c:layout>
                <c:manualLayout>
                  <c:x val="-0.21041666666666675"/>
                  <c:y val="-0.44374999999999998"/>
                </c:manualLayout>
              </c:layout>
              <c:showLegendKey val="0"/>
              <c:showVal val="1"/>
              <c:showCatName val="1"/>
              <c:showSerName val="0"/>
              <c:showPercent val="0"/>
              <c:showBubbleSize val="0"/>
              <c:separator>
</c:separator>
            </c:dLbl>
            <c:dLbl>
              <c:idx val="2"/>
              <c:layout>
                <c:manualLayout>
                  <c:x val="-1.2500164041994751E-2"/>
                  <c:y val="-0.16250000000000001"/>
                </c:manualLayout>
              </c:layout>
              <c:showLegendKey val="0"/>
              <c:showVal val="1"/>
              <c:showCatName val="1"/>
              <c:showSerName val="0"/>
              <c:showPercent val="0"/>
              <c:showBubbleSize val="0"/>
              <c:separator>
</c:separator>
            </c:dLbl>
            <c:dLbl>
              <c:idx val="3"/>
              <c:layout>
                <c:manualLayout>
                  <c:x val="-9.1666666666667299E-2"/>
                  <c:y val="-0.14375000000000004"/>
                </c:manualLayout>
              </c:layout>
              <c:showLegendKey val="0"/>
              <c:showVal val="1"/>
              <c:showCatName val="1"/>
              <c:showSerName val="0"/>
              <c:showPercent val="0"/>
              <c:showBubbleSize val="0"/>
              <c:separator>
</c:separator>
            </c:dLbl>
            <c:txPr>
              <a:bodyPr/>
              <a:lstStyle/>
              <a:p>
                <a:pPr>
                  <a:defRPr sz="12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Φύλλο1!$A$2:$A$4</c:f>
              <c:strCache>
                <c:ptCount val="3"/>
                <c:pt idx="0">
                  <c:v>Ναι</c:v>
                </c:pt>
                <c:pt idx="1">
                  <c:v>Όχι</c:v>
                </c:pt>
                <c:pt idx="2">
                  <c:v>ΔΑ</c:v>
                </c:pt>
              </c:strCache>
            </c:strRef>
          </c:cat>
          <c:val>
            <c:numRef>
              <c:f>Φύλλο1!$B$2:$B$4</c:f>
              <c:numCache>
                <c:formatCode>0.0</c:formatCode>
                <c:ptCount val="3"/>
                <c:pt idx="0">
                  <c:v>19.062832800851961</c:v>
                </c:pt>
                <c:pt idx="1">
                  <c:v>77.209797657081964</c:v>
                </c:pt>
                <c:pt idx="2">
                  <c:v>3.7273695420660293</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75000000000028"/>
          <c:y val="0.193750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4.3749999999999997E-2"/>
                  <c:y val="-0.16188779527559055"/>
                </c:manualLayout>
              </c:layout>
              <c:showLegendKey val="0"/>
              <c:showVal val="1"/>
              <c:showCatName val="1"/>
              <c:showSerName val="0"/>
              <c:showPercent val="0"/>
              <c:showBubbleSize val="0"/>
              <c:separator>
</c:separator>
            </c:dLbl>
            <c:dLbl>
              <c:idx val="1"/>
              <c:layout>
                <c:manualLayout>
                  <c:x val="0.10833333333333336"/>
                  <c:y val="-9.0625000000000289E-2"/>
                </c:manualLayout>
              </c:layout>
              <c:showLegendKey val="0"/>
              <c:showVal val="1"/>
              <c:showCatName val="1"/>
              <c:showSerName val="0"/>
              <c:showPercent val="0"/>
              <c:showBubbleSize val="0"/>
              <c:separator>
</c:separator>
            </c:dLbl>
            <c:dLbl>
              <c:idx val="2"/>
              <c:layout>
                <c:manualLayout>
                  <c:x val="-0.16666666666666666"/>
                  <c:y val="0.12812499999999988"/>
                </c:manualLayout>
              </c:layout>
              <c:showLegendKey val="0"/>
              <c:showVal val="1"/>
              <c:showCatName val="1"/>
              <c:showSerName val="0"/>
              <c:showPercent val="0"/>
              <c:showBubbleSize val="0"/>
              <c:separator>
</c:separator>
            </c:dLbl>
            <c:dLbl>
              <c:idx val="3"/>
              <c:layout>
                <c:manualLayout>
                  <c:x val="-3.7500000000000006E-2"/>
                  <c:y val="-0.15937499999999999"/>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θα αυξηθούν</c:v>
                </c:pt>
                <c:pt idx="1">
                  <c:v>θα μειωθούν</c:v>
                </c:pt>
                <c:pt idx="2">
                  <c:v>Θα παραμείνουν  αμετάβλητες</c:v>
                </c:pt>
                <c:pt idx="3">
                  <c:v>ΔΑ</c:v>
                </c:pt>
              </c:strCache>
            </c:strRef>
          </c:cat>
          <c:val>
            <c:numRef>
              <c:f>Φύλλο1!$B$2:$B$5</c:f>
              <c:numCache>
                <c:formatCode>0.0</c:formatCode>
                <c:ptCount val="4"/>
                <c:pt idx="0">
                  <c:v>7.0506454816286013</c:v>
                </c:pt>
                <c:pt idx="1">
                  <c:v>22.442899702085402</c:v>
                </c:pt>
                <c:pt idx="2">
                  <c:v>66.23634558093346</c:v>
                </c:pt>
                <c:pt idx="3">
                  <c:v>4.2701092353525336</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7884608733201637"/>
          <c:y val="0.10526040035955612"/>
          <c:w val="0.77812960509629225"/>
          <c:h val="0.83061961970555465"/>
        </c:manualLayout>
      </c:layout>
      <c:barChart>
        <c:barDir val="bar"/>
        <c:grouping val="percentStacked"/>
        <c:varyColors val="0"/>
        <c:ser>
          <c:idx val="0"/>
          <c:order val="0"/>
          <c:tx>
            <c:strRef>
              <c:f>Φύλλο1!$B$1</c:f>
              <c:strCache>
                <c:ptCount val="1"/>
                <c:pt idx="0">
                  <c:v>Αύξηση</c:v>
                </c:pt>
              </c:strCache>
            </c:strRef>
          </c:tx>
          <c:spPr>
            <a:solidFill>
              <a:schemeClr val="accent3">
                <a:lumMod val="75000"/>
              </a:schemeClr>
            </a:solidFill>
          </c:spPr>
          <c:invertIfNegative val="0"/>
          <c:dLbls>
            <c:txPr>
              <a:bodyPr/>
              <a:lstStyle/>
              <a:p>
                <a:pPr>
                  <a:defRPr sz="1200">
                    <a:solidFill>
                      <a:schemeClr val="bg1"/>
                    </a:solidFill>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Φύλλο1!$A$2:$A$8</c:f>
              <c:strCache>
                <c:ptCount val="7"/>
                <c:pt idx="0">
                  <c:v>ΑΠΑΣΧΟΛΗΣΗ</c:v>
                </c:pt>
                <c:pt idx="1">
                  <c:v>ΤΙΜΕΣ</c:v>
                </c:pt>
                <c:pt idx="2">
                  <c:v>ΕΠΕΝΔΥΣΕΙΣ</c:v>
                </c:pt>
                <c:pt idx="3">
                  <c:v>ΠΑΡΑΓΓΕΛΙΕΣ</c:v>
                </c:pt>
                <c:pt idx="4">
                  <c:v>ΡΕΥΣΤΟΤΗΤΑ</c:v>
                </c:pt>
                <c:pt idx="5">
                  <c:v>ΖΗΤΗΣΗ</c:v>
                </c:pt>
                <c:pt idx="6">
                  <c:v>ΚΥΚΛΟΣ ΕΡΓΑΣΙΩΝ</c:v>
                </c:pt>
              </c:strCache>
            </c:strRef>
          </c:cat>
          <c:val>
            <c:numRef>
              <c:f>Φύλλο1!$B$2:$B$8</c:f>
              <c:numCache>
                <c:formatCode>General</c:formatCode>
                <c:ptCount val="7"/>
                <c:pt idx="0">
                  <c:v>5.0999999999999996</c:v>
                </c:pt>
                <c:pt idx="1">
                  <c:v>7.1</c:v>
                </c:pt>
                <c:pt idx="2">
                  <c:v>3.6</c:v>
                </c:pt>
                <c:pt idx="3">
                  <c:v>9.2000000000000011</c:v>
                </c:pt>
                <c:pt idx="4">
                  <c:v>8.2000000000000011</c:v>
                </c:pt>
                <c:pt idx="5">
                  <c:v>10.8</c:v>
                </c:pt>
                <c:pt idx="6">
                  <c:v>9.7000000000000011</c:v>
                </c:pt>
              </c:numCache>
            </c:numRef>
          </c:val>
        </c:ser>
        <c:ser>
          <c:idx val="1"/>
          <c:order val="1"/>
          <c:tx>
            <c:strRef>
              <c:f>Φύλλο1!$C$1</c:f>
              <c:strCache>
                <c:ptCount val="1"/>
                <c:pt idx="0">
                  <c:v>Μείωση</c:v>
                </c:pt>
              </c:strCache>
            </c:strRef>
          </c:tx>
          <c:invertIfNegative val="0"/>
          <c:dLbls>
            <c:txPr>
              <a:bodyPr/>
              <a:lstStyle/>
              <a:p>
                <a:pPr algn="ctr">
                  <a:defRPr lang="el-GR" sz="1200" b="0" i="0" u="none" strike="noStrike" kern="1200" baseline="0">
                    <a:solidFill>
                      <a:prstClr val="white"/>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Φύλλο1!$A$2:$A$8</c:f>
              <c:strCache>
                <c:ptCount val="7"/>
                <c:pt idx="0">
                  <c:v>ΑΠΑΣΧΟΛΗΣΗ</c:v>
                </c:pt>
                <c:pt idx="1">
                  <c:v>ΤΙΜΕΣ</c:v>
                </c:pt>
                <c:pt idx="2">
                  <c:v>ΕΠΕΝΔΥΣΕΙΣ</c:v>
                </c:pt>
                <c:pt idx="3">
                  <c:v>ΠΑΡΑΓΓΕΛΙΕΣ</c:v>
                </c:pt>
                <c:pt idx="4">
                  <c:v>ΡΕΥΣΤΟΤΗΤΑ</c:v>
                </c:pt>
                <c:pt idx="5">
                  <c:v>ΖΗΤΗΣΗ</c:v>
                </c:pt>
                <c:pt idx="6">
                  <c:v>ΚΥΚΛΟΣ ΕΡΓΑΣΙΩΝ</c:v>
                </c:pt>
              </c:strCache>
            </c:strRef>
          </c:cat>
          <c:val>
            <c:numRef>
              <c:f>Φύλλο1!$C$2:$C$8</c:f>
              <c:numCache>
                <c:formatCode>General</c:formatCode>
                <c:ptCount val="7"/>
                <c:pt idx="0">
                  <c:v>7.4</c:v>
                </c:pt>
                <c:pt idx="1">
                  <c:v>22.4</c:v>
                </c:pt>
                <c:pt idx="2">
                  <c:v>31.4</c:v>
                </c:pt>
                <c:pt idx="3">
                  <c:v>58.7</c:v>
                </c:pt>
                <c:pt idx="4">
                  <c:v>61.8</c:v>
                </c:pt>
                <c:pt idx="5">
                  <c:v>57.2</c:v>
                </c:pt>
                <c:pt idx="6">
                  <c:v>58.1</c:v>
                </c:pt>
              </c:numCache>
            </c:numRef>
          </c:val>
        </c:ser>
        <c:ser>
          <c:idx val="2"/>
          <c:order val="2"/>
          <c:tx>
            <c:strRef>
              <c:f>Φύλλο1!$D$1</c:f>
              <c:strCache>
                <c:ptCount val="1"/>
                <c:pt idx="0">
                  <c:v>Χωρίς μεταβολή</c:v>
                </c:pt>
              </c:strCache>
            </c:strRef>
          </c:tx>
          <c:spPr>
            <a:solidFill>
              <a:schemeClr val="accent1">
                <a:lumMod val="75000"/>
              </a:schemeClr>
            </a:solidFill>
          </c:spPr>
          <c:invertIfNegative val="0"/>
          <c:dLbls>
            <c:txPr>
              <a:bodyPr/>
              <a:lstStyle/>
              <a:p>
                <a:pPr algn="ctr">
                  <a:defRPr lang="el-GR" sz="1200" b="0" i="0" u="none" strike="noStrike" kern="1200" baseline="0">
                    <a:solidFill>
                      <a:prstClr val="white"/>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Φύλλο1!$A$2:$A$8</c:f>
              <c:strCache>
                <c:ptCount val="7"/>
                <c:pt idx="0">
                  <c:v>ΑΠΑΣΧΟΛΗΣΗ</c:v>
                </c:pt>
                <c:pt idx="1">
                  <c:v>ΤΙΜΕΣ</c:v>
                </c:pt>
                <c:pt idx="2">
                  <c:v>ΕΠΕΝΔΥΣΕΙΣ</c:v>
                </c:pt>
                <c:pt idx="3">
                  <c:v>ΠΑΡΑΓΓΕΛΙΕΣ</c:v>
                </c:pt>
                <c:pt idx="4">
                  <c:v>ΡΕΥΣΤΟΤΗΤΑ</c:v>
                </c:pt>
                <c:pt idx="5">
                  <c:v>ΖΗΤΗΣΗ</c:v>
                </c:pt>
                <c:pt idx="6">
                  <c:v>ΚΥΚΛΟΣ ΕΡΓΑΣΙΩΝ</c:v>
                </c:pt>
              </c:strCache>
            </c:strRef>
          </c:cat>
          <c:val>
            <c:numRef>
              <c:f>Φύλλο1!$D$2:$D$8</c:f>
              <c:numCache>
                <c:formatCode>General</c:formatCode>
                <c:ptCount val="7"/>
                <c:pt idx="0">
                  <c:v>81.099999999999994</c:v>
                </c:pt>
                <c:pt idx="1">
                  <c:v>66.2</c:v>
                </c:pt>
                <c:pt idx="2">
                  <c:v>55.7</c:v>
                </c:pt>
                <c:pt idx="3">
                  <c:v>25.1</c:v>
                </c:pt>
                <c:pt idx="4">
                  <c:v>24.4</c:v>
                </c:pt>
                <c:pt idx="5">
                  <c:v>26.5</c:v>
                </c:pt>
                <c:pt idx="6">
                  <c:v>26.9</c:v>
                </c:pt>
              </c:numCache>
            </c:numRef>
          </c:val>
        </c:ser>
        <c:ser>
          <c:idx val="3"/>
          <c:order val="3"/>
          <c:tx>
            <c:strRef>
              <c:f>Φύλλο1!$E$1</c:f>
              <c:strCache>
                <c:ptCount val="1"/>
                <c:pt idx="0">
                  <c:v>ΔΑ</c:v>
                </c:pt>
              </c:strCache>
            </c:strRef>
          </c:tx>
          <c:spPr>
            <a:solidFill>
              <a:schemeClr val="tx1">
                <a:lumMod val="50000"/>
                <a:lumOff val="50000"/>
              </a:schemeClr>
            </a:solidFill>
          </c:spPr>
          <c:invertIfNegative val="0"/>
          <c:dLbls>
            <c:txPr>
              <a:bodyPr/>
              <a:lstStyle/>
              <a:p>
                <a:pPr algn="ctr">
                  <a:defRPr lang="el-GR" sz="1200" b="0" i="0" u="none" strike="noStrike" kern="1200" baseline="0">
                    <a:solidFill>
                      <a:prstClr val="white"/>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Φύλλο1!$A$2:$A$8</c:f>
              <c:strCache>
                <c:ptCount val="7"/>
                <c:pt idx="0">
                  <c:v>ΑΠΑΣΧΟΛΗΣΗ</c:v>
                </c:pt>
                <c:pt idx="1">
                  <c:v>ΤΙΜΕΣ</c:v>
                </c:pt>
                <c:pt idx="2">
                  <c:v>ΕΠΕΝΔΥΣΕΙΣ</c:v>
                </c:pt>
                <c:pt idx="3">
                  <c:v>ΠΑΡΑΓΓΕΛΙΕΣ</c:v>
                </c:pt>
                <c:pt idx="4">
                  <c:v>ΡΕΥΣΤΟΤΗΤΑ</c:v>
                </c:pt>
                <c:pt idx="5">
                  <c:v>ΖΗΤΗΣΗ</c:v>
                </c:pt>
                <c:pt idx="6">
                  <c:v>ΚΥΚΛΟΣ ΕΡΓΑΣΙΩΝ</c:v>
                </c:pt>
              </c:strCache>
            </c:strRef>
          </c:cat>
          <c:val>
            <c:numRef>
              <c:f>Φύλλο1!$E$2:$E$8</c:f>
              <c:numCache>
                <c:formatCode>General</c:formatCode>
                <c:ptCount val="7"/>
                <c:pt idx="0">
                  <c:v>6.4</c:v>
                </c:pt>
                <c:pt idx="1">
                  <c:v>4.3</c:v>
                </c:pt>
                <c:pt idx="2">
                  <c:v>3.6</c:v>
                </c:pt>
                <c:pt idx="3">
                  <c:v>7</c:v>
                </c:pt>
                <c:pt idx="4">
                  <c:v>5.6</c:v>
                </c:pt>
                <c:pt idx="5">
                  <c:v>5.5</c:v>
                </c:pt>
                <c:pt idx="6">
                  <c:v>5.3</c:v>
                </c:pt>
              </c:numCache>
            </c:numRef>
          </c:val>
        </c:ser>
        <c:dLbls>
          <c:showLegendKey val="0"/>
          <c:showVal val="0"/>
          <c:showCatName val="0"/>
          <c:showSerName val="0"/>
          <c:showPercent val="0"/>
          <c:showBubbleSize val="0"/>
        </c:dLbls>
        <c:gapWidth val="50"/>
        <c:overlap val="100"/>
        <c:axId val="35288576"/>
        <c:axId val="35290112"/>
      </c:barChart>
      <c:catAx>
        <c:axId val="35288576"/>
        <c:scaling>
          <c:orientation val="minMax"/>
        </c:scaling>
        <c:delete val="0"/>
        <c:axPos val="l"/>
        <c:majorTickMark val="out"/>
        <c:minorTickMark val="none"/>
        <c:tickLblPos val="nextTo"/>
        <c:txPr>
          <a:bodyPr/>
          <a:lstStyle/>
          <a:p>
            <a:pPr>
              <a:defRPr sz="1200">
                <a:latin typeface="Calibri" panose="020F0502020204030204" pitchFamily="34" charset="0"/>
              </a:defRPr>
            </a:pPr>
            <a:endParaRPr lang="el-GR"/>
          </a:p>
        </c:txPr>
        <c:crossAx val="35290112"/>
        <c:crosses val="autoZero"/>
        <c:auto val="1"/>
        <c:lblAlgn val="ctr"/>
        <c:lblOffset val="100"/>
        <c:noMultiLvlLbl val="0"/>
      </c:catAx>
      <c:valAx>
        <c:axId val="35290112"/>
        <c:scaling>
          <c:orientation val="minMax"/>
        </c:scaling>
        <c:delete val="0"/>
        <c:axPos val="b"/>
        <c:majorGridlines/>
        <c:numFmt formatCode="0%" sourceLinked="1"/>
        <c:majorTickMark val="out"/>
        <c:minorTickMark val="none"/>
        <c:tickLblPos val="nextTo"/>
        <c:txPr>
          <a:bodyPr/>
          <a:lstStyle/>
          <a:p>
            <a:pPr>
              <a:defRPr sz="1200">
                <a:latin typeface="Calibri" panose="020F0502020204030204" pitchFamily="34" charset="0"/>
              </a:defRPr>
            </a:pPr>
            <a:endParaRPr lang="el-GR"/>
          </a:p>
        </c:txPr>
        <c:crossAx val="35288576"/>
        <c:crosses val="autoZero"/>
        <c:crossBetween val="between"/>
      </c:valAx>
    </c:plotArea>
    <c:legend>
      <c:legendPos val="r"/>
      <c:layout>
        <c:manualLayout>
          <c:xMode val="edge"/>
          <c:yMode val="edge"/>
          <c:x val="0.21509572835722737"/>
          <c:y val="4.4615202687916827E-2"/>
          <c:w val="0.66327029276440941"/>
          <c:h val="4.2934418698222704E-2"/>
        </c:manualLayout>
      </c:layout>
      <c:overlay val="0"/>
      <c:txPr>
        <a:bodyPr/>
        <a:lstStyle/>
        <a:p>
          <a:pPr>
            <a:defRPr sz="1200">
              <a:latin typeface="Calibri" panose="020F0502020204030204" pitchFamily="34" charset="0"/>
            </a:defRPr>
          </a:pPr>
          <a:endParaRPr lang="el-GR"/>
        </a:p>
      </c:txPr>
    </c:legend>
    <c:plotVisOnly val="1"/>
    <c:dispBlanksAs val="gap"/>
    <c:showDLblsOverMax val="0"/>
  </c:chart>
  <c:txPr>
    <a:bodyPr/>
    <a:lstStyle/>
    <a:p>
      <a:pPr>
        <a:defRPr sz="1800"/>
      </a:pPr>
      <a:endParaRPr lang="el-GR"/>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309043877330833"/>
          <c:y val="0.22514158444834484"/>
          <c:w val="0.47407880586855755"/>
          <c:h val="0.77485841555165735"/>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2.9716887623438434E-2"/>
                  <c:y val="-0.18815418179941379"/>
                </c:manualLayout>
              </c:layout>
              <c:showLegendKey val="0"/>
              <c:showVal val="1"/>
              <c:showCatName val="1"/>
              <c:showSerName val="0"/>
              <c:showPercent val="0"/>
              <c:showBubbleSize val="0"/>
              <c:separator>
</c:separator>
            </c:dLbl>
            <c:dLbl>
              <c:idx val="1"/>
              <c:layout>
                <c:manualLayout>
                  <c:x val="0.11936511988154823"/>
                  <c:y val="-0.13214799405454636"/>
                </c:manualLayout>
              </c:layout>
              <c:showLegendKey val="0"/>
              <c:showVal val="1"/>
              <c:showCatName val="1"/>
              <c:showSerName val="0"/>
              <c:showPercent val="0"/>
              <c:showBubbleSize val="0"/>
              <c:separator>
</c:separator>
            </c:dLbl>
            <c:dLbl>
              <c:idx val="2"/>
              <c:layout>
                <c:manualLayout>
                  <c:x val="-0.2502162201041716"/>
                  <c:y val="-0.1588735035560537"/>
                </c:manualLayout>
              </c:layout>
              <c:showLegendKey val="0"/>
              <c:showVal val="1"/>
              <c:showCatName val="1"/>
              <c:showSerName val="0"/>
              <c:showPercent val="0"/>
              <c:showBubbleSize val="0"/>
              <c:separator>
</c:separator>
            </c:dLbl>
            <c:dLbl>
              <c:idx val="3"/>
              <c:layout>
                <c:manualLayout>
                  <c:x val="-4.7107036407430733E-2"/>
                  <c:y val="-0.16195769867790025"/>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Αυξήθηκε</c:v>
                </c:pt>
                <c:pt idx="1">
                  <c:v>Μειώθηκε</c:v>
                </c:pt>
                <c:pt idx="2">
                  <c:v>Σταθερό</c:v>
                </c:pt>
                <c:pt idx="3">
                  <c:v>ΔΑ</c:v>
                </c:pt>
              </c:strCache>
            </c:strRef>
          </c:cat>
          <c:val>
            <c:numRef>
              <c:f>Φύλλο1!$B$2:$B$5</c:f>
              <c:numCache>
                <c:formatCode>General</c:formatCode>
                <c:ptCount val="4"/>
                <c:pt idx="0">
                  <c:v>4.5999999999999996</c:v>
                </c:pt>
                <c:pt idx="1">
                  <c:v>9.2000000000000011</c:v>
                </c:pt>
                <c:pt idx="2">
                  <c:v>83.3</c:v>
                </c:pt>
                <c:pt idx="3">
                  <c:v>2.9</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437538386720133"/>
          <c:y val="2.2605301546416219E-2"/>
          <c:w val="0.61530964588840231"/>
          <c:h val="0.87090711534992926"/>
        </c:manualLayout>
      </c:layout>
      <c:barChart>
        <c:barDir val="bar"/>
        <c:grouping val="clustered"/>
        <c:varyColors val="0"/>
        <c:ser>
          <c:idx val="0"/>
          <c:order val="0"/>
          <c:tx>
            <c:strRef>
              <c:f>Φύλλο1!$B$1</c:f>
              <c:strCache>
                <c:ptCount val="1"/>
                <c:pt idx="0">
                  <c:v>Σειρά 1</c:v>
                </c:pt>
              </c:strCache>
            </c:strRef>
          </c:tx>
          <c:invertIfNegative val="0"/>
          <c:dPt>
            <c:idx val="0"/>
            <c:invertIfNegative val="0"/>
            <c:bubble3D val="0"/>
            <c:spPr>
              <a:solidFill>
                <a:schemeClr val="tx1">
                  <a:lumMod val="50000"/>
                  <a:lumOff val="50000"/>
                </a:schemeClr>
              </a:solidFill>
            </c:spPr>
          </c:dPt>
          <c:dPt>
            <c:idx val="2"/>
            <c:invertIfNegative val="0"/>
            <c:bubble3D val="0"/>
            <c:spPr>
              <a:solidFill>
                <a:srgbClr val="C0504D">
                  <a:lumMod val="60000"/>
                  <a:lumOff val="40000"/>
                </a:srgbClr>
              </a:solidFill>
            </c:spPr>
          </c:dPt>
          <c:dPt>
            <c:idx val="3"/>
            <c:invertIfNegative val="0"/>
            <c:bubble3D val="0"/>
            <c:spPr>
              <a:solidFill>
                <a:srgbClr val="C0504D">
                  <a:lumMod val="60000"/>
                  <a:lumOff val="40000"/>
                </a:srgbClr>
              </a:solidFill>
            </c:spPr>
          </c:dPt>
          <c:dPt>
            <c:idx val="4"/>
            <c:invertIfNegative val="0"/>
            <c:bubble3D val="0"/>
            <c:spPr>
              <a:solidFill>
                <a:srgbClr val="C0504D">
                  <a:lumMod val="60000"/>
                  <a:lumOff val="40000"/>
                </a:srgbClr>
              </a:solidFill>
            </c:spPr>
          </c:dPt>
          <c:dPt>
            <c:idx val="5"/>
            <c:invertIfNegative val="0"/>
            <c:bubble3D val="0"/>
            <c:spPr>
              <a:solidFill>
                <a:schemeClr val="accent2">
                  <a:lumMod val="60000"/>
                  <a:lumOff val="40000"/>
                </a:schemeClr>
              </a:solidFill>
            </c:spPr>
          </c:dPt>
          <c:dPt>
            <c:idx val="6"/>
            <c:invertIfNegative val="0"/>
            <c:bubble3D val="0"/>
            <c:spPr>
              <a:solidFill>
                <a:schemeClr val="accent3">
                  <a:lumMod val="75000"/>
                </a:schemeClr>
              </a:solidFill>
            </c:spPr>
          </c:dPt>
          <c:dPt>
            <c:idx val="7"/>
            <c:invertIfNegative val="0"/>
            <c:bubble3D val="0"/>
            <c:spPr>
              <a:solidFill>
                <a:schemeClr val="accent3">
                  <a:lumMod val="75000"/>
                </a:schemeClr>
              </a:solidFill>
            </c:spPr>
          </c:dPt>
          <c:dPt>
            <c:idx val="8"/>
            <c:invertIfNegative val="0"/>
            <c:bubble3D val="0"/>
            <c:spPr>
              <a:solidFill>
                <a:schemeClr val="accent3">
                  <a:lumMod val="75000"/>
                </a:schemeClr>
              </a:solidFill>
            </c:spPr>
          </c:dPt>
          <c:dPt>
            <c:idx val="9"/>
            <c:invertIfNegative val="0"/>
            <c:bubble3D val="0"/>
            <c:spPr>
              <a:solidFill>
                <a:schemeClr val="accent3">
                  <a:lumMod val="75000"/>
                </a:schemeClr>
              </a:solidFill>
            </c:spPr>
          </c:dPt>
          <c:dLbls>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Φύλλο1!$A$2:$A$11</c:f>
              <c:strCache>
                <c:ptCount val="10"/>
                <c:pt idx="0">
                  <c:v>ΔΑ</c:v>
                </c:pt>
                <c:pt idx="1">
                  <c:v>Παρέμεινε σταθερό</c:v>
                </c:pt>
                <c:pt idx="2">
                  <c:v>Μειώθηκε περισσότερα από 3 άτομα</c:v>
                </c:pt>
                <c:pt idx="3">
                  <c:v>Μειώθηκε κατά 3 άτομα</c:v>
                </c:pt>
                <c:pt idx="4">
                  <c:v>Μειώθηκε κατά 2 άτομα</c:v>
                </c:pt>
                <c:pt idx="5">
                  <c:v>Μειώθηκε κατά 1 άτομο</c:v>
                </c:pt>
                <c:pt idx="6">
                  <c:v>Αυξήθηκε πάνω από 3 άτομα</c:v>
                </c:pt>
                <c:pt idx="7">
                  <c:v>Αυξήθηκε κατά 3 άτομα</c:v>
                </c:pt>
                <c:pt idx="8">
                  <c:v>Αυξήθηκε κατά 2 άτομα</c:v>
                </c:pt>
                <c:pt idx="9">
                  <c:v>Αυξήθηκε κατά 1 άτομο</c:v>
                </c:pt>
              </c:strCache>
            </c:strRef>
          </c:cat>
          <c:val>
            <c:numRef>
              <c:f>Φύλλο1!$B$2:$B$11</c:f>
              <c:numCache>
                <c:formatCode>0.0</c:formatCode>
                <c:ptCount val="10"/>
                <c:pt idx="0">
                  <c:v>2.8798411122144971</c:v>
                </c:pt>
                <c:pt idx="1">
                  <c:v>83.316782522343559</c:v>
                </c:pt>
                <c:pt idx="2">
                  <c:v>1.191658391261172</c:v>
                </c:pt>
                <c:pt idx="3">
                  <c:v>0.79443892750744749</c:v>
                </c:pt>
                <c:pt idx="4">
                  <c:v>2.0854021847070507</c:v>
                </c:pt>
                <c:pt idx="5">
                  <c:v>5.1638530287984077</c:v>
                </c:pt>
                <c:pt idx="6">
                  <c:v>0.69513406156901691</c:v>
                </c:pt>
                <c:pt idx="7">
                  <c:v>0.19860973187686204</c:v>
                </c:pt>
                <c:pt idx="8">
                  <c:v>0.69513406156901691</c:v>
                </c:pt>
                <c:pt idx="9">
                  <c:v>2.9791459781529297</c:v>
                </c:pt>
              </c:numCache>
            </c:numRef>
          </c:val>
        </c:ser>
        <c:dLbls>
          <c:showLegendKey val="0"/>
          <c:showVal val="0"/>
          <c:showCatName val="0"/>
          <c:showSerName val="0"/>
          <c:showPercent val="0"/>
          <c:showBubbleSize val="0"/>
        </c:dLbls>
        <c:gapWidth val="75"/>
        <c:axId val="35379456"/>
        <c:axId val="35381248"/>
      </c:barChart>
      <c:catAx>
        <c:axId val="35379456"/>
        <c:scaling>
          <c:orientation val="minMax"/>
        </c:scaling>
        <c:delete val="0"/>
        <c:axPos val="l"/>
        <c:majorTickMark val="out"/>
        <c:minorTickMark val="none"/>
        <c:tickLblPos val="nextTo"/>
        <c:txPr>
          <a:bodyPr/>
          <a:lstStyle/>
          <a:p>
            <a:pPr>
              <a:defRPr sz="1200">
                <a:latin typeface="Calibri" panose="020F0502020204030204" pitchFamily="34" charset="0"/>
              </a:defRPr>
            </a:pPr>
            <a:endParaRPr lang="el-GR"/>
          </a:p>
        </c:txPr>
        <c:crossAx val="35381248"/>
        <c:crosses val="autoZero"/>
        <c:auto val="1"/>
        <c:lblAlgn val="ctr"/>
        <c:lblOffset val="100"/>
        <c:noMultiLvlLbl val="0"/>
      </c:catAx>
      <c:valAx>
        <c:axId val="35381248"/>
        <c:scaling>
          <c:orientation val="minMax"/>
          <c:max val="100"/>
        </c:scaling>
        <c:delete val="0"/>
        <c:axPos val="b"/>
        <c:numFmt formatCode="0.0" sourceLinked="1"/>
        <c:majorTickMark val="out"/>
        <c:minorTickMark val="none"/>
        <c:tickLblPos val="nextTo"/>
        <c:txPr>
          <a:bodyPr/>
          <a:lstStyle/>
          <a:p>
            <a:pPr>
              <a:defRPr sz="1600">
                <a:latin typeface="Calibri" panose="020F0502020204030204" pitchFamily="34" charset="0"/>
              </a:defRPr>
            </a:pPr>
            <a:endParaRPr lang="el-GR"/>
          </a:p>
        </c:txPr>
        <c:crossAx val="35379456"/>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81005378487358E-2"/>
          <c:y val="0.11112632450561083"/>
          <c:w val="0.9168670801283515"/>
          <c:h val="0.74713508394900563"/>
        </c:manualLayout>
      </c:layout>
      <c:lineChart>
        <c:grouping val="standard"/>
        <c:varyColors val="0"/>
        <c:ser>
          <c:idx val="0"/>
          <c:order val="0"/>
          <c:tx>
            <c:strRef>
              <c:f>Φύλλο1!$B$1</c:f>
              <c:strCache>
                <c:ptCount val="1"/>
                <c:pt idx="0">
                  <c:v>Μείωση </c:v>
                </c:pt>
              </c:strCache>
            </c:strRef>
          </c:tx>
          <c:spPr>
            <a:ln>
              <a:solidFill>
                <a:schemeClr val="accent2">
                  <a:lumMod val="75000"/>
                </a:schemeClr>
              </a:solidFill>
            </a:ln>
          </c:spPr>
          <c:marker>
            <c:spPr>
              <a:solidFill>
                <a:schemeClr val="accent2">
                  <a:lumMod val="75000"/>
                </a:schemeClr>
              </a:solidFill>
              <a:ln>
                <a:solidFill>
                  <a:schemeClr val="accent2">
                    <a:lumMod val="75000"/>
                  </a:schemeClr>
                </a:solidFill>
              </a:ln>
            </c:spPr>
          </c:marker>
          <c:dLbls>
            <c:dLbl>
              <c:idx val="0"/>
              <c:layout>
                <c:manualLayout>
                  <c:x val="-3.9961654587398789E-2"/>
                  <c:y val="-2.2571059812798586E-2"/>
                </c:manualLayout>
              </c:layout>
              <c:showLegendKey val="0"/>
              <c:showVal val="1"/>
              <c:showCatName val="0"/>
              <c:showSerName val="0"/>
              <c:showPercent val="0"/>
              <c:showBubbleSize val="0"/>
            </c:dLbl>
            <c:dLbl>
              <c:idx val="1"/>
              <c:layout>
                <c:manualLayout>
                  <c:x val="-3.0835762257352788E-2"/>
                  <c:y val="-3.3419246819797806E-2"/>
                </c:manualLayout>
              </c:layout>
              <c:showLegendKey val="0"/>
              <c:showVal val="1"/>
              <c:showCatName val="0"/>
              <c:showSerName val="0"/>
              <c:showPercent val="0"/>
              <c:showBubbleSize val="0"/>
            </c:dLbl>
            <c:dLbl>
              <c:idx val="2"/>
              <c:layout>
                <c:manualLayout>
                  <c:x val="-3.2660980055714002E-2"/>
                  <c:y val="-3.0794638338244598E-2"/>
                </c:manualLayout>
              </c:layout>
              <c:showLegendKey val="0"/>
              <c:showVal val="1"/>
              <c:showCatName val="0"/>
              <c:showSerName val="0"/>
              <c:showPercent val="0"/>
              <c:showBubbleSize val="0"/>
            </c:dLbl>
            <c:dLbl>
              <c:idx val="3"/>
              <c:layout>
                <c:manualLayout>
                  <c:x val="-2.2862686038999786E-2"/>
                  <c:y val="-2.5195613185836494E-2"/>
                </c:manualLayout>
              </c:layout>
              <c:showLegendKey val="0"/>
              <c:showVal val="1"/>
              <c:showCatName val="0"/>
              <c:showSerName val="0"/>
              <c:showPercent val="0"/>
              <c:showBubbleSize val="0"/>
            </c:dLbl>
            <c:dLbl>
              <c:idx val="4"/>
              <c:layout>
                <c:manualLayout>
                  <c:x val="-3.1027870541617479E-2"/>
                  <c:y val="-3.0882202324741696E-2"/>
                </c:manualLayout>
              </c:layout>
              <c:showLegendKey val="0"/>
              <c:showVal val="1"/>
              <c:showCatName val="0"/>
              <c:showSerName val="0"/>
              <c:showPercent val="0"/>
              <c:showBubbleSize val="0"/>
            </c:dLbl>
            <c:dLbl>
              <c:idx val="5"/>
              <c:layout>
                <c:manualLayout>
                  <c:x val="-3.9193176066856836E-2"/>
                  <c:y val="-3.0794638338244598E-2"/>
                </c:manualLayout>
              </c:layout>
              <c:showLegendKey val="0"/>
              <c:showVal val="1"/>
              <c:showCatName val="0"/>
              <c:showSerName val="0"/>
              <c:showPercent val="0"/>
              <c:showBubbleSize val="0"/>
            </c:dLbl>
            <c:dLbl>
              <c:idx val="6"/>
              <c:layout>
                <c:manualLayout>
                  <c:x val="-2.5840674565571212E-2"/>
                  <c:y val="-2.5633002583046519E-2"/>
                </c:manualLayout>
              </c:layout>
              <c:showLegendKey val="0"/>
              <c:showVal val="1"/>
              <c:showCatName val="0"/>
              <c:showSerName val="0"/>
              <c:showPercent val="0"/>
              <c:showBubbleSize val="0"/>
            </c:dLbl>
            <c:dLbl>
              <c:idx val="7"/>
              <c:layout>
                <c:manualLayout>
                  <c:x val="-3.2853103467806663E-2"/>
                  <c:y val="-2.4801931729807852E-2"/>
                </c:manualLayout>
              </c:layout>
              <c:showLegendKey val="0"/>
              <c:showVal val="1"/>
              <c:showCatName val="0"/>
              <c:showSerName val="0"/>
              <c:showPercent val="0"/>
              <c:showBubbleSize val="0"/>
            </c:dLbl>
            <c:dLbl>
              <c:idx val="8"/>
              <c:layout>
                <c:manualLayout>
                  <c:x val="-2.9394882050142578E-2"/>
                  <c:y val="-3.3069242306410611E-2"/>
                </c:manualLayout>
              </c:layout>
              <c:showLegendKey val="0"/>
              <c:showVal val="1"/>
              <c:showCatName val="0"/>
              <c:showSerName val="0"/>
              <c:showPercent val="0"/>
              <c:showBubbleSize val="0"/>
            </c:dLbl>
            <c:dLbl>
              <c:idx val="9"/>
              <c:layout>
                <c:manualLayout>
                  <c:x val="-2.7665771341310659E-2"/>
                  <c:y val="-3.5825012498611426E-2"/>
                </c:manualLayout>
              </c:layout>
              <c:showLegendKey val="0"/>
              <c:showVal val="1"/>
              <c:showCatName val="0"/>
              <c:showSerName val="0"/>
              <c:showPercent val="0"/>
              <c:showBubbleSize val="0"/>
            </c:dLbl>
            <c:dLbl>
              <c:idx val="10"/>
              <c:layout>
                <c:manualLayout>
                  <c:x val="-3.4582214176638329E-2"/>
                  <c:y val="-2.7557701922008671E-2"/>
                </c:manualLayout>
              </c:layout>
              <c:showLegendKey val="0"/>
              <c:showVal val="1"/>
              <c:showCatName val="0"/>
              <c:showSerName val="0"/>
              <c:showPercent val="0"/>
              <c:showBubbleSize val="0"/>
            </c:dLbl>
            <c:dLbl>
              <c:idx val="11"/>
              <c:layout>
                <c:manualLayout>
                  <c:x val="-3.1123992758974643E-2"/>
                  <c:y val="-1.9290391345406131E-2"/>
                </c:manualLayout>
              </c:layout>
              <c:showLegendKey val="0"/>
              <c:showVal val="1"/>
              <c:showCatName val="0"/>
              <c:showSerName val="0"/>
              <c:showPercent val="0"/>
              <c:showBubbleSize val="0"/>
            </c:dLbl>
            <c:dLbl>
              <c:idx val="12"/>
              <c:layout>
                <c:manualLayout>
                  <c:x val="-2.9394882050142578E-2"/>
                  <c:y val="-2.4801931729807852E-2"/>
                </c:manualLayout>
              </c:layout>
              <c:showLegendKey val="0"/>
              <c:showVal val="1"/>
              <c:showCatName val="0"/>
              <c:showSerName val="0"/>
              <c:showPercent val="0"/>
              <c:showBubbleSize val="0"/>
            </c:dLbl>
            <c:dLbl>
              <c:idx val="13"/>
              <c:layout>
                <c:manualLayout>
                  <c:x val="-2.4207549923646831E-2"/>
                  <c:y val="-1.9290391345406131E-2"/>
                </c:manualLayout>
              </c:layout>
              <c:showLegendKey val="0"/>
              <c:showVal val="1"/>
              <c:showCatName val="0"/>
              <c:showSerName val="0"/>
              <c:showPercent val="0"/>
              <c:showBubbleSize val="0"/>
            </c:dLbl>
            <c:dLbl>
              <c:idx val="14"/>
              <c:layout>
                <c:manualLayout>
                  <c:x val="-2.4207549923646831E-2"/>
                  <c:y val="-4.6848093267414626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Φύλλο1!$B$2:$B$16</c:f>
              <c:numCache>
                <c:formatCode>General</c:formatCode>
                <c:ptCount val="15"/>
                <c:pt idx="0">
                  <c:v>21.1</c:v>
                </c:pt>
                <c:pt idx="1">
                  <c:v>21.9</c:v>
                </c:pt>
                <c:pt idx="2">
                  <c:v>24.1</c:v>
                </c:pt>
                <c:pt idx="3">
                  <c:v>20.399999999999999</c:v>
                </c:pt>
                <c:pt idx="4">
                  <c:v>20.100000000000001</c:v>
                </c:pt>
                <c:pt idx="5">
                  <c:v>18.7</c:v>
                </c:pt>
                <c:pt idx="6">
                  <c:v>16.600000000000001</c:v>
                </c:pt>
                <c:pt idx="7">
                  <c:v>12.3</c:v>
                </c:pt>
                <c:pt idx="8">
                  <c:v>13</c:v>
                </c:pt>
                <c:pt idx="9">
                  <c:v>8.6</c:v>
                </c:pt>
                <c:pt idx="10">
                  <c:v>9.6</c:v>
                </c:pt>
                <c:pt idx="11">
                  <c:v>11</c:v>
                </c:pt>
                <c:pt idx="12">
                  <c:v>10.3</c:v>
                </c:pt>
                <c:pt idx="13">
                  <c:v>6.6</c:v>
                </c:pt>
                <c:pt idx="14">
                  <c:v>9.2000000000000011</c:v>
                </c:pt>
              </c:numCache>
            </c:numRef>
          </c:val>
          <c:smooth val="0"/>
        </c:ser>
        <c:ser>
          <c:idx val="1"/>
          <c:order val="1"/>
          <c:tx>
            <c:strRef>
              <c:f>Φύλλο1!$C$1</c:f>
              <c:strCache>
                <c:ptCount val="1"/>
                <c:pt idx="0">
                  <c:v>Σταθεροποίηση</c:v>
                </c:pt>
              </c:strCache>
            </c:strRef>
          </c:tx>
          <c:spPr>
            <a:ln>
              <a:solidFill>
                <a:schemeClr val="accent1">
                  <a:lumMod val="75000"/>
                </a:schemeClr>
              </a:solidFill>
            </a:ln>
          </c:spPr>
          <c:marker>
            <c:spPr>
              <a:solidFill>
                <a:schemeClr val="accent1">
                  <a:lumMod val="75000"/>
                </a:schemeClr>
              </a:solidFill>
              <a:ln>
                <a:solidFill>
                  <a:schemeClr val="accent1">
                    <a:lumMod val="75000"/>
                  </a:schemeClr>
                </a:solidFill>
              </a:ln>
            </c:spPr>
          </c:marker>
          <c:dLbls>
            <c:dLbl>
              <c:idx val="0"/>
              <c:layout>
                <c:manualLayout>
                  <c:x val="-3.1316101043239203E-2"/>
                  <c:y val="-3.6524804535607157E-2"/>
                </c:manualLayout>
              </c:layout>
              <c:showLegendKey val="0"/>
              <c:showVal val="1"/>
              <c:showCatName val="0"/>
              <c:showSerName val="0"/>
              <c:showPercent val="0"/>
              <c:showBubbleSize val="0"/>
            </c:dLbl>
            <c:dLbl>
              <c:idx val="1"/>
              <c:layout>
                <c:manualLayout>
                  <c:x val="-3.7752205092680319E-2"/>
                  <c:y val="-3.6481189590045614E-2"/>
                </c:manualLayout>
              </c:layout>
              <c:showLegendKey val="0"/>
              <c:showVal val="1"/>
              <c:showCatName val="0"/>
              <c:showSerName val="0"/>
              <c:showPercent val="0"/>
              <c:showBubbleSize val="0"/>
            </c:dLbl>
            <c:dLbl>
              <c:idx val="2"/>
              <c:layout>
                <c:manualLayout>
                  <c:x val="-3.6119216601205616E-2"/>
                  <c:y val="-2.5501723766803788E-2"/>
                </c:manualLayout>
              </c:layout>
              <c:showLegendKey val="0"/>
              <c:showVal val="1"/>
              <c:showCatName val="0"/>
              <c:showSerName val="0"/>
              <c:showPercent val="0"/>
              <c:showBubbleSize val="0"/>
            </c:dLbl>
            <c:dLbl>
              <c:idx val="3"/>
              <c:layout>
                <c:manualLayout>
                  <c:x val="-3.3909767106487076E-2"/>
                  <c:y val="-2.5458108821242085E-2"/>
                </c:manualLayout>
              </c:layout>
              <c:showLegendKey val="0"/>
              <c:showVal val="1"/>
              <c:showCatName val="0"/>
              <c:showSerName val="0"/>
              <c:showPercent val="0"/>
              <c:showBubbleSize val="0"/>
            </c:dLbl>
            <c:dLbl>
              <c:idx val="4"/>
              <c:layout>
                <c:manualLayout>
                  <c:x val="-3.2756981250449298E-2"/>
                  <c:y val="-3.0750923508499055E-2"/>
                </c:manualLayout>
              </c:layout>
              <c:showLegendKey val="0"/>
              <c:showVal val="1"/>
              <c:showCatName val="0"/>
              <c:showSerName val="0"/>
              <c:showPercent val="0"/>
              <c:showBubbleSize val="0"/>
            </c:dLbl>
            <c:dLbl>
              <c:idx val="5"/>
              <c:layout>
                <c:manualLayout>
                  <c:x val="-3.1123992758974681E-2"/>
                  <c:y val="-3.3769251333185167E-2"/>
                </c:manualLayout>
              </c:layout>
              <c:showLegendKey val="0"/>
              <c:showVal val="1"/>
              <c:showCatName val="0"/>
              <c:showSerName val="0"/>
              <c:showPercent val="0"/>
              <c:showBubbleSize val="0"/>
            </c:dLbl>
            <c:dLbl>
              <c:idx val="6"/>
              <c:layout>
                <c:manualLayout>
                  <c:x val="-3.4582214176638329E-2"/>
                  <c:y val="-3.0313472114209612E-2"/>
                </c:manualLayout>
              </c:layout>
              <c:showLegendKey val="0"/>
              <c:showVal val="1"/>
              <c:showCatName val="0"/>
              <c:showSerName val="0"/>
              <c:showPercent val="0"/>
              <c:showBubbleSize val="0"/>
            </c:dLbl>
            <c:dLbl>
              <c:idx val="7"/>
              <c:layout>
                <c:manualLayout>
                  <c:x val="-3.2853103467806663E-2"/>
                  <c:y val="-3.8580782690812131E-2"/>
                </c:manualLayout>
              </c:layout>
              <c:showLegendKey val="0"/>
              <c:showVal val="1"/>
              <c:showCatName val="0"/>
              <c:showSerName val="0"/>
              <c:showPercent val="0"/>
              <c:showBubbleSize val="0"/>
            </c:dLbl>
            <c:dLbl>
              <c:idx val="8"/>
              <c:layout>
                <c:manualLayout>
                  <c:x val="-3.9769546303134076E-2"/>
                  <c:y val="-3.5825012498611426E-2"/>
                </c:manualLayout>
              </c:layout>
              <c:showLegendKey val="0"/>
              <c:showVal val="1"/>
              <c:showCatName val="0"/>
              <c:showSerName val="0"/>
              <c:showPercent val="0"/>
              <c:showBubbleSize val="0"/>
            </c:dLbl>
            <c:dLbl>
              <c:idx val="9"/>
              <c:layout>
                <c:manualLayout>
                  <c:x val="-3.6311324885470252E-2"/>
                  <c:y val="-3.3069242306410451E-2"/>
                </c:manualLayout>
              </c:layout>
              <c:showLegendKey val="0"/>
              <c:showVal val="1"/>
              <c:showCatName val="0"/>
              <c:showSerName val="0"/>
              <c:showPercent val="0"/>
              <c:showBubbleSize val="0"/>
            </c:dLbl>
            <c:dLbl>
              <c:idx val="10"/>
              <c:layout>
                <c:manualLayout>
                  <c:x val="-3.4582214176638329E-2"/>
                  <c:y val="-3.0313472114209612E-2"/>
                </c:manualLayout>
              </c:layout>
              <c:showLegendKey val="0"/>
              <c:showVal val="1"/>
              <c:showCatName val="0"/>
              <c:showSerName val="0"/>
              <c:showPercent val="0"/>
              <c:showBubbleSize val="0"/>
            </c:dLbl>
            <c:dLbl>
              <c:idx val="11"/>
              <c:layout>
                <c:manualLayout>
                  <c:x val="-3.1123992758974643E-2"/>
                  <c:y val="-2.4801931729807852E-2"/>
                </c:manualLayout>
              </c:layout>
              <c:showLegendKey val="0"/>
              <c:showVal val="1"/>
              <c:showCatName val="0"/>
              <c:showSerName val="0"/>
              <c:showPercent val="0"/>
              <c:showBubbleSize val="0"/>
            </c:dLbl>
            <c:dLbl>
              <c:idx val="12"/>
              <c:layout>
                <c:manualLayout>
                  <c:x val="-3.8040435594302174E-2"/>
                  <c:y val="-3.306924230641041E-2"/>
                </c:manualLayout>
              </c:layout>
              <c:showLegendKey val="0"/>
              <c:showVal val="1"/>
              <c:showCatName val="0"/>
              <c:showSerName val="0"/>
              <c:showPercent val="0"/>
              <c:showBubbleSize val="0"/>
            </c:dLbl>
            <c:dLbl>
              <c:idx val="13"/>
              <c:layout>
                <c:manualLayout>
                  <c:x val="-2.4207549923646831E-2"/>
                  <c:y val="-3.306924230641041E-2"/>
                </c:manualLayout>
              </c:layout>
              <c:showLegendKey val="0"/>
              <c:showVal val="1"/>
              <c:showCatName val="0"/>
              <c:showSerName val="0"/>
              <c:showPercent val="0"/>
              <c:showBubbleSize val="0"/>
            </c:dLbl>
            <c:dLbl>
              <c:idx val="14"/>
              <c:layout>
                <c:manualLayout>
                  <c:x val="-1.3832885670655343E-2"/>
                  <c:y val="-3.5825012498611294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Φύλλο1!$C$2:$C$16</c:f>
              <c:numCache>
                <c:formatCode>General</c:formatCode>
                <c:ptCount val="15"/>
                <c:pt idx="0">
                  <c:v>75</c:v>
                </c:pt>
                <c:pt idx="1">
                  <c:v>73.2</c:v>
                </c:pt>
                <c:pt idx="2">
                  <c:v>70.5</c:v>
                </c:pt>
                <c:pt idx="3">
                  <c:v>74.599999999999994</c:v>
                </c:pt>
                <c:pt idx="4">
                  <c:v>73.900000000000006</c:v>
                </c:pt>
                <c:pt idx="5">
                  <c:v>75.599999999999994</c:v>
                </c:pt>
                <c:pt idx="6">
                  <c:v>79.900000000000006</c:v>
                </c:pt>
                <c:pt idx="7">
                  <c:v>80.900000000000006</c:v>
                </c:pt>
                <c:pt idx="8">
                  <c:v>81.3</c:v>
                </c:pt>
                <c:pt idx="9">
                  <c:v>85.8</c:v>
                </c:pt>
                <c:pt idx="10">
                  <c:v>84.2</c:v>
                </c:pt>
                <c:pt idx="11">
                  <c:v>82.6</c:v>
                </c:pt>
                <c:pt idx="12">
                  <c:v>85.7</c:v>
                </c:pt>
                <c:pt idx="13">
                  <c:v>87.9</c:v>
                </c:pt>
                <c:pt idx="14">
                  <c:v>83.3</c:v>
                </c:pt>
              </c:numCache>
            </c:numRef>
          </c:val>
          <c:smooth val="0"/>
        </c:ser>
        <c:ser>
          <c:idx val="2"/>
          <c:order val="2"/>
          <c:tx>
            <c:strRef>
              <c:f>Φύλλο1!$D$1</c:f>
              <c:strCache>
                <c:ptCount val="1"/>
                <c:pt idx="0">
                  <c:v>Αύξηση</c:v>
                </c:pt>
              </c:strCache>
            </c:strRef>
          </c:tx>
          <c:dLbls>
            <c:dLbl>
              <c:idx val="0"/>
              <c:layout>
                <c:manualLayout>
                  <c:x val="-2.6128784044571168E-2"/>
                  <c:y val="-3.3594150914448624E-2"/>
                </c:manualLayout>
              </c:layout>
              <c:showLegendKey val="0"/>
              <c:showVal val="1"/>
              <c:showCatName val="0"/>
              <c:showSerName val="0"/>
              <c:showPercent val="0"/>
              <c:showBubbleSize val="0"/>
            </c:dLbl>
            <c:dLbl>
              <c:idx val="1"/>
              <c:layout>
                <c:manualLayout>
                  <c:x val="-3.4294029058499674E-2"/>
                  <c:y val="-3.0794638338244598E-2"/>
                </c:manualLayout>
              </c:layout>
              <c:showLegendKey val="0"/>
              <c:showVal val="1"/>
              <c:showCatName val="0"/>
              <c:showSerName val="0"/>
              <c:showPercent val="0"/>
              <c:showBubbleSize val="0"/>
            </c:dLbl>
            <c:dLbl>
              <c:idx val="2"/>
              <c:layout>
                <c:manualLayout>
                  <c:x val="-2.7954001842932463E-2"/>
                  <c:y val="-3.0619644692256316E-2"/>
                </c:manualLayout>
              </c:layout>
              <c:showLegendKey val="0"/>
              <c:showVal val="1"/>
              <c:showCatName val="0"/>
              <c:showSerName val="0"/>
              <c:showPercent val="0"/>
              <c:showBubbleSize val="0"/>
            </c:dLbl>
            <c:dLbl>
              <c:idx val="3"/>
              <c:layout>
                <c:manualLayout>
                  <c:x val="-3.3237320036335831E-2"/>
                  <c:y val="-3.0707308562937456E-2"/>
                </c:manualLayout>
              </c:layout>
              <c:showLegendKey val="0"/>
              <c:showVal val="1"/>
              <c:showCatName val="0"/>
              <c:showSerName val="0"/>
              <c:showPercent val="0"/>
              <c:showBubbleSize val="0"/>
            </c:dLbl>
            <c:dLbl>
              <c:idx val="4"/>
              <c:layout>
                <c:manualLayout>
                  <c:x val="-3.2180656397655161E-2"/>
                  <c:y val="-3.3332016928674615E-2"/>
                </c:manualLayout>
              </c:layout>
              <c:showLegendKey val="0"/>
              <c:showVal val="1"/>
              <c:showCatName val="0"/>
              <c:showSerName val="0"/>
              <c:showPercent val="0"/>
              <c:showBubbleSize val="0"/>
            </c:dLbl>
            <c:dLbl>
              <c:idx val="5"/>
              <c:layout>
                <c:manualLayout>
                  <c:x val="-2.9394882050142578E-2"/>
                  <c:y val="-3.3594357571380955E-2"/>
                </c:manualLayout>
              </c:layout>
              <c:showLegendKey val="0"/>
              <c:showVal val="1"/>
              <c:showCatName val="0"/>
              <c:showSerName val="0"/>
              <c:showPercent val="0"/>
              <c:showBubbleSize val="0"/>
            </c:dLbl>
            <c:dLbl>
              <c:idx val="6"/>
              <c:layout>
                <c:manualLayout>
                  <c:x val="-2.5840674565571212E-2"/>
                  <c:y val="-3.1975613820686602E-2"/>
                </c:manualLayout>
              </c:layout>
              <c:showLegendKey val="0"/>
              <c:showVal val="1"/>
              <c:showCatName val="0"/>
              <c:showSerName val="0"/>
              <c:showPercent val="0"/>
              <c:showBubbleSize val="0"/>
            </c:dLbl>
            <c:dLbl>
              <c:idx val="7"/>
              <c:layout>
                <c:manualLayout>
                  <c:x val="-2.2478439214815002E-2"/>
                  <c:y val="-2.4801931729807852E-2"/>
                </c:manualLayout>
              </c:layout>
              <c:showLegendKey val="0"/>
              <c:showVal val="1"/>
              <c:showCatName val="0"/>
              <c:showSerName val="0"/>
              <c:showPercent val="0"/>
              <c:showBubbleSize val="0"/>
            </c:dLbl>
            <c:dLbl>
              <c:idx val="8"/>
              <c:layout>
                <c:manualLayout>
                  <c:x val="-3.9769546303134076E-2"/>
                  <c:y val="-1.3778850961004337E-2"/>
                </c:manualLayout>
              </c:layout>
              <c:showLegendKey val="0"/>
              <c:showVal val="1"/>
              <c:showCatName val="0"/>
              <c:showSerName val="0"/>
              <c:showPercent val="0"/>
              <c:showBubbleSize val="0"/>
            </c:dLbl>
            <c:dLbl>
              <c:idx val="9"/>
              <c:layout>
                <c:manualLayout>
                  <c:x val="-3.6311324885470252E-2"/>
                  <c:y val="-1.3778850961004233E-2"/>
                </c:manualLayout>
              </c:layout>
              <c:showLegendKey val="0"/>
              <c:showVal val="1"/>
              <c:showCatName val="0"/>
              <c:showSerName val="0"/>
              <c:showPercent val="0"/>
              <c:showBubbleSize val="0"/>
            </c:dLbl>
            <c:dLbl>
              <c:idx val="10"/>
              <c:layout>
                <c:manualLayout>
                  <c:x val="-1.5561996379487261E-2"/>
                  <c:y val="-1.3778850961004233E-2"/>
                </c:manualLayout>
              </c:layout>
              <c:showLegendKey val="0"/>
              <c:showVal val="1"/>
              <c:showCatName val="0"/>
              <c:showSerName val="0"/>
              <c:showPercent val="0"/>
              <c:showBubbleSize val="0"/>
            </c:dLbl>
            <c:dLbl>
              <c:idx val="11"/>
              <c:layout>
                <c:manualLayout>
                  <c:x val="-3.1123992758974643E-2"/>
                  <c:y val="-1.9290391345406232E-2"/>
                </c:manualLayout>
              </c:layout>
              <c:showLegendKey val="0"/>
              <c:showVal val="1"/>
              <c:showCatName val="0"/>
              <c:showSerName val="0"/>
              <c:showPercent val="0"/>
              <c:showBubbleSize val="0"/>
            </c:dLbl>
            <c:dLbl>
              <c:idx val="12"/>
              <c:layout>
                <c:manualLayout>
                  <c:x val="-2.9394882050142578E-2"/>
                  <c:y val="-2.7557701922008671E-2"/>
                </c:manualLayout>
              </c:layout>
              <c:showLegendKey val="0"/>
              <c:showVal val="1"/>
              <c:showCatName val="0"/>
              <c:showSerName val="0"/>
              <c:showPercent val="0"/>
              <c:showBubbleSize val="0"/>
            </c:dLbl>
            <c:dLbl>
              <c:idx val="13"/>
              <c:layout>
                <c:manualLayout>
                  <c:x val="-5.187332126495749E-3"/>
                  <c:y val="1.3778850961004337E-2"/>
                </c:manualLayout>
              </c:layout>
              <c:showLegendKey val="0"/>
              <c:showVal val="1"/>
              <c:showCatName val="0"/>
              <c:showSerName val="0"/>
              <c:showPercent val="0"/>
              <c:showBubbleSize val="0"/>
            </c:dLbl>
            <c:dLbl>
              <c:idx val="14"/>
              <c:layout>
                <c:manualLayout>
                  <c:x val="-1.5561996379487252E-2"/>
                  <c:y val="-1.9290391345406076E-2"/>
                </c:manualLayout>
              </c:layout>
              <c:showLegendKey val="0"/>
              <c:showVal val="1"/>
              <c:showCatName val="0"/>
              <c:showSerName val="0"/>
              <c:showPercent val="0"/>
              <c:showBubbleSize val="0"/>
            </c:dLbl>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Φύλλο1!$D$2:$D$16</c:f>
              <c:numCache>
                <c:formatCode>General</c:formatCode>
                <c:ptCount val="15"/>
                <c:pt idx="0">
                  <c:v>2.2000000000000002</c:v>
                </c:pt>
                <c:pt idx="1">
                  <c:v>3.6</c:v>
                </c:pt>
                <c:pt idx="2">
                  <c:v>3.5</c:v>
                </c:pt>
                <c:pt idx="3">
                  <c:v>3.1</c:v>
                </c:pt>
                <c:pt idx="4">
                  <c:v>3.3</c:v>
                </c:pt>
                <c:pt idx="5">
                  <c:v>3.2</c:v>
                </c:pt>
                <c:pt idx="6">
                  <c:v>3.1</c:v>
                </c:pt>
                <c:pt idx="7">
                  <c:v>4</c:v>
                </c:pt>
                <c:pt idx="8">
                  <c:v>5.4</c:v>
                </c:pt>
                <c:pt idx="9">
                  <c:v>5.5</c:v>
                </c:pt>
                <c:pt idx="10">
                  <c:v>5.2</c:v>
                </c:pt>
                <c:pt idx="11">
                  <c:v>4.8</c:v>
                </c:pt>
                <c:pt idx="12">
                  <c:v>3.7</c:v>
                </c:pt>
                <c:pt idx="13">
                  <c:v>5.4</c:v>
                </c:pt>
                <c:pt idx="14">
                  <c:v>4.5999999999999996</c:v>
                </c:pt>
              </c:numCache>
            </c:numRef>
          </c:val>
          <c:smooth val="0"/>
        </c:ser>
        <c:dLbls>
          <c:showLegendKey val="0"/>
          <c:showVal val="0"/>
          <c:showCatName val="0"/>
          <c:showSerName val="0"/>
          <c:showPercent val="0"/>
          <c:showBubbleSize val="0"/>
        </c:dLbls>
        <c:marker val="1"/>
        <c:smooth val="0"/>
        <c:axId val="39102720"/>
        <c:axId val="39141376"/>
      </c:lineChart>
      <c:catAx>
        <c:axId val="39102720"/>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39141376"/>
        <c:crosses val="autoZero"/>
        <c:auto val="1"/>
        <c:lblAlgn val="ctr"/>
        <c:lblOffset val="100"/>
        <c:noMultiLvlLbl val="0"/>
      </c:catAx>
      <c:valAx>
        <c:axId val="39141376"/>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39102720"/>
        <c:crosses val="autoZero"/>
        <c:crossBetween val="between"/>
      </c:valAx>
    </c:plotArea>
    <c:legend>
      <c:legendPos val="r"/>
      <c:layout>
        <c:manualLayout>
          <c:xMode val="edge"/>
          <c:yMode val="edge"/>
          <c:x val="0.25699241478615664"/>
          <c:y val="4.6355526469281172E-3"/>
          <c:w val="0.48018275747139205"/>
          <c:h val="6.7545663329074551E-2"/>
        </c:manualLayout>
      </c:layout>
      <c:overlay val="0"/>
      <c:txPr>
        <a:bodyPr/>
        <a:lstStyle/>
        <a:p>
          <a:pPr>
            <a:defRPr sz="1200">
              <a:latin typeface="Calibri" panose="020F0502020204030204" pitchFamily="34" charset="0"/>
            </a:defRPr>
          </a:pPr>
          <a:endParaRPr lang="el-GR"/>
        </a:p>
      </c:txPr>
    </c:legend>
    <c:plotVisOnly val="1"/>
    <c:dispBlanksAs val="gap"/>
    <c:showDLblsOverMax val="0"/>
  </c:chart>
  <c:txPr>
    <a:bodyPr/>
    <a:lstStyle/>
    <a:p>
      <a:pPr>
        <a:defRPr sz="1800"/>
      </a:pPr>
      <a:endParaRPr lang="el-GR"/>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5000000000001"/>
          <c:y val="0.16562499999999997"/>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4.7916666666666781E-2"/>
                  <c:y val="-0.16875024606299252"/>
                </c:manualLayout>
              </c:layout>
              <c:showLegendKey val="0"/>
              <c:showVal val="1"/>
              <c:showCatName val="1"/>
              <c:showSerName val="0"/>
              <c:showPercent val="0"/>
              <c:showBubbleSize val="0"/>
              <c:separator>
</c:separator>
            </c:dLbl>
            <c:dLbl>
              <c:idx val="1"/>
              <c:layout>
                <c:manualLayout>
                  <c:x val="0.11666666666666672"/>
                  <c:y val="-8.1250000000000044E-2"/>
                </c:manualLayout>
              </c:layout>
              <c:showLegendKey val="0"/>
              <c:showVal val="1"/>
              <c:showCatName val="1"/>
              <c:showSerName val="0"/>
              <c:showPercent val="0"/>
              <c:showBubbleSize val="0"/>
              <c:separator>
</c:separator>
            </c:dLbl>
            <c:dLbl>
              <c:idx val="2"/>
              <c:layout>
                <c:manualLayout>
                  <c:x val="-0.16666666666666666"/>
                  <c:y val="0.12812499999999988"/>
                </c:manualLayout>
              </c:layout>
              <c:showLegendKey val="0"/>
              <c:showVal val="1"/>
              <c:showCatName val="1"/>
              <c:showSerName val="0"/>
              <c:showPercent val="0"/>
              <c:showBubbleSize val="0"/>
              <c:separator>
</c:separator>
            </c:dLbl>
            <c:dLbl>
              <c:idx val="3"/>
              <c:layout>
                <c:manualLayout>
                  <c:x val="-2.2916666666666672E-2"/>
                  <c:y val="-0.16562499999999997"/>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να αυξηθεί</c:v>
                </c:pt>
                <c:pt idx="1">
                  <c:v>να μειωθεί</c:v>
                </c:pt>
                <c:pt idx="2">
                  <c:v>να παραμείνει αμετάβλητo</c:v>
                </c:pt>
                <c:pt idx="3">
                  <c:v>ΔΑ</c:v>
                </c:pt>
              </c:strCache>
            </c:strRef>
          </c:cat>
          <c:val>
            <c:numRef>
              <c:f>Φύλλο1!$B$2:$B$5</c:f>
              <c:numCache>
                <c:formatCode>General</c:formatCode>
                <c:ptCount val="4"/>
                <c:pt idx="0">
                  <c:v>8.1</c:v>
                </c:pt>
                <c:pt idx="1">
                  <c:v>12.6</c:v>
                </c:pt>
                <c:pt idx="2">
                  <c:v>73.8</c:v>
                </c:pt>
                <c:pt idx="3">
                  <c:v>5.5</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97060675175525E-2"/>
          <c:y val="0.12766094565881567"/>
          <c:w val="0.93775473749104254"/>
          <c:h val="0.73060046279580215"/>
        </c:manualLayout>
      </c:layout>
      <c:lineChart>
        <c:grouping val="standard"/>
        <c:varyColors val="0"/>
        <c:ser>
          <c:idx val="0"/>
          <c:order val="0"/>
          <c:tx>
            <c:strRef>
              <c:f>Φύλλο1!$B$1</c:f>
              <c:strCache>
                <c:ptCount val="1"/>
                <c:pt idx="0">
                  <c:v>Μείωση </c:v>
                </c:pt>
              </c:strCache>
            </c:strRef>
          </c:tx>
          <c:spPr>
            <a:ln>
              <a:solidFill>
                <a:schemeClr val="accent2">
                  <a:lumMod val="75000"/>
                </a:schemeClr>
              </a:solidFill>
            </a:ln>
          </c:spPr>
          <c:marker>
            <c:spPr>
              <a:solidFill>
                <a:schemeClr val="accent2">
                  <a:lumMod val="75000"/>
                </a:schemeClr>
              </a:solidFill>
              <a:ln>
                <a:solidFill>
                  <a:schemeClr val="accent2">
                    <a:lumMod val="75000"/>
                  </a:schemeClr>
                </a:solidFill>
              </a:ln>
            </c:spPr>
          </c:marker>
          <c:dLbls>
            <c:dLbl>
              <c:idx val="0"/>
              <c:layout>
                <c:manualLayout>
                  <c:x val="-3.650343316973495E-2"/>
                  <c:y val="-3.9105680966003781E-2"/>
                </c:manualLayout>
              </c:layout>
              <c:showLegendKey val="0"/>
              <c:showVal val="1"/>
              <c:showCatName val="0"/>
              <c:showSerName val="0"/>
              <c:showPercent val="0"/>
              <c:showBubbleSize val="0"/>
            </c:dLbl>
            <c:dLbl>
              <c:idx val="1"/>
              <c:layout>
                <c:manualLayout>
                  <c:x val="-3.4293983675016612E-2"/>
                  <c:y val="-3.6175017011998829E-2"/>
                </c:manualLayout>
              </c:layout>
              <c:showLegendKey val="0"/>
              <c:showVal val="1"/>
              <c:showCatName val="0"/>
              <c:showSerName val="0"/>
              <c:showPercent val="0"/>
              <c:showBubbleSize val="0"/>
            </c:dLbl>
            <c:dLbl>
              <c:idx val="2"/>
              <c:layout>
                <c:manualLayout>
                  <c:x val="-3.2660980055714002E-2"/>
                  <c:y val="-3.0794638338244598E-2"/>
                </c:manualLayout>
              </c:layout>
              <c:showLegendKey val="0"/>
              <c:showVal val="1"/>
              <c:showCatName val="0"/>
              <c:showSerName val="0"/>
              <c:showPercent val="0"/>
              <c:showBubbleSize val="0"/>
            </c:dLbl>
            <c:dLbl>
              <c:idx val="3"/>
              <c:layout>
                <c:manualLayout>
                  <c:x val="-2.2862686038999786E-2"/>
                  <c:y val="-2.5195613185836494E-2"/>
                </c:manualLayout>
              </c:layout>
              <c:showLegendKey val="0"/>
              <c:showVal val="1"/>
              <c:showCatName val="0"/>
              <c:showSerName val="0"/>
              <c:showPercent val="0"/>
              <c:showBubbleSize val="0"/>
            </c:dLbl>
            <c:dLbl>
              <c:idx val="4"/>
              <c:layout>
                <c:manualLayout>
                  <c:x val="-3.6215202668113261E-2"/>
                  <c:y val="-3.0882202324741696E-2"/>
                </c:manualLayout>
              </c:layout>
              <c:showLegendKey val="0"/>
              <c:showVal val="1"/>
              <c:showCatName val="0"/>
              <c:showSerName val="0"/>
              <c:showPercent val="0"/>
              <c:showBubbleSize val="0"/>
            </c:dLbl>
            <c:dLbl>
              <c:idx val="5"/>
              <c:layout>
                <c:manualLayout>
                  <c:x val="-3.9193176066856836E-2"/>
                  <c:y val="-3.0794638338244598E-2"/>
                </c:manualLayout>
              </c:layout>
              <c:showLegendKey val="0"/>
              <c:showVal val="1"/>
              <c:showCatName val="0"/>
              <c:showSerName val="0"/>
              <c:showPercent val="0"/>
              <c:showBubbleSize val="0"/>
            </c:dLbl>
            <c:dLbl>
              <c:idx val="6"/>
              <c:layout>
                <c:manualLayout>
                  <c:x val="-3.4486091959281213E-2"/>
                  <c:y val="-2.8388772775247196E-2"/>
                </c:manualLayout>
              </c:layout>
              <c:showLegendKey val="0"/>
              <c:showVal val="1"/>
              <c:showCatName val="0"/>
              <c:showSerName val="0"/>
              <c:showPercent val="0"/>
              <c:showBubbleSize val="0"/>
            </c:dLbl>
            <c:dLbl>
              <c:idx val="7"/>
              <c:layout>
                <c:manualLayout>
                  <c:x val="-4.3227767720797845E-2"/>
                  <c:y val="-2.7557701922008671E-2"/>
                </c:manualLayout>
              </c:layout>
              <c:showLegendKey val="0"/>
              <c:showVal val="1"/>
              <c:showCatName val="0"/>
              <c:showSerName val="0"/>
              <c:showPercent val="0"/>
              <c:showBubbleSize val="0"/>
            </c:dLbl>
            <c:dLbl>
              <c:idx val="8"/>
              <c:layout>
                <c:manualLayout>
                  <c:x val="-3.1123992758974588E-2"/>
                  <c:y val="-3.0313472114209605E-2"/>
                </c:manualLayout>
              </c:layout>
              <c:showLegendKey val="0"/>
              <c:showVal val="1"/>
              <c:showCatName val="0"/>
              <c:showSerName val="0"/>
              <c:showPercent val="0"/>
              <c:showBubbleSize val="0"/>
            </c:dLbl>
            <c:dLbl>
              <c:idx val="9"/>
              <c:layout>
                <c:manualLayout>
                  <c:x val="-3.9769546303134076E-2"/>
                  <c:y val="-2.7557701922008581E-2"/>
                </c:manualLayout>
              </c:layout>
              <c:showLegendKey val="0"/>
              <c:showVal val="1"/>
              <c:showCatName val="0"/>
              <c:showSerName val="0"/>
              <c:showPercent val="0"/>
              <c:showBubbleSize val="0"/>
            </c:dLbl>
            <c:dLbl>
              <c:idx val="11"/>
              <c:layout>
                <c:manualLayout>
                  <c:x val="-3.8040435594302174E-2"/>
                  <c:y val="-2.2046161537606978E-2"/>
                </c:manualLayout>
              </c:layout>
              <c:showLegendKey val="0"/>
              <c:showVal val="1"/>
              <c:showCatName val="0"/>
              <c:showSerName val="0"/>
              <c:showPercent val="0"/>
              <c:showBubbleSize val="0"/>
            </c:dLbl>
            <c:dLbl>
              <c:idx val="12"/>
              <c:layout>
                <c:manualLayout>
                  <c:x val="-1.7291107088319164E-2"/>
                  <c:y val="-3.306924230641041E-2"/>
                </c:manualLayout>
              </c:layout>
              <c:showLegendKey val="0"/>
              <c:showVal val="1"/>
              <c:showCatName val="0"/>
              <c:showSerName val="0"/>
              <c:showPercent val="0"/>
              <c:showBubbleSize val="0"/>
            </c:dLbl>
            <c:dLbl>
              <c:idx val="13"/>
              <c:layout>
                <c:manualLayout>
                  <c:x val="-2.593666063247875E-2"/>
                  <c:y val="-3.582522948839019E-2"/>
                </c:manualLayout>
              </c:layout>
              <c:showLegendKey val="0"/>
              <c:showVal val="1"/>
              <c:showCatName val="0"/>
              <c:showSerName val="0"/>
              <c:showPercent val="0"/>
              <c:showBubbleSize val="0"/>
            </c:dLbl>
            <c:dLbl>
              <c:idx val="14"/>
              <c:layout>
                <c:manualLayout>
                  <c:x val="-1.556199637948725E-2"/>
                  <c:y val="-2.4801931729807811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Φύλλο1!$B$2:$B$16</c:f>
              <c:numCache>
                <c:formatCode>General</c:formatCode>
                <c:ptCount val="15"/>
                <c:pt idx="0">
                  <c:v>15.3</c:v>
                </c:pt>
                <c:pt idx="1">
                  <c:v>21.2</c:v>
                </c:pt>
                <c:pt idx="2">
                  <c:v>18.3</c:v>
                </c:pt>
                <c:pt idx="3">
                  <c:v>17.600000000000001</c:v>
                </c:pt>
                <c:pt idx="4">
                  <c:v>16.399999999999999</c:v>
                </c:pt>
                <c:pt idx="5">
                  <c:v>13.8</c:v>
                </c:pt>
                <c:pt idx="6">
                  <c:v>13.1</c:v>
                </c:pt>
                <c:pt idx="7">
                  <c:v>16.5</c:v>
                </c:pt>
                <c:pt idx="8">
                  <c:v>12.4</c:v>
                </c:pt>
                <c:pt idx="9">
                  <c:v>10.9</c:v>
                </c:pt>
                <c:pt idx="10">
                  <c:v>8.3000000000000007</c:v>
                </c:pt>
                <c:pt idx="11">
                  <c:v>17.399999999999999</c:v>
                </c:pt>
                <c:pt idx="12">
                  <c:v>8.4</c:v>
                </c:pt>
                <c:pt idx="13">
                  <c:v>10</c:v>
                </c:pt>
                <c:pt idx="14">
                  <c:v>7.4</c:v>
                </c:pt>
              </c:numCache>
            </c:numRef>
          </c:val>
          <c:smooth val="0"/>
        </c:ser>
        <c:ser>
          <c:idx val="1"/>
          <c:order val="1"/>
          <c:tx>
            <c:strRef>
              <c:f>Φύλλο1!$C$1</c:f>
              <c:strCache>
                <c:ptCount val="1"/>
                <c:pt idx="0">
                  <c:v>Σταθεροποίηση</c:v>
                </c:pt>
              </c:strCache>
            </c:strRef>
          </c:tx>
          <c:spPr>
            <a:ln>
              <a:solidFill>
                <a:schemeClr val="accent1">
                  <a:lumMod val="75000"/>
                </a:schemeClr>
              </a:solidFill>
            </a:ln>
          </c:spPr>
          <c:marker>
            <c:spPr>
              <a:solidFill>
                <a:schemeClr val="accent1">
                  <a:lumMod val="75000"/>
                </a:schemeClr>
              </a:solidFill>
              <a:ln>
                <a:solidFill>
                  <a:schemeClr val="accent1">
                    <a:lumMod val="75000"/>
                  </a:schemeClr>
                </a:solidFill>
              </a:ln>
            </c:spPr>
          </c:marker>
          <c:dLbls>
            <c:dLbl>
              <c:idx val="0"/>
              <c:layout>
                <c:manualLayout>
                  <c:x val="-3.1316101043239203E-2"/>
                  <c:y val="-3.3769034343406237E-2"/>
                </c:manualLayout>
              </c:layout>
              <c:showLegendKey val="0"/>
              <c:showVal val="1"/>
              <c:showCatName val="0"/>
              <c:showSerName val="0"/>
              <c:showPercent val="0"/>
              <c:showBubbleSize val="0"/>
            </c:dLbl>
            <c:dLbl>
              <c:idx val="1"/>
              <c:layout>
                <c:manualLayout>
                  <c:x val="-3.0835762257352729E-2"/>
                  <c:y val="-4.1992729974447432E-2"/>
                </c:manualLayout>
              </c:layout>
              <c:showLegendKey val="0"/>
              <c:showVal val="1"/>
              <c:showCatName val="0"/>
              <c:showSerName val="0"/>
              <c:showPercent val="0"/>
              <c:showBubbleSize val="0"/>
            </c:dLbl>
            <c:dLbl>
              <c:idx val="2"/>
              <c:layout>
                <c:manualLayout>
                  <c:x val="-3.7848327310037455E-2"/>
                  <c:y val="-3.6524804535607157E-2"/>
                </c:manualLayout>
              </c:layout>
              <c:showLegendKey val="0"/>
              <c:showVal val="1"/>
              <c:showCatName val="0"/>
              <c:showSerName val="0"/>
              <c:showPercent val="0"/>
              <c:showBubbleSize val="0"/>
            </c:dLbl>
            <c:dLbl>
              <c:idx val="3"/>
              <c:layout>
                <c:manualLayout>
                  <c:x val="-2.8722434979991267E-2"/>
                  <c:y val="-3.6481189590045614E-2"/>
                </c:manualLayout>
              </c:layout>
              <c:showLegendKey val="0"/>
              <c:showVal val="1"/>
              <c:showCatName val="0"/>
              <c:showSerName val="0"/>
              <c:showPercent val="0"/>
              <c:showBubbleSize val="0"/>
            </c:dLbl>
            <c:dLbl>
              <c:idx val="4"/>
              <c:layout>
                <c:manualLayout>
                  <c:x val="-3.6215202668113261E-2"/>
                  <c:y val="-3.0750923508499055E-2"/>
                </c:manualLayout>
              </c:layout>
              <c:showLegendKey val="0"/>
              <c:showVal val="1"/>
              <c:showCatName val="0"/>
              <c:showSerName val="0"/>
              <c:showPercent val="0"/>
              <c:showBubbleSize val="0"/>
            </c:dLbl>
            <c:dLbl>
              <c:idx val="5"/>
              <c:layout>
                <c:manualLayout>
                  <c:x val="-3.1123992758974681E-2"/>
                  <c:y val="-3.3769251333185167E-2"/>
                </c:manualLayout>
              </c:layout>
              <c:showLegendKey val="0"/>
              <c:showVal val="1"/>
              <c:showCatName val="0"/>
              <c:showSerName val="0"/>
              <c:showPercent val="0"/>
              <c:showBubbleSize val="0"/>
            </c:dLbl>
            <c:dLbl>
              <c:idx val="6"/>
              <c:layout>
                <c:manualLayout>
                  <c:x val="-3.4582214176638329E-2"/>
                  <c:y val="-3.0313472114209605E-2"/>
                </c:manualLayout>
              </c:layout>
              <c:showLegendKey val="0"/>
              <c:showVal val="1"/>
              <c:showCatName val="0"/>
              <c:showSerName val="0"/>
              <c:showPercent val="0"/>
              <c:showBubbleSize val="0"/>
            </c:dLbl>
            <c:dLbl>
              <c:idx val="7"/>
              <c:layout>
                <c:manualLayout>
                  <c:x val="-3.2853103467806462E-2"/>
                  <c:y val="-3.0313472114209587E-2"/>
                </c:manualLayout>
              </c:layout>
              <c:showLegendKey val="0"/>
              <c:showVal val="1"/>
              <c:showCatName val="0"/>
              <c:showSerName val="0"/>
              <c:showPercent val="0"/>
              <c:showBubbleSize val="0"/>
            </c:dLbl>
            <c:dLbl>
              <c:idx val="8"/>
              <c:layout>
                <c:manualLayout>
                  <c:x val="-3.1123992758974588E-2"/>
                  <c:y val="-3.0313472114209587E-2"/>
                </c:manualLayout>
              </c:layout>
              <c:showLegendKey val="0"/>
              <c:showVal val="1"/>
              <c:showCatName val="0"/>
              <c:showSerName val="0"/>
              <c:showPercent val="0"/>
              <c:showBubbleSize val="0"/>
            </c:dLbl>
            <c:dLbl>
              <c:idx val="9"/>
              <c:layout>
                <c:manualLayout>
                  <c:x val="-3.1123992758974588E-2"/>
                  <c:y val="-3.0313472114209605E-2"/>
                </c:manualLayout>
              </c:layout>
              <c:showLegendKey val="0"/>
              <c:showVal val="1"/>
              <c:showCatName val="0"/>
              <c:showSerName val="0"/>
              <c:showPercent val="0"/>
              <c:showBubbleSize val="0"/>
            </c:dLbl>
            <c:dLbl>
              <c:idx val="10"/>
              <c:layout>
                <c:manualLayout>
                  <c:x val="-3.9769546303134076E-2"/>
                  <c:y val="-3.0313472114209605E-2"/>
                </c:manualLayout>
              </c:layout>
              <c:showLegendKey val="0"/>
              <c:showVal val="1"/>
              <c:showCatName val="0"/>
              <c:showSerName val="0"/>
              <c:showPercent val="0"/>
              <c:showBubbleSize val="0"/>
            </c:dLbl>
            <c:dLbl>
              <c:idx val="11"/>
              <c:layout>
                <c:manualLayout>
                  <c:x val="-3.8040435594302174E-2"/>
                  <c:y val="-3.8580782690812158E-2"/>
                </c:manualLayout>
              </c:layout>
              <c:showLegendKey val="0"/>
              <c:showVal val="1"/>
              <c:showCatName val="0"/>
              <c:showSerName val="0"/>
              <c:showPercent val="0"/>
              <c:showBubbleSize val="0"/>
            </c:dLbl>
            <c:dLbl>
              <c:idx val="12"/>
              <c:layout>
                <c:manualLayout>
                  <c:x val="-3.6311324885470252E-2"/>
                  <c:y val="-3.0313472114209605E-2"/>
                </c:manualLayout>
              </c:layout>
              <c:showLegendKey val="0"/>
              <c:showVal val="1"/>
              <c:showCatName val="0"/>
              <c:showSerName val="0"/>
              <c:showPercent val="0"/>
              <c:showBubbleSize val="0"/>
            </c:dLbl>
            <c:dLbl>
              <c:idx val="13"/>
              <c:layout>
                <c:manualLayout>
                  <c:x val="-3.4582214176638329E-2"/>
                  <c:y val="-3.5825012498611288E-2"/>
                </c:manualLayout>
              </c:layout>
              <c:showLegendKey val="0"/>
              <c:showVal val="1"/>
              <c:showCatName val="0"/>
              <c:showSerName val="0"/>
              <c:showPercent val="0"/>
              <c:showBubbleSize val="0"/>
            </c:dLbl>
            <c:dLbl>
              <c:idx val="14"/>
              <c:layout>
                <c:manualLayout>
                  <c:x val="-5.187332126495749E-3"/>
                  <c:y val="-3.0313472114209546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Φύλλο1!$C$2:$C$16</c:f>
              <c:numCache>
                <c:formatCode>General</c:formatCode>
                <c:ptCount val="15"/>
                <c:pt idx="0">
                  <c:v>77.400000000000006</c:v>
                </c:pt>
                <c:pt idx="1">
                  <c:v>62.7</c:v>
                </c:pt>
                <c:pt idx="2">
                  <c:v>73.099999999999994</c:v>
                </c:pt>
                <c:pt idx="3">
                  <c:v>75</c:v>
                </c:pt>
                <c:pt idx="4">
                  <c:v>75.5</c:v>
                </c:pt>
                <c:pt idx="5">
                  <c:v>77.099999999999994</c:v>
                </c:pt>
                <c:pt idx="6">
                  <c:v>81.3</c:v>
                </c:pt>
                <c:pt idx="7">
                  <c:v>75.400000000000006</c:v>
                </c:pt>
                <c:pt idx="8">
                  <c:v>77.5</c:v>
                </c:pt>
                <c:pt idx="9">
                  <c:v>83.1</c:v>
                </c:pt>
                <c:pt idx="10">
                  <c:v>79.599999999999994</c:v>
                </c:pt>
                <c:pt idx="11">
                  <c:v>76.3</c:v>
                </c:pt>
                <c:pt idx="12">
                  <c:v>83.1</c:v>
                </c:pt>
                <c:pt idx="13">
                  <c:v>84.5</c:v>
                </c:pt>
                <c:pt idx="14">
                  <c:v>81.099999999999994</c:v>
                </c:pt>
              </c:numCache>
            </c:numRef>
          </c:val>
          <c:smooth val="0"/>
        </c:ser>
        <c:ser>
          <c:idx val="2"/>
          <c:order val="2"/>
          <c:tx>
            <c:strRef>
              <c:f>Φύλλο1!$D$1</c:f>
              <c:strCache>
                <c:ptCount val="1"/>
                <c:pt idx="0">
                  <c:v>Αύξηση</c:v>
                </c:pt>
              </c:strCache>
            </c:strRef>
          </c:tx>
          <c:dLbls>
            <c:dLbl>
              <c:idx val="0"/>
              <c:layout>
                <c:manualLayout>
                  <c:x val="-2.6128784044571168E-2"/>
                  <c:y val="-3.3594150914448624E-2"/>
                </c:manualLayout>
              </c:layout>
              <c:showLegendKey val="0"/>
              <c:showVal val="1"/>
              <c:showCatName val="0"/>
              <c:showSerName val="0"/>
              <c:showPercent val="0"/>
              <c:showBubbleSize val="0"/>
            </c:dLbl>
            <c:dLbl>
              <c:idx val="1"/>
              <c:layout>
                <c:manualLayout>
                  <c:x val="-3.4294029058499674E-2"/>
                  <c:y val="-3.0794638338244598E-2"/>
                </c:manualLayout>
              </c:layout>
              <c:showLegendKey val="0"/>
              <c:showVal val="1"/>
              <c:showCatName val="0"/>
              <c:showSerName val="0"/>
              <c:showPercent val="0"/>
              <c:showBubbleSize val="0"/>
            </c:dLbl>
            <c:dLbl>
              <c:idx val="2"/>
              <c:layout>
                <c:manualLayout>
                  <c:x val="-2.9683112551764517E-2"/>
                  <c:y val="-2.2352334115653842E-2"/>
                </c:manualLayout>
              </c:layout>
              <c:showLegendKey val="0"/>
              <c:showVal val="1"/>
              <c:showCatName val="0"/>
              <c:showSerName val="0"/>
              <c:showPercent val="0"/>
              <c:showBubbleSize val="0"/>
            </c:dLbl>
            <c:dLbl>
              <c:idx val="3"/>
              <c:layout>
                <c:manualLayout>
                  <c:x val="-2.8049987909840091E-2"/>
                  <c:y val="-3.0707091573158585E-2"/>
                </c:manualLayout>
              </c:layout>
              <c:showLegendKey val="0"/>
              <c:showVal val="1"/>
              <c:showCatName val="0"/>
              <c:showSerName val="0"/>
              <c:showPercent val="0"/>
              <c:showBubbleSize val="0"/>
            </c:dLbl>
            <c:dLbl>
              <c:idx val="4"/>
              <c:layout>
                <c:manualLayout>
                  <c:x val="-3.5638877815319103E-2"/>
                  <c:y val="-2.2308719170092209E-2"/>
                </c:manualLayout>
              </c:layout>
              <c:showLegendKey val="0"/>
              <c:showVal val="1"/>
              <c:showCatName val="0"/>
              <c:showSerName val="0"/>
              <c:showPercent val="0"/>
              <c:showBubbleSize val="0"/>
            </c:dLbl>
            <c:dLbl>
              <c:idx val="5"/>
              <c:layout>
                <c:manualLayout>
                  <c:x val="-2.7665771341310659E-2"/>
                  <c:y val="-3.0838587379180091E-2"/>
                </c:manualLayout>
              </c:layout>
              <c:showLegendKey val="0"/>
              <c:showVal val="1"/>
              <c:showCatName val="0"/>
              <c:showSerName val="0"/>
              <c:showPercent val="0"/>
              <c:showBubbleSize val="0"/>
            </c:dLbl>
            <c:dLbl>
              <c:idx val="6"/>
              <c:layout>
                <c:manualLayout>
                  <c:x val="-2.4111427706289715E-2"/>
                  <c:y val="-2.3708520233862818E-2"/>
                </c:manualLayout>
              </c:layout>
              <c:showLegendKey val="0"/>
              <c:showVal val="1"/>
              <c:showCatName val="0"/>
              <c:showSerName val="0"/>
              <c:showPercent val="0"/>
              <c:showBubbleSize val="0"/>
            </c:dLbl>
            <c:dLbl>
              <c:idx val="7"/>
              <c:layout>
                <c:manualLayout>
                  <c:x val="-3.2853103467806462E-2"/>
                  <c:y val="-1.6534621153205305E-2"/>
                </c:manualLayout>
              </c:layout>
              <c:showLegendKey val="0"/>
              <c:showVal val="1"/>
              <c:showCatName val="0"/>
              <c:showSerName val="0"/>
              <c:showPercent val="0"/>
              <c:showBubbleSize val="0"/>
            </c:dLbl>
            <c:dLbl>
              <c:idx val="8"/>
              <c:layout>
                <c:manualLayout>
                  <c:x val="-3.1123992758974588E-2"/>
                  <c:y val="-8.2673105766026232E-3"/>
                </c:manualLayout>
              </c:layout>
              <c:showLegendKey val="0"/>
              <c:showVal val="1"/>
              <c:showCatName val="0"/>
              <c:showSerName val="0"/>
              <c:showPercent val="0"/>
              <c:showBubbleSize val="0"/>
            </c:dLbl>
            <c:dLbl>
              <c:idx val="9"/>
              <c:layout>
                <c:manualLayout>
                  <c:x val="-2.0749328505982996E-2"/>
                  <c:y val="-2.4801931729807779E-2"/>
                </c:manualLayout>
              </c:layout>
              <c:showLegendKey val="0"/>
              <c:showVal val="1"/>
              <c:showCatName val="0"/>
              <c:showSerName val="0"/>
              <c:showPercent val="0"/>
              <c:showBubbleSize val="0"/>
            </c:dLbl>
            <c:dLbl>
              <c:idx val="10"/>
              <c:layout>
                <c:manualLayout>
                  <c:x val="-2.9394882050142578E-2"/>
                  <c:y val="-3.0313472114209452E-2"/>
                </c:manualLayout>
              </c:layout>
              <c:showLegendKey val="0"/>
              <c:showVal val="1"/>
              <c:showCatName val="0"/>
              <c:showSerName val="0"/>
              <c:showPercent val="0"/>
              <c:showBubbleSize val="0"/>
            </c:dLbl>
            <c:dLbl>
              <c:idx val="11"/>
              <c:layout>
                <c:manualLayout>
                  <c:x val="-2.7665771341310659E-2"/>
                  <c:y val="-2.4801931729807779E-2"/>
                </c:manualLayout>
              </c:layout>
              <c:showLegendKey val="0"/>
              <c:showVal val="1"/>
              <c:showCatName val="0"/>
              <c:showSerName val="0"/>
              <c:showPercent val="0"/>
              <c:showBubbleSize val="0"/>
            </c:dLbl>
            <c:dLbl>
              <c:idx val="12"/>
              <c:layout>
                <c:manualLayout>
                  <c:x val="-8.6455535441595822E-3"/>
                  <c:y val="-1.9290391345406104E-2"/>
                </c:manualLayout>
              </c:layout>
              <c:showLegendKey val="0"/>
              <c:showVal val="1"/>
              <c:showCatName val="0"/>
              <c:showSerName val="0"/>
              <c:showPercent val="0"/>
              <c:showBubbleSize val="0"/>
            </c:dLbl>
            <c:dLbl>
              <c:idx val="13"/>
              <c:layout>
                <c:manualLayout>
                  <c:x val="-3.4582214176638329E-2"/>
                  <c:y val="-2.7557701922008671E-2"/>
                </c:manualLayout>
              </c:layout>
              <c:showLegendKey val="0"/>
              <c:showVal val="1"/>
              <c:showCatName val="0"/>
              <c:showSerName val="0"/>
              <c:showPercent val="0"/>
              <c:showBubbleSize val="0"/>
            </c:dLbl>
            <c:dLbl>
              <c:idx val="14"/>
              <c:layout>
                <c:manualLayout>
                  <c:x val="-3.4582214176638329E-2"/>
                  <c:y val="-1.3778850961004438E-2"/>
                </c:manualLayout>
              </c:layout>
              <c:showLegendKey val="0"/>
              <c:showVal val="1"/>
              <c:showCatName val="0"/>
              <c:showSerName val="0"/>
              <c:showPercent val="0"/>
              <c:showBubbleSize val="0"/>
            </c:dLbl>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Φύλλο1!$D$2:$D$16</c:f>
              <c:numCache>
                <c:formatCode>General</c:formatCode>
                <c:ptCount val="15"/>
                <c:pt idx="0">
                  <c:v>4.4000000000000004</c:v>
                </c:pt>
                <c:pt idx="1">
                  <c:v>2.4</c:v>
                </c:pt>
                <c:pt idx="2">
                  <c:v>4.0999999999999996</c:v>
                </c:pt>
                <c:pt idx="3">
                  <c:v>2.9</c:v>
                </c:pt>
                <c:pt idx="4">
                  <c:v>2.2000000000000002</c:v>
                </c:pt>
                <c:pt idx="5">
                  <c:v>3.2</c:v>
                </c:pt>
                <c:pt idx="6">
                  <c:v>3.7</c:v>
                </c:pt>
                <c:pt idx="7">
                  <c:v>2.7</c:v>
                </c:pt>
                <c:pt idx="8">
                  <c:v>7.6</c:v>
                </c:pt>
                <c:pt idx="9">
                  <c:v>3.6</c:v>
                </c:pt>
                <c:pt idx="10">
                  <c:v>8.8000000000000007</c:v>
                </c:pt>
                <c:pt idx="11">
                  <c:v>1.8</c:v>
                </c:pt>
                <c:pt idx="12">
                  <c:v>4.2</c:v>
                </c:pt>
                <c:pt idx="13">
                  <c:v>3.1</c:v>
                </c:pt>
                <c:pt idx="14">
                  <c:v>5.0999999999999996</c:v>
                </c:pt>
              </c:numCache>
            </c:numRef>
          </c:val>
          <c:smooth val="0"/>
        </c:ser>
        <c:dLbls>
          <c:showLegendKey val="0"/>
          <c:showVal val="0"/>
          <c:showCatName val="0"/>
          <c:showSerName val="0"/>
          <c:showPercent val="0"/>
          <c:showBubbleSize val="0"/>
        </c:dLbls>
        <c:marker val="1"/>
        <c:smooth val="0"/>
        <c:axId val="39230464"/>
        <c:axId val="39662336"/>
      </c:lineChart>
      <c:catAx>
        <c:axId val="39230464"/>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39662336"/>
        <c:crosses val="autoZero"/>
        <c:auto val="1"/>
        <c:lblAlgn val="ctr"/>
        <c:lblOffset val="100"/>
        <c:noMultiLvlLbl val="0"/>
      </c:catAx>
      <c:valAx>
        <c:axId val="39662336"/>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39230464"/>
        <c:crosses val="autoZero"/>
        <c:crossBetween val="between"/>
      </c:valAx>
    </c:plotArea>
    <c:legend>
      <c:legendPos val="r"/>
      <c:layout>
        <c:manualLayout>
          <c:xMode val="edge"/>
          <c:yMode val="edge"/>
          <c:x val="0.14805844012974631"/>
          <c:y val="4.6355526469281172E-3"/>
          <c:w val="0.50611941810387284"/>
          <c:h val="7.5812973905677386E-2"/>
        </c:manualLayout>
      </c:layout>
      <c:overlay val="0"/>
      <c:txPr>
        <a:bodyPr/>
        <a:lstStyle/>
        <a:p>
          <a:pPr>
            <a:defRPr sz="1200">
              <a:latin typeface="Calibri" panose="020F0502020204030204" pitchFamily="34" charset="0"/>
            </a:defRPr>
          </a:pPr>
          <a:endParaRPr lang="el-GR"/>
        </a:p>
      </c:txPr>
    </c:legend>
    <c:plotVisOnly val="1"/>
    <c:dispBlanksAs val="gap"/>
    <c:showDLblsOverMax val="0"/>
  </c:chart>
  <c:txPr>
    <a:bodyPr/>
    <a:lstStyle/>
    <a:p>
      <a:pPr>
        <a:defRPr sz="1800"/>
      </a:pPr>
      <a:endParaRPr lang="el-GR"/>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Φύλλο1!$B$1</c:f>
              <c:strCache>
                <c:ptCount val="1"/>
                <c:pt idx="0">
                  <c:v>Σειρά 1</c:v>
                </c:pt>
              </c:strCache>
            </c:strRef>
          </c:tx>
          <c:spPr>
            <a:solidFill>
              <a:schemeClr val="accent1">
                <a:lumMod val="75000"/>
              </a:schemeClr>
            </a:solidFill>
          </c:spPr>
          <c:invertIfNegative val="0"/>
          <c:dLbls>
            <c:dLbl>
              <c:idx val="4"/>
              <c:spPr/>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dLbl>
            <c:dLbl>
              <c:idx val="5"/>
              <c:spPr/>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Φύλλο1!$A$2:$A$4</c:f>
              <c:strCache>
                <c:ptCount val="3"/>
                <c:pt idx="0">
                  <c:v>Θα είναι Εξωτερική συνεργασία (μπλοκάκι)</c:v>
                </c:pt>
                <c:pt idx="1">
                  <c:v>Θα είναι Μερικής απασχόλησης</c:v>
                </c:pt>
                <c:pt idx="2">
                  <c:v>Θα είναι Πλήρους απασχόλησης</c:v>
                </c:pt>
              </c:strCache>
            </c:strRef>
          </c:cat>
          <c:val>
            <c:numRef>
              <c:f>Φύλλο1!$B$2:$B$4</c:f>
              <c:numCache>
                <c:formatCode>0.0</c:formatCode>
                <c:ptCount val="3"/>
                <c:pt idx="0">
                  <c:v>2.1276595744680842</c:v>
                </c:pt>
                <c:pt idx="1">
                  <c:v>36.170212765957451</c:v>
                </c:pt>
                <c:pt idx="2">
                  <c:v>61.702127659574465</c:v>
                </c:pt>
              </c:numCache>
            </c:numRef>
          </c:val>
        </c:ser>
        <c:dLbls>
          <c:showLegendKey val="0"/>
          <c:showVal val="0"/>
          <c:showCatName val="0"/>
          <c:showSerName val="0"/>
          <c:showPercent val="0"/>
          <c:showBubbleSize val="0"/>
        </c:dLbls>
        <c:gapWidth val="72"/>
        <c:axId val="39705984"/>
        <c:axId val="39404672"/>
      </c:barChart>
      <c:catAx>
        <c:axId val="39705984"/>
        <c:scaling>
          <c:orientation val="minMax"/>
        </c:scaling>
        <c:delete val="0"/>
        <c:axPos val="l"/>
        <c:majorTickMark val="out"/>
        <c:minorTickMark val="none"/>
        <c:tickLblPos val="nextTo"/>
        <c:txPr>
          <a:bodyPr/>
          <a:lstStyle/>
          <a:p>
            <a:pPr>
              <a:defRPr sz="1200">
                <a:latin typeface="Calibri" panose="020F0502020204030204" pitchFamily="34" charset="0"/>
              </a:defRPr>
            </a:pPr>
            <a:endParaRPr lang="el-GR"/>
          </a:p>
        </c:txPr>
        <c:crossAx val="39404672"/>
        <c:crosses val="autoZero"/>
        <c:auto val="1"/>
        <c:lblAlgn val="ctr"/>
        <c:lblOffset val="100"/>
        <c:noMultiLvlLbl val="0"/>
      </c:catAx>
      <c:valAx>
        <c:axId val="39404672"/>
        <c:scaling>
          <c:orientation val="minMax"/>
          <c:max val="100"/>
        </c:scaling>
        <c:delete val="0"/>
        <c:axPos val="b"/>
        <c:majorGridlines/>
        <c:numFmt formatCode="0.0" sourceLinked="1"/>
        <c:majorTickMark val="out"/>
        <c:minorTickMark val="none"/>
        <c:tickLblPos val="nextTo"/>
        <c:txPr>
          <a:bodyPr/>
          <a:lstStyle/>
          <a:p>
            <a:pPr>
              <a:defRPr sz="1200">
                <a:latin typeface="Calibri" panose="020F0502020204030204" pitchFamily="34" charset="0"/>
              </a:defRPr>
            </a:pPr>
            <a:endParaRPr lang="el-GR"/>
          </a:p>
        </c:txPr>
        <c:crossAx val="39705984"/>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75000000000028"/>
          <c:y val="0.146875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2">
                  <a:lumMod val="75000"/>
                </a:schemeClr>
              </a:solidFill>
              <a:ln>
                <a:solidFill>
                  <a:schemeClr val="bg1"/>
                </a:solidFill>
              </a:ln>
            </c:spPr>
          </c:dPt>
          <c:dPt>
            <c:idx val="1"/>
            <c:bubble3D val="0"/>
            <c:spPr>
              <a:solidFill>
                <a:schemeClr val="accent3">
                  <a:lumMod val="50000"/>
                </a:schemeClr>
              </a:solidFill>
              <a:ln>
                <a:solidFill>
                  <a:schemeClr val="bg1"/>
                </a:solidFill>
              </a:ln>
            </c:spPr>
          </c:dPt>
          <c:dPt>
            <c:idx val="2"/>
            <c:bubble3D val="0"/>
            <c:spPr>
              <a:solidFill>
                <a:schemeClr val="tx1">
                  <a:lumMod val="50000"/>
                  <a:lumOff val="50000"/>
                </a:schemeClr>
              </a:solidFill>
              <a:ln>
                <a:solidFill>
                  <a:schemeClr val="bg1"/>
                </a:solidFill>
              </a:ln>
            </c:spPr>
          </c:dPt>
          <c:dLbls>
            <c:dLbl>
              <c:idx val="0"/>
              <c:layout>
                <c:manualLayout>
                  <c:x val="8.5416666666666724E-2"/>
                  <c:y val="-0.15937499999999999"/>
                </c:manualLayout>
              </c:layout>
              <c:showLegendKey val="0"/>
              <c:showVal val="1"/>
              <c:showCatName val="1"/>
              <c:showSerName val="0"/>
              <c:showPercent val="0"/>
              <c:showBubbleSize val="0"/>
              <c:separator>
</c:separator>
            </c:dLbl>
            <c:dLbl>
              <c:idx val="1"/>
              <c:layout>
                <c:manualLayout>
                  <c:x val="-0.15208333333333374"/>
                  <c:y val="-0.27500000000000008"/>
                </c:manualLayout>
              </c:layout>
              <c:showLegendKey val="0"/>
              <c:showVal val="1"/>
              <c:showCatName val="1"/>
              <c:showSerName val="0"/>
              <c:showPercent val="0"/>
              <c:showBubbleSize val="0"/>
              <c:separator>
</c:separator>
            </c:dLbl>
            <c:dLbl>
              <c:idx val="2"/>
              <c:delete val="1"/>
            </c:dLbl>
            <c:dLbl>
              <c:idx val="3"/>
              <c:layout>
                <c:manualLayout>
                  <c:x val="-9.1666666666667257E-2"/>
                  <c:y val="-0.14375000000000004"/>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Φύλλο1!$A$2:$A$4</c:f>
              <c:strCache>
                <c:ptCount val="3"/>
                <c:pt idx="0">
                  <c:v>Ναι</c:v>
                </c:pt>
                <c:pt idx="1">
                  <c:v>Όχι</c:v>
                </c:pt>
                <c:pt idx="2">
                  <c:v>ΔΑ</c:v>
                </c:pt>
              </c:strCache>
            </c:strRef>
          </c:cat>
          <c:val>
            <c:numRef>
              <c:f>Φύλλο1!$B$2:$B$4</c:f>
              <c:numCache>
                <c:formatCode>0.0</c:formatCode>
                <c:ptCount val="3"/>
                <c:pt idx="0">
                  <c:v>37.154150197628454</c:v>
                </c:pt>
                <c:pt idx="1">
                  <c:v>62.845849802371525</c:v>
                </c:pt>
                <c:pt idx="2">
                  <c:v>0</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5.2083333333333676E-2"/>
                  <c:y val="-0.14375000000000004"/>
                </c:manualLayout>
              </c:layout>
              <c:showLegendKey val="0"/>
              <c:showVal val="1"/>
              <c:showCatName val="1"/>
              <c:showSerName val="0"/>
              <c:showPercent val="0"/>
              <c:showBubbleSize val="0"/>
              <c:separator>
</c:separator>
            </c:dLbl>
            <c:dLbl>
              <c:idx val="1"/>
              <c:layout>
                <c:manualLayout>
                  <c:x val="0.20625000000000004"/>
                  <c:y val="1.8749999999999999E-2"/>
                </c:manualLayout>
              </c:layout>
              <c:showLegendKey val="0"/>
              <c:showVal val="1"/>
              <c:showCatName val="1"/>
              <c:showSerName val="0"/>
              <c:showPercent val="0"/>
              <c:showBubbleSize val="0"/>
              <c:separator>
</c:separator>
            </c:dLbl>
            <c:dLbl>
              <c:idx val="2"/>
              <c:layout>
                <c:manualLayout>
                  <c:x val="-0.20208333333333392"/>
                  <c:y val="3.437500000000001E-2"/>
                </c:manualLayout>
              </c:layout>
              <c:showLegendKey val="0"/>
              <c:showVal val="1"/>
              <c:showCatName val="1"/>
              <c:showSerName val="0"/>
              <c:showPercent val="0"/>
              <c:showBubbleSize val="0"/>
              <c:separator>
</c:separator>
            </c:dLbl>
            <c:dLbl>
              <c:idx val="3"/>
              <c:layout>
                <c:manualLayout>
                  <c:x val="-4.5833333333333386E-2"/>
                  <c:y val="-0.13750000000000001"/>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Θα βελτιωθεί </c:v>
                </c:pt>
                <c:pt idx="1">
                  <c:v>Θα επιδεινωθεί</c:v>
                </c:pt>
                <c:pt idx="2">
                  <c:v>Θα παραμείνει σταθερή</c:v>
                </c:pt>
                <c:pt idx="3">
                  <c:v>ΔΑ</c:v>
                </c:pt>
              </c:strCache>
            </c:strRef>
          </c:cat>
          <c:val>
            <c:numRef>
              <c:f>Φύλλο1!$B$2:$B$5</c:f>
              <c:numCache>
                <c:formatCode>###0.0</c:formatCode>
                <c:ptCount val="4"/>
                <c:pt idx="0">
                  <c:v>11</c:v>
                </c:pt>
                <c:pt idx="1">
                  <c:v>58.8</c:v>
                </c:pt>
                <c:pt idx="2">
                  <c:v>22.7</c:v>
                </c:pt>
                <c:pt idx="3">
                  <c:v>7.5</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Σειρά 1</c:v>
                </c:pt>
              </c:strCache>
            </c:strRef>
          </c:tx>
          <c:spPr>
            <a:solidFill>
              <a:schemeClr val="accent3">
                <a:lumMod val="60000"/>
                <a:lumOff val="40000"/>
              </a:schemeClr>
            </a:solidFill>
          </c:spPr>
          <c:invertIfNegative val="0"/>
          <c:dPt>
            <c:idx val="1"/>
            <c:invertIfNegative val="0"/>
            <c:bubble3D val="0"/>
            <c:spPr>
              <a:solidFill>
                <a:schemeClr val="accent4">
                  <a:lumMod val="40000"/>
                  <a:lumOff val="60000"/>
                </a:schemeClr>
              </a:solidFill>
            </c:spPr>
          </c:dPt>
          <c:dPt>
            <c:idx val="3"/>
            <c:invertIfNegative val="0"/>
            <c:bubble3D val="0"/>
            <c:spPr>
              <a:solidFill>
                <a:schemeClr val="accent4">
                  <a:lumMod val="40000"/>
                  <a:lumOff val="60000"/>
                </a:schemeClr>
              </a:solidFill>
            </c:spPr>
          </c:dPt>
          <c:dPt>
            <c:idx val="5"/>
            <c:invertIfNegative val="0"/>
            <c:bubble3D val="0"/>
            <c:spPr>
              <a:solidFill>
                <a:schemeClr val="accent4">
                  <a:lumMod val="40000"/>
                  <a:lumOff val="60000"/>
                </a:schemeClr>
              </a:solidFill>
            </c:spPr>
          </c:dPt>
          <c:dPt>
            <c:idx val="7"/>
            <c:invertIfNegative val="0"/>
            <c:bubble3D val="0"/>
            <c:spPr>
              <a:solidFill>
                <a:schemeClr val="accent4">
                  <a:lumMod val="40000"/>
                  <a:lumOff val="60000"/>
                </a:schemeClr>
              </a:solidFill>
            </c:spPr>
          </c:dPt>
          <c:dPt>
            <c:idx val="9"/>
            <c:invertIfNegative val="0"/>
            <c:bubble3D val="0"/>
            <c:spPr>
              <a:solidFill>
                <a:schemeClr val="accent4">
                  <a:lumMod val="40000"/>
                  <a:lumOff val="60000"/>
                </a:schemeClr>
              </a:solidFill>
            </c:spPr>
          </c:dPt>
          <c:dPt>
            <c:idx val="11"/>
            <c:invertIfNegative val="0"/>
            <c:bubble3D val="0"/>
            <c:spPr>
              <a:solidFill>
                <a:schemeClr val="accent4">
                  <a:lumMod val="40000"/>
                  <a:lumOff val="60000"/>
                </a:schemeClr>
              </a:solidFill>
            </c:spPr>
          </c:dPt>
          <c:dPt>
            <c:idx val="13"/>
            <c:invertIfNegative val="0"/>
            <c:bubble3D val="0"/>
            <c:spPr>
              <a:solidFill>
                <a:schemeClr val="accent4">
                  <a:lumMod val="40000"/>
                  <a:lumOff val="60000"/>
                </a:schemeClr>
              </a:solidFill>
            </c:spPr>
          </c:dPt>
          <c:dLbls>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Φύλλο1!$A$2:$A$15</c:f>
              <c:strCache>
                <c:ptCount val="14"/>
                <c:pt idx="0">
                  <c:v>ΙΟΥΛ. 2010</c:v>
                </c:pt>
                <c:pt idx="1">
                  <c:v>ΙΑΝ. 2011</c:v>
                </c:pt>
                <c:pt idx="2">
                  <c:v>ΙΟΥΛ. 2011</c:v>
                </c:pt>
                <c:pt idx="3">
                  <c:v>ΙΑΝ. 2012</c:v>
                </c:pt>
                <c:pt idx="4">
                  <c:v>ΙΟΥΛ. 2012</c:v>
                </c:pt>
                <c:pt idx="5">
                  <c:v>ΙΑΝ. 2013</c:v>
                </c:pt>
                <c:pt idx="6">
                  <c:v>ΙΟΥΛ. 2013</c:v>
                </c:pt>
                <c:pt idx="7">
                  <c:v>ΦΕΒΡ. 2014</c:v>
                </c:pt>
                <c:pt idx="8">
                  <c:v>ΙΟΥΛ. 2014</c:v>
                </c:pt>
                <c:pt idx="9">
                  <c:v>ΦΕΒΡ. 2015</c:v>
                </c:pt>
                <c:pt idx="10">
                  <c:v>ΙΟΥΛ. 2015</c:v>
                </c:pt>
                <c:pt idx="11">
                  <c:v>ΦΕΒΡ. 2016</c:v>
                </c:pt>
                <c:pt idx="12">
                  <c:v>ΙΟΥΛ. 2016</c:v>
                </c:pt>
                <c:pt idx="13">
                  <c:v>ΦΕΒΡ. 2017</c:v>
                </c:pt>
              </c:strCache>
            </c:strRef>
          </c:cat>
          <c:val>
            <c:numRef>
              <c:f>Φύλλο1!$B$2:$B$15</c:f>
              <c:numCache>
                <c:formatCode>General</c:formatCode>
                <c:ptCount val="14"/>
                <c:pt idx="0">
                  <c:v>30</c:v>
                </c:pt>
                <c:pt idx="1">
                  <c:v>30.2</c:v>
                </c:pt>
                <c:pt idx="2">
                  <c:v>32</c:v>
                </c:pt>
                <c:pt idx="3">
                  <c:v>37.4</c:v>
                </c:pt>
                <c:pt idx="4">
                  <c:v>40.5</c:v>
                </c:pt>
                <c:pt idx="5">
                  <c:v>47.7</c:v>
                </c:pt>
                <c:pt idx="6">
                  <c:v>50.5</c:v>
                </c:pt>
                <c:pt idx="7">
                  <c:v>47.7</c:v>
                </c:pt>
                <c:pt idx="8">
                  <c:v>42.7</c:v>
                </c:pt>
                <c:pt idx="9">
                  <c:v>43</c:v>
                </c:pt>
                <c:pt idx="10">
                  <c:v>39</c:v>
                </c:pt>
                <c:pt idx="11">
                  <c:v>45.2</c:v>
                </c:pt>
                <c:pt idx="12">
                  <c:v>33.700000000000003</c:v>
                </c:pt>
                <c:pt idx="13">
                  <c:v>37.200000000000003</c:v>
                </c:pt>
              </c:numCache>
            </c:numRef>
          </c:val>
        </c:ser>
        <c:dLbls>
          <c:showLegendKey val="0"/>
          <c:showVal val="0"/>
          <c:showCatName val="0"/>
          <c:showSerName val="0"/>
          <c:showPercent val="0"/>
          <c:showBubbleSize val="0"/>
        </c:dLbls>
        <c:gapWidth val="75"/>
        <c:axId val="39556992"/>
        <c:axId val="39558528"/>
      </c:barChart>
      <c:catAx>
        <c:axId val="39556992"/>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39558528"/>
        <c:crosses val="autoZero"/>
        <c:auto val="1"/>
        <c:lblAlgn val="ctr"/>
        <c:lblOffset val="100"/>
        <c:noMultiLvlLbl val="0"/>
      </c:catAx>
      <c:valAx>
        <c:axId val="39558528"/>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39556992"/>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322207314788295"/>
          <c:y val="0.18189828942579578"/>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2">
                  <a:lumMod val="60000"/>
                  <a:lumOff val="4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3">
                  <a:lumMod val="50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6.8757385563567142E-2"/>
                  <c:y val="-0.16162639864871167"/>
                </c:manualLayout>
              </c:layout>
              <c:showLegendKey val="0"/>
              <c:showVal val="1"/>
              <c:showCatName val="1"/>
              <c:showSerName val="0"/>
              <c:showPercent val="0"/>
              <c:showBubbleSize val="0"/>
              <c:separator>
</c:separator>
            </c:dLbl>
            <c:dLbl>
              <c:idx val="1"/>
              <c:layout>
                <c:manualLayout>
                  <c:x val="0.10833333333333336"/>
                  <c:y val="-0.13125024606299254"/>
                </c:manualLayout>
              </c:layout>
              <c:showLegendKey val="0"/>
              <c:showVal val="1"/>
              <c:showCatName val="1"/>
              <c:showSerName val="0"/>
              <c:showPercent val="0"/>
              <c:showBubbleSize val="0"/>
              <c:separator>
</c:separator>
            </c:dLbl>
            <c:dLbl>
              <c:idx val="2"/>
              <c:layout>
                <c:manualLayout>
                  <c:x val="-0.11978049666674756"/>
                  <c:y val="3.331093628974309E-2"/>
                </c:manualLayout>
              </c:layout>
              <c:showLegendKey val="0"/>
              <c:showVal val="1"/>
              <c:showCatName val="1"/>
              <c:showSerName val="0"/>
              <c:showPercent val="0"/>
              <c:showBubbleSize val="0"/>
              <c:separator>
</c:separator>
            </c:dLbl>
            <c:dLbl>
              <c:idx val="3"/>
              <c:layout>
                <c:manualLayout>
                  <c:x val="-2.7205639624800382E-2"/>
                  <c:y val="-0.15462942224959639"/>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Ναι, ορισμένων</c:v>
                </c:pt>
                <c:pt idx="1">
                  <c:v>Ναι, σε όλους</c:v>
                </c:pt>
                <c:pt idx="2">
                  <c:v>Όχι</c:v>
                </c:pt>
                <c:pt idx="3">
                  <c:v>ΔΑ</c:v>
                </c:pt>
              </c:strCache>
            </c:strRef>
          </c:cat>
          <c:val>
            <c:numRef>
              <c:f>Φύλλο1!$B$2:$B$5</c:f>
              <c:numCache>
                <c:formatCode>0.0</c:formatCode>
                <c:ptCount val="4"/>
                <c:pt idx="0">
                  <c:v>10.735586481113319</c:v>
                </c:pt>
                <c:pt idx="1">
                  <c:v>21.073558648111327</c:v>
                </c:pt>
                <c:pt idx="2">
                  <c:v>67.594433399602394</c:v>
                </c:pt>
                <c:pt idx="3">
                  <c:v>0.59642147117296196</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Σειρά 1</c:v>
                </c:pt>
              </c:strCache>
            </c:strRef>
          </c:tx>
          <c:spPr>
            <a:solidFill>
              <a:schemeClr val="accent3">
                <a:lumMod val="60000"/>
                <a:lumOff val="40000"/>
              </a:schemeClr>
            </a:solidFill>
          </c:spPr>
          <c:invertIfNegative val="0"/>
          <c:dPt>
            <c:idx val="1"/>
            <c:invertIfNegative val="0"/>
            <c:bubble3D val="0"/>
            <c:spPr>
              <a:solidFill>
                <a:schemeClr val="accent4">
                  <a:lumMod val="40000"/>
                  <a:lumOff val="60000"/>
                </a:schemeClr>
              </a:solidFill>
            </c:spPr>
          </c:dPt>
          <c:dPt>
            <c:idx val="3"/>
            <c:invertIfNegative val="0"/>
            <c:bubble3D val="0"/>
            <c:spPr>
              <a:solidFill>
                <a:schemeClr val="accent4">
                  <a:lumMod val="40000"/>
                  <a:lumOff val="60000"/>
                </a:schemeClr>
              </a:solidFill>
            </c:spPr>
          </c:dPt>
          <c:dPt>
            <c:idx val="5"/>
            <c:invertIfNegative val="0"/>
            <c:bubble3D val="0"/>
            <c:spPr>
              <a:solidFill>
                <a:schemeClr val="accent4">
                  <a:lumMod val="40000"/>
                  <a:lumOff val="60000"/>
                </a:schemeClr>
              </a:solidFill>
            </c:spPr>
          </c:dPt>
          <c:dPt>
            <c:idx val="7"/>
            <c:invertIfNegative val="0"/>
            <c:bubble3D val="0"/>
            <c:spPr>
              <a:solidFill>
                <a:schemeClr val="accent4">
                  <a:lumMod val="40000"/>
                  <a:lumOff val="60000"/>
                </a:schemeClr>
              </a:solidFill>
            </c:spPr>
          </c:dPt>
          <c:dPt>
            <c:idx val="9"/>
            <c:invertIfNegative val="0"/>
            <c:bubble3D val="0"/>
            <c:spPr>
              <a:solidFill>
                <a:schemeClr val="accent4">
                  <a:lumMod val="40000"/>
                  <a:lumOff val="60000"/>
                </a:schemeClr>
              </a:solidFill>
            </c:spPr>
          </c:dPt>
          <c:dPt>
            <c:idx val="11"/>
            <c:invertIfNegative val="0"/>
            <c:bubble3D val="0"/>
            <c:spPr>
              <a:solidFill>
                <a:schemeClr val="accent4">
                  <a:lumMod val="40000"/>
                  <a:lumOff val="60000"/>
                </a:schemeClr>
              </a:solidFill>
            </c:spPr>
          </c:dPt>
          <c:dPt>
            <c:idx val="13"/>
            <c:invertIfNegative val="0"/>
            <c:bubble3D val="0"/>
            <c:spPr>
              <a:solidFill>
                <a:schemeClr val="accent4">
                  <a:lumMod val="40000"/>
                  <a:lumOff val="60000"/>
                </a:schemeClr>
              </a:solidFill>
            </c:spPr>
          </c:dPt>
          <c:dLbls>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Φύλλο1!$A$2:$A$15</c:f>
              <c:strCache>
                <c:ptCount val="14"/>
                <c:pt idx="0">
                  <c:v>ΙΟΥΛ. 2010</c:v>
                </c:pt>
                <c:pt idx="1">
                  <c:v>ΙΑΝ. 2011</c:v>
                </c:pt>
                <c:pt idx="2">
                  <c:v>ΙΟΥΛ. 2011</c:v>
                </c:pt>
                <c:pt idx="3">
                  <c:v>ΙΑΝ. 2012</c:v>
                </c:pt>
                <c:pt idx="4">
                  <c:v>ΙΟΥΛ. 2012</c:v>
                </c:pt>
                <c:pt idx="5">
                  <c:v>ΙΑΝ. 2013</c:v>
                </c:pt>
                <c:pt idx="6">
                  <c:v>ΙΟΥΛ. 2013</c:v>
                </c:pt>
                <c:pt idx="7">
                  <c:v>ΦΕΒΡ. 2014</c:v>
                </c:pt>
                <c:pt idx="8">
                  <c:v>ΙΟΥΛ. 2014</c:v>
                </c:pt>
                <c:pt idx="9">
                  <c:v>ΦΕΒΡ. 2015</c:v>
                </c:pt>
                <c:pt idx="10">
                  <c:v>ΙΟΥΛ. 2015</c:v>
                </c:pt>
                <c:pt idx="11">
                  <c:v>ΦΕΒΡ. 2016</c:v>
                </c:pt>
                <c:pt idx="12">
                  <c:v>ΙΟΥΛ. 2016</c:v>
                </c:pt>
                <c:pt idx="13">
                  <c:v>ΦΕΒΡ. 2017</c:v>
                </c:pt>
              </c:strCache>
            </c:strRef>
          </c:cat>
          <c:val>
            <c:numRef>
              <c:f>Φύλλο1!$B$2:$B$15</c:f>
              <c:numCache>
                <c:formatCode>General</c:formatCode>
                <c:ptCount val="14"/>
                <c:pt idx="0">
                  <c:v>15</c:v>
                </c:pt>
                <c:pt idx="1">
                  <c:v>15.6</c:v>
                </c:pt>
                <c:pt idx="2">
                  <c:v>19.399999999999999</c:v>
                </c:pt>
                <c:pt idx="3">
                  <c:v>28.6</c:v>
                </c:pt>
                <c:pt idx="4">
                  <c:v>33.200000000000003</c:v>
                </c:pt>
                <c:pt idx="5">
                  <c:v>43.6</c:v>
                </c:pt>
                <c:pt idx="6">
                  <c:v>49.3</c:v>
                </c:pt>
                <c:pt idx="7">
                  <c:v>43.5</c:v>
                </c:pt>
                <c:pt idx="8">
                  <c:v>38.5</c:v>
                </c:pt>
                <c:pt idx="9">
                  <c:v>33.9</c:v>
                </c:pt>
                <c:pt idx="10">
                  <c:v>25.2</c:v>
                </c:pt>
                <c:pt idx="11">
                  <c:v>32.800000000000004</c:v>
                </c:pt>
                <c:pt idx="12">
                  <c:v>28</c:v>
                </c:pt>
                <c:pt idx="13">
                  <c:v>31.8</c:v>
                </c:pt>
              </c:numCache>
            </c:numRef>
          </c:val>
        </c:ser>
        <c:dLbls>
          <c:showLegendKey val="0"/>
          <c:showVal val="0"/>
          <c:showCatName val="0"/>
          <c:showSerName val="0"/>
          <c:showPercent val="0"/>
          <c:showBubbleSize val="0"/>
        </c:dLbls>
        <c:gapWidth val="75"/>
        <c:axId val="39631872"/>
        <c:axId val="39633664"/>
      </c:barChart>
      <c:catAx>
        <c:axId val="39631872"/>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39633664"/>
        <c:crosses val="autoZero"/>
        <c:auto val="1"/>
        <c:lblAlgn val="ctr"/>
        <c:lblOffset val="100"/>
        <c:noMultiLvlLbl val="0"/>
      </c:catAx>
      <c:valAx>
        <c:axId val="39633664"/>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39631872"/>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08333333333339"/>
          <c:y val="0.146875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2">
                  <a:lumMod val="75000"/>
                </a:schemeClr>
              </a:solidFill>
              <a:ln>
                <a:solidFill>
                  <a:schemeClr val="bg1"/>
                </a:solidFill>
              </a:ln>
            </c:spPr>
          </c:dPt>
          <c:dPt>
            <c:idx val="1"/>
            <c:bubble3D val="0"/>
            <c:spPr>
              <a:solidFill>
                <a:schemeClr val="accent2">
                  <a:lumMod val="60000"/>
                  <a:lumOff val="40000"/>
                </a:schemeClr>
              </a:solidFill>
              <a:ln>
                <a:solidFill>
                  <a:schemeClr val="bg1"/>
                </a:solidFill>
              </a:ln>
            </c:spPr>
          </c:dPt>
          <c:dPt>
            <c:idx val="2"/>
            <c:bubble3D val="0"/>
            <c:spPr>
              <a:solidFill>
                <a:schemeClr val="accent3">
                  <a:lumMod val="50000"/>
                </a:schemeClr>
              </a:solidFill>
              <a:ln>
                <a:solidFill>
                  <a:schemeClr val="bg1"/>
                </a:solidFill>
              </a:ln>
            </c:spPr>
          </c:dPt>
          <c:dLbls>
            <c:dLbl>
              <c:idx val="0"/>
              <c:layout>
                <c:manualLayout>
                  <c:x val="8.5416666666666724E-2"/>
                  <c:y val="-0.15937499999999999"/>
                </c:manualLayout>
              </c:layout>
              <c:showLegendKey val="0"/>
              <c:showVal val="1"/>
              <c:showCatName val="1"/>
              <c:showSerName val="0"/>
              <c:showPercent val="0"/>
              <c:showBubbleSize val="0"/>
              <c:separator>
</c:separator>
            </c:dLbl>
            <c:dLbl>
              <c:idx val="1"/>
              <c:layout>
                <c:manualLayout>
                  <c:x val="0.15000000000000024"/>
                  <c:y val="0.1"/>
                </c:manualLayout>
              </c:layout>
              <c:showLegendKey val="0"/>
              <c:showVal val="1"/>
              <c:showCatName val="1"/>
              <c:showSerName val="0"/>
              <c:showPercent val="0"/>
              <c:showBubbleSize val="0"/>
              <c:separator>
</c:separator>
            </c:dLbl>
            <c:dLbl>
              <c:idx val="2"/>
              <c:layout>
                <c:manualLayout>
                  <c:x val="-0.16666666666666666"/>
                  <c:y val="0.12812499999999988"/>
                </c:manualLayout>
              </c:layout>
              <c:showLegendKey val="0"/>
              <c:showVal val="1"/>
              <c:showCatName val="1"/>
              <c:showSerName val="0"/>
              <c:showPercent val="0"/>
              <c:showBubbleSize val="0"/>
              <c:separator>
</c:separator>
            </c:dLbl>
            <c:dLbl>
              <c:idx val="3"/>
              <c:layout>
                <c:manualLayout>
                  <c:x val="-6.2500000000000021E-3"/>
                  <c:y val="-0.18125000000000005"/>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Ναι, σοβαρές</c:v>
                </c:pt>
                <c:pt idx="1">
                  <c:v>Ναι, κάποιες φορές</c:v>
                </c:pt>
                <c:pt idx="2">
                  <c:v>Όχι ιδιαίτερα</c:v>
                </c:pt>
                <c:pt idx="3">
                  <c:v>ΔΑ</c:v>
                </c:pt>
              </c:strCache>
            </c:strRef>
          </c:cat>
          <c:val>
            <c:numRef>
              <c:f>Φύλλο1!$B$2:$B$5</c:f>
              <c:numCache>
                <c:formatCode>0.0</c:formatCode>
                <c:ptCount val="4"/>
                <c:pt idx="0">
                  <c:v>17.063492063492063</c:v>
                </c:pt>
                <c:pt idx="1">
                  <c:v>22.222222222222207</c:v>
                </c:pt>
                <c:pt idx="2">
                  <c:v>59.920634920634917</c:v>
                </c:pt>
                <c:pt idx="3">
                  <c:v>0.79365079365079383</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Σειρά 1</c:v>
                </c:pt>
              </c:strCache>
            </c:strRef>
          </c:tx>
          <c:spPr>
            <a:solidFill>
              <a:schemeClr val="accent3">
                <a:lumMod val="60000"/>
                <a:lumOff val="40000"/>
              </a:schemeClr>
            </a:solidFill>
          </c:spPr>
          <c:invertIfNegative val="0"/>
          <c:dPt>
            <c:idx val="0"/>
            <c:invertIfNegative val="0"/>
            <c:bubble3D val="0"/>
            <c:spPr>
              <a:solidFill>
                <a:schemeClr val="accent4">
                  <a:lumMod val="40000"/>
                  <a:lumOff val="60000"/>
                </a:schemeClr>
              </a:solidFill>
            </c:spPr>
          </c:dPt>
          <c:dPt>
            <c:idx val="2"/>
            <c:invertIfNegative val="0"/>
            <c:bubble3D val="0"/>
            <c:spPr>
              <a:solidFill>
                <a:schemeClr val="accent4">
                  <a:lumMod val="40000"/>
                  <a:lumOff val="60000"/>
                </a:schemeClr>
              </a:solidFill>
            </c:spPr>
          </c:dPt>
          <c:dPt>
            <c:idx val="4"/>
            <c:invertIfNegative val="0"/>
            <c:bubble3D val="0"/>
            <c:spPr>
              <a:solidFill>
                <a:schemeClr val="accent4">
                  <a:lumMod val="40000"/>
                  <a:lumOff val="60000"/>
                </a:schemeClr>
              </a:solidFill>
            </c:spPr>
          </c:dPt>
          <c:dPt>
            <c:idx val="6"/>
            <c:invertIfNegative val="0"/>
            <c:bubble3D val="0"/>
            <c:spPr>
              <a:solidFill>
                <a:schemeClr val="accent4">
                  <a:lumMod val="40000"/>
                  <a:lumOff val="60000"/>
                </a:schemeClr>
              </a:solidFill>
            </c:spPr>
          </c:dPt>
          <c:dPt>
            <c:idx val="8"/>
            <c:invertIfNegative val="0"/>
            <c:bubble3D val="0"/>
            <c:spPr>
              <a:solidFill>
                <a:schemeClr val="accent4">
                  <a:lumMod val="40000"/>
                  <a:lumOff val="60000"/>
                </a:schemeClr>
              </a:solidFill>
            </c:spPr>
          </c:dPt>
          <c:dPt>
            <c:idx val="10"/>
            <c:invertIfNegative val="0"/>
            <c:bubble3D val="0"/>
            <c:spPr>
              <a:solidFill>
                <a:schemeClr val="accent4">
                  <a:lumMod val="40000"/>
                  <a:lumOff val="60000"/>
                </a:schemeClr>
              </a:solidFill>
            </c:spPr>
          </c:dPt>
          <c:dPt>
            <c:idx val="12"/>
            <c:invertIfNegative val="0"/>
            <c:bubble3D val="0"/>
            <c:spPr>
              <a:solidFill>
                <a:schemeClr val="accent4">
                  <a:lumMod val="40000"/>
                  <a:lumOff val="60000"/>
                </a:schemeClr>
              </a:solidFill>
            </c:spPr>
          </c:dPt>
          <c:dLbls>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Φύλλο1!$A$2:$A$14</c:f>
              <c:strCache>
                <c:ptCount val="13"/>
                <c:pt idx="0">
                  <c:v>ΙΑΝ. 2011</c:v>
                </c:pt>
                <c:pt idx="1">
                  <c:v>ΙΟΥΛ. 2011</c:v>
                </c:pt>
                <c:pt idx="2">
                  <c:v>ΙΑΝ. 2012</c:v>
                </c:pt>
                <c:pt idx="3">
                  <c:v>ΙΟΥΛ. 2012</c:v>
                </c:pt>
                <c:pt idx="4">
                  <c:v>ΙΑΝ. 2013</c:v>
                </c:pt>
                <c:pt idx="5">
                  <c:v>ΙΟΥΛ. 2013</c:v>
                </c:pt>
                <c:pt idx="6">
                  <c:v>ΦΕΒΡ. 2014</c:v>
                </c:pt>
                <c:pt idx="7">
                  <c:v>ΙΟΥΛ. 2014</c:v>
                </c:pt>
                <c:pt idx="8">
                  <c:v>ΦΕΒΡ. 2015</c:v>
                </c:pt>
                <c:pt idx="9">
                  <c:v>ΙΟΥΛ. 2015</c:v>
                </c:pt>
                <c:pt idx="10">
                  <c:v>ΦΕΒΡ. 2016</c:v>
                </c:pt>
                <c:pt idx="11">
                  <c:v>ΙΟΥΛ. 2016</c:v>
                </c:pt>
                <c:pt idx="12">
                  <c:v>ΦΕΒΡ. 2017</c:v>
                </c:pt>
              </c:strCache>
            </c:strRef>
          </c:cat>
          <c:val>
            <c:numRef>
              <c:f>Φύλλο1!$B$2:$B$14</c:f>
              <c:numCache>
                <c:formatCode>General</c:formatCode>
                <c:ptCount val="13"/>
                <c:pt idx="0">
                  <c:v>44.2</c:v>
                </c:pt>
                <c:pt idx="1">
                  <c:v>42.1</c:v>
                </c:pt>
                <c:pt idx="2">
                  <c:v>53.3</c:v>
                </c:pt>
                <c:pt idx="3">
                  <c:v>53.4</c:v>
                </c:pt>
                <c:pt idx="4">
                  <c:v>52.4</c:v>
                </c:pt>
                <c:pt idx="5">
                  <c:v>51.4</c:v>
                </c:pt>
                <c:pt idx="6">
                  <c:v>50</c:v>
                </c:pt>
                <c:pt idx="7">
                  <c:v>46.1</c:v>
                </c:pt>
                <c:pt idx="8">
                  <c:v>44.4</c:v>
                </c:pt>
                <c:pt idx="9">
                  <c:v>43</c:v>
                </c:pt>
                <c:pt idx="10">
                  <c:v>49.5</c:v>
                </c:pt>
                <c:pt idx="11">
                  <c:v>41.2</c:v>
                </c:pt>
                <c:pt idx="12">
                  <c:v>39.300000000000004</c:v>
                </c:pt>
              </c:numCache>
            </c:numRef>
          </c:val>
        </c:ser>
        <c:dLbls>
          <c:showLegendKey val="0"/>
          <c:showVal val="0"/>
          <c:showCatName val="0"/>
          <c:showSerName val="0"/>
          <c:showPercent val="0"/>
          <c:showBubbleSize val="0"/>
        </c:dLbls>
        <c:gapWidth val="75"/>
        <c:axId val="39968768"/>
        <c:axId val="39970304"/>
      </c:barChart>
      <c:catAx>
        <c:axId val="39968768"/>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39970304"/>
        <c:crosses val="autoZero"/>
        <c:auto val="1"/>
        <c:lblAlgn val="ctr"/>
        <c:lblOffset val="100"/>
        <c:noMultiLvlLbl val="0"/>
      </c:catAx>
      <c:valAx>
        <c:axId val="39970304"/>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39968768"/>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708333333333339"/>
          <c:y val="0.162500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2">
                  <a:lumMod val="75000"/>
                </a:schemeClr>
              </a:solidFill>
              <a:ln>
                <a:solidFill>
                  <a:schemeClr val="bg1"/>
                </a:solidFill>
              </a:ln>
            </c:spPr>
          </c:dPt>
          <c:dPt>
            <c:idx val="1"/>
            <c:bubble3D val="0"/>
            <c:spPr>
              <a:solidFill>
                <a:schemeClr val="accent2">
                  <a:lumMod val="60000"/>
                  <a:lumOff val="40000"/>
                </a:schemeClr>
              </a:solidFill>
              <a:ln>
                <a:solidFill>
                  <a:schemeClr val="bg1"/>
                </a:solidFill>
              </a:ln>
            </c:spPr>
          </c:dPt>
          <c:dPt>
            <c:idx val="2"/>
            <c:bubble3D val="0"/>
            <c:spPr>
              <a:solidFill>
                <a:schemeClr val="accent3">
                  <a:lumMod val="50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0.1125"/>
                  <c:y val="-0.18125000000000024"/>
                </c:manualLayout>
              </c:layout>
              <c:showLegendKey val="0"/>
              <c:showVal val="1"/>
              <c:showCatName val="1"/>
              <c:showSerName val="0"/>
              <c:showPercent val="0"/>
              <c:showBubbleSize val="0"/>
              <c:separator>
</c:separator>
            </c:dLbl>
            <c:dLbl>
              <c:idx val="1"/>
              <c:layout>
                <c:manualLayout>
                  <c:x val="0.17708333333333368"/>
                  <c:y val="9.6875000000000044E-2"/>
                </c:manualLayout>
              </c:layout>
              <c:showLegendKey val="0"/>
              <c:showVal val="1"/>
              <c:showCatName val="1"/>
              <c:showSerName val="0"/>
              <c:showPercent val="0"/>
              <c:showBubbleSize val="0"/>
              <c:separator>
</c:separator>
            </c:dLbl>
            <c:dLbl>
              <c:idx val="2"/>
              <c:layout>
                <c:manualLayout>
                  <c:x val="-0.16666666666666666"/>
                  <c:y val="0.12812499999999988"/>
                </c:manualLayout>
              </c:layout>
              <c:showLegendKey val="0"/>
              <c:showVal val="1"/>
              <c:showCatName val="1"/>
              <c:showSerName val="0"/>
              <c:showPercent val="0"/>
              <c:showBubbleSize val="0"/>
              <c:separator>
</c:separator>
            </c:dLbl>
            <c:dLbl>
              <c:idx val="3"/>
              <c:layout>
                <c:manualLayout>
                  <c:x val="-1.6666666666666673E-2"/>
                  <c:y val="-0.18125000000000005"/>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Αρκετά πιθανό (σχεδόν βέβαιο)</c:v>
                </c:pt>
                <c:pt idx="1">
                  <c:v>Λίγο πιθανό (δεν μπορώ να το αποκλείσω)</c:v>
                </c:pt>
                <c:pt idx="2">
                  <c:v>Καθόλου πιθανό</c:v>
                </c:pt>
                <c:pt idx="3">
                  <c:v>ΔΑ</c:v>
                </c:pt>
              </c:strCache>
            </c:strRef>
          </c:cat>
          <c:val>
            <c:numRef>
              <c:f>Φύλλο1!$B$2:$B$5</c:f>
              <c:numCache>
                <c:formatCode>0.0</c:formatCode>
                <c:ptCount val="4"/>
                <c:pt idx="0">
                  <c:v>24.351297405189626</c:v>
                </c:pt>
                <c:pt idx="1">
                  <c:v>28.143712574850284</c:v>
                </c:pt>
                <c:pt idx="2">
                  <c:v>42.914171656686591</c:v>
                </c:pt>
                <c:pt idx="3">
                  <c:v>4.5908183632734509</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Σειρά 1</c:v>
                </c:pt>
              </c:strCache>
            </c:strRef>
          </c:tx>
          <c:spPr>
            <a:solidFill>
              <a:schemeClr val="accent3">
                <a:lumMod val="60000"/>
                <a:lumOff val="40000"/>
              </a:schemeClr>
            </a:solidFill>
          </c:spPr>
          <c:invertIfNegative val="0"/>
          <c:dPt>
            <c:idx val="0"/>
            <c:invertIfNegative val="0"/>
            <c:bubble3D val="0"/>
            <c:spPr>
              <a:solidFill>
                <a:schemeClr val="accent4">
                  <a:lumMod val="40000"/>
                  <a:lumOff val="60000"/>
                </a:schemeClr>
              </a:solidFill>
            </c:spPr>
          </c:dPt>
          <c:dPt>
            <c:idx val="2"/>
            <c:invertIfNegative val="0"/>
            <c:bubble3D val="0"/>
            <c:spPr>
              <a:solidFill>
                <a:schemeClr val="accent4">
                  <a:lumMod val="40000"/>
                  <a:lumOff val="60000"/>
                </a:schemeClr>
              </a:solidFill>
            </c:spPr>
          </c:dPt>
          <c:dPt>
            <c:idx val="4"/>
            <c:invertIfNegative val="0"/>
            <c:bubble3D val="0"/>
            <c:spPr>
              <a:solidFill>
                <a:schemeClr val="accent4">
                  <a:lumMod val="40000"/>
                  <a:lumOff val="60000"/>
                </a:schemeClr>
              </a:solidFill>
            </c:spPr>
          </c:dPt>
          <c:dPt>
            <c:idx val="6"/>
            <c:invertIfNegative val="0"/>
            <c:bubble3D val="0"/>
            <c:spPr>
              <a:solidFill>
                <a:schemeClr val="accent4">
                  <a:lumMod val="40000"/>
                  <a:lumOff val="60000"/>
                </a:schemeClr>
              </a:solidFill>
            </c:spPr>
          </c:dPt>
          <c:dPt>
            <c:idx val="8"/>
            <c:invertIfNegative val="0"/>
            <c:bubble3D val="0"/>
            <c:spPr>
              <a:solidFill>
                <a:schemeClr val="accent4">
                  <a:lumMod val="40000"/>
                  <a:lumOff val="60000"/>
                </a:schemeClr>
              </a:solidFill>
            </c:spPr>
          </c:dPt>
          <c:dPt>
            <c:idx val="10"/>
            <c:invertIfNegative val="0"/>
            <c:bubble3D val="0"/>
            <c:spPr>
              <a:solidFill>
                <a:schemeClr val="accent4">
                  <a:lumMod val="40000"/>
                  <a:lumOff val="60000"/>
                </a:schemeClr>
              </a:solidFill>
            </c:spPr>
          </c:dPt>
          <c:dPt>
            <c:idx val="12"/>
            <c:invertIfNegative val="0"/>
            <c:bubble3D val="0"/>
            <c:spPr>
              <a:solidFill>
                <a:schemeClr val="accent4">
                  <a:lumMod val="40000"/>
                  <a:lumOff val="60000"/>
                </a:schemeClr>
              </a:solidFill>
            </c:spPr>
          </c:dPt>
          <c:dLbls>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Φύλλο1!$A$2:$A$14</c:f>
              <c:strCache>
                <c:ptCount val="13"/>
                <c:pt idx="0">
                  <c:v>ΙΑΝ. 2011</c:v>
                </c:pt>
                <c:pt idx="1">
                  <c:v>ΙΟΥΛ. 2011</c:v>
                </c:pt>
                <c:pt idx="2">
                  <c:v>ΙΑΝ. 2012</c:v>
                </c:pt>
                <c:pt idx="3">
                  <c:v>ΙΟΥΛ. 2012</c:v>
                </c:pt>
                <c:pt idx="4">
                  <c:v>ΙΑΝ. 2013</c:v>
                </c:pt>
                <c:pt idx="5">
                  <c:v>ΙΟΥΛ. 2013</c:v>
                </c:pt>
                <c:pt idx="6">
                  <c:v>ΦΕΒΡ. 2014</c:v>
                </c:pt>
                <c:pt idx="7">
                  <c:v>ΙΟΥΛ. 2014</c:v>
                </c:pt>
                <c:pt idx="8">
                  <c:v>ΦΕΒΡ. 2015</c:v>
                </c:pt>
                <c:pt idx="9">
                  <c:v>ΙΟΥΛ. 2015</c:v>
                </c:pt>
                <c:pt idx="10">
                  <c:v>ΦΕΒΡ. 2016</c:v>
                </c:pt>
                <c:pt idx="11">
                  <c:v>ΙΟΥΛ. 2016</c:v>
                </c:pt>
                <c:pt idx="12">
                  <c:v>ΦΕΒΡ. 2017</c:v>
                </c:pt>
              </c:strCache>
            </c:strRef>
          </c:cat>
          <c:val>
            <c:numRef>
              <c:f>Φύλλο1!$B$2:$B$14</c:f>
              <c:numCache>
                <c:formatCode>General</c:formatCode>
                <c:ptCount val="13"/>
                <c:pt idx="0">
                  <c:v>31.8</c:v>
                </c:pt>
                <c:pt idx="1">
                  <c:v>33.200000000000003</c:v>
                </c:pt>
                <c:pt idx="2">
                  <c:v>43</c:v>
                </c:pt>
                <c:pt idx="3">
                  <c:v>36.800000000000004</c:v>
                </c:pt>
                <c:pt idx="4">
                  <c:v>35.700000000000003</c:v>
                </c:pt>
                <c:pt idx="5">
                  <c:v>36.200000000000003</c:v>
                </c:pt>
                <c:pt idx="6">
                  <c:v>27.6</c:v>
                </c:pt>
                <c:pt idx="7">
                  <c:v>26.9</c:v>
                </c:pt>
                <c:pt idx="8">
                  <c:v>17.8</c:v>
                </c:pt>
                <c:pt idx="9">
                  <c:v>41.1</c:v>
                </c:pt>
                <c:pt idx="10">
                  <c:v>29.1</c:v>
                </c:pt>
                <c:pt idx="11">
                  <c:v>28.1</c:v>
                </c:pt>
                <c:pt idx="12">
                  <c:v>24.4</c:v>
                </c:pt>
              </c:numCache>
            </c:numRef>
          </c:val>
        </c:ser>
        <c:dLbls>
          <c:showLegendKey val="0"/>
          <c:showVal val="0"/>
          <c:showCatName val="0"/>
          <c:showSerName val="0"/>
          <c:showPercent val="0"/>
          <c:showBubbleSize val="0"/>
        </c:dLbls>
        <c:gapWidth val="75"/>
        <c:axId val="40296832"/>
        <c:axId val="40298368"/>
      </c:barChart>
      <c:catAx>
        <c:axId val="40296832"/>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40298368"/>
        <c:crosses val="autoZero"/>
        <c:auto val="1"/>
        <c:lblAlgn val="ctr"/>
        <c:lblOffset val="100"/>
        <c:noMultiLvlLbl val="0"/>
      </c:catAx>
      <c:valAx>
        <c:axId val="40298368"/>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40296832"/>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5000000000001"/>
          <c:y val="0.146875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Lbls>
            <c:dLbl>
              <c:idx val="0"/>
              <c:layout>
                <c:manualLayout>
                  <c:x val="5.4166666666666669E-2"/>
                  <c:y val="-0.27484891732283462"/>
                </c:manualLayout>
              </c:layout>
              <c:showLegendKey val="0"/>
              <c:showVal val="1"/>
              <c:showCatName val="1"/>
              <c:showSerName val="0"/>
              <c:showPercent val="0"/>
              <c:showBubbleSize val="0"/>
              <c:separator>
</c:separator>
            </c:dLbl>
            <c:dLbl>
              <c:idx val="1"/>
              <c:layout>
                <c:manualLayout>
                  <c:x val="-8.1250000000000003E-2"/>
                  <c:y val="-0.23750024606299214"/>
                </c:manualLayout>
              </c:layout>
              <c:showLegendKey val="0"/>
              <c:showVal val="1"/>
              <c:showCatName val="1"/>
              <c:showSerName val="0"/>
              <c:showPercent val="0"/>
              <c:showBubbleSize val="0"/>
              <c:separator>
</c:separator>
            </c:dLbl>
            <c:dLbl>
              <c:idx val="2"/>
              <c:layout>
                <c:manualLayout>
                  <c:x val="-1.0416666666666666E-2"/>
                  <c:y val="-0.15625000000000044"/>
                </c:manualLayout>
              </c:layout>
              <c:showLegendKey val="0"/>
              <c:showVal val="1"/>
              <c:showCatName val="1"/>
              <c:showSerName val="0"/>
              <c:showPercent val="0"/>
              <c:showBubbleSize val="0"/>
              <c:separator>
</c:separator>
            </c:dLbl>
            <c:dLbl>
              <c:idx val="3"/>
              <c:layout>
                <c:manualLayout>
                  <c:x val="-9.1666666666667493E-2"/>
                  <c:y val="-0.14375000000000004"/>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Φύλλο1!$A$2:$A$3</c:f>
              <c:strCache>
                <c:ptCount val="2"/>
                <c:pt idx="0">
                  <c:v>Ναι</c:v>
                </c:pt>
                <c:pt idx="1">
                  <c:v>Όχι</c:v>
                </c:pt>
              </c:strCache>
            </c:strRef>
          </c:cat>
          <c:val>
            <c:numRef>
              <c:f>Φύλλο1!$B$2:$B$3</c:f>
              <c:numCache>
                <c:formatCode>0.0</c:formatCode>
                <c:ptCount val="2"/>
                <c:pt idx="0">
                  <c:v>48.2</c:v>
                </c:pt>
                <c:pt idx="1">
                  <c:v>51.8</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5000000000001"/>
          <c:y val="0.18125000000000005"/>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Lbls>
            <c:dLbl>
              <c:idx val="0"/>
              <c:layout>
                <c:manualLayout>
                  <c:x val="5.8333333333333508E-2"/>
                  <c:y val="-0.39687500000000092"/>
                </c:manualLayout>
              </c:layout>
              <c:showLegendKey val="0"/>
              <c:showVal val="1"/>
              <c:showCatName val="1"/>
              <c:showSerName val="0"/>
              <c:showPercent val="0"/>
              <c:showBubbleSize val="0"/>
              <c:separator>
</c:separator>
            </c:dLbl>
            <c:dLbl>
              <c:idx val="1"/>
              <c:layout>
                <c:manualLayout>
                  <c:x val="-9.3750000000000042E-2"/>
                  <c:y val="-0.17812524606299224"/>
                </c:manualLayout>
              </c:layout>
              <c:showLegendKey val="0"/>
              <c:showVal val="1"/>
              <c:showCatName val="1"/>
              <c:showSerName val="0"/>
              <c:showPercent val="0"/>
              <c:showBubbleSize val="0"/>
              <c:separator>
</c:separator>
            </c:dLbl>
            <c:dLbl>
              <c:idx val="2"/>
              <c:layout>
                <c:manualLayout>
                  <c:x val="0"/>
                  <c:y val="-0.19687499999999997"/>
                </c:manualLayout>
              </c:layout>
              <c:showLegendKey val="0"/>
              <c:showVal val="1"/>
              <c:showCatName val="1"/>
              <c:showSerName val="0"/>
              <c:showPercent val="0"/>
              <c:showBubbleSize val="0"/>
              <c:separator>
</c:separator>
            </c:dLbl>
            <c:dLbl>
              <c:idx val="3"/>
              <c:layout>
                <c:manualLayout>
                  <c:x val="-9.1666666666667299E-2"/>
                  <c:y val="-0.14375000000000004"/>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Φύλλο1!$A$2:$A$4</c:f>
              <c:strCache>
                <c:ptCount val="3"/>
                <c:pt idx="0">
                  <c:v>Ναι</c:v>
                </c:pt>
                <c:pt idx="1">
                  <c:v>Όχι</c:v>
                </c:pt>
                <c:pt idx="2">
                  <c:v>ΔΑ</c:v>
                </c:pt>
              </c:strCache>
            </c:strRef>
          </c:cat>
          <c:val>
            <c:numRef>
              <c:f>Φύλλο1!$B$2:$B$4</c:f>
              <c:numCache>
                <c:formatCode>0.0</c:formatCode>
                <c:ptCount val="3"/>
                <c:pt idx="0">
                  <c:v>60.079443892750753</c:v>
                </c:pt>
                <c:pt idx="1">
                  <c:v>39.821251241310826</c:v>
                </c:pt>
                <c:pt idx="2">
                  <c:v>9.9304865938431061E-2</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Σειρά 1</c:v>
                </c:pt>
              </c:strCache>
            </c:strRef>
          </c:tx>
          <c:spPr>
            <a:solidFill>
              <a:schemeClr val="accent3">
                <a:lumMod val="60000"/>
                <a:lumOff val="40000"/>
              </a:schemeClr>
            </a:solidFill>
          </c:spPr>
          <c:invertIfNegative val="0"/>
          <c:dPt>
            <c:idx val="0"/>
            <c:invertIfNegative val="0"/>
            <c:bubble3D val="0"/>
            <c:spPr>
              <a:solidFill>
                <a:schemeClr val="accent4">
                  <a:lumMod val="40000"/>
                  <a:lumOff val="60000"/>
                </a:schemeClr>
              </a:solidFill>
            </c:spPr>
          </c:dPt>
          <c:dPt>
            <c:idx val="2"/>
            <c:invertIfNegative val="0"/>
            <c:bubble3D val="0"/>
            <c:spPr>
              <a:solidFill>
                <a:schemeClr val="accent4">
                  <a:lumMod val="40000"/>
                  <a:lumOff val="60000"/>
                </a:schemeClr>
              </a:solidFill>
            </c:spPr>
          </c:dPt>
          <c:dPt>
            <c:idx val="4"/>
            <c:invertIfNegative val="0"/>
            <c:bubble3D val="0"/>
            <c:spPr>
              <a:solidFill>
                <a:schemeClr val="accent4">
                  <a:lumMod val="40000"/>
                  <a:lumOff val="60000"/>
                </a:schemeClr>
              </a:solidFill>
            </c:spPr>
          </c:dPt>
          <c:dPt>
            <c:idx val="6"/>
            <c:invertIfNegative val="0"/>
            <c:bubble3D val="0"/>
            <c:spPr>
              <a:solidFill>
                <a:schemeClr val="accent4">
                  <a:lumMod val="40000"/>
                  <a:lumOff val="60000"/>
                </a:schemeClr>
              </a:solidFill>
            </c:spPr>
          </c:dPt>
          <c:dPt>
            <c:idx val="8"/>
            <c:invertIfNegative val="0"/>
            <c:bubble3D val="0"/>
            <c:spPr>
              <a:solidFill>
                <a:schemeClr val="accent4">
                  <a:lumMod val="40000"/>
                  <a:lumOff val="60000"/>
                </a:schemeClr>
              </a:solidFill>
            </c:spPr>
          </c:dPt>
          <c:dPt>
            <c:idx val="10"/>
            <c:invertIfNegative val="0"/>
            <c:bubble3D val="0"/>
            <c:spPr>
              <a:solidFill>
                <a:schemeClr val="accent4">
                  <a:lumMod val="40000"/>
                  <a:lumOff val="60000"/>
                </a:schemeClr>
              </a:solidFill>
            </c:spPr>
          </c:dPt>
          <c:dPt>
            <c:idx val="12"/>
            <c:invertIfNegative val="0"/>
            <c:bubble3D val="0"/>
            <c:spPr>
              <a:solidFill>
                <a:schemeClr val="accent4">
                  <a:lumMod val="40000"/>
                  <a:lumOff val="60000"/>
                </a:schemeClr>
              </a:solidFill>
            </c:spPr>
          </c:dPt>
          <c:dLbls>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Φύλλο1!$A$2:$A$14</c:f>
              <c:strCache>
                <c:ptCount val="13"/>
                <c:pt idx="0">
                  <c:v>ΙΑΝ. 2011</c:v>
                </c:pt>
                <c:pt idx="1">
                  <c:v>ΙΟΥΛ. 2011</c:v>
                </c:pt>
                <c:pt idx="2">
                  <c:v>ΙΑΝ. 2012</c:v>
                </c:pt>
                <c:pt idx="3">
                  <c:v>ΙΟΥΛ. 2012</c:v>
                </c:pt>
                <c:pt idx="4">
                  <c:v>ΙΑΝ. 2013</c:v>
                </c:pt>
                <c:pt idx="5">
                  <c:v>ΙΟΥΛ. 2013</c:v>
                </c:pt>
                <c:pt idx="6">
                  <c:v>ΦΕΒΡ. 2014</c:v>
                </c:pt>
                <c:pt idx="7">
                  <c:v>ΙΟΥΛ. 2014</c:v>
                </c:pt>
                <c:pt idx="8">
                  <c:v>ΦΕΒΡ. 2015</c:v>
                </c:pt>
                <c:pt idx="9">
                  <c:v>ΙΟΥΛ. 2015</c:v>
                </c:pt>
                <c:pt idx="10">
                  <c:v>ΦΕΒΡ. 2016</c:v>
                </c:pt>
                <c:pt idx="11">
                  <c:v>ΙΟΥΛ. 2016</c:v>
                </c:pt>
                <c:pt idx="12">
                  <c:v>ΦΕΒΡ. 2017</c:v>
                </c:pt>
              </c:strCache>
            </c:strRef>
          </c:cat>
          <c:val>
            <c:numRef>
              <c:f>Φύλλο1!$B$2:$B$14</c:f>
              <c:numCache>
                <c:formatCode>General</c:formatCode>
                <c:ptCount val="13"/>
                <c:pt idx="0">
                  <c:v>31.9</c:v>
                </c:pt>
                <c:pt idx="1">
                  <c:v>31.9</c:v>
                </c:pt>
                <c:pt idx="2">
                  <c:v>33.300000000000004</c:v>
                </c:pt>
                <c:pt idx="3">
                  <c:v>34.700000000000003</c:v>
                </c:pt>
                <c:pt idx="4">
                  <c:v>33</c:v>
                </c:pt>
                <c:pt idx="5">
                  <c:v>27.8</c:v>
                </c:pt>
                <c:pt idx="6">
                  <c:v>28.7</c:v>
                </c:pt>
                <c:pt idx="7">
                  <c:v>27.2</c:v>
                </c:pt>
                <c:pt idx="8">
                  <c:v>23.8</c:v>
                </c:pt>
                <c:pt idx="9">
                  <c:v>24.1</c:v>
                </c:pt>
                <c:pt idx="10">
                  <c:v>24.3</c:v>
                </c:pt>
                <c:pt idx="11">
                  <c:v>19</c:v>
                </c:pt>
                <c:pt idx="12">
                  <c:v>21.7</c:v>
                </c:pt>
              </c:numCache>
            </c:numRef>
          </c:val>
        </c:ser>
        <c:dLbls>
          <c:showLegendKey val="0"/>
          <c:showVal val="0"/>
          <c:showCatName val="0"/>
          <c:showSerName val="0"/>
          <c:showPercent val="0"/>
          <c:showBubbleSize val="0"/>
        </c:dLbls>
        <c:gapWidth val="75"/>
        <c:axId val="72104576"/>
        <c:axId val="72106368"/>
      </c:barChart>
      <c:catAx>
        <c:axId val="72104576"/>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72106368"/>
        <c:crosses val="autoZero"/>
        <c:auto val="1"/>
        <c:lblAlgn val="ctr"/>
        <c:lblOffset val="100"/>
        <c:noMultiLvlLbl val="0"/>
      </c:catAx>
      <c:valAx>
        <c:axId val="72106368"/>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72104576"/>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509996015769"/>
          <c:y val="5.1815130209197535E-2"/>
          <c:w val="0.7764656896360177"/>
          <c:h val="0.88406482973752998"/>
        </c:manualLayout>
      </c:layout>
      <c:barChart>
        <c:barDir val="bar"/>
        <c:grouping val="percentStacked"/>
        <c:varyColors val="0"/>
        <c:ser>
          <c:idx val="0"/>
          <c:order val="0"/>
          <c:tx>
            <c:strRef>
              <c:f>Φύλλο1!$B$1</c:f>
              <c:strCache>
                <c:ptCount val="1"/>
                <c:pt idx="0">
                  <c:v>Θα βελτιωθεί</c:v>
                </c:pt>
              </c:strCache>
            </c:strRef>
          </c:tx>
          <c:spPr>
            <a:solidFill>
              <a:schemeClr val="accent3">
                <a:lumMod val="75000"/>
              </a:schemeClr>
            </a:solidFill>
          </c:spPr>
          <c:invertIfNegative val="0"/>
          <c:dLbls>
            <c:txPr>
              <a:bodyPr/>
              <a:lstStyle/>
              <a:p>
                <a:pPr>
                  <a:defRPr sz="1200">
                    <a:solidFill>
                      <a:schemeClr val="bg1"/>
                    </a:solidFill>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Φύλλο1!$A$2:$A$19</c:f>
              <c:strCache>
                <c:ptCount val="18"/>
                <c:pt idx="0">
                  <c:v>Υπόλοιπη Ελλάδα</c:v>
                </c:pt>
                <c:pt idx="1">
                  <c:v>Αττική</c:v>
                </c:pt>
                <c:pt idx="2">
                  <c:v>ΠΕΡΙΟΧΗ</c:v>
                </c:pt>
                <c:pt idx="3">
                  <c:v>Πάνω από 5 άτομα</c:v>
                </c:pt>
                <c:pt idx="4">
                  <c:v>4-5 άτομα</c:v>
                </c:pt>
                <c:pt idx="5">
                  <c:v>2-3 άτομα</c:v>
                </c:pt>
                <c:pt idx="6">
                  <c:v>1 άτομο</c:v>
                </c:pt>
                <c:pt idx="7">
                  <c:v>Χωρίς προσωπικό</c:v>
                </c:pt>
                <c:pt idx="8">
                  <c:v>ΑΡ. ΕΡΓΑΖΟΜΕΝΩΝ</c:v>
                </c:pt>
                <c:pt idx="9">
                  <c:v>Πάνω από 15 χρόνια</c:v>
                </c:pt>
                <c:pt idx="10">
                  <c:v>10-15 χρόνια</c:v>
                </c:pt>
                <c:pt idx="11">
                  <c:v>5-10 χρόνια</c:v>
                </c:pt>
                <c:pt idx="12">
                  <c:v>Έως 5 χρόνια</c:v>
                </c:pt>
                <c:pt idx="13">
                  <c:v>ΕΤΗ ΛΕΙΤΟΥΡΓΙΑΣ</c:v>
                </c:pt>
                <c:pt idx="14">
                  <c:v>Υπηρεσίες</c:v>
                </c:pt>
                <c:pt idx="15">
                  <c:v>Μεταποίηση</c:v>
                </c:pt>
                <c:pt idx="16">
                  <c:v>Εμπόριο</c:v>
                </c:pt>
                <c:pt idx="17">
                  <c:v>ΚΛΑΔΟΣ</c:v>
                </c:pt>
              </c:strCache>
            </c:strRef>
          </c:cat>
          <c:val>
            <c:numRef>
              <c:f>Φύλλο1!$B$2:$B$19</c:f>
              <c:numCache>
                <c:formatCode>0.0</c:formatCode>
                <c:ptCount val="18"/>
                <c:pt idx="0">
                  <c:v>11.801242236024846</c:v>
                </c:pt>
                <c:pt idx="1">
                  <c:v>9.641873278236913</c:v>
                </c:pt>
                <c:pt idx="3">
                  <c:v>20.394736842105257</c:v>
                </c:pt>
                <c:pt idx="4">
                  <c:v>9.9009900990099045</c:v>
                </c:pt>
                <c:pt idx="5">
                  <c:v>9.7560975609756095</c:v>
                </c:pt>
                <c:pt idx="6">
                  <c:v>12.350597609561756</c:v>
                </c:pt>
                <c:pt idx="7">
                  <c:v>5.8365758754863801</c:v>
                </c:pt>
                <c:pt idx="9">
                  <c:v>10.526315789473683</c:v>
                </c:pt>
                <c:pt idx="10">
                  <c:v>8.9887640449438209</c:v>
                </c:pt>
                <c:pt idx="11">
                  <c:v>12</c:v>
                </c:pt>
                <c:pt idx="12">
                  <c:v>18.75</c:v>
                </c:pt>
                <c:pt idx="14">
                  <c:v>12.853470437017998</c:v>
                </c:pt>
                <c:pt idx="15">
                  <c:v>12.396694214876037</c:v>
                </c:pt>
                <c:pt idx="16">
                  <c:v>8.2446808510638299</c:v>
                </c:pt>
              </c:numCache>
            </c:numRef>
          </c:val>
        </c:ser>
        <c:ser>
          <c:idx val="1"/>
          <c:order val="1"/>
          <c:tx>
            <c:strRef>
              <c:f>Φύλλο1!$C$1</c:f>
              <c:strCache>
                <c:ptCount val="1"/>
                <c:pt idx="0">
                  <c:v>Θα επιδεινωθεί</c:v>
                </c:pt>
              </c:strCache>
            </c:strRef>
          </c:tx>
          <c:invertIfNegative val="0"/>
          <c:dLbls>
            <c:txPr>
              <a:bodyPr/>
              <a:lstStyle/>
              <a:p>
                <a:pPr algn="ctr">
                  <a:defRPr lang="el-GR" sz="1200" b="0" i="0" u="none" strike="noStrike" kern="1200" baseline="0">
                    <a:solidFill>
                      <a:prstClr val="white"/>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Φύλλο1!$A$2:$A$19</c:f>
              <c:strCache>
                <c:ptCount val="18"/>
                <c:pt idx="0">
                  <c:v>Υπόλοιπη Ελλάδα</c:v>
                </c:pt>
                <c:pt idx="1">
                  <c:v>Αττική</c:v>
                </c:pt>
                <c:pt idx="2">
                  <c:v>ΠΕΡΙΟΧΗ</c:v>
                </c:pt>
                <c:pt idx="3">
                  <c:v>Πάνω από 5 άτομα</c:v>
                </c:pt>
                <c:pt idx="4">
                  <c:v>4-5 άτομα</c:v>
                </c:pt>
                <c:pt idx="5">
                  <c:v>2-3 άτομα</c:v>
                </c:pt>
                <c:pt idx="6">
                  <c:v>1 άτομο</c:v>
                </c:pt>
                <c:pt idx="7">
                  <c:v>Χωρίς προσωπικό</c:v>
                </c:pt>
                <c:pt idx="8">
                  <c:v>ΑΡ. ΕΡΓΑΖΟΜΕΝΩΝ</c:v>
                </c:pt>
                <c:pt idx="9">
                  <c:v>Πάνω από 15 χρόνια</c:v>
                </c:pt>
                <c:pt idx="10">
                  <c:v>10-15 χρόνια</c:v>
                </c:pt>
                <c:pt idx="11">
                  <c:v>5-10 χρόνια</c:v>
                </c:pt>
                <c:pt idx="12">
                  <c:v>Έως 5 χρόνια</c:v>
                </c:pt>
                <c:pt idx="13">
                  <c:v>ΕΤΗ ΛΕΙΤΟΥΡΓΙΑΣ</c:v>
                </c:pt>
                <c:pt idx="14">
                  <c:v>Υπηρεσίες</c:v>
                </c:pt>
                <c:pt idx="15">
                  <c:v>Μεταποίηση</c:v>
                </c:pt>
                <c:pt idx="16">
                  <c:v>Εμπόριο</c:v>
                </c:pt>
                <c:pt idx="17">
                  <c:v>ΚΛΑΔΟΣ</c:v>
                </c:pt>
              </c:strCache>
            </c:strRef>
          </c:cat>
          <c:val>
            <c:numRef>
              <c:f>Φύλλο1!$C$2:$C$19</c:f>
              <c:numCache>
                <c:formatCode>0.0</c:formatCode>
                <c:ptCount val="18"/>
                <c:pt idx="0">
                  <c:v>58.695652173913054</c:v>
                </c:pt>
                <c:pt idx="1">
                  <c:v>58.953168044077138</c:v>
                </c:pt>
                <c:pt idx="3">
                  <c:v>44.73684210526315</c:v>
                </c:pt>
                <c:pt idx="4">
                  <c:v>52.475247524752469</c:v>
                </c:pt>
                <c:pt idx="5">
                  <c:v>58.130081300813004</c:v>
                </c:pt>
                <c:pt idx="6">
                  <c:v>58.565737051792823</c:v>
                </c:pt>
                <c:pt idx="7">
                  <c:v>70.428015564202354</c:v>
                </c:pt>
                <c:pt idx="9">
                  <c:v>60.333761232349161</c:v>
                </c:pt>
                <c:pt idx="10">
                  <c:v>58.426966292134836</c:v>
                </c:pt>
                <c:pt idx="11">
                  <c:v>57.333333333333336</c:v>
                </c:pt>
                <c:pt idx="12">
                  <c:v>42.1875</c:v>
                </c:pt>
                <c:pt idx="14">
                  <c:v>56.041131105398449</c:v>
                </c:pt>
                <c:pt idx="15">
                  <c:v>54.958677685950398</c:v>
                </c:pt>
                <c:pt idx="16">
                  <c:v>64.09574468085107</c:v>
                </c:pt>
              </c:numCache>
            </c:numRef>
          </c:val>
        </c:ser>
        <c:ser>
          <c:idx val="2"/>
          <c:order val="2"/>
          <c:tx>
            <c:strRef>
              <c:f>Φύλλο1!$D$1</c:f>
              <c:strCache>
                <c:ptCount val="1"/>
                <c:pt idx="0">
                  <c:v>Θα παραμείνει σταθερή</c:v>
                </c:pt>
              </c:strCache>
            </c:strRef>
          </c:tx>
          <c:spPr>
            <a:solidFill>
              <a:schemeClr val="accent1">
                <a:lumMod val="75000"/>
              </a:schemeClr>
            </a:solidFill>
          </c:spPr>
          <c:invertIfNegative val="0"/>
          <c:dLbls>
            <c:txPr>
              <a:bodyPr/>
              <a:lstStyle/>
              <a:p>
                <a:pPr algn="ctr">
                  <a:defRPr lang="el-GR" sz="1200" b="0" i="0" u="none" strike="noStrike" kern="1200" baseline="0">
                    <a:solidFill>
                      <a:prstClr val="white"/>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Φύλλο1!$A$2:$A$19</c:f>
              <c:strCache>
                <c:ptCount val="18"/>
                <c:pt idx="0">
                  <c:v>Υπόλοιπη Ελλάδα</c:v>
                </c:pt>
                <c:pt idx="1">
                  <c:v>Αττική</c:v>
                </c:pt>
                <c:pt idx="2">
                  <c:v>ΠΕΡΙΟΧΗ</c:v>
                </c:pt>
                <c:pt idx="3">
                  <c:v>Πάνω από 5 άτομα</c:v>
                </c:pt>
                <c:pt idx="4">
                  <c:v>4-5 άτομα</c:v>
                </c:pt>
                <c:pt idx="5">
                  <c:v>2-3 άτομα</c:v>
                </c:pt>
                <c:pt idx="6">
                  <c:v>1 άτομο</c:v>
                </c:pt>
                <c:pt idx="7">
                  <c:v>Χωρίς προσωπικό</c:v>
                </c:pt>
                <c:pt idx="8">
                  <c:v>ΑΡ. ΕΡΓΑΖΟΜΕΝΩΝ</c:v>
                </c:pt>
                <c:pt idx="9">
                  <c:v>Πάνω από 15 χρόνια</c:v>
                </c:pt>
                <c:pt idx="10">
                  <c:v>10-15 χρόνια</c:v>
                </c:pt>
                <c:pt idx="11">
                  <c:v>5-10 χρόνια</c:v>
                </c:pt>
                <c:pt idx="12">
                  <c:v>Έως 5 χρόνια</c:v>
                </c:pt>
                <c:pt idx="13">
                  <c:v>ΕΤΗ ΛΕΙΤΟΥΡΓΙΑΣ</c:v>
                </c:pt>
                <c:pt idx="14">
                  <c:v>Υπηρεσίες</c:v>
                </c:pt>
                <c:pt idx="15">
                  <c:v>Μεταποίηση</c:v>
                </c:pt>
                <c:pt idx="16">
                  <c:v>Εμπόριο</c:v>
                </c:pt>
                <c:pt idx="17">
                  <c:v>ΚΛΑΔΟΣ</c:v>
                </c:pt>
              </c:strCache>
            </c:strRef>
          </c:cat>
          <c:val>
            <c:numRef>
              <c:f>Φύλλο1!$D$2:$D$19</c:f>
              <c:numCache>
                <c:formatCode>0.0</c:formatCode>
                <c:ptCount val="18"/>
                <c:pt idx="0">
                  <c:v>22.51552795031056</c:v>
                </c:pt>
                <c:pt idx="1">
                  <c:v>23.140495867768596</c:v>
                </c:pt>
                <c:pt idx="3">
                  <c:v>25.657894736842113</c:v>
                </c:pt>
                <c:pt idx="4">
                  <c:v>31.683168316831686</c:v>
                </c:pt>
                <c:pt idx="5">
                  <c:v>23.577235772357724</c:v>
                </c:pt>
                <c:pt idx="6">
                  <c:v>21.513944223107568</c:v>
                </c:pt>
                <c:pt idx="7">
                  <c:v>17.8988326848249</c:v>
                </c:pt>
                <c:pt idx="9">
                  <c:v>21.437740693196407</c:v>
                </c:pt>
                <c:pt idx="10">
                  <c:v>25.842696629213481</c:v>
                </c:pt>
                <c:pt idx="11">
                  <c:v>26.666666666666668</c:v>
                </c:pt>
                <c:pt idx="12">
                  <c:v>29.6875</c:v>
                </c:pt>
                <c:pt idx="14">
                  <c:v>22.879177377892031</c:v>
                </c:pt>
                <c:pt idx="15">
                  <c:v>25.206611570247926</c:v>
                </c:pt>
                <c:pt idx="16">
                  <c:v>21.010638297872337</c:v>
                </c:pt>
              </c:numCache>
            </c:numRef>
          </c:val>
        </c:ser>
        <c:ser>
          <c:idx val="3"/>
          <c:order val="3"/>
          <c:tx>
            <c:strRef>
              <c:f>Φύλλο1!$E$1</c:f>
              <c:strCache>
                <c:ptCount val="1"/>
                <c:pt idx="0">
                  <c:v>ΔΑ</c:v>
                </c:pt>
              </c:strCache>
            </c:strRef>
          </c:tx>
          <c:spPr>
            <a:solidFill>
              <a:schemeClr val="tx1">
                <a:lumMod val="50000"/>
                <a:lumOff val="50000"/>
              </a:schemeClr>
            </a:solidFill>
          </c:spPr>
          <c:invertIfNegative val="0"/>
          <c:dLbls>
            <c:txPr>
              <a:bodyPr/>
              <a:lstStyle/>
              <a:p>
                <a:pPr algn="ctr">
                  <a:defRPr lang="el-GR" sz="1200" b="0" i="0" u="none" strike="noStrike" kern="1200" baseline="0">
                    <a:solidFill>
                      <a:prstClr val="white"/>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Φύλλο1!$A$2:$A$19</c:f>
              <c:strCache>
                <c:ptCount val="18"/>
                <c:pt idx="0">
                  <c:v>Υπόλοιπη Ελλάδα</c:v>
                </c:pt>
                <c:pt idx="1">
                  <c:v>Αττική</c:v>
                </c:pt>
                <c:pt idx="2">
                  <c:v>ΠΕΡΙΟΧΗ</c:v>
                </c:pt>
                <c:pt idx="3">
                  <c:v>Πάνω από 5 άτομα</c:v>
                </c:pt>
                <c:pt idx="4">
                  <c:v>4-5 άτομα</c:v>
                </c:pt>
                <c:pt idx="5">
                  <c:v>2-3 άτομα</c:v>
                </c:pt>
                <c:pt idx="6">
                  <c:v>1 άτομο</c:v>
                </c:pt>
                <c:pt idx="7">
                  <c:v>Χωρίς προσωπικό</c:v>
                </c:pt>
                <c:pt idx="8">
                  <c:v>ΑΡ. ΕΡΓΑΖΟΜΕΝΩΝ</c:v>
                </c:pt>
                <c:pt idx="9">
                  <c:v>Πάνω από 15 χρόνια</c:v>
                </c:pt>
                <c:pt idx="10">
                  <c:v>10-15 χρόνια</c:v>
                </c:pt>
                <c:pt idx="11">
                  <c:v>5-10 χρόνια</c:v>
                </c:pt>
                <c:pt idx="12">
                  <c:v>Έως 5 χρόνια</c:v>
                </c:pt>
                <c:pt idx="13">
                  <c:v>ΕΤΗ ΛΕΙΤΟΥΡΓΙΑΣ</c:v>
                </c:pt>
                <c:pt idx="14">
                  <c:v>Υπηρεσίες</c:v>
                </c:pt>
                <c:pt idx="15">
                  <c:v>Μεταποίηση</c:v>
                </c:pt>
                <c:pt idx="16">
                  <c:v>Εμπόριο</c:v>
                </c:pt>
                <c:pt idx="17">
                  <c:v>ΚΛΑΔΟΣ</c:v>
                </c:pt>
              </c:strCache>
            </c:strRef>
          </c:cat>
          <c:val>
            <c:numRef>
              <c:f>Φύλλο1!$E$2:$E$19</c:f>
              <c:numCache>
                <c:formatCode>0.0</c:formatCode>
                <c:ptCount val="18"/>
                <c:pt idx="0">
                  <c:v>7</c:v>
                </c:pt>
                <c:pt idx="1">
                  <c:v>8.2802547770700627</c:v>
                </c:pt>
                <c:pt idx="3">
                  <c:v>9.2105263157894743</c:v>
                </c:pt>
                <c:pt idx="4">
                  <c:v>5.9405940594059397</c:v>
                </c:pt>
                <c:pt idx="5">
                  <c:v>8.536585365853659</c:v>
                </c:pt>
                <c:pt idx="6">
                  <c:v>7.5697211155378499</c:v>
                </c:pt>
                <c:pt idx="7">
                  <c:v>5.8365758754863801</c:v>
                </c:pt>
                <c:pt idx="9">
                  <c:v>7.7021822849807444</c:v>
                </c:pt>
                <c:pt idx="10">
                  <c:v>6.7415730337078665</c:v>
                </c:pt>
                <c:pt idx="11">
                  <c:v>4</c:v>
                </c:pt>
                <c:pt idx="12">
                  <c:v>9.3750000000000018</c:v>
                </c:pt>
                <c:pt idx="14">
                  <c:v>8.2262210796915127</c:v>
                </c:pt>
                <c:pt idx="15">
                  <c:v>7.438016528925619</c:v>
                </c:pt>
                <c:pt idx="16">
                  <c:v>6.6489361702127656</c:v>
                </c:pt>
              </c:numCache>
            </c:numRef>
          </c:val>
        </c:ser>
        <c:dLbls>
          <c:showLegendKey val="0"/>
          <c:showVal val="0"/>
          <c:showCatName val="0"/>
          <c:showSerName val="0"/>
          <c:showPercent val="0"/>
          <c:showBubbleSize val="0"/>
        </c:dLbls>
        <c:gapWidth val="50"/>
        <c:overlap val="100"/>
        <c:axId val="43321216"/>
        <c:axId val="43322752"/>
      </c:barChart>
      <c:catAx>
        <c:axId val="43321216"/>
        <c:scaling>
          <c:orientation val="minMax"/>
        </c:scaling>
        <c:delete val="0"/>
        <c:axPos val="l"/>
        <c:majorTickMark val="out"/>
        <c:minorTickMark val="none"/>
        <c:tickLblPos val="nextTo"/>
        <c:txPr>
          <a:bodyPr/>
          <a:lstStyle/>
          <a:p>
            <a:pPr>
              <a:defRPr sz="1200">
                <a:latin typeface="Calibri" panose="020F0502020204030204" pitchFamily="34" charset="0"/>
              </a:defRPr>
            </a:pPr>
            <a:endParaRPr lang="el-GR"/>
          </a:p>
        </c:txPr>
        <c:crossAx val="43322752"/>
        <c:crosses val="autoZero"/>
        <c:auto val="1"/>
        <c:lblAlgn val="ctr"/>
        <c:lblOffset val="100"/>
        <c:noMultiLvlLbl val="0"/>
      </c:catAx>
      <c:valAx>
        <c:axId val="43322752"/>
        <c:scaling>
          <c:orientation val="minMax"/>
        </c:scaling>
        <c:delete val="0"/>
        <c:axPos val="b"/>
        <c:majorGridlines/>
        <c:numFmt formatCode="0%" sourceLinked="1"/>
        <c:majorTickMark val="out"/>
        <c:minorTickMark val="none"/>
        <c:tickLblPos val="nextTo"/>
        <c:txPr>
          <a:bodyPr/>
          <a:lstStyle/>
          <a:p>
            <a:pPr>
              <a:defRPr sz="1200">
                <a:latin typeface="Calibri" panose="020F0502020204030204" pitchFamily="34" charset="0"/>
              </a:defRPr>
            </a:pPr>
            <a:endParaRPr lang="el-GR"/>
          </a:p>
        </c:txPr>
        <c:crossAx val="43321216"/>
        <c:crosses val="autoZero"/>
        <c:crossBetween val="between"/>
      </c:valAx>
    </c:plotArea>
    <c:legend>
      <c:legendPos val="r"/>
      <c:layout>
        <c:manualLayout>
          <c:xMode val="edge"/>
          <c:yMode val="edge"/>
          <c:x val="0.21509571254535023"/>
          <c:y val="1.8590276756036141E-3"/>
          <c:w val="0.66327029276440941"/>
          <c:h val="4.2934418698222704E-2"/>
        </c:manualLayout>
      </c:layout>
      <c:overlay val="0"/>
      <c:txPr>
        <a:bodyPr/>
        <a:lstStyle/>
        <a:p>
          <a:pPr>
            <a:defRPr sz="1200">
              <a:latin typeface="Calibri" panose="020F0502020204030204" pitchFamily="34" charset="0"/>
            </a:defRPr>
          </a:pPr>
          <a:endParaRPr lang="el-GR"/>
        </a:p>
      </c:txPr>
    </c:legend>
    <c:plotVisOnly val="1"/>
    <c:dispBlanksAs val="gap"/>
    <c:showDLblsOverMax val="0"/>
  </c:chart>
  <c:txPr>
    <a:bodyPr/>
    <a:lstStyle/>
    <a:p>
      <a:pPr>
        <a:defRPr sz="1800"/>
      </a:pPr>
      <a:endParaRPr lang="el-GR"/>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Σειρά 1</c:v>
                </c:pt>
              </c:strCache>
            </c:strRef>
          </c:tx>
          <c:spPr>
            <a:solidFill>
              <a:schemeClr val="accent3">
                <a:lumMod val="60000"/>
                <a:lumOff val="40000"/>
              </a:schemeClr>
            </a:solidFill>
          </c:spPr>
          <c:invertIfNegative val="0"/>
          <c:dPt>
            <c:idx val="0"/>
            <c:invertIfNegative val="0"/>
            <c:bubble3D val="0"/>
            <c:spPr>
              <a:solidFill>
                <a:schemeClr val="accent4">
                  <a:lumMod val="40000"/>
                  <a:lumOff val="60000"/>
                </a:schemeClr>
              </a:solidFill>
            </c:spPr>
          </c:dPt>
          <c:dPt>
            <c:idx val="2"/>
            <c:invertIfNegative val="0"/>
            <c:bubble3D val="0"/>
            <c:spPr>
              <a:solidFill>
                <a:schemeClr val="accent4">
                  <a:lumMod val="40000"/>
                  <a:lumOff val="60000"/>
                </a:schemeClr>
              </a:solidFill>
            </c:spPr>
          </c:dPt>
          <c:dPt>
            <c:idx val="4"/>
            <c:invertIfNegative val="0"/>
            <c:bubble3D val="0"/>
            <c:spPr>
              <a:solidFill>
                <a:schemeClr val="accent4">
                  <a:lumMod val="40000"/>
                  <a:lumOff val="60000"/>
                </a:schemeClr>
              </a:solidFill>
            </c:spPr>
          </c:dPt>
          <c:dPt>
            <c:idx val="6"/>
            <c:invertIfNegative val="0"/>
            <c:bubble3D val="0"/>
            <c:spPr>
              <a:solidFill>
                <a:schemeClr val="accent4">
                  <a:lumMod val="40000"/>
                  <a:lumOff val="60000"/>
                </a:schemeClr>
              </a:solidFill>
            </c:spPr>
          </c:dPt>
          <c:dPt>
            <c:idx val="8"/>
            <c:invertIfNegative val="0"/>
            <c:bubble3D val="0"/>
            <c:spPr>
              <a:solidFill>
                <a:schemeClr val="accent4">
                  <a:lumMod val="40000"/>
                  <a:lumOff val="60000"/>
                </a:schemeClr>
              </a:solidFill>
            </c:spPr>
          </c:dPt>
          <c:dPt>
            <c:idx val="10"/>
            <c:invertIfNegative val="0"/>
            <c:bubble3D val="0"/>
            <c:spPr>
              <a:solidFill>
                <a:schemeClr val="accent4">
                  <a:lumMod val="40000"/>
                  <a:lumOff val="60000"/>
                </a:schemeClr>
              </a:solidFill>
            </c:spPr>
          </c:dPt>
          <c:dPt>
            <c:idx val="12"/>
            <c:invertIfNegative val="0"/>
            <c:bubble3D val="0"/>
            <c:spPr>
              <a:solidFill>
                <a:schemeClr val="accent4">
                  <a:lumMod val="40000"/>
                  <a:lumOff val="60000"/>
                </a:schemeClr>
              </a:solidFill>
            </c:spPr>
          </c:dPt>
          <c:dLbls>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Φύλλο1!$A$2:$A$14</c:f>
              <c:strCache>
                <c:ptCount val="13"/>
                <c:pt idx="0">
                  <c:v>ΙΑΝ. 2011</c:v>
                </c:pt>
                <c:pt idx="1">
                  <c:v>ΙΟΥΛ. 2011</c:v>
                </c:pt>
                <c:pt idx="2">
                  <c:v>ΙΑΝ. 2012</c:v>
                </c:pt>
                <c:pt idx="3">
                  <c:v>ΙΟΥΛ. 2012</c:v>
                </c:pt>
                <c:pt idx="4">
                  <c:v>ΙΑΝ. 2013</c:v>
                </c:pt>
                <c:pt idx="5">
                  <c:v>ΙΟΥΛ. 2013</c:v>
                </c:pt>
                <c:pt idx="6">
                  <c:v>ΦΕΒΡ. 2014</c:v>
                </c:pt>
                <c:pt idx="7">
                  <c:v>ΙΟΥΛ. 2014</c:v>
                </c:pt>
                <c:pt idx="8">
                  <c:v>ΦΕΒΡ. 2015</c:v>
                </c:pt>
                <c:pt idx="9">
                  <c:v>ΙΟΥΛ. 2015</c:v>
                </c:pt>
                <c:pt idx="10">
                  <c:v>ΦΕΒΡ. 2016</c:v>
                </c:pt>
                <c:pt idx="11">
                  <c:v>ΙΟΥΛ. 2016</c:v>
                </c:pt>
                <c:pt idx="12">
                  <c:v>ΦΕΒΡ. 2017</c:v>
                </c:pt>
              </c:strCache>
            </c:strRef>
          </c:cat>
          <c:val>
            <c:numRef>
              <c:f>Φύλλο1!$B$2:$B$14</c:f>
              <c:numCache>
                <c:formatCode>General</c:formatCode>
                <c:ptCount val="13"/>
                <c:pt idx="0">
                  <c:v>36.300000000000004</c:v>
                </c:pt>
                <c:pt idx="1">
                  <c:v>32.300000000000004</c:v>
                </c:pt>
                <c:pt idx="2">
                  <c:v>38.300000000000004</c:v>
                </c:pt>
                <c:pt idx="3">
                  <c:v>39.6</c:v>
                </c:pt>
                <c:pt idx="4">
                  <c:v>43</c:v>
                </c:pt>
                <c:pt idx="5">
                  <c:v>43.2</c:v>
                </c:pt>
                <c:pt idx="6">
                  <c:v>39.5</c:v>
                </c:pt>
                <c:pt idx="7">
                  <c:v>41.7</c:v>
                </c:pt>
                <c:pt idx="8">
                  <c:v>38.1</c:v>
                </c:pt>
                <c:pt idx="9">
                  <c:v>35.6</c:v>
                </c:pt>
                <c:pt idx="10">
                  <c:v>28.1</c:v>
                </c:pt>
                <c:pt idx="11">
                  <c:v>28.3</c:v>
                </c:pt>
                <c:pt idx="12">
                  <c:v>26.7</c:v>
                </c:pt>
              </c:numCache>
            </c:numRef>
          </c:val>
        </c:ser>
        <c:dLbls>
          <c:showLegendKey val="0"/>
          <c:showVal val="0"/>
          <c:showCatName val="0"/>
          <c:showSerName val="0"/>
          <c:showPercent val="0"/>
          <c:showBubbleSize val="0"/>
        </c:dLbls>
        <c:gapWidth val="75"/>
        <c:axId val="83842560"/>
        <c:axId val="83844096"/>
      </c:barChart>
      <c:catAx>
        <c:axId val="83842560"/>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83844096"/>
        <c:crosses val="autoZero"/>
        <c:auto val="1"/>
        <c:lblAlgn val="ctr"/>
        <c:lblOffset val="100"/>
        <c:noMultiLvlLbl val="0"/>
      </c:catAx>
      <c:valAx>
        <c:axId val="83844096"/>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83842560"/>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Σειρά 1</c:v>
                </c:pt>
              </c:strCache>
            </c:strRef>
          </c:tx>
          <c:spPr>
            <a:solidFill>
              <a:schemeClr val="accent3">
                <a:lumMod val="60000"/>
                <a:lumOff val="40000"/>
              </a:schemeClr>
            </a:solidFill>
          </c:spPr>
          <c:invertIfNegative val="0"/>
          <c:dPt>
            <c:idx val="0"/>
            <c:invertIfNegative val="0"/>
            <c:bubble3D val="0"/>
            <c:spPr>
              <a:solidFill>
                <a:schemeClr val="accent4">
                  <a:lumMod val="40000"/>
                  <a:lumOff val="60000"/>
                </a:schemeClr>
              </a:solidFill>
            </c:spPr>
          </c:dPt>
          <c:dPt>
            <c:idx val="2"/>
            <c:invertIfNegative val="0"/>
            <c:bubble3D val="0"/>
            <c:spPr>
              <a:solidFill>
                <a:schemeClr val="accent4">
                  <a:lumMod val="40000"/>
                  <a:lumOff val="60000"/>
                </a:schemeClr>
              </a:solidFill>
            </c:spPr>
          </c:dPt>
          <c:dPt>
            <c:idx val="4"/>
            <c:invertIfNegative val="0"/>
            <c:bubble3D val="0"/>
            <c:spPr>
              <a:solidFill>
                <a:schemeClr val="accent4">
                  <a:lumMod val="40000"/>
                  <a:lumOff val="60000"/>
                </a:schemeClr>
              </a:solidFill>
            </c:spPr>
          </c:dPt>
          <c:dPt>
            <c:idx val="6"/>
            <c:invertIfNegative val="0"/>
            <c:bubble3D val="0"/>
            <c:spPr>
              <a:solidFill>
                <a:schemeClr val="accent4">
                  <a:lumMod val="40000"/>
                  <a:lumOff val="60000"/>
                </a:schemeClr>
              </a:solidFill>
            </c:spPr>
          </c:dPt>
          <c:dPt>
            <c:idx val="8"/>
            <c:invertIfNegative val="0"/>
            <c:bubble3D val="0"/>
            <c:spPr>
              <a:solidFill>
                <a:schemeClr val="accent4">
                  <a:lumMod val="40000"/>
                  <a:lumOff val="60000"/>
                </a:schemeClr>
              </a:solidFill>
            </c:spPr>
          </c:dPt>
          <c:dPt>
            <c:idx val="10"/>
            <c:invertIfNegative val="0"/>
            <c:bubble3D val="0"/>
            <c:spPr>
              <a:solidFill>
                <a:schemeClr val="accent4">
                  <a:lumMod val="40000"/>
                  <a:lumOff val="60000"/>
                </a:schemeClr>
              </a:solidFill>
            </c:spPr>
          </c:dPt>
          <c:dPt>
            <c:idx val="12"/>
            <c:invertIfNegative val="0"/>
            <c:bubble3D val="0"/>
            <c:spPr>
              <a:solidFill>
                <a:schemeClr val="accent4">
                  <a:lumMod val="40000"/>
                  <a:lumOff val="60000"/>
                </a:schemeClr>
              </a:solidFill>
            </c:spPr>
          </c:dPt>
          <c:dLbls>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Φύλλο1!$A$2:$A$14</c:f>
              <c:strCache>
                <c:ptCount val="13"/>
                <c:pt idx="0">
                  <c:v>ΙΑΝ. 2011</c:v>
                </c:pt>
                <c:pt idx="1">
                  <c:v>ΙΟΥΛ. 2011</c:v>
                </c:pt>
                <c:pt idx="2">
                  <c:v>ΙΑΝ. 2012</c:v>
                </c:pt>
                <c:pt idx="3">
                  <c:v>ΙΟΥΛ. 2012</c:v>
                </c:pt>
                <c:pt idx="4">
                  <c:v>ΙΑΝ. 2013</c:v>
                </c:pt>
                <c:pt idx="5">
                  <c:v>ΙΟΥΛ. 2013</c:v>
                </c:pt>
                <c:pt idx="6">
                  <c:v>ΦΕΒΡ. 2014</c:v>
                </c:pt>
                <c:pt idx="7">
                  <c:v>ΙΟΥΛ. 2014</c:v>
                </c:pt>
                <c:pt idx="8">
                  <c:v>ΦΕΒΡ. 2015</c:v>
                </c:pt>
                <c:pt idx="9">
                  <c:v>ΙΟΥΛ. 2015</c:v>
                </c:pt>
                <c:pt idx="10">
                  <c:v>ΦΕΒΡ. 2016</c:v>
                </c:pt>
                <c:pt idx="11">
                  <c:v>ΙΟΥΛ. 2016</c:v>
                </c:pt>
                <c:pt idx="12">
                  <c:v>ΦΕΒΡ. 2017</c:v>
                </c:pt>
              </c:strCache>
            </c:strRef>
          </c:cat>
          <c:val>
            <c:numRef>
              <c:f>Φύλλο1!$B$2:$B$14</c:f>
              <c:numCache>
                <c:formatCode>General</c:formatCode>
                <c:ptCount val="13"/>
                <c:pt idx="0">
                  <c:v>27.3</c:v>
                </c:pt>
                <c:pt idx="1">
                  <c:v>21.9</c:v>
                </c:pt>
                <c:pt idx="2">
                  <c:v>27.3</c:v>
                </c:pt>
                <c:pt idx="3">
                  <c:v>26.7</c:v>
                </c:pt>
                <c:pt idx="4">
                  <c:v>31.9</c:v>
                </c:pt>
                <c:pt idx="5">
                  <c:v>34.1</c:v>
                </c:pt>
                <c:pt idx="6">
                  <c:v>32.700000000000003</c:v>
                </c:pt>
                <c:pt idx="7">
                  <c:v>31.8</c:v>
                </c:pt>
                <c:pt idx="8">
                  <c:v>31.9</c:v>
                </c:pt>
                <c:pt idx="9">
                  <c:v>29.5</c:v>
                </c:pt>
                <c:pt idx="10">
                  <c:v>22</c:v>
                </c:pt>
                <c:pt idx="11">
                  <c:v>21.9</c:v>
                </c:pt>
                <c:pt idx="12">
                  <c:v>23.8</c:v>
                </c:pt>
              </c:numCache>
            </c:numRef>
          </c:val>
        </c:ser>
        <c:dLbls>
          <c:showLegendKey val="0"/>
          <c:showVal val="0"/>
          <c:showCatName val="0"/>
          <c:showSerName val="0"/>
          <c:showPercent val="0"/>
          <c:showBubbleSize val="0"/>
        </c:dLbls>
        <c:gapWidth val="75"/>
        <c:axId val="83931520"/>
        <c:axId val="83933056"/>
      </c:barChart>
      <c:catAx>
        <c:axId val="83931520"/>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83933056"/>
        <c:crosses val="autoZero"/>
        <c:auto val="1"/>
        <c:lblAlgn val="ctr"/>
        <c:lblOffset val="100"/>
        <c:noMultiLvlLbl val="0"/>
      </c:catAx>
      <c:valAx>
        <c:axId val="83933056"/>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83931520"/>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Lbls>
            <c:dLbl>
              <c:idx val="0"/>
              <c:layout>
                <c:manualLayout>
                  <c:x val="7.2916666666666824E-2"/>
                  <c:y val="-0.16875000000000001"/>
                </c:manualLayout>
              </c:layout>
              <c:showLegendKey val="0"/>
              <c:showVal val="1"/>
              <c:showCatName val="1"/>
              <c:showSerName val="0"/>
              <c:showPercent val="0"/>
              <c:showBubbleSize val="0"/>
              <c:separator>
</c:separator>
            </c:dLbl>
            <c:dLbl>
              <c:idx val="1"/>
              <c:layout>
                <c:manualLayout>
                  <c:x val="-0.11666666666666672"/>
                  <c:y val="-0.36250000000000032"/>
                </c:manualLayout>
              </c:layout>
              <c:showLegendKey val="0"/>
              <c:showVal val="1"/>
              <c:showCatName val="1"/>
              <c:showSerName val="0"/>
              <c:showPercent val="0"/>
              <c:showBubbleSize val="0"/>
              <c:separator>
</c:separator>
            </c:dLbl>
            <c:dLbl>
              <c:idx val="2"/>
              <c:layout>
                <c:manualLayout>
                  <c:x val="-0.16666666666666666"/>
                  <c:y val="0.12812499999999988"/>
                </c:manualLayout>
              </c:layout>
              <c:showLegendKey val="0"/>
              <c:showVal val="1"/>
              <c:showCatName val="1"/>
              <c:showSerName val="0"/>
              <c:showPercent val="0"/>
              <c:showBubbleSize val="0"/>
              <c:separator>
</c:separator>
            </c:dLbl>
            <c:dLbl>
              <c:idx val="3"/>
              <c:layout>
                <c:manualLayout>
                  <c:x val="-9.1666666666667257E-2"/>
                  <c:y val="-0.14375000000000004"/>
                </c:manualLayout>
              </c:layout>
              <c:showLegendKey val="0"/>
              <c:showVal val="1"/>
              <c:showCatName val="1"/>
              <c:showSerName val="0"/>
              <c:showPercent val="0"/>
              <c:showBubbleSize val="0"/>
              <c:separator>
</c:separator>
            </c:dLbl>
            <c:txPr>
              <a:bodyPr/>
              <a:lstStyle/>
              <a:p>
                <a:pPr>
                  <a:defRPr sz="12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Φύλλο1!$A$2:$A$3</c:f>
              <c:strCache>
                <c:ptCount val="2"/>
                <c:pt idx="0">
                  <c:v>Ναι</c:v>
                </c:pt>
                <c:pt idx="1">
                  <c:v>Όχι</c:v>
                </c:pt>
              </c:strCache>
            </c:strRef>
          </c:cat>
          <c:val>
            <c:numRef>
              <c:f>Φύλλο1!$B$2:$B$3</c:f>
              <c:numCache>
                <c:formatCode>General</c:formatCode>
                <c:ptCount val="2"/>
                <c:pt idx="0">
                  <c:v>30</c:v>
                </c:pt>
                <c:pt idx="1">
                  <c:v>70</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Lbls>
            <c:dLbl>
              <c:idx val="0"/>
              <c:layout>
                <c:manualLayout>
                  <c:x val="0.1479165026246719"/>
                  <c:y val="-0.42500000000000032"/>
                </c:manualLayout>
              </c:layout>
              <c:showLegendKey val="0"/>
              <c:showVal val="1"/>
              <c:showCatName val="1"/>
              <c:showSerName val="0"/>
              <c:showPercent val="0"/>
              <c:showBubbleSize val="0"/>
              <c:separator>
</c:separator>
            </c:dLbl>
            <c:dLbl>
              <c:idx val="1"/>
              <c:layout>
                <c:manualLayout>
                  <c:x val="-0.13750000000000001"/>
                  <c:y val="-0.15625000000000031"/>
                </c:manualLayout>
              </c:layout>
              <c:showLegendKey val="0"/>
              <c:showVal val="1"/>
              <c:showCatName val="1"/>
              <c:showSerName val="0"/>
              <c:showPercent val="0"/>
              <c:showBubbleSize val="0"/>
              <c:separator>
</c:separator>
            </c:dLbl>
            <c:dLbl>
              <c:idx val="2"/>
              <c:layout>
                <c:manualLayout>
                  <c:x val="-0.16666666666666666"/>
                  <c:y val="0.12812499999999988"/>
                </c:manualLayout>
              </c:layout>
              <c:showLegendKey val="0"/>
              <c:showVal val="1"/>
              <c:showCatName val="1"/>
              <c:showSerName val="0"/>
              <c:showPercent val="0"/>
              <c:showBubbleSize val="0"/>
              <c:separator>
</c:separator>
            </c:dLbl>
            <c:dLbl>
              <c:idx val="3"/>
              <c:layout>
                <c:manualLayout>
                  <c:x val="-9.1666666666667257E-2"/>
                  <c:y val="-0.14375000000000004"/>
                </c:manualLayout>
              </c:layout>
              <c:showLegendKey val="0"/>
              <c:showVal val="1"/>
              <c:showCatName val="1"/>
              <c:showSerName val="0"/>
              <c:showPercent val="0"/>
              <c:showBubbleSize val="0"/>
              <c:separator>
</c:separator>
            </c:dLbl>
            <c:txPr>
              <a:bodyPr/>
              <a:lstStyle/>
              <a:p>
                <a:pPr>
                  <a:defRPr sz="12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Φύλλο1!$A$2:$A$3</c:f>
              <c:strCache>
                <c:ptCount val="2"/>
                <c:pt idx="0">
                  <c:v>Κανονικά</c:v>
                </c:pt>
                <c:pt idx="1">
                  <c:v>Έχω καθυστερημένες οφειλές</c:v>
                </c:pt>
              </c:strCache>
            </c:strRef>
          </c:cat>
          <c:val>
            <c:numRef>
              <c:f>Φύλλο1!$B$2:$B$3</c:f>
              <c:numCache>
                <c:formatCode>0.0</c:formatCode>
                <c:ptCount val="2"/>
                <c:pt idx="0">
                  <c:v>63.545150501672225</c:v>
                </c:pt>
                <c:pt idx="1">
                  <c:v>36.454849498327739</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tx1">
                  <a:lumMod val="50000"/>
                  <a:lumOff val="50000"/>
                </a:schemeClr>
              </a:solidFill>
              <a:ln>
                <a:solidFill>
                  <a:schemeClr val="bg1"/>
                </a:solidFill>
              </a:ln>
            </c:spPr>
          </c:dPt>
          <c:dLbls>
            <c:dLbl>
              <c:idx val="0"/>
              <c:layout>
                <c:manualLayout>
                  <c:x val="5.8333169291338582E-2"/>
                  <c:y val="-0.33750000000000013"/>
                </c:manualLayout>
              </c:layout>
              <c:showLegendKey val="0"/>
              <c:showVal val="1"/>
              <c:showCatName val="1"/>
              <c:showSerName val="0"/>
              <c:showPercent val="0"/>
              <c:showBubbleSize val="0"/>
              <c:separator>
</c:separator>
            </c:dLbl>
            <c:dLbl>
              <c:idx val="1"/>
              <c:layout>
                <c:manualLayout>
                  <c:x val="-0.12708333333333341"/>
                  <c:y val="1.8749999999999999E-2"/>
                </c:manualLayout>
              </c:layout>
              <c:showLegendKey val="0"/>
              <c:showVal val="1"/>
              <c:showCatName val="1"/>
              <c:showSerName val="0"/>
              <c:showPercent val="0"/>
              <c:showBubbleSize val="0"/>
              <c:separator>
</c:separator>
            </c:dLbl>
            <c:dLbl>
              <c:idx val="2"/>
              <c:layout>
                <c:manualLayout>
                  <c:x val="-8.3333333333333343E-2"/>
                  <c:y val="-0.125"/>
                </c:manualLayout>
              </c:layout>
              <c:showLegendKey val="0"/>
              <c:showVal val="1"/>
              <c:showCatName val="1"/>
              <c:showSerName val="0"/>
              <c:showPercent val="0"/>
              <c:showBubbleSize val="0"/>
              <c:separator>
</c:separator>
            </c:dLbl>
            <c:dLbl>
              <c:idx val="3"/>
              <c:layout>
                <c:manualLayout>
                  <c:x val="-9.1666666666667257E-2"/>
                  <c:y val="-0.14375000000000004"/>
                </c:manualLayout>
              </c:layout>
              <c:showLegendKey val="0"/>
              <c:showVal val="1"/>
              <c:showCatName val="1"/>
              <c:showSerName val="0"/>
              <c:showPercent val="0"/>
              <c:showBubbleSize val="0"/>
              <c:separator>
</c:separator>
            </c:dLbl>
            <c:txPr>
              <a:bodyPr/>
              <a:lstStyle/>
              <a:p>
                <a:pPr>
                  <a:defRPr sz="12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Φύλλο1!$A$2:$A$4</c:f>
              <c:strCache>
                <c:ptCount val="3"/>
                <c:pt idx="0">
                  <c:v>Ναι</c:v>
                </c:pt>
                <c:pt idx="1">
                  <c:v>Όχι</c:v>
                </c:pt>
                <c:pt idx="2">
                  <c:v>ΔΑ</c:v>
                </c:pt>
              </c:strCache>
            </c:strRef>
          </c:cat>
          <c:val>
            <c:numRef>
              <c:f>Φύλλο1!$B$2:$B$4</c:f>
              <c:numCache>
                <c:formatCode>0.0</c:formatCode>
                <c:ptCount val="3"/>
                <c:pt idx="0">
                  <c:v>51.439920556107246</c:v>
                </c:pt>
                <c:pt idx="1">
                  <c:v>33.167825223435962</c:v>
                </c:pt>
                <c:pt idx="2">
                  <c:v>15.392254220456802</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47833682967693E-2"/>
          <c:y val="3.730424510655278E-2"/>
          <c:w val="0.80610433263406467"/>
          <c:h val="0.83900655029259785"/>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tx1">
                  <a:lumMod val="50000"/>
                  <a:lumOff val="50000"/>
                </a:schemeClr>
              </a:solidFill>
              <a:ln>
                <a:solidFill>
                  <a:schemeClr val="bg1"/>
                </a:solidFill>
              </a:ln>
            </c:spPr>
          </c:dPt>
          <c:dLbls>
            <c:dLbl>
              <c:idx val="0"/>
              <c:layout>
                <c:manualLayout>
                  <c:x val="7.7083169291338599E-2"/>
                  <c:y val="-0.35625000000000001"/>
                </c:manualLayout>
              </c:layout>
              <c:showLegendKey val="0"/>
              <c:showVal val="1"/>
              <c:showCatName val="1"/>
              <c:showSerName val="0"/>
              <c:showPercent val="0"/>
              <c:showBubbleSize val="0"/>
              <c:separator>
</c:separator>
            </c:dLbl>
            <c:dLbl>
              <c:idx val="1"/>
              <c:layout>
                <c:manualLayout>
                  <c:x val="-0.12708333333333341"/>
                  <c:y val="6.25E-2"/>
                </c:manualLayout>
              </c:layout>
              <c:showLegendKey val="0"/>
              <c:showVal val="1"/>
              <c:showCatName val="1"/>
              <c:showSerName val="0"/>
              <c:showPercent val="0"/>
              <c:showBubbleSize val="0"/>
              <c:separator>
</c:separator>
            </c:dLbl>
            <c:dLbl>
              <c:idx val="2"/>
              <c:layout>
                <c:manualLayout>
                  <c:x val="-9.3750000000000264E-2"/>
                  <c:y val="-0.11562499999999999"/>
                </c:manualLayout>
              </c:layout>
              <c:showLegendKey val="0"/>
              <c:showVal val="1"/>
              <c:showCatName val="1"/>
              <c:showSerName val="0"/>
              <c:showPercent val="0"/>
              <c:showBubbleSize val="0"/>
              <c:separator>
</c:separator>
            </c:dLbl>
            <c:dLbl>
              <c:idx val="3"/>
              <c:layout>
                <c:manualLayout>
                  <c:x val="-9.1666666666667257E-2"/>
                  <c:y val="-0.14375000000000004"/>
                </c:manualLayout>
              </c:layout>
              <c:showLegendKey val="0"/>
              <c:showVal val="1"/>
              <c:showCatName val="1"/>
              <c:showSerName val="0"/>
              <c:showPercent val="0"/>
              <c:showBubbleSize val="0"/>
              <c:separator>
</c:separator>
            </c:dLbl>
            <c:txPr>
              <a:bodyPr/>
              <a:lstStyle/>
              <a:p>
                <a:pPr>
                  <a:defRPr sz="12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Φύλλο1!$A$2:$A$4</c:f>
              <c:strCache>
                <c:ptCount val="3"/>
                <c:pt idx="0">
                  <c:v>Ναι</c:v>
                </c:pt>
                <c:pt idx="1">
                  <c:v>Όχι</c:v>
                </c:pt>
                <c:pt idx="2">
                  <c:v>ΔΑ</c:v>
                </c:pt>
              </c:strCache>
            </c:strRef>
          </c:cat>
          <c:val>
            <c:numRef>
              <c:f>Φύλλο1!$B$2:$B$4</c:f>
              <c:numCache>
                <c:formatCode>0.0</c:formatCode>
                <c:ptCount val="3"/>
                <c:pt idx="0">
                  <c:v>54.671968190854869</c:v>
                </c:pt>
                <c:pt idx="1">
                  <c:v>30.516898608349901</c:v>
                </c:pt>
                <c:pt idx="2">
                  <c:v>14.811133200795229</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5000000000001"/>
          <c:y val="0.146875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2">
                  <a:lumMod val="75000"/>
                </a:schemeClr>
              </a:solidFill>
              <a:ln>
                <a:solidFill>
                  <a:schemeClr val="bg1"/>
                </a:solidFill>
              </a:ln>
            </c:spPr>
          </c:dPt>
          <c:dPt>
            <c:idx val="1"/>
            <c:bubble3D val="0"/>
            <c:spPr>
              <a:solidFill>
                <a:schemeClr val="accent3">
                  <a:lumMod val="50000"/>
                </a:schemeClr>
              </a:solidFill>
              <a:ln>
                <a:solidFill>
                  <a:schemeClr val="bg1"/>
                </a:solidFill>
              </a:ln>
            </c:spPr>
          </c:dPt>
          <c:dPt>
            <c:idx val="2"/>
            <c:bubble3D val="0"/>
            <c:spPr>
              <a:solidFill>
                <a:schemeClr val="bg1">
                  <a:lumMod val="50000"/>
                </a:schemeClr>
              </a:solidFill>
              <a:ln>
                <a:solidFill>
                  <a:schemeClr val="bg1"/>
                </a:solidFill>
              </a:ln>
            </c:spPr>
          </c:dPt>
          <c:dLbls>
            <c:dLbl>
              <c:idx val="0"/>
              <c:layout>
                <c:manualLayout>
                  <c:x val="5.6249999999999946E-2"/>
                  <c:y val="-0.15000000000000024"/>
                </c:manualLayout>
              </c:layout>
              <c:showLegendKey val="0"/>
              <c:showVal val="1"/>
              <c:showCatName val="1"/>
              <c:showSerName val="0"/>
              <c:showPercent val="0"/>
              <c:showBubbleSize val="0"/>
              <c:separator>
</c:separator>
            </c:dLbl>
            <c:dLbl>
              <c:idx val="1"/>
              <c:layout>
                <c:manualLayout>
                  <c:x val="-0.24583333333333374"/>
                  <c:y val="-0.59687500000000004"/>
                </c:manualLayout>
              </c:layout>
              <c:showLegendKey val="0"/>
              <c:showVal val="1"/>
              <c:showCatName val="1"/>
              <c:showSerName val="0"/>
              <c:showPercent val="0"/>
              <c:showBubbleSize val="0"/>
              <c:separator>
</c:separator>
            </c:dLbl>
            <c:dLbl>
              <c:idx val="2"/>
              <c:layout>
                <c:manualLayout>
                  <c:x val="-1.0416666666666666E-2"/>
                  <c:y val="-0.15625000000000036"/>
                </c:manualLayout>
              </c:layout>
              <c:showLegendKey val="0"/>
              <c:showVal val="1"/>
              <c:showCatName val="1"/>
              <c:showSerName val="0"/>
              <c:showPercent val="0"/>
              <c:showBubbleSize val="0"/>
              <c:separator>
</c:separator>
            </c:dLbl>
            <c:dLbl>
              <c:idx val="3"/>
              <c:layout>
                <c:manualLayout>
                  <c:x val="-9.1666666666667299E-2"/>
                  <c:y val="-0.14375000000000004"/>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Φύλλο1!$A$2:$A$4</c:f>
              <c:strCache>
                <c:ptCount val="3"/>
                <c:pt idx="0">
                  <c:v>Ναι</c:v>
                </c:pt>
                <c:pt idx="1">
                  <c:v>Όχι</c:v>
                </c:pt>
                <c:pt idx="2">
                  <c:v>ΔΑ</c:v>
                </c:pt>
              </c:strCache>
            </c:strRef>
          </c:cat>
          <c:val>
            <c:numRef>
              <c:f>Φύλλο1!$B$2:$B$4</c:f>
              <c:numCache>
                <c:formatCode>0.0</c:formatCode>
                <c:ptCount val="3"/>
                <c:pt idx="0">
                  <c:v>9.5522388059701502</c:v>
                </c:pt>
                <c:pt idx="1">
                  <c:v>89.751243781094558</c:v>
                </c:pt>
                <c:pt idx="2">
                  <c:v>0.69651741293532343</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dLbls>
          <c:showLegendKey val="0"/>
          <c:showVal val="0"/>
          <c:showCatName val="0"/>
          <c:showSerName val="0"/>
          <c:showPercent val="0"/>
          <c:showBubbleSize val="0"/>
        </c:dLbls>
        <c:gapWidth val="72"/>
        <c:axId val="111101056"/>
        <c:axId val="111102592"/>
      </c:barChart>
      <c:catAx>
        <c:axId val="111101056"/>
        <c:scaling>
          <c:orientation val="minMax"/>
        </c:scaling>
        <c:delete val="0"/>
        <c:axPos val="l"/>
        <c:majorTickMark val="out"/>
        <c:minorTickMark val="none"/>
        <c:tickLblPos val="nextTo"/>
        <c:txPr>
          <a:bodyPr/>
          <a:lstStyle/>
          <a:p>
            <a:pPr>
              <a:defRPr sz="1200">
                <a:latin typeface="Calibri" panose="020F0502020204030204" pitchFamily="34" charset="0"/>
              </a:defRPr>
            </a:pPr>
            <a:endParaRPr lang="el-GR"/>
          </a:p>
        </c:txPr>
        <c:crossAx val="111102592"/>
        <c:crosses val="autoZero"/>
        <c:auto val="1"/>
        <c:lblAlgn val="ctr"/>
        <c:lblOffset val="100"/>
        <c:noMultiLvlLbl val="0"/>
      </c:catAx>
      <c:valAx>
        <c:axId val="111102592"/>
        <c:scaling>
          <c:orientation val="minMax"/>
          <c:max val="100"/>
        </c:scaling>
        <c:delete val="0"/>
        <c:axPos val="b"/>
        <c:numFmt formatCode="0.0" sourceLinked="1"/>
        <c:majorTickMark val="out"/>
        <c:minorTickMark val="none"/>
        <c:tickLblPos val="nextTo"/>
        <c:txPr>
          <a:bodyPr/>
          <a:lstStyle/>
          <a:p>
            <a:pPr>
              <a:defRPr sz="1200">
                <a:latin typeface="Calibri" panose="020F0502020204030204" pitchFamily="34" charset="0"/>
              </a:defRPr>
            </a:pPr>
            <a:endParaRPr lang="el-GR"/>
          </a:p>
        </c:txPr>
        <c:crossAx val="111101056"/>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002957393424435"/>
          <c:y val="0.28661489854070982"/>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2">
                  <a:lumMod val="75000"/>
                </a:schemeClr>
              </a:solidFill>
              <a:ln>
                <a:solidFill>
                  <a:schemeClr val="bg1"/>
                </a:solidFill>
              </a:ln>
            </c:spPr>
          </c:dPt>
          <c:dPt>
            <c:idx val="1"/>
            <c:bubble3D val="0"/>
            <c:spPr>
              <a:solidFill>
                <a:schemeClr val="accent3">
                  <a:lumMod val="50000"/>
                </a:schemeClr>
              </a:solidFill>
              <a:ln>
                <a:solidFill>
                  <a:schemeClr val="bg1"/>
                </a:solidFill>
              </a:ln>
            </c:spPr>
          </c:dPt>
          <c:dPt>
            <c:idx val="2"/>
            <c:bubble3D val="0"/>
            <c:spPr>
              <a:solidFill>
                <a:srgbClr val="4F81BD">
                  <a:lumMod val="75000"/>
                </a:srgbClr>
              </a:solidFill>
              <a:ln>
                <a:solidFill>
                  <a:schemeClr val="bg1"/>
                </a:solidFill>
              </a:ln>
            </c:spPr>
          </c:dPt>
          <c:dLbls>
            <c:dLbl>
              <c:idx val="0"/>
              <c:layout>
                <c:manualLayout>
                  <c:x val="7.3356960935198834E-2"/>
                  <c:y val="-0.16399006062907018"/>
                </c:manualLayout>
              </c:layout>
              <c:tx>
                <c:rich>
                  <a:bodyPr/>
                  <a:lstStyle/>
                  <a:p>
                    <a:r>
                      <a:rPr lang="el-GR" sz="1400" dirty="0" smtClean="0"/>
                      <a:t>Περισσότερα</a:t>
                    </a:r>
                    <a:r>
                      <a:rPr lang="el-GR" sz="1400" dirty="0"/>
                      <a:t>
25,8</a:t>
                    </a:r>
                    <a:endParaRPr lang="el-GR" dirty="0"/>
                  </a:p>
                </c:rich>
              </c:tx>
              <c:showLegendKey val="0"/>
              <c:showVal val="1"/>
              <c:showCatName val="1"/>
              <c:showSerName val="0"/>
              <c:showPercent val="0"/>
              <c:showBubbleSize val="0"/>
              <c:separator>
</c:separator>
            </c:dLbl>
            <c:dLbl>
              <c:idx val="1"/>
              <c:layout>
                <c:manualLayout>
                  <c:x val="-0.18039892871380592"/>
                  <c:y val="-0.33277431769250382"/>
                </c:manualLayout>
              </c:layout>
              <c:showLegendKey val="0"/>
              <c:showVal val="1"/>
              <c:showCatName val="1"/>
              <c:showSerName val="0"/>
              <c:showPercent val="0"/>
              <c:showBubbleSize val="0"/>
              <c:separator>
</c:separator>
            </c:dLbl>
            <c:dLbl>
              <c:idx val="2"/>
              <c:layout>
                <c:manualLayout>
                  <c:x val="0"/>
                  <c:y val="-0.14484297828784165"/>
                </c:manualLayout>
              </c:layout>
              <c:showLegendKey val="0"/>
              <c:showVal val="1"/>
              <c:showCatName val="1"/>
              <c:showSerName val="0"/>
              <c:showPercent val="0"/>
              <c:showBubbleSize val="0"/>
              <c:separator>
</c:separator>
            </c:dLbl>
            <c:dLbl>
              <c:idx val="3"/>
              <c:layout>
                <c:manualLayout>
                  <c:x val="-9.1666666666667451E-2"/>
                  <c:y val="-0.14375000000000004"/>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Φύλλο1!$A$2:$A$4</c:f>
              <c:strCache>
                <c:ptCount val="3"/>
                <c:pt idx="0">
                  <c:v>Περισσό-τερα</c:v>
                </c:pt>
                <c:pt idx="1">
                  <c:v>Λιγότερα</c:v>
                </c:pt>
                <c:pt idx="2">
                  <c:v>Τα ίδια</c:v>
                </c:pt>
              </c:strCache>
            </c:strRef>
          </c:cat>
          <c:val>
            <c:numRef>
              <c:f>Φύλλο1!$B$2:$B$4</c:f>
              <c:numCache>
                <c:formatCode>0.0</c:formatCode>
                <c:ptCount val="3"/>
                <c:pt idx="0">
                  <c:v>25.8</c:v>
                </c:pt>
                <c:pt idx="1">
                  <c:v>73.3</c:v>
                </c:pt>
                <c:pt idx="2">
                  <c:v>0.9</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5000000000001"/>
          <c:y val="0.146875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2">
                  <a:lumMod val="75000"/>
                </a:schemeClr>
              </a:solidFill>
              <a:ln>
                <a:solidFill>
                  <a:schemeClr val="bg1"/>
                </a:solidFill>
              </a:ln>
            </c:spPr>
          </c:dPt>
          <c:dPt>
            <c:idx val="1"/>
            <c:bubble3D val="0"/>
            <c:spPr>
              <a:solidFill>
                <a:schemeClr val="accent2">
                  <a:lumMod val="60000"/>
                  <a:lumOff val="40000"/>
                </a:schemeClr>
              </a:solidFill>
              <a:ln>
                <a:solidFill>
                  <a:schemeClr val="bg1"/>
                </a:solidFill>
              </a:ln>
            </c:spPr>
          </c:dPt>
          <c:dPt>
            <c:idx val="2"/>
            <c:bubble3D val="0"/>
            <c:spPr>
              <a:solidFill>
                <a:schemeClr val="accent3">
                  <a:lumMod val="75000"/>
                </a:schemeClr>
              </a:solidFill>
              <a:ln>
                <a:solidFill>
                  <a:schemeClr val="bg1"/>
                </a:solidFill>
              </a:ln>
            </c:spPr>
          </c:dPt>
          <c:dPt>
            <c:idx val="3"/>
            <c:bubble3D val="0"/>
            <c:spPr>
              <a:solidFill>
                <a:schemeClr val="accent3">
                  <a:lumMod val="50000"/>
                </a:schemeClr>
              </a:solidFill>
              <a:ln>
                <a:solidFill>
                  <a:schemeClr val="bg1"/>
                </a:solidFill>
              </a:ln>
            </c:spPr>
          </c:dPt>
          <c:dPt>
            <c:idx val="4"/>
            <c:bubble3D val="0"/>
            <c:spPr>
              <a:solidFill>
                <a:schemeClr val="tx1">
                  <a:lumMod val="50000"/>
                  <a:lumOff val="50000"/>
                </a:schemeClr>
              </a:solidFill>
              <a:ln>
                <a:solidFill>
                  <a:schemeClr val="bg1"/>
                </a:solidFill>
              </a:ln>
            </c:spPr>
          </c:dPt>
          <c:dLbls>
            <c:dLbl>
              <c:idx val="0"/>
              <c:layout>
                <c:manualLayout>
                  <c:x val="0.10208316929133858"/>
                  <c:y val="-0.140625"/>
                </c:manualLayout>
              </c:layout>
              <c:showLegendKey val="0"/>
              <c:showVal val="1"/>
              <c:showCatName val="1"/>
              <c:showSerName val="0"/>
              <c:showPercent val="0"/>
              <c:showBubbleSize val="0"/>
              <c:separator>
</c:separator>
            </c:dLbl>
            <c:dLbl>
              <c:idx val="1"/>
              <c:layout>
                <c:manualLayout>
                  <c:x val="0.16666666666666666"/>
                  <c:y val="3.7500000000000006E-2"/>
                </c:manualLayout>
              </c:layout>
              <c:showLegendKey val="0"/>
              <c:showVal val="1"/>
              <c:showCatName val="1"/>
              <c:showSerName val="0"/>
              <c:showPercent val="0"/>
              <c:showBubbleSize val="0"/>
              <c:separator>
</c:separator>
            </c:dLbl>
            <c:dLbl>
              <c:idx val="2"/>
              <c:layout>
                <c:manualLayout>
                  <c:x val="-0.21249999999999999"/>
                  <c:y val="4.593061023622047E-2"/>
                </c:manualLayout>
              </c:layout>
              <c:showLegendKey val="0"/>
              <c:showVal val="1"/>
              <c:showCatName val="1"/>
              <c:showSerName val="0"/>
              <c:showPercent val="0"/>
              <c:showBubbleSize val="0"/>
              <c:separator>
</c:separator>
            </c:dLbl>
            <c:dLbl>
              <c:idx val="3"/>
              <c:layout>
                <c:manualLayout>
                  <c:x val="-0.14375000000000004"/>
                  <c:y val="-9.6875000000000044E-2"/>
                </c:manualLayout>
              </c:layout>
              <c:showLegendKey val="0"/>
              <c:showVal val="1"/>
              <c:showCatName val="1"/>
              <c:showSerName val="0"/>
              <c:showPercent val="0"/>
              <c:showBubbleSize val="0"/>
              <c:separator>
</c:separator>
            </c:dLbl>
            <c:dLbl>
              <c:idx val="4"/>
              <c:layout>
                <c:manualLayout>
                  <c:x val="-1.2500000000000001E-2"/>
                  <c:y val="-0.16562499999999997"/>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Φύλλο1!$A$2:$A$6</c:f>
              <c:strCache>
                <c:ptCount val="5"/>
                <c:pt idx="0">
                  <c:v>Πολύ πιθανό</c:v>
                </c:pt>
                <c:pt idx="1">
                  <c:v>Αρκετά πιθανό</c:v>
                </c:pt>
                <c:pt idx="2">
                  <c:v>Ελάχιστα πιθανό</c:v>
                </c:pt>
                <c:pt idx="3">
                  <c:v>Καθόλου πιθανό</c:v>
                </c:pt>
                <c:pt idx="4">
                  <c:v>ΔΑ</c:v>
                </c:pt>
              </c:strCache>
            </c:strRef>
          </c:cat>
          <c:val>
            <c:numRef>
              <c:f>Φύλλο1!$B$2:$B$6</c:f>
              <c:numCache>
                <c:formatCode>0.0</c:formatCode>
                <c:ptCount val="5"/>
                <c:pt idx="0">
                  <c:v>16.998011928429424</c:v>
                </c:pt>
                <c:pt idx="1">
                  <c:v>23.260437375745514</c:v>
                </c:pt>
                <c:pt idx="2">
                  <c:v>25.248508946322058</c:v>
                </c:pt>
                <c:pt idx="3">
                  <c:v>32.703777335984107</c:v>
                </c:pt>
                <c:pt idx="4">
                  <c:v>1.7892644135188862</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152781378200834E-2"/>
          <c:y val="0.22487073746656019"/>
          <c:w val="0.93374347294745064"/>
          <c:h val="0.5673260731170966"/>
        </c:manualLayout>
      </c:layout>
      <c:lineChart>
        <c:grouping val="standard"/>
        <c:varyColors val="0"/>
        <c:ser>
          <c:idx val="0"/>
          <c:order val="0"/>
          <c:tx>
            <c:strRef>
              <c:f>Φύλλο1!$B$1</c:f>
              <c:strCache>
                <c:ptCount val="1"/>
                <c:pt idx="0">
                  <c:v>Επιδείνωση της θέσης της επιχείρησης</c:v>
                </c:pt>
              </c:strCache>
            </c:strRef>
          </c:tx>
          <c:spPr>
            <a:ln>
              <a:solidFill>
                <a:schemeClr val="accent2">
                  <a:lumMod val="75000"/>
                </a:schemeClr>
              </a:solidFill>
            </a:ln>
          </c:spPr>
          <c:marker>
            <c:spPr>
              <a:solidFill>
                <a:schemeClr val="accent2">
                  <a:lumMod val="75000"/>
                </a:schemeClr>
              </a:solidFill>
              <a:ln>
                <a:solidFill>
                  <a:schemeClr val="accent2">
                    <a:lumMod val="75000"/>
                  </a:schemeClr>
                </a:solidFill>
              </a:ln>
            </c:spPr>
          </c:marker>
          <c:dLbls>
            <c:dLbl>
              <c:idx val="0"/>
              <c:layout>
                <c:manualLayout>
                  <c:x val="-2.6128784044571168E-2"/>
                  <c:y val="-3.3594150914448624E-2"/>
                </c:manualLayout>
              </c:layout>
              <c:showLegendKey val="0"/>
              <c:showVal val="1"/>
              <c:showCatName val="0"/>
              <c:showSerName val="0"/>
              <c:showPercent val="0"/>
              <c:showBubbleSize val="0"/>
            </c:dLbl>
            <c:dLbl>
              <c:idx val="1"/>
              <c:layout>
                <c:manualLayout>
                  <c:x val="-3.4294029058499674E-2"/>
                  <c:y val="-2.239610060963244E-2"/>
                </c:manualLayout>
              </c:layout>
              <c:showLegendKey val="0"/>
              <c:showVal val="1"/>
              <c:showCatName val="0"/>
              <c:showSerName val="0"/>
              <c:showPercent val="0"/>
              <c:showBubbleSize val="0"/>
            </c:dLbl>
            <c:dLbl>
              <c:idx val="2"/>
              <c:layout>
                <c:manualLayout>
                  <c:x val="-3.2660980055714002E-2"/>
                  <c:y val="-3.0794638338244598E-2"/>
                </c:manualLayout>
              </c:layout>
              <c:showLegendKey val="0"/>
              <c:showVal val="1"/>
              <c:showCatName val="0"/>
              <c:showSerName val="0"/>
              <c:showPercent val="0"/>
              <c:showBubbleSize val="0"/>
            </c:dLbl>
            <c:dLbl>
              <c:idx val="3"/>
              <c:layout>
                <c:manualLayout>
                  <c:x val="-4.2459274072428194E-2"/>
                  <c:y val="-3.6393663490652726E-2"/>
                </c:manualLayout>
              </c:layout>
              <c:showLegendKey val="0"/>
              <c:showVal val="1"/>
              <c:showCatName val="0"/>
              <c:showSerName val="0"/>
              <c:showPercent val="0"/>
              <c:showBubbleSize val="0"/>
            </c:dLbl>
            <c:dLbl>
              <c:idx val="4"/>
              <c:layout>
                <c:manualLayout>
                  <c:x val="-3.1027931052928281E-2"/>
                  <c:y val="-3.6393663490652726E-2"/>
                </c:manualLayout>
              </c:layout>
              <c:showLegendKey val="0"/>
              <c:showVal val="1"/>
              <c:showCatName val="0"/>
              <c:showSerName val="0"/>
              <c:showPercent val="0"/>
              <c:showBubbleSize val="0"/>
            </c:dLbl>
            <c:dLbl>
              <c:idx val="5"/>
              <c:layout>
                <c:manualLayout>
                  <c:x val="-2.1229637036214194E-2"/>
                  <c:y val="-3.9193176066856801E-2"/>
                </c:manualLayout>
              </c:layout>
              <c:showLegendKey val="0"/>
              <c:showVal val="1"/>
              <c:showCatName val="0"/>
              <c:showSerName val="0"/>
              <c:showPercent val="0"/>
              <c:showBubbleSize val="0"/>
            </c:dLbl>
            <c:dLbl>
              <c:idx val="6"/>
              <c:layout>
                <c:manualLayout>
                  <c:x val="-3.1027931052928281E-2"/>
                  <c:y val="-3.9193176066856801E-2"/>
                </c:manualLayout>
              </c:layout>
              <c:showLegendKey val="0"/>
              <c:showVal val="1"/>
              <c:showCatName val="0"/>
              <c:showSerName val="0"/>
              <c:showPercent val="0"/>
              <c:showBubbleSize val="0"/>
            </c:dLbl>
            <c:dLbl>
              <c:idx val="7"/>
              <c:layout>
                <c:manualLayout>
                  <c:x val="-3.2660980055714002E-2"/>
                  <c:y val="-3.3594150914448624E-2"/>
                </c:manualLayout>
              </c:layout>
              <c:showLegendKey val="0"/>
              <c:showVal val="1"/>
              <c:showCatName val="0"/>
              <c:showSerName val="0"/>
              <c:showPercent val="0"/>
              <c:showBubbleSize val="0"/>
            </c:dLbl>
            <c:dLbl>
              <c:idx val="8"/>
              <c:layout>
                <c:manualLayout>
                  <c:x val="-2.6128784044571168E-2"/>
                  <c:y val="-3.0794638338244553E-2"/>
                </c:manualLayout>
              </c:layout>
              <c:showLegendKey val="0"/>
              <c:showVal val="1"/>
              <c:showCatName val="0"/>
              <c:showSerName val="0"/>
              <c:showPercent val="0"/>
              <c:showBubbleSize val="0"/>
            </c:dLbl>
            <c:dLbl>
              <c:idx val="9"/>
              <c:layout>
                <c:manualLayout>
                  <c:x val="-3.7560127064071198E-2"/>
                  <c:y val="-3.0794638338244598E-2"/>
                </c:manualLayout>
              </c:layout>
              <c:showLegendKey val="0"/>
              <c:showVal val="1"/>
              <c:showCatName val="0"/>
              <c:showSerName val="0"/>
              <c:showPercent val="0"/>
              <c:showBubbleSize val="0"/>
            </c:dLbl>
            <c:dLbl>
              <c:idx val="10"/>
              <c:layout>
                <c:manualLayout>
                  <c:x val="-3.1027931052928281E-2"/>
                  <c:y val="-4.7591713795468935E-2"/>
                </c:manualLayout>
              </c:layout>
              <c:showLegendKey val="0"/>
              <c:showVal val="1"/>
              <c:showCatName val="0"/>
              <c:showSerName val="0"/>
              <c:showPercent val="0"/>
              <c:showBubbleSize val="0"/>
            </c:dLbl>
            <c:dLbl>
              <c:idx val="11"/>
              <c:layout>
                <c:manualLayout>
                  <c:x val="-2.4495735041785482E-2"/>
                  <c:y val="-3.6393663490652726E-2"/>
                </c:manualLayout>
              </c:layout>
              <c:showLegendKey val="0"/>
              <c:showVal val="1"/>
              <c:showCatName val="0"/>
              <c:showSerName val="0"/>
              <c:showPercent val="0"/>
              <c:showBubbleSize val="0"/>
            </c:dLbl>
            <c:dLbl>
              <c:idx val="12"/>
              <c:layout>
                <c:manualLayout>
                  <c:x val="-2.7761833047356882E-2"/>
                  <c:y val="-4.4792201219265207E-2"/>
                </c:manualLayout>
              </c:layout>
              <c:showLegendKey val="0"/>
              <c:showVal val="1"/>
              <c:showCatName val="0"/>
              <c:showSerName val="0"/>
              <c:showPercent val="0"/>
              <c:showBubbleSize val="0"/>
            </c:dLbl>
            <c:dLbl>
              <c:idx val="13"/>
              <c:layout>
                <c:manualLayout>
                  <c:x val="-3.4294029058499674E-2"/>
                  <c:y val="-4.1992688643060834E-2"/>
                </c:manualLayout>
              </c:layout>
              <c:showLegendKey val="0"/>
              <c:showVal val="1"/>
              <c:showCatName val="0"/>
              <c:showSerName val="0"/>
              <c:showPercent val="0"/>
              <c:showBubbleSize val="0"/>
            </c:dLbl>
            <c:dLbl>
              <c:idx val="14"/>
              <c:layout>
                <c:manualLayout>
                  <c:x val="-1.3064392022285471E-2"/>
                  <c:y val="-3.0794638338244598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Φύλλο1!$B$2:$B$16</c:f>
              <c:numCache>
                <c:formatCode>General</c:formatCode>
                <c:ptCount val="15"/>
                <c:pt idx="0">
                  <c:v>55.4</c:v>
                </c:pt>
                <c:pt idx="1">
                  <c:v>67.099999999999994</c:v>
                </c:pt>
                <c:pt idx="2">
                  <c:v>68</c:v>
                </c:pt>
                <c:pt idx="3">
                  <c:v>65.2</c:v>
                </c:pt>
                <c:pt idx="4">
                  <c:v>77.2</c:v>
                </c:pt>
                <c:pt idx="5">
                  <c:v>64.7</c:v>
                </c:pt>
                <c:pt idx="6">
                  <c:v>62.9</c:v>
                </c:pt>
                <c:pt idx="7">
                  <c:v>68.099999999999994</c:v>
                </c:pt>
                <c:pt idx="8">
                  <c:v>51.1</c:v>
                </c:pt>
                <c:pt idx="9">
                  <c:v>56.1</c:v>
                </c:pt>
                <c:pt idx="10">
                  <c:v>31.4</c:v>
                </c:pt>
                <c:pt idx="11">
                  <c:v>67.900000000000006</c:v>
                </c:pt>
                <c:pt idx="12">
                  <c:v>61.2</c:v>
                </c:pt>
                <c:pt idx="13">
                  <c:v>59.5</c:v>
                </c:pt>
                <c:pt idx="14">
                  <c:v>58.8</c:v>
                </c:pt>
              </c:numCache>
            </c:numRef>
          </c:val>
          <c:smooth val="0"/>
        </c:ser>
        <c:ser>
          <c:idx val="1"/>
          <c:order val="1"/>
          <c:tx>
            <c:strRef>
              <c:f>Φύλλο1!$C$1</c:f>
              <c:strCache>
                <c:ptCount val="1"/>
                <c:pt idx="0">
                  <c:v>Σταθεροποίηση της θέσης της επιχείρησης</c:v>
                </c:pt>
              </c:strCache>
            </c:strRef>
          </c:tx>
          <c:spPr>
            <a:ln>
              <a:solidFill>
                <a:schemeClr val="accent1">
                  <a:lumMod val="75000"/>
                </a:schemeClr>
              </a:solidFill>
            </a:ln>
          </c:spPr>
          <c:marker>
            <c:spPr>
              <a:solidFill>
                <a:schemeClr val="accent1">
                  <a:lumMod val="75000"/>
                </a:schemeClr>
              </a:solidFill>
              <a:ln>
                <a:solidFill>
                  <a:schemeClr val="accent1">
                    <a:lumMod val="75000"/>
                  </a:schemeClr>
                </a:solidFill>
              </a:ln>
            </c:spPr>
          </c:marker>
          <c:dLbls>
            <c:dLbl>
              <c:idx val="0"/>
              <c:layout>
                <c:manualLayout>
                  <c:x val="-2.6128784044571168E-2"/>
                  <c:y val="-4.4792201219265311E-2"/>
                </c:manualLayout>
              </c:layout>
              <c:showLegendKey val="0"/>
              <c:showVal val="1"/>
              <c:showCatName val="0"/>
              <c:showSerName val="0"/>
              <c:showPercent val="0"/>
              <c:showBubbleSize val="0"/>
            </c:dLbl>
            <c:dLbl>
              <c:idx val="1"/>
              <c:layout>
                <c:manualLayout>
                  <c:x val="-3.4294029058499674E-2"/>
                  <c:y val="-4.1992688643060834E-2"/>
                </c:manualLayout>
              </c:layout>
              <c:showLegendKey val="0"/>
              <c:showVal val="1"/>
              <c:showCatName val="0"/>
              <c:showSerName val="0"/>
              <c:showPercent val="0"/>
              <c:showBubbleSize val="0"/>
            </c:dLbl>
            <c:dLbl>
              <c:idx val="2"/>
              <c:layout>
                <c:manualLayout>
                  <c:x val="-3.2660980055714002E-2"/>
                  <c:y val="-4.4792201219265172E-2"/>
                </c:manualLayout>
              </c:layout>
              <c:showLegendKey val="0"/>
              <c:showVal val="1"/>
              <c:showCatName val="0"/>
              <c:showSerName val="0"/>
              <c:showPercent val="0"/>
              <c:showBubbleSize val="0"/>
            </c:dLbl>
            <c:dLbl>
              <c:idx val="3"/>
              <c:layout>
                <c:manualLayout>
                  <c:x val="-4.0826225069642494E-2"/>
                  <c:y val="-4.1992688643060834E-2"/>
                </c:manualLayout>
              </c:layout>
              <c:showLegendKey val="0"/>
              <c:showVal val="1"/>
              <c:showCatName val="0"/>
              <c:showSerName val="0"/>
              <c:showPercent val="0"/>
              <c:showBubbleSize val="0"/>
            </c:dLbl>
            <c:dLbl>
              <c:idx val="4"/>
              <c:layout>
                <c:manualLayout>
                  <c:x val="-3.1027931052928281E-2"/>
                  <c:y val="-2.7995125762040642E-2"/>
                </c:manualLayout>
              </c:layout>
              <c:showLegendKey val="0"/>
              <c:showVal val="1"/>
              <c:showCatName val="0"/>
              <c:showSerName val="0"/>
              <c:showPercent val="0"/>
              <c:showBubbleSize val="0"/>
            </c:dLbl>
            <c:dLbl>
              <c:idx val="5"/>
              <c:layout>
                <c:manualLayout>
                  <c:x val="-2.9394882050142578E-2"/>
                  <c:y val="-2.7995125762040642E-2"/>
                </c:manualLayout>
              </c:layout>
              <c:showLegendKey val="0"/>
              <c:showVal val="1"/>
              <c:showCatName val="0"/>
              <c:showSerName val="0"/>
              <c:showPercent val="0"/>
              <c:showBubbleSize val="0"/>
            </c:dLbl>
            <c:dLbl>
              <c:idx val="6"/>
              <c:layout>
                <c:manualLayout>
                  <c:x val="-3.2660980055714002E-2"/>
                  <c:y val="-3.3594150914448624E-2"/>
                </c:manualLayout>
              </c:layout>
              <c:showLegendKey val="0"/>
              <c:showVal val="1"/>
              <c:showCatName val="0"/>
              <c:showSerName val="0"/>
              <c:showPercent val="0"/>
              <c:showBubbleSize val="0"/>
            </c:dLbl>
            <c:dLbl>
              <c:idx val="7"/>
              <c:layout>
                <c:manualLayout>
                  <c:x val="-3.2660980055714002E-2"/>
                  <c:y val="-3.9193176066856801E-2"/>
                </c:manualLayout>
              </c:layout>
              <c:showLegendKey val="0"/>
              <c:showVal val="1"/>
              <c:showCatName val="0"/>
              <c:showSerName val="0"/>
              <c:showPercent val="0"/>
              <c:showBubbleSize val="0"/>
            </c:dLbl>
            <c:dLbl>
              <c:idx val="8"/>
              <c:layout>
                <c:manualLayout>
                  <c:x val="-3.5927078061285381E-2"/>
                  <c:y val="-2.7995125762040642E-2"/>
                </c:manualLayout>
              </c:layout>
              <c:showLegendKey val="0"/>
              <c:showVal val="1"/>
              <c:showCatName val="0"/>
              <c:showSerName val="0"/>
              <c:showPercent val="0"/>
              <c:showBubbleSize val="0"/>
            </c:dLbl>
            <c:dLbl>
              <c:idx val="9"/>
              <c:layout>
                <c:manualLayout>
                  <c:x val="-2.9394882050142578E-2"/>
                  <c:y val="-4.4792201219265235E-2"/>
                </c:manualLayout>
              </c:layout>
              <c:showLegendKey val="0"/>
              <c:showVal val="1"/>
              <c:showCatName val="0"/>
              <c:showSerName val="0"/>
              <c:showPercent val="0"/>
              <c:showBubbleSize val="0"/>
            </c:dLbl>
            <c:dLbl>
              <c:idx val="10"/>
              <c:layout>
                <c:manualLayout>
                  <c:x val="-3.2660980055714104E-3"/>
                  <c:y val="-1.9596588033428456E-2"/>
                </c:manualLayout>
              </c:layout>
              <c:showLegendKey val="0"/>
              <c:showVal val="1"/>
              <c:showCatName val="0"/>
              <c:showSerName val="0"/>
              <c:showPercent val="0"/>
              <c:showBubbleSize val="0"/>
            </c:dLbl>
            <c:dLbl>
              <c:idx val="11"/>
              <c:layout>
                <c:manualLayout>
                  <c:x val="-2.4495735041785482E-2"/>
                  <c:y val="-4.4792201219265207E-2"/>
                </c:manualLayout>
              </c:layout>
              <c:showLegendKey val="0"/>
              <c:showVal val="1"/>
              <c:showCatName val="0"/>
              <c:showSerName val="0"/>
              <c:showPercent val="0"/>
              <c:showBubbleSize val="0"/>
            </c:dLbl>
            <c:dLbl>
              <c:idx val="12"/>
              <c:layout>
                <c:manualLayout>
                  <c:x val="-3.5927078061285381E-2"/>
                  <c:y val="-3.0794638338244598E-2"/>
                </c:manualLayout>
              </c:layout>
              <c:showLegendKey val="0"/>
              <c:showVal val="1"/>
              <c:showCatName val="0"/>
              <c:showSerName val="0"/>
              <c:showPercent val="0"/>
              <c:showBubbleSize val="0"/>
            </c:dLbl>
            <c:dLbl>
              <c:idx val="13"/>
              <c:layout>
                <c:manualLayout>
                  <c:x val="-3.4294029058499674E-2"/>
                  <c:y val="-4.1992688643060834E-2"/>
                </c:manualLayout>
              </c:layout>
              <c:showLegendKey val="0"/>
              <c:showVal val="1"/>
              <c:showCatName val="0"/>
              <c:showSerName val="0"/>
              <c:showPercent val="0"/>
              <c:showBubbleSize val="0"/>
            </c:dLbl>
            <c:dLbl>
              <c:idx val="14"/>
              <c:layout>
                <c:manualLayout>
                  <c:x val="-1.3064392022285471E-2"/>
                  <c:y val="-3.6393663490652726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Φύλλο1!$C$2:$C$16</c:f>
              <c:numCache>
                <c:formatCode>General</c:formatCode>
                <c:ptCount val="15"/>
                <c:pt idx="0">
                  <c:v>27.3</c:v>
                </c:pt>
                <c:pt idx="1">
                  <c:v>17.2</c:v>
                </c:pt>
                <c:pt idx="2">
                  <c:v>19.899999999999999</c:v>
                </c:pt>
                <c:pt idx="3">
                  <c:v>20.8</c:v>
                </c:pt>
                <c:pt idx="4">
                  <c:v>14.1</c:v>
                </c:pt>
                <c:pt idx="5">
                  <c:v>19.5</c:v>
                </c:pt>
                <c:pt idx="6">
                  <c:v>21.1</c:v>
                </c:pt>
                <c:pt idx="7">
                  <c:v>19.7</c:v>
                </c:pt>
                <c:pt idx="8">
                  <c:v>26.5</c:v>
                </c:pt>
                <c:pt idx="9">
                  <c:v>23.9</c:v>
                </c:pt>
                <c:pt idx="10">
                  <c:v>30.2</c:v>
                </c:pt>
                <c:pt idx="11">
                  <c:v>19</c:v>
                </c:pt>
                <c:pt idx="12">
                  <c:v>21.3</c:v>
                </c:pt>
                <c:pt idx="13">
                  <c:v>22.5</c:v>
                </c:pt>
                <c:pt idx="14">
                  <c:v>22.7</c:v>
                </c:pt>
              </c:numCache>
            </c:numRef>
          </c:val>
          <c:smooth val="0"/>
        </c:ser>
        <c:ser>
          <c:idx val="2"/>
          <c:order val="2"/>
          <c:tx>
            <c:strRef>
              <c:f>Φύλλο1!$D$1</c:f>
              <c:strCache>
                <c:ptCount val="1"/>
                <c:pt idx="0">
                  <c:v>Βελτίωση της θέσης της επιχείρησης</c:v>
                </c:pt>
              </c:strCache>
            </c:strRef>
          </c:tx>
          <c:dLbls>
            <c:dLbl>
              <c:idx val="0"/>
              <c:layout>
                <c:manualLayout>
                  <c:x val="-2.6128784044571168E-2"/>
                  <c:y val="-3.3594150914448624E-2"/>
                </c:manualLayout>
              </c:layout>
              <c:showLegendKey val="0"/>
              <c:showVal val="1"/>
              <c:showCatName val="0"/>
              <c:showSerName val="0"/>
              <c:showPercent val="0"/>
              <c:showBubbleSize val="0"/>
            </c:dLbl>
            <c:dLbl>
              <c:idx val="1"/>
              <c:layout>
                <c:manualLayout>
                  <c:x val="-3.4294029058499674E-2"/>
                  <c:y val="-3.0794638338244598E-2"/>
                </c:manualLayout>
              </c:layout>
              <c:showLegendKey val="0"/>
              <c:showVal val="1"/>
              <c:showCatName val="0"/>
              <c:showSerName val="0"/>
              <c:showPercent val="0"/>
              <c:showBubbleSize val="0"/>
            </c:dLbl>
            <c:dLbl>
              <c:idx val="2"/>
              <c:layout>
                <c:manualLayout>
                  <c:x val="-2.4495735041785482E-2"/>
                  <c:y val="-1.9596588033428574E-2"/>
                </c:manualLayout>
              </c:layout>
              <c:showLegendKey val="0"/>
              <c:showVal val="1"/>
              <c:showCatName val="0"/>
              <c:showSerName val="0"/>
              <c:showPercent val="0"/>
              <c:showBubbleSize val="0"/>
            </c:dLbl>
            <c:dLbl>
              <c:idx val="3"/>
              <c:layout>
                <c:manualLayout>
                  <c:x val="-2.2862686038999786E-2"/>
                  <c:y val="-2.5195613185836602E-2"/>
                </c:manualLayout>
              </c:layout>
              <c:showLegendKey val="0"/>
              <c:showVal val="1"/>
              <c:showCatName val="0"/>
              <c:showSerName val="0"/>
              <c:showPercent val="0"/>
              <c:showBubbleSize val="0"/>
            </c:dLbl>
            <c:dLbl>
              <c:idx val="4"/>
              <c:layout>
                <c:manualLayout>
                  <c:x val="-2.7761833047356882E-2"/>
                  <c:y val="-2.7995125762040638E-2"/>
                </c:manualLayout>
              </c:layout>
              <c:showLegendKey val="0"/>
              <c:showVal val="1"/>
              <c:showCatName val="0"/>
              <c:showSerName val="0"/>
              <c:showPercent val="0"/>
              <c:showBubbleSize val="0"/>
            </c:dLbl>
            <c:dLbl>
              <c:idx val="5"/>
              <c:layout>
                <c:manualLayout>
                  <c:x val="-1.9596588033428456E-2"/>
                  <c:y val="-2.239610060963244E-2"/>
                </c:manualLayout>
              </c:layout>
              <c:showLegendKey val="0"/>
              <c:showVal val="1"/>
              <c:showCatName val="0"/>
              <c:showSerName val="0"/>
              <c:showPercent val="0"/>
              <c:showBubbleSize val="0"/>
            </c:dLbl>
            <c:dLbl>
              <c:idx val="6"/>
              <c:layout>
                <c:manualLayout>
                  <c:x val="-3.1027931052928281E-2"/>
                  <c:y val="-3.0794638338244598E-2"/>
                </c:manualLayout>
              </c:layout>
              <c:showLegendKey val="0"/>
              <c:showVal val="1"/>
              <c:showCatName val="0"/>
              <c:showSerName val="0"/>
              <c:showPercent val="0"/>
              <c:showBubbleSize val="0"/>
            </c:dLbl>
            <c:dLbl>
              <c:idx val="7"/>
              <c:layout>
                <c:manualLayout>
                  <c:x val="-2.4495735041785482E-2"/>
                  <c:y val="-3.3594150914448763E-2"/>
                </c:manualLayout>
              </c:layout>
              <c:showLegendKey val="0"/>
              <c:showVal val="1"/>
              <c:showCatName val="0"/>
              <c:showSerName val="0"/>
              <c:showPercent val="0"/>
              <c:showBubbleSize val="0"/>
            </c:dLbl>
            <c:dLbl>
              <c:idx val="8"/>
              <c:layout>
                <c:manualLayout>
                  <c:x val="-3.5927078061285381E-2"/>
                  <c:y val="-1.6797075457224329E-2"/>
                </c:manualLayout>
              </c:layout>
              <c:showLegendKey val="0"/>
              <c:showVal val="1"/>
              <c:showCatName val="0"/>
              <c:showSerName val="0"/>
              <c:showPercent val="0"/>
              <c:showBubbleSize val="0"/>
            </c:dLbl>
            <c:dLbl>
              <c:idx val="9"/>
              <c:layout>
                <c:manualLayout>
                  <c:x val="-2.9394882050142578E-2"/>
                  <c:y val="-3.0794638338244598E-2"/>
                </c:manualLayout>
              </c:layout>
              <c:showLegendKey val="0"/>
              <c:showVal val="1"/>
              <c:showCatName val="0"/>
              <c:showSerName val="0"/>
              <c:showPercent val="0"/>
              <c:showBubbleSize val="0"/>
            </c:dLbl>
            <c:dLbl>
              <c:idx val="10"/>
              <c:layout>
                <c:manualLayout>
                  <c:x val="-1.3064392022285588E-2"/>
                  <c:y val="-1.1198050304816225E-2"/>
                </c:manualLayout>
              </c:layout>
              <c:showLegendKey val="0"/>
              <c:showVal val="1"/>
              <c:showCatName val="0"/>
              <c:showSerName val="0"/>
              <c:showPercent val="0"/>
              <c:showBubbleSize val="0"/>
            </c:dLbl>
            <c:dLbl>
              <c:idx val="11"/>
              <c:layout>
                <c:manualLayout>
                  <c:x val="-2.4495735041785482E-2"/>
                  <c:y val="-3.0794638338244487E-2"/>
                </c:manualLayout>
              </c:layout>
              <c:showLegendKey val="0"/>
              <c:showVal val="1"/>
              <c:showCatName val="0"/>
              <c:showSerName val="0"/>
              <c:showPercent val="0"/>
              <c:showBubbleSize val="0"/>
            </c:dLbl>
            <c:dLbl>
              <c:idx val="12"/>
              <c:layout>
                <c:manualLayout>
                  <c:x val="-2.7761833047356882E-2"/>
                  <c:y val="-2.5195613185836494E-2"/>
                </c:manualLayout>
              </c:layout>
              <c:showLegendKey val="0"/>
              <c:showVal val="1"/>
              <c:showCatName val="0"/>
              <c:showSerName val="0"/>
              <c:showPercent val="0"/>
              <c:showBubbleSize val="0"/>
            </c:dLbl>
            <c:dLbl>
              <c:idx val="13"/>
              <c:layout>
                <c:manualLayout>
                  <c:x val="-2.4495735041785482E-2"/>
                  <c:y val="-3.0794638338244598E-2"/>
                </c:manualLayout>
              </c:layout>
              <c:showLegendKey val="0"/>
              <c:showVal val="1"/>
              <c:showCatName val="0"/>
              <c:showSerName val="0"/>
              <c:showPercent val="0"/>
              <c:showBubbleSize val="0"/>
            </c:dLbl>
            <c:dLbl>
              <c:idx val="14"/>
              <c:layout>
                <c:manualLayout>
                  <c:x val="-2.9394882050142679E-2"/>
                  <c:y val="-3.0794638338244598E-2"/>
                </c:manualLayout>
              </c:layout>
              <c:showLegendKey val="0"/>
              <c:showVal val="1"/>
              <c:showCatName val="0"/>
              <c:showSerName val="0"/>
              <c:showPercent val="0"/>
              <c:showBubbleSize val="0"/>
            </c:dLbl>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Φύλλο1!$D$2:$D$16</c:f>
              <c:numCache>
                <c:formatCode>General</c:formatCode>
                <c:ptCount val="15"/>
                <c:pt idx="0">
                  <c:v>11</c:v>
                </c:pt>
                <c:pt idx="1">
                  <c:v>7.2</c:v>
                </c:pt>
                <c:pt idx="2">
                  <c:v>6.7</c:v>
                </c:pt>
                <c:pt idx="3">
                  <c:v>7.4</c:v>
                </c:pt>
                <c:pt idx="4">
                  <c:v>4.3</c:v>
                </c:pt>
                <c:pt idx="5">
                  <c:v>8</c:v>
                </c:pt>
                <c:pt idx="6">
                  <c:v>11</c:v>
                </c:pt>
                <c:pt idx="7">
                  <c:v>5.9</c:v>
                </c:pt>
                <c:pt idx="8">
                  <c:v>15.7</c:v>
                </c:pt>
                <c:pt idx="9">
                  <c:v>11.3</c:v>
                </c:pt>
                <c:pt idx="10">
                  <c:v>24.2</c:v>
                </c:pt>
                <c:pt idx="11">
                  <c:v>6.3</c:v>
                </c:pt>
                <c:pt idx="12">
                  <c:v>9.4</c:v>
                </c:pt>
                <c:pt idx="13">
                  <c:v>8.5</c:v>
                </c:pt>
                <c:pt idx="14">
                  <c:v>11</c:v>
                </c:pt>
              </c:numCache>
            </c:numRef>
          </c:val>
          <c:smooth val="0"/>
        </c:ser>
        <c:dLbls>
          <c:showLegendKey val="0"/>
          <c:showVal val="0"/>
          <c:showCatName val="0"/>
          <c:showSerName val="0"/>
          <c:showPercent val="0"/>
          <c:showBubbleSize val="0"/>
        </c:dLbls>
        <c:marker val="1"/>
        <c:smooth val="0"/>
        <c:axId val="43341696"/>
        <c:axId val="43343232"/>
      </c:lineChart>
      <c:catAx>
        <c:axId val="43341696"/>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43343232"/>
        <c:crosses val="autoZero"/>
        <c:auto val="1"/>
        <c:lblAlgn val="ctr"/>
        <c:lblOffset val="100"/>
        <c:noMultiLvlLbl val="0"/>
      </c:catAx>
      <c:valAx>
        <c:axId val="43343232"/>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43341696"/>
        <c:crosses val="autoZero"/>
        <c:crossBetween val="between"/>
      </c:valAx>
    </c:plotArea>
    <c:legend>
      <c:legendPos val="r"/>
      <c:layout>
        <c:manualLayout>
          <c:xMode val="edge"/>
          <c:yMode val="edge"/>
          <c:x val="0.23390868092845651"/>
          <c:y val="5.8562717017333768E-3"/>
          <c:w val="0.58318983075954522"/>
          <c:h val="0.18482734722596991"/>
        </c:manualLayout>
      </c:layout>
      <c:overlay val="0"/>
      <c:txPr>
        <a:bodyPr/>
        <a:lstStyle/>
        <a:p>
          <a:pPr>
            <a:defRPr sz="1200">
              <a:latin typeface="Calibri" panose="020F0502020204030204" pitchFamily="34" charset="0"/>
            </a:defRPr>
          </a:pPr>
          <a:endParaRPr lang="el-GR"/>
        </a:p>
      </c:txPr>
    </c:legend>
    <c:plotVisOnly val="1"/>
    <c:dispBlanksAs val="gap"/>
    <c:showDLblsOverMax val="0"/>
  </c:chart>
  <c:txPr>
    <a:bodyPr/>
    <a:lstStyle/>
    <a:p>
      <a:pPr>
        <a:defRPr sz="1800"/>
      </a:pPr>
      <a:endParaRPr lang="el-GR"/>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509996015769"/>
          <c:y val="5.1815130209197535E-2"/>
          <c:w val="0.7764656896360177"/>
          <c:h val="0.88406482973752998"/>
        </c:manualLayout>
      </c:layout>
      <c:barChart>
        <c:barDir val="bar"/>
        <c:grouping val="stacked"/>
        <c:varyColors val="0"/>
        <c:ser>
          <c:idx val="0"/>
          <c:order val="0"/>
          <c:tx>
            <c:strRef>
              <c:f>Φύλλο1!$B$1</c:f>
              <c:strCache>
                <c:ptCount val="1"/>
                <c:pt idx="0">
                  <c:v>Πολύ πιθανό</c:v>
                </c:pt>
              </c:strCache>
            </c:strRef>
          </c:tx>
          <c:spPr>
            <a:solidFill>
              <a:schemeClr val="accent2">
                <a:lumMod val="75000"/>
              </a:schemeClr>
            </a:solidFill>
          </c:spPr>
          <c:invertIfNegative val="0"/>
          <c:dLbls>
            <c:txPr>
              <a:bodyPr/>
              <a:lstStyle/>
              <a:p>
                <a:pPr>
                  <a:defRPr sz="1200">
                    <a:solidFill>
                      <a:schemeClr val="bg1"/>
                    </a:solidFill>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Φύλλο1!$A$2:$A$19</c:f>
              <c:strCache>
                <c:ptCount val="18"/>
                <c:pt idx="0">
                  <c:v>Υπόλοιπη Ελλάδα</c:v>
                </c:pt>
                <c:pt idx="1">
                  <c:v>Αττική</c:v>
                </c:pt>
                <c:pt idx="2">
                  <c:v>ΠΕΡΙΟΧΗ</c:v>
                </c:pt>
                <c:pt idx="3">
                  <c:v>Πάνω από 5 άτομα</c:v>
                </c:pt>
                <c:pt idx="4">
                  <c:v>4-5 άτομα</c:v>
                </c:pt>
                <c:pt idx="5">
                  <c:v>2-3 άτομα</c:v>
                </c:pt>
                <c:pt idx="6">
                  <c:v>1 άτομο</c:v>
                </c:pt>
                <c:pt idx="7">
                  <c:v>Χωρίς προσωπικό</c:v>
                </c:pt>
                <c:pt idx="8">
                  <c:v>ΑΡ. ΕΡΓΑΖΟΜΕΝΩΝ</c:v>
                </c:pt>
                <c:pt idx="9">
                  <c:v>Πάνω από 15 χρόνια</c:v>
                </c:pt>
                <c:pt idx="10">
                  <c:v>10-15 χρόνια</c:v>
                </c:pt>
                <c:pt idx="11">
                  <c:v>5-10 χρόνια</c:v>
                </c:pt>
                <c:pt idx="12">
                  <c:v>Έως 5 χρόνια</c:v>
                </c:pt>
                <c:pt idx="13">
                  <c:v>ΕΤΗ ΛΕΙΤΟΥΡΓΙΑΣ</c:v>
                </c:pt>
                <c:pt idx="14">
                  <c:v>Υπηρεσίες</c:v>
                </c:pt>
                <c:pt idx="15">
                  <c:v>Μεταποίηση</c:v>
                </c:pt>
                <c:pt idx="16">
                  <c:v>Εμπόριο</c:v>
                </c:pt>
                <c:pt idx="17">
                  <c:v>ΚΛΑΔΟΣ</c:v>
                </c:pt>
              </c:strCache>
            </c:strRef>
          </c:cat>
          <c:val>
            <c:numRef>
              <c:f>Φύλλο1!$B$2:$B$19</c:f>
              <c:numCache>
                <c:formatCode>0.0</c:formatCode>
                <c:ptCount val="18"/>
                <c:pt idx="0">
                  <c:v>15.552099533437017</c:v>
                </c:pt>
                <c:pt idx="1">
                  <c:v>19.559228650137737</c:v>
                </c:pt>
                <c:pt idx="3">
                  <c:v>12.5</c:v>
                </c:pt>
                <c:pt idx="4">
                  <c:v>12.87128712871287</c:v>
                </c:pt>
                <c:pt idx="5">
                  <c:v>10.975609756097564</c:v>
                </c:pt>
                <c:pt idx="6">
                  <c:v>16.334661354581677</c:v>
                </c:pt>
                <c:pt idx="7">
                  <c:v>27.734375000000004</c:v>
                </c:pt>
                <c:pt idx="9">
                  <c:v>17.994858611825194</c:v>
                </c:pt>
                <c:pt idx="10">
                  <c:v>14.606741573033707</c:v>
                </c:pt>
                <c:pt idx="11">
                  <c:v>14.666666666666668</c:v>
                </c:pt>
                <c:pt idx="12">
                  <c:v>10.9375</c:v>
                </c:pt>
                <c:pt idx="14">
                  <c:v>16.195372750642676</c:v>
                </c:pt>
                <c:pt idx="15">
                  <c:v>19.502074688796686</c:v>
                </c:pt>
                <c:pt idx="16">
                  <c:v>16.223404255319146</c:v>
                </c:pt>
              </c:numCache>
            </c:numRef>
          </c:val>
        </c:ser>
        <c:ser>
          <c:idx val="1"/>
          <c:order val="1"/>
          <c:tx>
            <c:strRef>
              <c:f>Φύλλο1!$C$1</c:f>
              <c:strCache>
                <c:ptCount val="1"/>
                <c:pt idx="0">
                  <c:v>Αρκετά πιθανό</c:v>
                </c:pt>
              </c:strCache>
            </c:strRef>
          </c:tx>
          <c:spPr>
            <a:solidFill>
              <a:schemeClr val="accent2">
                <a:lumMod val="60000"/>
                <a:lumOff val="40000"/>
              </a:schemeClr>
            </a:solidFill>
          </c:spPr>
          <c:invertIfNegative val="0"/>
          <c:dLbls>
            <c:txPr>
              <a:bodyPr/>
              <a:lstStyle/>
              <a:p>
                <a:pPr algn="ctr">
                  <a:defRPr lang="el-GR" sz="1200" b="0" i="0" u="none" strike="noStrike" kern="1200" baseline="0">
                    <a:solidFill>
                      <a:prstClr val="white"/>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Φύλλο1!$A$2:$A$19</c:f>
              <c:strCache>
                <c:ptCount val="18"/>
                <c:pt idx="0">
                  <c:v>Υπόλοιπη Ελλάδα</c:v>
                </c:pt>
                <c:pt idx="1">
                  <c:v>Αττική</c:v>
                </c:pt>
                <c:pt idx="2">
                  <c:v>ΠΕΡΙΟΧΗ</c:v>
                </c:pt>
                <c:pt idx="3">
                  <c:v>Πάνω από 5 άτομα</c:v>
                </c:pt>
                <c:pt idx="4">
                  <c:v>4-5 άτομα</c:v>
                </c:pt>
                <c:pt idx="5">
                  <c:v>2-3 άτομα</c:v>
                </c:pt>
                <c:pt idx="6">
                  <c:v>1 άτομο</c:v>
                </c:pt>
                <c:pt idx="7">
                  <c:v>Χωρίς προσωπικό</c:v>
                </c:pt>
                <c:pt idx="8">
                  <c:v>ΑΡ. ΕΡΓΑΖΟΜΕΝΩΝ</c:v>
                </c:pt>
                <c:pt idx="9">
                  <c:v>Πάνω από 15 χρόνια</c:v>
                </c:pt>
                <c:pt idx="10">
                  <c:v>10-15 χρόνια</c:v>
                </c:pt>
                <c:pt idx="11">
                  <c:v>5-10 χρόνια</c:v>
                </c:pt>
                <c:pt idx="12">
                  <c:v>Έως 5 χρόνια</c:v>
                </c:pt>
                <c:pt idx="13">
                  <c:v>ΕΤΗ ΛΕΙΤΟΥΡΓΙΑΣ</c:v>
                </c:pt>
                <c:pt idx="14">
                  <c:v>Υπηρεσίες</c:v>
                </c:pt>
                <c:pt idx="15">
                  <c:v>Μεταποίηση</c:v>
                </c:pt>
                <c:pt idx="16">
                  <c:v>Εμπόριο</c:v>
                </c:pt>
                <c:pt idx="17">
                  <c:v>ΚΛΑΔΟΣ</c:v>
                </c:pt>
              </c:strCache>
            </c:strRef>
          </c:cat>
          <c:val>
            <c:numRef>
              <c:f>Φύλλο1!$C$2:$C$19</c:f>
              <c:numCache>
                <c:formatCode>0.0</c:formatCode>
                <c:ptCount val="18"/>
                <c:pt idx="0">
                  <c:v>21.617418351477454</c:v>
                </c:pt>
                <c:pt idx="1">
                  <c:v>26.170798898071624</c:v>
                </c:pt>
                <c:pt idx="3">
                  <c:v>11.842105263157896</c:v>
                </c:pt>
                <c:pt idx="4">
                  <c:v>17.821782178217823</c:v>
                </c:pt>
                <c:pt idx="5">
                  <c:v>25.203252032520318</c:v>
                </c:pt>
                <c:pt idx="6">
                  <c:v>23.904382470119522</c:v>
                </c:pt>
                <c:pt idx="7">
                  <c:v>29.6875</c:v>
                </c:pt>
                <c:pt idx="9">
                  <c:v>21.722365038560412</c:v>
                </c:pt>
                <c:pt idx="10">
                  <c:v>23.595505617977526</c:v>
                </c:pt>
                <c:pt idx="11">
                  <c:v>32</c:v>
                </c:pt>
                <c:pt idx="12">
                  <c:v>31.25</c:v>
                </c:pt>
                <c:pt idx="14">
                  <c:v>22.107969151670954</c:v>
                </c:pt>
                <c:pt idx="15">
                  <c:v>27.385892116182571</c:v>
                </c:pt>
                <c:pt idx="16">
                  <c:v>21.808510638297872</c:v>
                </c:pt>
              </c:numCache>
            </c:numRef>
          </c:val>
        </c:ser>
        <c:ser>
          <c:idx val="2"/>
          <c:order val="2"/>
          <c:tx>
            <c:strRef>
              <c:f>Φύλλο1!$D$1</c:f>
              <c:strCache>
                <c:ptCount val="1"/>
                <c:pt idx="0">
                  <c:v>Σύνολο</c:v>
                </c:pt>
              </c:strCache>
            </c:strRef>
          </c:tx>
          <c:spPr>
            <a:noFill/>
          </c:spPr>
          <c:invertIfNegative val="0"/>
          <c:dLbls>
            <c:dLbl>
              <c:idx val="0"/>
              <c:layout>
                <c:manualLayout>
                  <c:x val="-0.11807774654040323"/>
                  <c:y val="-4.5810205792429989E-3"/>
                </c:manualLayout>
              </c:layout>
              <c:showLegendKey val="0"/>
              <c:showVal val="1"/>
              <c:showCatName val="0"/>
              <c:showSerName val="0"/>
              <c:showPercent val="0"/>
              <c:showBubbleSize val="0"/>
            </c:dLbl>
            <c:dLbl>
              <c:idx val="1"/>
              <c:layout>
                <c:manualLayout>
                  <c:x val="-0.13900291681338608"/>
                  <c:y val="-6.8715308688644975E-3"/>
                </c:manualLayout>
              </c:layout>
              <c:showLegendKey val="0"/>
              <c:showVal val="1"/>
              <c:showCatName val="0"/>
              <c:showSerName val="0"/>
              <c:showPercent val="0"/>
              <c:showBubbleSize val="0"/>
            </c:dLbl>
            <c:dLbl>
              <c:idx val="3"/>
              <c:layout>
                <c:manualLayout>
                  <c:x val="-6.4270283527818939E-2"/>
                  <c:y val="0"/>
                </c:manualLayout>
              </c:layout>
              <c:showLegendKey val="0"/>
              <c:showVal val="1"/>
              <c:showCatName val="0"/>
              <c:showSerName val="0"/>
              <c:showPercent val="0"/>
              <c:showBubbleSize val="0"/>
            </c:dLbl>
            <c:dLbl>
              <c:idx val="4"/>
              <c:layout>
                <c:manualLayout>
                  <c:x val="-9.5657921247921648E-2"/>
                  <c:y val="0"/>
                </c:manualLayout>
              </c:layout>
              <c:showLegendKey val="0"/>
              <c:showVal val="1"/>
              <c:showCatName val="0"/>
              <c:showSerName val="0"/>
              <c:showPercent val="0"/>
              <c:showBubbleSize val="0"/>
            </c:dLbl>
            <c:dLbl>
              <c:idx val="5"/>
              <c:layout>
                <c:manualLayout>
                  <c:x val="-0.11209912646240813"/>
                  <c:y val="-4.5810205792429989E-3"/>
                </c:manualLayout>
              </c:layout>
              <c:showLegendKey val="0"/>
              <c:showVal val="1"/>
              <c:showCatName val="0"/>
              <c:showSerName val="0"/>
              <c:showPercent val="0"/>
              <c:showBubbleSize val="0"/>
            </c:dLbl>
            <c:dLbl>
              <c:idx val="6"/>
              <c:layout>
                <c:manualLayout>
                  <c:x val="-0.12555102163789711"/>
                  <c:y val="4.5810205792429165E-3"/>
                </c:manualLayout>
              </c:layout>
              <c:showLegendKey val="0"/>
              <c:showVal val="1"/>
              <c:showCatName val="0"/>
              <c:showSerName val="0"/>
              <c:showPercent val="0"/>
              <c:showBubbleSize val="0"/>
            </c:dLbl>
            <c:dLbl>
              <c:idx val="7"/>
              <c:layout>
                <c:manualLayout>
                  <c:x val="-0.19729446257383837"/>
                  <c:y val="2.2905102896215012E-3"/>
                </c:manualLayout>
              </c:layout>
              <c:showLegendKey val="0"/>
              <c:showVal val="1"/>
              <c:showCatName val="0"/>
              <c:showSerName val="0"/>
              <c:showPercent val="0"/>
              <c:showBubbleSize val="0"/>
            </c:dLbl>
            <c:dLbl>
              <c:idx val="9"/>
              <c:layout>
                <c:manualLayout>
                  <c:x val="-0.13750826179388731"/>
                  <c:y val="0"/>
                </c:manualLayout>
              </c:layout>
              <c:showLegendKey val="0"/>
              <c:showVal val="1"/>
              <c:showCatName val="0"/>
              <c:showSerName val="0"/>
              <c:showPercent val="0"/>
              <c:showBubbleSize val="0"/>
            </c:dLbl>
            <c:dLbl>
              <c:idx val="10"/>
              <c:layout>
                <c:manualLayout>
                  <c:x val="-0.13152964171589221"/>
                  <c:y val="0"/>
                </c:manualLayout>
              </c:layout>
              <c:showLegendKey val="0"/>
              <c:showVal val="1"/>
              <c:showCatName val="0"/>
              <c:showSerName val="0"/>
              <c:showPercent val="0"/>
              <c:showBubbleSize val="0"/>
            </c:dLbl>
            <c:dLbl>
              <c:idx val="11"/>
              <c:layout>
                <c:manualLayout>
                  <c:x val="-0.15693877704737147"/>
                  <c:y val="-6.8715308688644975E-3"/>
                </c:manualLayout>
              </c:layout>
              <c:showLegendKey val="0"/>
              <c:showVal val="1"/>
              <c:showCatName val="0"/>
              <c:showSerName val="0"/>
              <c:showPercent val="0"/>
              <c:showBubbleSize val="0"/>
            </c:dLbl>
            <c:dLbl>
              <c:idx val="12"/>
              <c:layout>
                <c:manualLayout>
                  <c:x val="-0.13750826179388731"/>
                  <c:y val="4.5810205792429989E-3"/>
                </c:manualLayout>
              </c:layout>
              <c:showLegendKey val="0"/>
              <c:showVal val="1"/>
              <c:showCatName val="0"/>
              <c:showSerName val="0"/>
              <c:showPercent val="0"/>
              <c:showBubbleSize val="0"/>
            </c:dLbl>
            <c:dLbl>
              <c:idx val="14"/>
              <c:layout>
                <c:manualLayout>
                  <c:x val="-0.12854033167689471"/>
                  <c:y val="0"/>
                </c:manualLayout>
              </c:layout>
              <c:showLegendKey val="0"/>
              <c:showVal val="1"/>
              <c:showCatName val="0"/>
              <c:showSerName val="0"/>
              <c:showPercent val="0"/>
              <c:showBubbleSize val="0"/>
            </c:dLbl>
            <c:dLbl>
              <c:idx val="15"/>
              <c:layout>
                <c:manualLayout>
                  <c:x val="-0.15096015696937634"/>
                  <c:y val="-2.2905102896215012E-3"/>
                </c:manualLayout>
              </c:layout>
              <c:showLegendKey val="0"/>
              <c:showVal val="1"/>
              <c:showCatName val="0"/>
              <c:showSerName val="0"/>
              <c:showPercent val="0"/>
              <c:showBubbleSize val="0"/>
            </c:dLbl>
            <c:dLbl>
              <c:idx val="16"/>
              <c:layout>
                <c:manualLayout>
                  <c:x val="-0.13003498669639388"/>
                  <c:y val="-2.2905102896215068E-3"/>
                </c:manualLayout>
              </c:layout>
              <c:showLegendKey val="0"/>
              <c:showVal val="1"/>
              <c:showCatName val="0"/>
              <c:showSerName val="0"/>
              <c:showPercent val="0"/>
              <c:showBubbleSize val="0"/>
            </c:dLbl>
            <c:dLbl>
              <c:idx val="20"/>
              <c:layout>
                <c:manualLayout>
                  <c:x val="0"/>
                  <c:y val="-1.0498050886385749E-17"/>
                </c:manualLayout>
              </c:layout>
              <c:showLegendKey val="0"/>
              <c:showVal val="1"/>
              <c:showCatName val="0"/>
              <c:showSerName val="0"/>
              <c:showPercent val="0"/>
              <c:showBubbleSize val="0"/>
            </c:dLbl>
            <c:txPr>
              <a:bodyPr/>
              <a:lstStyle/>
              <a:p>
                <a:pPr algn="ctr">
                  <a:defRPr lang="el-GR" sz="1200" b="0" i="0" u="none" strike="noStrike" kern="1200" baseline="0">
                    <a:solidFill>
                      <a:schemeClr val="tx1"/>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Φύλλο1!$A$2:$A$19</c:f>
              <c:strCache>
                <c:ptCount val="18"/>
                <c:pt idx="0">
                  <c:v>Υπόλοιπη Ελλάδα</c:v>
                </c:pt>
                <c:pt idx="1">
                  <c:v>Αττική</c:v>
                </c:pt>
                <c:pt idx="2">
                  <c:v>ΠΕΡΙΟΧΗ</c:v>
                </c:pt>
                <c:pt idx="3">
                  <c:v>Πάνω από 5 άτομα</c:v>
                </c:pt>
                <c:pt idx="4">
                  <c:v>4-5 άτομα</c:v>
                </c:pt>
                <c:pt idx="5">
                  <c:v>2-3 άτομα</c:v>
                </c:pt>
                <c:pt idx="6">
                  <c:v>1 άτομο</c:v>
                </c:pt>
                <c:pt idx="7">
                  <c:v>Χωρίς προσωπικό</c:v>
                </c:pt>
                <c:pt idx="8">
                  <c:v>ΑΡ. ΕΡΓΑΖΟΜΕΝΩΝ</c:v>
                </c:pt>
                <c:pt idx="9">
                  <c:v>Πάνω από 15 χρόνια</c:v>
                </c:pt>
                <c:pt idx="10">
                  <c:v>10-15 χρόνια</c:v>
                </c:pt>
                <c:pt idx="11">
                  <c:v>5-10 χρόνια</c:v>
                </c:pt>
                <c:pt idx="12">
                  <c:v>Έως 5 χρόνια</c:v>
                </c:pt>
                <c:pt idx="13">
                  <c:v>ΕΤΗ ΛΕΙΤΟΥΡΓΙΑΣ</c:v>
                </c:pt>
                <c:pt idx="14">
                  <c:v>Υπηρεσίες</c:v>
                </c:pt>
                <c:pt idx="15">
                  <c:v>Μεταποίηση</c:v>
                </c:pt>
                <c:pt idx="16">
                  <c:v>Εμπόριο</c:v>
                </c:pt>
                <c:pt idx="17">
                  <c:v>ΚΛΑΔΟΣ</c:v>
                </c:pt>
              </c:strCache>
            </c:strRef>
          </c:cat>
          <c:val>
            <c:numRef>
              <c:f>Φύλλο1!$D$2:$D$19</c:f>
              <c:numCache>
                <c:formatCode>0.0</c:formatCode>
                <c:ptCount val="18"/>
                <c:pt idx="0">
                  <c:v>37.169517884914463</c:v>
                </c:pt>
                <c:pt idx="1">
                  <c:v>45.7</c:v>
                </c:pt>
                <c:pt idx="3">
                  <c:v>24.342105263157894</c:v>
                </c:pt>
                <c:pt idx="4">
                  <c:v>30.693069306930692</c:v>
                </c:pt>
                <c:pt idx="5">
                  <c:v>36.17886178861788</c:v>
                </c:pt>
                <c:pt idx="6">
                  <c:v>40.239043824701206</c:v>
                </c:pt>
                <c:pt idx="7">
                  <c:v>57.421875</c:v>
                </c:pt>
                <c:pt idx="9">
                  <c:v>39.717223650385598</c:v>
                </c:pt>
                <c:pt idx="10">
                  <c:v>38.202247191011232</c:v>
                </c:pt>
                <c:pt idx="11">
                  <c:v>46.66666666666665</c:v>
                </c:pt>
                <c:pt idx="12">
                  <c:v>42.1875</c:v>
                </c:pt>
                <c:pt idx="14">
                  <c:v>38.303341902313605</c:v>
                </c:pt>
                <c:pt idx="15">
                  <c:v>46.887966804979257</c:v>
                </c:pt>
                <c:pt idx="16">
                  <c:v>38.031914893617014</c:v>
                </c:pt>
              </c:numCache>
            </c:numRef>
          </c:val>
        </c:ser>
        <c:dLbls>
          <c:showLegendKey val="0"/>
          <c:showVal val="0"/>
          <c:showCatName val="0"/>
          <c:showSerName val="0"/>
          <c:showPercent val="0"/>
          <c:showBubbleSize val="0"/>
        </c:dLbls>
        <c:gapWidth val="50"/>
        <c:overlap val="100"/>
        <c:axId val="113689344"/>
        <c:axId val="113690880"/>
      </c:barChart>
      <c:catAx>
        <c:axId val="113689344"/>
        <c:scaling>
          <c:orientation val="minMax"/>
        </c:scaling>
        <c:delete val="0"/>
        <c:axPos val="l"/>
        <c:majorTickMark val="out"/>
        <c:minorTickMark val="none"/>
        <c:tickLblPos val="nextTo"/>
        <c:txPr>
          <a:bodyPr/>
          <a:lstStyle/>
          <a:p>
            <a:pPr>
              <a:defRPr sz="1200">
                <a:latin typeface="Calibri" panose="020F0502020204030204" pitchFamily="34" charset="0"/>
              </a:defRPr>
            </a:pPr>
            <a:endParaRPr lang="el-GR"/>
          </a:p>
        </c:txPr>
        <c:crossAx val="113690880"/>
        <c:crosses val="autoZero"/>
        <c:auto val="1"/>
        <c:lblAlgn val="ctr"/>
        <c:lblOffset val="100"/>
        <c:noMultiLvlLbl val="0"/>
      </c:catAx>
      <c:valAx>
        <c:axId val="113690880"/>
        <c:scaling>
          <c:orientation val="minMax"/>
          <c:max val="100"/>
        </c:scaling>
        <c:delete val="0"/>
        <c:axPos val="b"/>
        <c:numFmt formatCode="0.0" sourceLinked="1"/>
        <c:majorTickMark val="out"/>
        <c:minorTickMark val="none"/>
        <c:tickLblPos val="nextTo"/>
        <c:txPr>
          <a:bodyPr/>
          <a:lstStyle/>
          <a:p>
            <a:pPr>
              <a:defRPr sz="1200">
                <a:latin typeface="Calibri" panose="020F0502020204030204" pitchFamily="34" charset="0"/>
              </a:defRPr>
            </a:pPr>
            <a:endParaRPr lang="el-GR"/>
          </a:p>
        </c:txPr>
        <c:crossAx val="113689344"/>
        <c:crosses val="autoZero"/>
        <c:crossBetween val="between"/>
      </c:valAx>
    </c:plotArea>
    <c:legend>
      <c:legendPos val="r"/>
      <c:layout>
        <c:manualLayout>
          <c:xMode val="edge"/>
          <c:yMode val="edge"/>
          <c:x val="0.21509571254535023"/>
          <c:y val="1.8590276756036141E-3"/>
          <c:w val="0.66327029276440941"/>
          <c:h val="4.2934418698222704E-2"/>
        </c:manualLayout>
      </c:layout>
      <c:overlay val="0"/>
      <c:txPr>
        <a:bodyPr/>
        <a:lstStyle/>
        <a:p>
          <a:pPr>
            <a:defRPr sz="1200">
              <a:latin typeface="Calibri" panose="020F0502020204030204" pitchFamily="34" charset="0"/>
            </a:defRPr>
          </a:pPr>
          <a:endParaRPr lang="el-GR"/>
        </a:p>
      </c:txPr>
    </c:legend>
    <c:plotVisOnly val="1"/>
    <c:dispBlanksAs val="gap"/>
    <c:showDLblsOverMax val="0"/>
  </c:chart>
  <c:txPr>
    <a:bodyPr/>
    <a:lstStyle/>
    <a:p>
      <a:pPr>
        <a:defRPr sz="1800"/>
      </a:pPr>
      <a:endParaRPr lang="el-GR"/>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Φύλλο1!$B$1</c:f>
              <c:strCache>
                <c:ptCount val="1"/>
                <c:pt idx="0">
                  <c:v>Σειρά 1</c:v>
                </c:pt>
              </c:strCache>
            </c:strRef>
          </c:tx>
          <c:spPr>
            <a:solidFill>
              <a:schemeClr val="accent3">
                <a:lumMod val="60000"/>
                <a:lumOff val="40000"/>
              </a:schemeClr>
            </a:solidFill>
          </c:spPr>
          <c:invertIfNegative val="0"/>
          <c:dPt>
            <c:idx val="1"/>
            <c:invertIfNegative val="0"/>
            <c:bubble3D val="0"/>
            <c:spPr>
              <a:solidFill>
                <a:schemeClr val="accent4">
                  <a:lumMod val="40000"/>
                  <a:lumOff val="60000"/>
                </a:schemeClr>
              </a:solidFill>
            </c:spPr>
          </c:dPt>
          <c:dPt>
            <c:idx val="3"/>
            <c:invertIfNegative val="0"/>
            <c:bubble3D val="0"/>
            <c:spPr>
              <a:solidFill>
                <a:schemeClr val="accent4">
                  <a:lumMod val="40000"/>
                  <a:lumOff val="60000"/>
                </a:schemeClr>
              </a:solidFill>
            </c:spPr>
          </c:dPt>
          <c:dPt>
            <c:idx val="5"/>
            <c:invertIfNegative val="0"/>
            <c:bubble3D val="0"/>
            <c:spPr>
              <a:solidFill>
                <a:schemeClr val="accent4">
                  <a:lumMod val="40000"/>
                  <a:lumOff val="60000"/>
                </a:schemeClr>
              </a:solidFill>
            </c:spPr>
          </c:dPt>
          <c:dPt>
            <c:idx val="7"/>
            <c:invertIfNegative val="0"/>
            <c:bubble3D val="0"/>
            <c:spPr>
              <a:solidFill>
                <a:schemeClr val="accent4">
                  <a:lumMod val="40000"/>
                  <a:lumOff val="60000"/>
                </a:schemeClr>
              </a:solidFill>
            </c:spPr>
          </c:dPt>
          <c:dPt>
            <c:idx val="9"/>
            <c:invertIfNegative val="0"/>
            <c:bubble3D val="0"/>
            <c:spPr>
              <a:solidFill>
                <a:schemeClr val="accent4">
                  <a:lumMod val="40000"/>
                  <a:lumOff val="60000"/>
                </a:schemeClr>
              </a:solidFill>
            </c:spPr>
          </c:dPt>
          <c:dPt>
            <c:idx val="11"/>
            <c:invertIfNegative val="0"/>
            <c:bubble3D val="0"/>
            <c:spPr>
              <a:solidFill>
                <a:schemeClr val="accent4">
                  <a:lumMod val="40000"/>
                  <a:lumOff val="60000"/>
                </a:schemeClr>
              </a:solidFill>
            </c:spPr>
          </c:dPt>
          <c:dPt>
            <c:idx val="13"/>
            <c:invertIfNegative val="0"/>
            <c:bubble3D val="0"/>
            <c:spPr>
              <a:solidFill>
                <a:schemeClr val="accent4">
                  <a:lumMod val="40000"/>
                  <a:lumOff val="60000"/>
                </a:schemeClr>
              </a:solidFill>
            </c:spPr>
          </c:dPt>
          <c:dLbls>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Φύλλο1!$A$2:$A$15</c:f>
              <c:strCache>
                <c:ptCount val="14"/>
                <c:pt idx="0">
                  <c:v>ΙΟΥΛ. 2010</c:v>
                </c:pt>
                <c:pt idx="1">
                  <c:v>ΙΑΝ. 2011</c:v>
                </c:pt>
                <c:pt idx="2">
                  <c:v>ΙΟΥΛ. 2011</c:v>
                </c:pt>
                <c:pt idx="3">
                  <c:v>ΙΑΝ. 2012</c:v>
                </c:pt>
                <c:pt idx="4">
                  <c:v>ΙΟΥΛ. 2012</c:v>
                </c:pt>
                <c:pt idx="5">
                  <c:v>ΙΑΝ. 2013</c:v>
                </c:pt>
                <c:pt idx="6">
                  <c:v>ΙΟΥΛ. 2013</c:v>
                </c:pt>
                <c:pt idx="7">
                  <c:v>ΦΕΒΡ. 2014</c:v>
                </c:pt>
                <c:pt idx="8">
                  <c:v>ΙΟΥΛ. 2014</c:v>
                </c:pt>
                <c:pt idx="9">
                  <c:v>ΦΕΒΡ. 2015</c:v>
                </c:pt>
                <c:pt idx="10">
                  <c:v>ΙΟΥΛ. 2015</c:v>
                </c:pt>
                <c:pt idx="11">
                  <c:v>ΦΕΒΡ. 2016</c:v>
                </c:pt>
                <c:pt idx="12">
                  <c:v>ΙΟΥΛ. 2016</c:v>
                </c:pt>
                <c:pt idx="13">
                  <c:v>ΦΕΒΡ. 2017</c:v>
                </c:pt>
              </c:strCache>
            </c:strRef>
          </c:cat>
          <c:val>
            <c:numRef>
              <c:f>Φύλλο1!$B$2:$B$15</c:f>
              <c:numCache>
                <c:formatCode>General</c:formatCode>
                <c:ptCount val="14"/>
                <c:pt idx="0">
                  <c:v>44.4</c:v>
                </c:pt>
                <c:pt idx="1">
                  <c:v>52.7</c:v>
                </c:pt>
                <c:pt idx="2">
                  <c:v>44.5</c:v>
                </c:pt>
                <c:pt idx="3">
                  <c:v>51.2</c:v>
                </c:pt>
                <c:pt idx="4">
                  <c:v>53.3</c:v>
                </c:pt>
                <c:pt idx="5">
                  <c:v>49.6</c:v>
                </c:pt>
                <c:pt idx="6">
                  <c:v>51.2</c:v>
                </c:pt>
                <c:pt idx="7">
                  <c:v>47.1</c:v>
                </c:pt>
                <c:pt idx="8">
                  <c:v>47.8</c:v>
                </c:pt>
                <c:pt idx="9">
                  <c:v>32.9</c:v>
                </c:pt>
                <c:pt idx="10">
                  <c:v>46.3</c:v>
                </c:pt>
                <c:pt idx="11">
                  <c:v>52.2</c:v>
                </c:pt>
                <c:pt idx="12">
                  <c:v>42</c:v>
                </c:pt>
                <c:pt idx="13">
                  <c:v>40.300000000000004</c:v>
                </c:pt>
              </c:numCache>
            </c:numRef>
          </c:val>
        </c:ser>
        <c:dLbls>
          <c:showLegendKey val="0"/>
          <c:showVal val="0"/>
          <c:showCatName val="0"/>
          <c:showSerName val="0"/>
          <c:showPercent val="0"/>
          <c:showBubbleSize val="0"/>
        </c:dLbls>
        <c:gapWidth val="75"/>
        <c:axId val="119263232"/>
        <c:axId val="119264768"/>
      </c:barChart>
      <c:catAx>
        <c:axId val="119263232"/>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119264768"/>
        <c:crosses val="autoZero"/>
        <c:auto val="1"/>
        <c:lblAlgn val="ctr"/>
        <c:lblOffset val="100"/>
        <c:noMultiLvlLbl val="0"/>
      </c:catAx>
      <c:valAx>
        <c:axId val="119264768"/>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119263232"/>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749999999999999"/>
          <c:y val="0.162500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2">
                  <a:lumMod val="75000"/>
                </a:schemeClr>
              </a:solidFill>
              <a:ln>
                <a:solidFill>
                  <a:schemeClr val="bg1"/>
                </a:solidFill>
              </a:ln>
            </c:spPr>
          </c:dPt>
          <c:dPt>
            <c:idx val="1"/>
            <c:bubble3D val="0"/>
            <c:spPr>
              <a:solidFill>
                <a:schemeClr val="accent2">
                  <a:lumMod val="60000"/>
                  <a:lumOff val="40000"/>
                </a:schemeClr>
              </a:solidFill>
              <a:ln>
                <a:solidFill>
                  <a:schemeClr val="bg1"/>
                </a:solidFill>
              </a:ln>
            </c:spPr>
          </c:dPt>
          <c:dPt>
            <c:idx val="2"/>
            <c:bubble3D val="0"/>
            <c:spPr>
              <a:solidFill>
                <a:schemeClr val="accent3">
                  <a:lumMod val="50000"/>
                </a:schemeClr>
              </a:solidFill>
              <a:ln>
                <a:solidFill>
                  <a:schemeClr val="bg1"/>
                </a:solidFill>
              </a:ln>
            </c:spPr>
          </c:dPt>
          <c:dLbls>
            <c:dLbl>
              <c:idx val="0"/>
              <c:layout>
                <c:manualLayout>
                  <c:x val="8.5416502624671944E-2"/>
                  <c:y val="-0.18437524606299258"/>
                </c:manualLayout>
              </c:layout>
              <c:showLegendKey val="0"/>
              <c:showVal val="1"/>
              <c:showCatName val="1"/>
              <c:showSerName val="0"/>
              <c:showPercent val="0"/>
              <c:showBubbleSize val="0"/>
              <c:separator>
</c:separator>
            </c:dLbl>
            <c:dLbl>
              <c:idx val="1"/>
              <c:layout>
                <c:manualLayout>
                  <c:x val="0.13125000000000001"/>
                  <c:y val="-0.22500000000000001"/>
                </c:manualLayout>
              </c:layout>
              <c:showLegendKey val="0"/>
              <c:showVal val="1"/>
              <c:showCatName val="1"/>
              <c:showSerName val="0"/>
              <c:showPercent val="0"/>
              <c:showBubbleSize val="0"/>
              <c:separator>
</c:separator>
            </c:dLbl>
            <c:dLbl>
              <c:idx val="2"/>
              <c:layout>
                <c:manualLayout>
                  <c:x val="-0.16666666666666666"/>
                  <c:y val="0.12812499999999988"/>
                </c:manualLayout>
              </c:layout>
              <c:showLegendKey val="0"/>
              <c:showVal val="1"/>
              <c:showCatName val="1"/>
              <c:showSerName val="0"/>
              <c:showPercent val="0"/>
              <c:showBubbleSize val="0"/>
              <c:separator>
</c:separator>
            </c:dLbl>
            <c:dLbl>
              <c:idx val="3"/>
              <c:layout>
                <c:manualLayout>
                  <c:x val="-9.1666666666667257E-2"/>
                  <c:y val="-0.14375000000000004"/>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Φύλλο1!$A$2:$A$4</c:f>
              <c:strCache>
                <c:ptCount val="3"/>
                <c:pt idx="0">
                  <c:v>Άμεσα, μέσα στο επόμενο τρίμηνο</c:v>
                </c:pt>
                <c:pt idx="1">
                  <c:v>Στο εξάμηνο</c:v>
                </c:pt>
                <c:pt idx="2">
                  <c:v>Αργότερα</c:v>
                </c:pt>
              </c:strCache>
            </c:strRef>
          </c:cat>
          <c:val>
            <c:numRef>
              <c:f>Φύλλο1!$B$2:$B$4</c:f>
              <c:numCache>
                <c:formatCode>0.0</c:formatCode>
                <c:ptCount val="3"/>
                <c:pt idx="0">
                  <c:v>10.098522167487685</c:v>
                </c:pt>
                <c:pt idx="1">
                  <c:v>26.354679802955662</c:v>
                </c:pt>
                <c:pt idx="2">
                  <c:v>63.546798029556648</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16666666666667"/>
          <c:y val="0.18125000000000024"/>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tx1">
                  <a:lumMod val="50000"/>
                  <a:lumOff val="50000"/>
                </a:schemeClr>
              </a:solidFill>
              <a:ln>
                <a:solidFill>
                  <a:schemeClr val="bg1"/>
                </a:solidFill>
              </a:ln>
            </c:spPr>
          </c:dPt>
          <c:dLbls>
            <c:dLbl>
              <c:idx val="0"/>
              <c:layout>
                <c:manualLayout>
                  <c:x val="0.11041650262467191"/>
                  <c:y val="-0.41875000000000001"/>
                </c:manualLayout>
              </c:layout>
              <c:showLegendKey val="0"/>
              <c:showVal val="1"/>
              <c:showCatName val="1"/>
              <c:showSerName val="0"/>
              <c:showPercent val="0"/>
              <c:showBubbleSize val="0"/>
              <c:separator>
</c:separator>
            </c:dLbl>
            <c:dLbl>
              <c:idx val="1"/>
              <c:layout>
                <c:manualLayout>
                  <c:x val="-0.12291666666666669"/>
                  <c:y val="-3.7500000000000006E-2"/>
                </c:manualLayout>
              </c:layout>
              <c:showLegendKey val="0"/>
              <c:showVal val="1"/>
              <c:showCatName val="1"/>
              <c:showSerName val="0"/>
              <c:showPercent val="0"/>
              <c:showBubbleSize val="0"/>
              <c:separator>
</c:separator>
            </c:dLbl>
            <c:dLbl>
              <c:idx val="2"/>
              <c:layout>
                <c:manualLayout>
                  <c:x val="-2.0833333333333385E-3"/>
                  <c:y val="-0.15937499999999999"/>
                </c:manualLayout>
              </c:layout>
              <c:showLegendKey val="0"/>
              <c:showVal val="1"/>
              <c:showCatName val="1"/>
              <c:showSerName val="0"/>
              <c:showPercent val="0"/>
              <c:showBubbleSize val="0"/>
              <c:separator>
</c:separator>
            </c:dLbl>
            <c:dLbl>
              <c:idx val="3"/>
              <c:layout>
                <c:manualLayout>
                  <c:x val="-9.1666666666667257E-2"/>
                  <c:y val="-0.14375000000000004"/>
                </c:manualLayout>
              </c:layout>
              <c:showLegendKey val="0"/>
              <c:showVal val="1"/>
              <c:showCatName val="1"/>
              <c:showSerName val="0"/>
              <c:showPercent val="0"/>
              <c:showBubbleSize val="0"/>
              <c:separator>
</c:separator>
            </c:dLbl>
            <c:txPr>
              <a:bodyPr/>
              <a:lstStyle/>
              <a:p>
                <a:pPr>
                  <a:defRPr sz="12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Φύλλο1!$A$2:$A$4</c:f>
              <c:strCache>
                <c:ptCount val="3"/>
                <c:pt idx="0">
                  <c:v>Ναι</c:v>
                </c:pt>
                <c:pt idx="1">
                  <c:v>Όχι</c:v>
                </c:pt>
                <c:pt idx="2">
                  <c:v>ΔΑ</c:v>
                </c:pt>
              </c:strCache>
            </c:strRef>
          </c:cat>
          <c:val>
            <c:numRef>
              <c:f>Φύλλο1!$B$2:$B$4</c:f>
              <c:numCache>
                <c:formatCode>0.0</c:formatCode>
                <c:ptCount val="3"/>
                <c:pt idx="0">
                  <c:v>68.818272095332674</c:v>
                </c:pt>
                <c:pt idx="1">
                  <c:v>30.188679245283012</c:v>
                </c:pt>
                <c:pt idx="2">
                  <c:v>0.99304865938431008</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99426688439227"/>
          <c:y val="0.21194548985297934"/>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tx1">
                  <a:lumMod val="50000"/>
                  <a:lumOff val="50000"/>
                </a:schemeClr>
              </a:solidFill>
              <a:ln>
                <a:solidFill>
                  <a:schemeClr val="bg1"/>
                </a:solidFill>
              </a:ln>
            </c:spPr>
          </c:dPt>
          <c:dLbls>
            <c:dLbl>
              <c:idx val="0"/>
              <c:layout>
                <c:manualLayout>
                  <c:x val="9.3749835958005248E-2"/>
                  <c:y val="-0.19375000000000001"/>
                </c:manualLayout>
              </c:layout>
              <c:showLegendKey val="0"/>
              <c:showVal val="1"/>
              <c:showCatName val="1"/>
              <c:showSerName val="0"/>
              <c:showPercent val="0"/>
              <c:showBubbleSize val="0"/>
              <c:separator>
</c:separator>
            </c:dLbl>
            <c:dLbl>
              <c:idx val="1"/>
              <c:layout>
                <c:manualLayout>
                  <c:x val="-0.10833333333333336"/>
                  <c:y val="-0.21250000000000024"/>
                </c:manualLayout>
              </c:layout>
              <c:showLegendKey val="0"/>
              <c:showVal val="1"/>
              <c:showCatName val="1"/>
              <c:showSerName val="0"/>
              <c:showPercent val="0"/>
              <c:showBubbleSize val="0"/>
              <c:separator>
</c:separator>
            </c:dLbl>
            <c:dLbl>
              <c:idx val="2"/>
              <c:layout>
                <c:manualLayout>
                  <c:x val="-2.0833333333333381E-3"/>
                  <c:y val="-0.19062499999999988"/>
                </c:manualLayout>
              </c:layout>
              <c:showLegendKey val="0"/>
              <c:showVal val="1"/>
              <c:showCatName val="1"/>
              <c:showSerName val="0"/>
              <c:showPercent val="0"/>
              <c:showBubbleSize val="0"/>
              <c:separator>
</c:separator>
            </c:dLbl>
            <c:dLbl>
              <c:idx val="3"/>
              <c:layout>
                <c:manualLayout>
                  <c:x val="-9.1666666666667257E-2"/>
                  <c:y val="-0.14375000000000004"/>
                </c:manualLayout>
              </c:layout>
              <c:showLegendKey val="0"/>
              <c:showVal val="1"/>
              <c:showCatName val="1"/>
              <c:showSerName val="0"/>
              <c:showPercent val="0"/>
              <c:showBubbleSize val="0"/>
              <c:separator>
</c:separator>
            </c:dLbl>
            <c:txPr>
              <a:bodyPr/>
              <a:lstStyle/>
              <a:p>
                <a:pPr>
                  <a:defRPr sz="12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Φύλλο1!$A$2:$A$4</c:f>
              <c:strCache>
                <c:ptCount val="3"/>
                <c:pt idx="0">
                  <c:v>Ναι</c:v>
                </c:pt>
                <c:pt idx="1">
                  <c:v>Όχι</c:v>
                </c:pt>
                <c:pt idx="2">
                  <c:v>ΔΑ</c:v>
                </c:pt>
              </c:strCache>
            </c:strRef>
          </c:cat>
          <c:val>
            <c:numRef>
              <c:f>Φύλλο1!$B$2:$B$4</c:f>
              <c:numCache>
                <c:formatCode>0.0</c:formatCode>
                <c:ptCount val="3"/>
                <c:pt idx="0">
                  <c:v>52.432969215491546</c:v>
                </c:pt>
                <c:pt idx="1">
                  <c:v>47.467725918570025</c:v>
                </c:pt>
                <c:pt idx="2">
                  <c:v>9.9304865938431061E-2</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Φύλλο1!$B$1</c:f>
              <c:strCache>
                <c:ptCount val="1"/>
                <c:pt idx="0">
                  <c:v>Σειρά 1</c:v>
                </c:pt>
              </c:strCache>
            </c:strRef>
          </c:tx>
          <c:invertIfNegative val="0"/>
          <c:dPt>
            <c:idx val="0"/>
            <c:invertIfNegative val="0"/>
            <c:bubble3D val="0"/>
            <c:spPr>
              <a:solidFill>
                <a:schemeClr val="tx1">
                  <a:lumMod val="50000"/>
                  <a:lumOff val="50000"/>
                </a:schemeClr>
              </a:solidFill>
            </c:spPr>
          </c:dPt>
          <c:dLbls>
            <c:dLbl>
              <c:idx val="4"/>
              <c:spPr/>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dLbl>
            <c:dLbl>
              <c:idx val="5"/>
              <c:spPr/>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Φύλλο1!$A$2:$A$13</c:f>
              <c:strCache>
                <c:ptCount val="12"/>
                <c:pt idx="0">
                  <c:v>ΔΓ/ΔΑ</c:v>
                </c:pt>
                <c:pt idx="1">
                  <c:v>91-100%</c:v>
                </c:pt>
                <c:pt idx="2">
                  <c:v>81-90%</c:v>
                </c:pt>
                <c:pt idx="3">
                  <c:v>71-80%</c:v>
                </c:pt>
                <c:pt idx="4">
                  <c:v>61-70%</c:v>
                </c:pt>
                <c:pt idx="5">
                  <c:v>51-60%</c:v>
                </c:pt>
                <c:pt idx="6">
                  <c:v>41-50%</c:v>
                </c:pt>
                <c:pt idx="7">
                  <c:v>31-40%</c:v>
                </c:pt>
                <c:pt idx="8">
                  <c:v>21-30%</c:v>
                </c:pt>
                <c:pt idx="9">
                  <c:v>11-20%</c:v>
                </c:pt>
                <c:pt idx="10">
                  <c:v>10%</c:v>
                </c:pt>
                <c:pt idx="11">
                  <c:v>Έως 10%</c:v>
                </c:pt>
              </c:strCache>
            </c:strRef>
          </c:cat>
          <c:val>
            <c:numRef>
              <c:f>Φύλλο1!$B$2:$B$13</c:f>
              <c:numCache>
                <c:formatCode>###0.0</c:formatCode>
                <c:ptCount val="12"/>
                <c:pt idx="0">
                  <c:v>13.232514177693762</c:v>
                </c:pt>
                <c:pt idx="1">
                  <c:v>1.5122873345935737</c:v>
                </c:pt>
                <c:pt idx="2">
                  <c:v>3.2136105860113431</c:v>
                </c:pt>
                <c:pt idx="3">
                  <c:v>5.6710775047258979</c:v>
                </c:pt>
                <c:pt idx="4">
                  <c:v>3.9697542533081287</c:v>
                </c:pt>
                <c:pt idx="5">
                  <c:v>2.6465028355387523</c:v>
                </c:pt>
                <c:pt idx="6">
                  <c:v>10.39697542533081</c:v>
                </c:pt>
                <c:pt idx="7">
                  <c:v>6.616257088846881</c:v>
                </c:pt>
                <c:pt idx="8">
                  <c:v>12.665406427221175</c:v>
                </c:pt>
                <c:pt idx="9">
                  <c:v>13.043478260869565</c:v>
                </c:pt>
                <c:pt idx="10">
                  <c:v>14.555765595463145</c:v>
                </c:pt>
                <c:pt idx="11">
                  <c:v>12.476370510396976</c:v>
                </c:pt>
              </c:numCache>
            </c:numRef>
          </c:val>
        </c:ser>
        <c:dLbls>
          <c:showLegendKey val="0"/>
          <c:showVal val="0"/>
          <c:showCatName val="0"/>
          <c:showSerName val="0"/>
          <c:showPercent val="0"/>
          <c:showBubbleSize val="0"/>
        </c:dLbls>
        <c:gapWidth val="72"/>
        <c:axId val="111453696"/>
        <c:axId val="111455232"/>
      </c:barChart>
      <c:catAx>
        <c:axId val="111453696"/>
        <c:scaling>
          <c:orientation val="minMax"/>
        </c:scaling>
        <c:delete val="0"/>
        <c:axPos val="l"/>
        <c:majorTickMark val="out"/>
        <c:minorTickMark val="none"/>
        <c:tickLblPos val="nextTo"/>
        <c:txPr>
          <a:bodyPr/>
          <a:lstStyle/>
          <a:p>
            <a:pPr>
              <a:defRPr sz="1200">
                <a:latin typeface="Calibri" panose="020F0502020204030204" pitchFamily="34" charset="0"/>
              </a:defRPr>
            </a:pPr>
            <a:endParaRPr lang="el-GR"/>
          </a:p>
        </c:txPr>
        <c:crossAx val="111455232"/>
        <c:crosses val="autoZero"/>
        <c:auto val="1"/>
        <c:lblAlgn val="ctr"/>
        <c:lblOffset val="100"/>
        <c:noMultiLvlLbl val="0"/>
      </c:catAx>
      <c:valAx>
        <c:axId val="111455232"/>
        <c:scaling>
          <c:orientation val="minMax"/>
          <c:max val="40"/>
        </c:scaling>
        <c:delete val="0"/>
        <c:axPos val="b"/>
        <c:majorGridlines/>
        <c:numFmt formatCode="###0.0" sourceLinked="1"/>
        <c:majorTickMark val="out"/>
        <c:minorTickMark val="none"/>
        <c:tickLblPos val="nextTo"/>
        <c:txPr>
          <a:bodyPr/>
          <a:lstStyle/>
          <a:p>
            <a:pPr>
              <a:defRPr sz="1200">
                <a:latin typeface="Calibri" panose="020F0502020204030204" pitchFamily="34" charset="0"/>
              </a:defRPr>
            </a:pPr>
            <a:endParaRPr lang="el-GR"/>
          </a:p>
        </c:txPr>
        <c:crossAx val="111453696"/>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Φύλλο1!$B$1</c:f>
              <c:strCache>
                <c:ptCount val="1"/>
                <c:pt idx="0">
                  <c:v>Σειρά 1</c:v>
                </c:pt>
              </c:strCache>
            </c:strRef>
          </c:tx>
          <c:invertIfNegative val="0"/>
          <c:dPt>
            <c:idx val="0"/>
            <c:invertIfNegative val="0"/>
            <c:bubble3D val="0"/>
            <c:spPr>
              <a:solidFill>
                <a:schemeClr val="tx1">
                  <a:lumMod val="50000"/>
                  <a:lumOff val="50000"/>
                </a:schemeClr>
              </a:solidFill>
            </c:spPr>
          </c:dPt>
          <c:dLbls>
            <c:dLbl>
              <c:idx val="4"/>
              <c:spPr/>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dLbl>
            <c:dLbl>
              <c:idx val="5"/>
              <c:spPr/>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Φύλλο1!$A$2:$A$7</c:f>
              <c:strCache>
                <c:ptCount val="6"/>
                <c:pt idx="0">
                  <c:v>ΔΓ/ΔΑ</c:v>
                </c:pt>
                <c:pt idx="1">
                  <c:v>2,1% και άνω</c:v>
                </c:pt>
                <c:pt idx="2">
                  <c:v>1,51%-2%</c:v>
                </c:pt>
                <c:pt idx="3">
                  <c:v>1,1%-1,5%</c:v>
                </c:pt>
                <c:pt idx="4">
                  <c:v>0,51%-1%</c:v>
                </c:pt>
                <c:pt idx="5">
                  <c:v>0,50%</c:v>
                </c:pt>
              </c:strCache>
            </c:strRef>
          </c:cat>
          <c:val>
            <c:numRef>
              <c:f>Φύλλο1!$B$2:$B$7</c:f>
              <c:numCache>
                <c:formatCode>0.0</c:formatCode>
                <c:ptCount val="6"/>
                <c:pt idx="0">
                  <c:v>19.281663516068047</c:v>
                </c:pt>
                <c:pt idx="1">
                  <c:v>8.3175803402646533</c:v>
                </c:pt>
                <c:pt idx="2">
                  <c:v>18.714555765595478</c:v>
                </c:pt>
                <c:pt idx="3">
                  <c:v>26.086956521739129</c:v>
                </c:pt>
                <c:pt idx="4">
                  <c:v>25.519848771266545</c:v>
                </c:pt>
                <c:pt idx="5">
                  <c:v>2.0793950850661624</c:v>
                </c:pt>
              </c:numCache>
            </c:numRef>
          </c:val>
        </c:ser>
        <c:dLbls>
          <c:showLegendKey val="0"/>
          <c:showVal val="0"/>
          <c:showCatName val="0"/>
          <c:showSerName val="0"/>
          <c:showPercent val="0"/>
          <c:showBubbleSize val="0"/>
        </c:dLbls>
        <c:gapWidth val="72"/>
        <c:axId val="113916160"/>
        <c:axId val="113934336"/>
      </c:barChart>
      <c:catAx>
        <c:axId val="113916160"/>
        <c:scaling>
          <c:orientation val="minMax"/>
        </c:scaling>
        <c:delete val="0"/>
        <c:axPos val="l"/>
        <c:majorTickMark val="out"/>
        <c:minorTickMark val="none"/>
        <c:tickLblPos val="nextTo"/>
        <c:txPr>
          <a:bodyPr/>
          <a:lstStyle/>
          <a:p>
            <a:pPr>
              <a:defRPr sz="1200">
                <a:latin typeface="Calibri" panose="020F0502020204030204" pitchFamily="34" charset="0"/>
              </a:defRPr>
            </a:pPr>
            <a:endParaRPr lang="el-GR"/>
          </a:p>
        </c:txPr>
        <c:crossAx val="113934336"/>
        <c:crosses val="autoZero"/>
        <c:auto val="1"/>
        <c:lblAlgn val="ctr"/>
        <c:lblOffset val="100"/>
        <c:noMultiLvlLbl val="0"/>
      </c:catAx>
      <c:valAx>
        <c:axId val="113934336"/>
        <c:scaling>
          <c:orientation val="minMax"/>
          <c:max val="100"/>
        </c:scaling>
        <c:delete val="0"/>
        <c:axPos val="b"/>
        <c:majorGridlines/>
        <c:numFmt formatCode="0.0" sourceLinked="1"/>
        <c:majorTickMark val="out"/>
        <c:minorTickMark val="none"/>
        <c:tickLblPos val="nextTo"/>
        <c:txPr>
          <a:bodyPr/>
          <a:lstStyle/>
          <a:p>
            <a:pPr>
              <a:defRPr sz="1200">
                <a:latin typeface="Calibri" panose="020F0502020204030204" pitchFamily="34" charset="0"/>
              </a:defRPr>
            </a:pPr>
            <a:endParaRPr lang="el-GR"/>
          </a:p>
        </c:txPr>
        <c:crossAx val="113916160"/>
        <c:crosses val="autoZero"/>
        <c:crossBetween val="between"/>
      </c:valAx>
    </c:plotArea>
    <c:plotVisOnly val="1"/>
    <c:dispBlanksAs val="gap"/>
    <c:showDLblsOverMax val="0"/>
  </c:chart>
  <c:txPr>
    <a:bodyPr/>
    <a:lstStyle/>
    <a:p>
      <a:pPr>
        <a:defRPr sz="1800"/>
      </a:pPr>
      <a:endParaRPr lang="el-G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l-GR"/>
              <a:t>ΣΥΓΚΡΙΣΗ ΜΕ ΔΕΙΚΤΕΣ</a:t>
            </a:r>
            <a:r>
              <a:rPr lang="en-US"/>
              <a:t> UEAPME-</a:t>
            </a:r>
            <a:r>
              <a:rPr lang="en-US" baseline="0"/>
              <a:t> </a:t>
            </a:r>
            <a:r>
              <a:rPr lang="el-GR" baseline="0"/>
              <a:t>ΕΕ </a:t>
            </a:r>
            <a:endParaRPr lang="el-GR"/>
          </a:p>
        </c:rich>
      </c:tx>
      <c:layout/>
      <c:overlay val="0"/>
    </c:title>
    <c:autoTitleDeleted val="0"/>
    <c:plotArea>
      <c:layout/>
      <c:lineChart>
        <c:grouping val="standard"/>
        <c:varyColors val="0"/>
        <c:ser>
          <c:idx val="0"/>
          <c:order val="0"/>
          <c:tx>
            <c:strRef>
              <c:f>'ΚΑΤΑΣΤΑΣΗ ΕΠΙΧΕΙΡΗΣΗΣ'!$A$71</c:f>
              <c:strCache>
                <c:ptCount val="1"/>
                <c:pt idx="0">
                  <c:v>ΜΕΣΟΣ ΟΡΟΣ ΕΕ</c:v>
                </c:pt>
              </c:strCache>
            </c:strRef>
          </c:tx>
          <c:cat>
            <c:strRef>
              <c:f>'ΚΑΤΑΣΤΑΣΗ ΕΠΙΧΕΙΡΗΣΗΣ'!$B$70:$P$70</c:f>
              <c:strCache>
                <c:ptCount val="15"/>
                <c:pt idx="0">
                  <c:v>ΦΕΒΡΟΥΑΡΙΟΣ 2010 </c:v>
                </c:pt>
                <c:pt idx="1">
                  <c:v>ΙΟΥΛΙΟΣ 2010 </c:v>
                </c:pt>
                <c:pt idx="2">
                  <c:v>ΙΑΝΟΥΑΡΙΟΣ 2011 </c:v>
                </c:pt>
                <c:pt idx="3">
                  <c:v>ΙΟΥΛΙΟΣ 2011 </c:v>
                </c:pt>
                <c:pt idx="4">
                  <c:v>ΙΑΝΟΥΑΡΙΟΣ 2012 </c:v>
                </c:pt>
                <c:pt idx="5">
                  <c:v>ΙΟΥΛΙΟΣ 2012</c:v>
                </c:pt>
                <c:pt idx="6">
                  <c:v>ΙΑΝΟΥΑΡΙΟΣ 2013</c:v>
                </c:pt>
                <c:pt idx="7">
                  <c:v>ΙΟΥΛΙΟΣ 2013</c:v>
                </c:pt>
                <c:pt idx="8">
                  <c:v>ΦΕΒΡΟΥΑΡΙΟΣ 2014</c:v>
                </c:pt>
                <c:pt idx="9">
                  <c:v>ΙΟΥΛΙΟΣ 2014</c:v>
                </c:pt>
                <c:pt idx="10">
                  <c:v>ΦΕΒΡΟΥΑΡΙΟΣ 2015</c:v>
                </c:pt>
                <c:pt idx="11">
                  <c:v>ΙΟΥΛΙΟΣ 2015</c:v>
                </c:pt>
                <c:pt idx="12">
                  <c:v>ΦΕΒΡΟΥΑΡΙΟΣ 2016</c:v>
                </c:pt>
                <c:pt idx="13">
                  <c:v>ΙΟΥΛΙΟΣ 2016</c:v>
                </c:pt>
                <c:pt idx="14">
                  <c:v>ΦΕΒΡΟΥΑΡΙΟΣ 2017</c:v>
                </c:pt>
              </c:strCache>
            </c:strRef>
          </c:cat>
          <c:val>
            <c:numRef>
              <c:f>'ΚΑΤΑΣΤΑΣΗ ΕΠΙΧΕΙΡΗΣΗΣ'!$B$71:$P$71</c:f>
              <c:numCache>
                <c:formatCode>General</c:formatCode>
                <c:ptCount val="15"/>
                <c:pt idx="0">
                  <c:v>64.7</c:v>
                </c:pt>
                <c:pt idx="1">
                  <c:v>65.5</c:v>
                </c:pt>
                <c:pt idx="2">
                  <c:v>72.099999999999994</c:v>
                </c:pt>
                <c:pt idx="3">
                  <c:v>70.8</c:v>
                </c:pt>
                <c:pt idx="4">
                  <c:v>70.5</c:v>
                </c:pt>
                <c:pt idx="5">
                  <c:v>67.5</c:v>
                </c:pt>
                <c:pt idx="6">
                  <c:v>65.3</c:v>
                </c:pt>
                <c:pt idx="7">
                  <c:v>66.099999999999994</c:v>
                </c:pt>
                <c:pt idx="8">
                  <c:v>67.900000000000006</c:v>
                </c:pt>
                <c:pt idx="9">
                  <c:v>71.7</c:v>
                </c:pt>
                <c:pt idx="10">
                  <c:v>72.3</c:v>
                </c:pt>
                <c:pt idx="11">
                  <c:v>74.900000000000006</c:v>
                </c:pt>
                <c:pt idx="12">
                  <c:v>75.599999999999994</c:v>
                </c:pt>
                <c:pt idx="13">
                  <c:v>75.5</c:v>
                </c:pt>
                <c:pt idx="14">
                  <c:v>75.8</c:v>
                </c:pt>
              </c:numCache>
            </c:numRef>
          </c:val>
          <c:smooth val="0"/>
        </c:ser>
        <c:ser>
          <c:idx val="1"/>
          <c:order val="1"/>
          <c:tx>
            <c:strRef>
              <c:f>'ΚΑΤΑΣΤΑΣΗ ΕΠΙΧΕΙΡΗΣΗΣ'!$A$72</c:f>
              <c:strCache>
                <c:ptCount val="1"/>
                <c:pt idx="0">
                  <c:v>ΕΛΛΑΔΑ</c:v>
                </c:pt>
              </c:strCache>
            </c:strRef>
          </c:tx>
          <c:cat>
            <c:strRef>
              <c:f>'ΚΑΤΑΣΤΑΣΗ ΕΠΙΧΕΙΡΗΣΗΣ'!$B$70:$P$70</c:f>
              <c:strCache>
                <c:ptCount val="15"/>
                <c:pt idx="0">
                  <c:v>ΦΕΒΡΟΥΑΡΙΟΣ 2010 </c:v>
                </c:pt>
                <c:pt idx="1">
                  <c:v>ΙΟΥΛΙΟΣ 2010 </c:v>
                </c:pt>
                <c:pt idx="2">
                  <c:v>ΙΑΝΟΥΑΡΙΟΣ 2011 </c:v>
                </c:pt>
                <c:pt idx="3">
                  <c:v>ΙΟΥΛΙΟΣ 2011 </c:v>
                </c:pt>
                <c:pt idx="4">
                  <c:v>ΙΑΝΟΥΑΡΙΟΣ 2012 </c:v>
                </c:pt>
                <c:pt idx="5">
                  <c:v>ΙΟΥΛΙΟΣ 2012</c:v>
                </c:pt>
                <c:pt idx="6">
                  <c:v>ΙΑΝΟΥΑΡΙΟΣ 2013</c:v>
                </c:pt>
                <c:pt idx="7">
                  <c:v>ΙΟΥΛΙΟΣ 2013</c:v>
                </c:pt>
                <c:pt idx="8">
                  <c:v>ΦΕΒΡΟΥΑΡΙΟΣ 2014</c:v>
                </c:pt>
                <c:pt idx="9">
                  <c:v>ΙΟΥΛΙΟΣ 2014</c:v>
                </c:pt>
                <c:pt idx="10">
                  <c:v>ΦΕΒΡΟΥΑΡΙΟΣ 2015</c:v>
                </c:pt>
                <c:pt idx="11">
                  <c:v>ΙΟΥΛΙΟΣ 2015</c:v>
                </c:pt>
                <c:pt idx="12">
                  <c:v>ΦΕΒΡΟΥΑΡΙΟΣ 2016</c:v>
                </c:pt>
                <c:pt idx="13">
                  <c:v>ΙΟΥΛΙΟΣ 2016</c:v>
                </c:pt>
                <c:pt idx="14">
                  <c:v>ΦΕΒΡΟΥΑΡΙΟΣ 2017</c:v>
                </c:pt>
              </c:strCache>
            </c:strRef>
          </c:cat>
          <c:val>
            <c:numRef>
              <c:f>'ΚΑΤΑΣΤΑΣΗ ΕΠΙΧΕΙΡΗΣΗΣ'!$B$72:$P$72</c:f>
              <c:numCache>
                <c:formatCode>General</c:formatCode>
                <c:ptCount val="15"/>
                <c:pt idx="0">
                  <c:v>33.199999999999996</c:v>
                </c:pt>
                <c:pt idx="1">
                  <c:v>21.95</c:v>
                </c:pt>
                <c:pt idx="2">
                  <c:v>21.099999999999998</c:v>
                </c:pt>
                <c:pt idx="3">
                  <c:v>23.3</c:v>
                </c:pt>
                <c:pt idx="4">
                  <c:v>15.5</c:v>
                </c:pt>
                <c:pt idx="5">
                  <c:v>19.600000000000001</c:v>
                </c:pt>
                <c:pt idx="6">
                  <c:v>25</c:v>
                </c:pt>
                <c:pt idx="7">
                  <c:v>25.1</c:v>
                </c:pt>
                <c:pt idx="8">
                  <c:v>35.950000000000003</c:v>
                </c:pt>
                <c:pt idx="9">
                  <c:v>35.15</c:v>
                </c:pt>
                <c:pt idx="10">
                  <c:v>47.849999999999994</c:v>
                </c:pt>
                <c:pt idx="11">
                  <c:v>20.5</c:v>
                </c:pt>
                <c:pt idx="12">
                  <c:v>27.800000000000004</c:v>
                </c:pt>
                <c:pt idx="13">
                  <c:v>30.9</c:v>
                </c:pt>
                <c:pt idx="14">
                  <c:v>32.299999999999997</c:v>
                </c:pt>
              </c:numCache>
            </c:numRef>
          </c:val>
          <c:smooth val="0"/>
        </c:ser>
        <c:ser>
          <c:idx val="2"/>
          <c:order val="2"/>
          <c:tx>
            <c:strRef>
              <c:f>'ΚΑΤΑΣΤΑΣΗ ΕΠΙΧΕΙΡΗΣΗΣ'!$A$73</c:f>
              <c:strCache>
                <c:ptCount val="1"/>
                <c:pt idx="0">
                  <c:v>ΒΟΡΡΑΣ -ΕΕ</c:v>
                </c:pt>
              </c:strCache>
            </c:strRef>
          </c:tx>
          <c:cat>
            <c:strRef>
              <c:f>'ΚΑΤΑΣΤΑΣΗ ΕΠΙΧΕΙΡΗΣΗΣ'!$B$70:$P$70</c:f>
              <c:strCache>
                <c:ptCount val="15"/>
                <c:pt idx="0">
                  <c:v>ΦΕΒΡΟΥΑΡΙΟΣ 2010 </c:v>
                </c:pt>
                <c:pt idx="1">
                  <c:v>ΙΟΥΛΙΟΣ 2010 </c:v>
                </c:pt>
                <c:pt idx="2">
                  <c:v>ΙΑΝΟΥΑΡΙΟΣ 2011 </c:v>
                </c:pt>
                <c:pt idx="3">
                  <c:v>ΙΟΥΛΙΟΣ 2011 </c:v>
                </c:pt>
                <c:pt idx="4">
                  <c:v>ΙΑΝΟΥΑΡΙΟΣ 2012 </c:v>
                </c:pt>
                <c:pt idx="5">
                  <c:v>ΙΟΥΛΙΟΣ 2012</c:v>
                </c:pt>
                <c:pt idx="6">
                  <c:v>ΙΑΝΟΥΑΡΙΟΣ 2013</c:v>
                </c:pt>
                <c:pt idx="7">
                  <c:v>ΙΟΥΛΙΟΣ 2013</c:v>
                </c:pt>
                <c:pt idx="8">
                  <c:v>ΦΕΒΡΟΥΑΡΙΟΣ 2014</c:v>
                </c:pt>
                <c:pt idx="9">
                  <c:v>ΙΟΥΛΙΟΣ 2014</c:v>
                </c:pt>
                <c:pt idx="10">
                  <c:v>ΦΕΒΡΟΥΑΡΙΟΣ 2015</c:v>
                </c:pt>
                <c:pt idx="11">
                  <c:v>ΙΟΥΛΙΟΣ 2015</c:v>
                </c:pt>
                <c:pt idx="12">
                  <c:v>ΦΕΒΡΟΥΑΡΙΟΣ 2016</c:v>
                </c:pt>
                <c:pt idx="13">
                  <c:v>ΙΟΥΛΙΟΣ 2016</c:v>
                </c:pt>
                <c:pt idx="14">
                  <c:v>ΦΕΒΡΟΥΑΡΙΟΣ 2017</c:v>
                </c:pt>
              </c:strCache>
            </c:strRef>
          </c:cat>
          <c:val>
            <c:numRef>
              <c:f>'ΚΑΤΑΣΤΑΣΗ ΕΠΙΧΕΙΡΗΣΗΣ'!$B$73:$P$73</c:f>
              <c:numCache>
                <c:formatCode>General</c:formatCode>
                <c:ptCount val="15"/>
                <c:pt idx="2">
                  <c:v>78.900000000000006</c:v>
                </c:pt>
                <c:pt idx="3">
                  <c:v>75.8</c:v>
                </c:pt>
                <c:pt idx="4">
                  <c:v>75.900000000000006</c:v>
                </c:pt>
                <c:pt idx="5">
                  <c:v>72.7</c:v>
                </c:pt>
                <c:pt idx="6">
                  <c:v>69.599999999999994</c:v>
                </c:pt>
                <c:pt idx="7">
                  <c:v>71</c:v>
                </c:pt>
                <c:pt idx="8">
                  <c:v>72.5</c:v>
                </c:pt>
                <c:pt idx="9">
                  <c:v>75.5</c:v>
                </c:pt>
                <c:pt idx="10">
                  <c:v>74.099999999999994</c:v>
                </c:pt>
                <c:pt idx="11">
                  <c:v>76.400000000000006</c:v>
                </c:pt>
                <c:pt idx="12">
                  <c:v>77.099999999999994</c:v>
                </c:pt>
                <c:pt idx="13">
                  <c:v>77.099999999999994</c:v>
                </c:pt>
                <c:pt idx="14">
                  <c:v>77.3</c:v>
                </c:pt>
              </c:numCache>
            </c:numRef>
          </c:val>
          <c:smooth val="0"/>
        </c:ser>
        <c:ser>
          <c:idx val="3"/>
          <c:order val="3"/>
          <c:tx>
            <c:strRef>
              <c:f>'ΚΑΤΑΣΤΑΣΗ ΕΠΙΧΕΙΡΗΣΗΣ'!$A$74</c:f>
              <c:strCache>
                <c:ptCount val="1"/>
                <c:pt idx="0">
                  <c:v>ΝΟΤΟΣ- ΕΕ</c:v>
                </c:pt>
              </c:strCache>
            </c:strRef>
          </c:tx>
          <c:cat>
            <c:strRef>
              <c:f>'ΚΑΤΑΣΤΑΣΗ ΕΠΙΧΕΙΡΗΣΗΣ'!$B$70:$P$70</c:f>
              <c:strCache>
                <c:ptCount val="15"/>
                <c:pt idx="0">
                  <c:v>ΦΕΒΡΟΥΑΡΙΟΣ 2010 </c:v>
                </c:pt>
                <c:pt idx="1">
                  <c:v>ΙΟΥΛΙΟΣ 2010 </c:v>
                </c:pt>
                <c:pt idx="2">
                  <c:v>ΙΑΝΟΥΑΡΙΟΣ 2011 </c:v>
                </c:pt>
                <c:pt idx="3">
                  <c:v>ΙΟΥΛΙΟΣ 2011 </c:v>
                </c:pt>
                <c:pt idx="4">
                  <c:v>ΙΑΝΟΥΑΡΙΟΣ 2012 </c:v>
                </c:pt>
                <c:pt idx="5">
                  <c:v>ΙΟΥΛΙΟΣ 2012</c:v>
                </c:pt>
                <c:pt idx="6">
                  <c:v>ΙΑΝΟΥΑΡΙΟΣ 2013</c:v>
                </c:pt>
                <c:pt idx="7">
                  <c:v>ΙΟΥΛΙΟΣ 2013</c:v>
                </c:pt>
                <c:pt idx="8">
                  <c:v>ΦΕΒΡΟΥΑΡΙΟΣ 2014</c:v>
                </c:pt>
                <c:pt idx="9">
                  <c:v>ΙΟΥΛΙΟΣ 2014</c:v>
                </c:pt>
                <c:pt idx="10">
                  <c:v>ΦΕΒΡΟΥΑΡΙΟΣ 2015</c:v>
                </c:pt>
                <c:pt idx="11">
                  <c:v>ΙΟΥΛΙΟΣ 2015</c:v>
                </c:pt>
                <c:pt idx="12">
                  <c:v>ΦΕΒΡΟΥΑΡΙΟΣ 2016</c:v>
                </c:pt>
                <c:pt idx="13">
                  <c:v>ΙΟΥΛΙΟΣ 2016</c:v>
                </c:pt>
                <c:pt idx="14">
                  <c:v>ΦΕΒΡΟΥΑΡΙΟΣ 2017</c:v>
                </c:pt>
              </c:strCache>
            </c:strRef>
          </c:cat>
          <c:val>
            <c:numRef>
              <c:f>'ΚΑΤΑΣΤΑΣΗ ΕΠΙΧΕΙΡΗΣΗΣ'!$B$74:$P$74</c:f>
              <c:numCache>
                <c:formatCode>General</c:formatCode>
                <c:ptCount val="15"/>
                <c:pt idx="2">
                  <c:v>51.7</c:v>
                </c:pt>
                <c:pt idx="3">
                  <c:v>60.7</c:v>
                </c:pt>
                <c:pt idx="4">
                  <c:v>58.3</c:v>
                </c:pt>
                <c:pt idx="5">
                  <c:v>56.2</c:v>
                </c:pt>
                <c:pt idx="6">
                  <c:v>56.3</c:v>
                </c:pt>
                <c:pt idx="7">
                  <c:v>55.8</c:v>
                </c:pt>
                <c:pt idx="8">
                  <c:v>58.5</c:v>
                </c:pt>
                <c:pt idx="9">
                  <c:v>63.7</c:v>
                </c:pt>
                <c:pt idx="10">
                  <c:v>68.8</c:v>
                </c:pt>
                <c:pt idx="11">
                  <c:v>71.400000000000006</c:v>
                </c:pt>
                <c:pt idx="12">
                  <c:v>71.900000000000006</c:v>
                </c:pt>
                <c:pt idx="13">
                  <c:v>71.7</c:v>
                </c:pt>
                <c:pt idx="14">
                  <c:v>72.099999999999994</c:v>
                </c:pt>
              </c:numCache>
            </c:numRef>
          </c:val>
          <c:smooth val="0"/>
        </c:ser>
        <c:dLbls>
          <c:showLegendKey val="0"/>
          <c:showVal val="0"/>
          <c:showCatName val="0"/>
          <c:showSerName val="0"/>
          <c:showPercent val="0"/>
          <c:showBubbleSize val="0"/>
        </c:dLbls>
        <c:marker val="1"/>
        <c:smooth val="0"/>
        <c:axId val="74698752"/>
        <c:axId val="74700288"/>
      </c:lineChart>
      <c:catAx>
        <c:axId val="74698752"/>
        <c:scaling>
          <c:orientation val="minMax"/>
        </c:scaling>
        <c:delete val="0"/>
        <c:axPos val="b"/>
        <c:majorTickMark val="none"/>
        <c:minorTickMark val="none"/>
        <c:tickLblPos val="nextTo"/>
        <c:crossAx val="74700288"/>
        <c:crosses val="autoZero"/>
        <c:auto val="1"/>
        <c:lblAlgn val="ctr"/>
        <c:lblOffset val="100"/>
        <c:noMultiLvlLbl val="0"/>
      </c:catAx>
      <c:valAx>
        <c:axId val="74700288"/>
        <c:scaling>
          <c:orientation val="minMax"/>
        </c:scaling>
        <c:delete val="0"/>
        <c:axPos val="l"/>
        <c:majorGridlines/>
        <c:title>
          <c:layout/>
          <c:overlay val="0"/>
        </c:title>
        <c:numFmt formatCode="General" sourceLinked="1"/>
        <c:majorTickMark val="none"/>
        <c:minorTickMark val="none"/>
        <c:tickLblPos val="nextTo"/>
        <c:crossAx val="7469875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25000000000001"/>
          <c:y val="0.14687500000000001"/>
          <c:w val="0.53749999999999998"/>
          <c:h val="0.80625000000000002"/>
        </c:manualLayout>
      </c:layout>
      <c:doughnutChart>
        <c:varyColors val="1"/>
        <c:ser>
          <c:idx val="0"/>
          <c:order val="0"/>
          <c:tx>
            <c:strRef>
              <c:f>Φύλλο1!$B$1</c:f>
              <c:strCache>
                <c:ptCount val="1"/>
                <c:pt idx="0">
                  <c:v>Πωλήσεις</c:v>
                </c:pt>
              </c:strCache>
            </c:strRef>
          </c:tx>
          <c:spPr>
            <a:ln>
              <a:solidFill>
                <a:schemeClr val="bg1"/>
              </a:solidFill>
            </a:ln>
          </c:spPr>
          <c:dPt>
            <c:idx val="0"/>
            <c:bubble3D val="0"/>
            <c:spPr>
              <a:solidFill>
                <a:schemeClr val="accent3">
                  <a:lumMod val="50000"/>
                </a:schemeClr>
              </a:solidFill>
              <a:ln>
                <a:solidFill>
                  <a:schemeClr val="bg1"/>
                </a:solidFill>
              </a:ln>
            </c:spPr>
          </c:dPt>
          <c:dPt>
            <c:idx val="1"/>
            <c:bubble3D val="0"/>
            <c:spPr>
              <a:solidFill>
                <a:schemeClr val="accent2">
                  <a:lumMod val="75000"/>
                </a:schemeClr>
              </a:solidFill>
              <a:ln>
                <a:solidFill>
                  <a:schemeClr val="bg1"/>
                </a:solidFill>
              </a:ln>
            </c:spPr>
          </c:dPt>
          <c:dPt>
            <c:idx val="2"/>
            <c:bubble3D val="0"/>
            <c:spPr>
              <a:solidFill>
                <a:schemeClr val="accent1">
                  <a:lumMod val="75000"/>
                </a:schemeClr>
              </a:solidFill>
              <a:ln>
                <a:solidFill>
                  <a:schemeClr val="bg1"/>
                </a:solidFill>
              </a:ln>
            </c:spPr>
          </c:dPt>
          <c:dPt>
            <c:idx val="3"/>
            <c:bubble3D val="0"/>
            <c:spPr>
              <a:solidFill>
                <a:schemeClr val="tx1">
                  <a:lumMod val="50000"/>
                  <a:lumOff val="50000"/>
                </a:schemeClr>
              </a:solidFill>
              <a:ln>
                <a:solidFill>
                  <a:schemeClr val="bg1"/>
                </a:solidFill>
              </a:ln>
            </c:spPr>
          </c:dPt>
          <c:dLbls>
            <c:dLbl>
              <c:idx val="0"/>
              <c:layout>
                <c:manualLayout>
                  <c:x val="7.7083333333333795E-2"/>
                  <c:y val="-0.13750000000000001"/>
                </c:manualLayout>
              </c:layout>
              <c:showLegendKey val="0"/>
              <c:showVal val="1"/>
              <c:showCatName val="1"/>
              <c:showSerName val="0"/>
              <c:showPercent val="0"/>
              <c:showBubbleSize val="0"/>
              <c:separator>
</c:separator>
            </c:dLbl>
            <c:dLbl>
              <c:idx val="1"/>
              <c:layout>
                <c:manualLayout>
                  <c:x val="0.18333333333333401"/>
                  <c:y val="4.9999753937007924E-2"/>
                </c:manualLayout>
              </c:layout>
              <c:showLegendKey val="0"/>
              <c:showVal val="1"/>
              <c:showCatName val="1"/>
              <c:showSerName val="0"/>
              <c:showPercent val="0"/>
              <c:showBubbleSize val="0"/>
              <c:separator>
</c:separator>
            </c:dLbl>
            <c:dLbl>
              <c:idx val="2"/>
              <c:layout>
                <c:manualLayout>
                  <c:x val="-0.20625000000000004"/>
                  <c:y val="1.2500000000000001E-2"/>
                </c:manualLayout>
              </c:layout>
              <c:showLegendKey val="0"/>
              <c:showVal val="1"/>
              <c:showCatName val="1"/>
              <c:showSerName val="0"/>
              <c:showPercent val="0"/>
              <c:showBubbleSize val="0"/>
              <c:separator>
</c:separator>
            </c:dLbl>
            <c:dLbl>
              <c:idx val="3"/>
              <c:layout>
                <c:manualLayout>
                  <c:x val="-8.3333333333333367E-3"/>
                  <c:y val="-0.15625000000000044"/>
                </c:manualLayout>
              </c:layout>
              <c:showLegendKey val="0"/>
              <c:showVal val="1"/>
              <c:showCatName val="1"/>
              <c:showSerName val="0"/>
              <c:showPercent val="0"/>
              <c:showBubbleSize val="0"/>
              <c:separator>
</c:separator>
            </c:dLbl>
            <c:txPr>
              <a:bodyPr/>
              <a:lstStyle/>
              <a:p>
                <a:pPr>
                  <a:defRPr sz="1400">
                    <a:latin typeface="Calibri" panose="020F0502020204030204" pitchFamily="34" charset="0"/>
                  </a:defRPr>
                </a:pPr>
                <a:endParaRPr lang="el-GR"/>
              </a:p>
            </c:txPr>
            <c:showLegendKey val="0"/>
            <c:showVal val="1"/>
            <c:showCatName val="1"/>
            <c:showSerName val="0"/>
            <c:showPercent val="0"/>
            <c:showBubbleSize val="0"/>
            <c:separator>
</c:separator>
            <c:showLeaderLines val="1"/>
          </c:dLbls>
          <c:cat>
            <c:strRef>
              <c:f>Φύλλο1!$A$2:$A$5</c:f>
              <c:strCache>
                <c:ptCount val="4"/>
                <c:pt idx="0">
                  <c:v>Αυξήθηκε</c:v>
                </c:pt>
                <c:pt idx="1">
                  <c:v>Μειώθηκε</c:v>
                </c:pt>
                <c:pt idx="2">
                  <c:v>Αμετάβλητος</c:v>
                </c:pt>
                <c:pt idx="3">
                  <c:v>ΔΑ</c:v>
                </c:pt>
              </c:strCache>
            </c:strRef>
          </c:cat>
          <c:val>
            <c:numRef>
              <c:f>Φύλλο1!$B$2:$B$5</c:f>
              <c:numCache>
                <c:formatCode>###0.0</c:formatCode>
                <c:ptCount val="4"/>
                <c:pt idx="0">
                  <c:v>13.406156901688188</c:v>
                </c:pt>
                <c:pt idx="1">
                  <c:v>59.781529294935453</c:v>
                </c:pt>
                <c:pt idx="2">
                  <c:v>26.017874875868927</c:v>
                </c:pt>
                <c:pt idx="3" formatCode="0.0">
                  <c:v>0.8</c:v>
                </c:pt>
              </c:numCache>
            </c:numRef>
          </c:val>
        </c:ser>
        <c:dLbls>
          <c:showLegendKey val="0"/>
          <c:showVal val="0"/>
          <c:showCatName val="0"/>
          <c:showSerName val="0"/>
          <c:showPercent val="0"/>
          <c:showBubbleSize val="0"/>
          <c:showLeaderLines val="1"/>
        </c:dLbls>
        <c:firstSliceAng val="0"/>
        <c:holeSize val="50"/>
      </c:doughnutChart>
    </c:plotArea>
    <c:plotVisOnly val="1"/>
    <c:dispBlanksAs val="zero"/>
    <c:showDLblsOverMax val="0"/>
  </c:chart>
  <c:txPr>
    <a:bodyPr/>
    <a:lstStyle/>
    <a:p>
      <a:pPr>
        <a:defRPr sz="1800"/>
      </a:pPr>
      <a:endParaRPr lang="el-G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46917603921827E-2"/>
          <c:y val="0.12766094565881567"/>
          <c:w val="0.92790815169276031"/>
          <c:h val="0.73060046279580293"/>
        </c:manualLayout>
      </c:layout>
      <c:lineChart>
        <c:grouping val="standard"/>
        <c:varyColors val="0"/>
        <c:ser>
          <c:idx val="0"/>
          <c:order val="0"/>
          <c:tx>
            <c:strRef>
              <c:f>Φύλλο1!$B$1</c:f>
              <c:strCache>
                <c:ptCount val="1"/>
                <c:pt idx="0">
                  <c:v>Μείωση </c:v>
                </c:pt>
              </c:strCache>
            </c:strRef>
          </c:tx>
          <c:spPr>
            <a:ln>
              <a:solidFill>
                <a:schemeClr val="accent2">
                  <a:lumMod val="75000"/>
                </a:schemeClr>
              </a:solidFill>
            </a:ln>
          </c:spPr>
          <c:marker>
            <c:spPr>
              <a:solidFill>
                <a:schemeClr val="accent2">
                  <a:lumMod val="75000"/>
                </a:schemeClr>
              </a:solidFill>
              <a:ln>
                <a:solidFill>
                  <a:schemeClr val="accent2">
                    <a:lumMod val="75000"/>
                  </a:schemeClr>
                </a:solidFill>
              </a:ln>
            </c:spPr>
          </c:marker>
          <c:dLbls>
            <c:dLbl>
              <c:idx val="0"/>
              <c:layout>
                <c:manualLayout>
                  <c:x val="-2.6128784044571168E-2"/>
                  <c:y val="-3.3594150914448624E-2"/>
                </c:manualLayout>
              </c:layout>
              <c:showLegendKey val="0"/>
              <c:showVal val="1"/>
              <c:showCatName val="0"/>
              <c:showSerName val="0"/>
              <c:showPercent val="0"/>
              <c:showBubbleSize val="0"/>
            </c:dLbl>
            <c:dLbl>
              <c:idx val="1"/>
              <c:layout>
                <c:manualLayout>
                  <c:x val="-3.4294029058499674E-2"/>
                  <c:y val="-2.239610060963244E-2"/>
                </c:manualLayout>
              </c:layout>
              <c:showLegendKey val="0"/>
              <c:showVal val="1"/>
              <c:showCatName val="0"/>
              <c:showSerName val="0"/>
              <c:showPercent val="0"/>
              <c:showBubbleSize val="0"/>
            </c:dLbl>
            <c:dLbl>
              <c:idx val="2"/>
              <c:layout>
                <c:manualLayout>
                  <c:x val="-3.2660980055714002E-2"/>
                  <c:y val="-3.0794638338244598E-2"/>
                </c:manualLayout>
              </c:layout>
              <c:showLegendKey val="0"/>
              <c:showVal val="1"/>
              <c:showCatName val="0"/>
              <c:showSerName val="0"/>
              <c:showPercent val="0"/>
              <c:showBubbleSize val="0"/>
            </c:dLbl>
            <c:dLbl>
              <c:idx val="3"/>
              <c:layout>
                <c:manualLayout>
                  <c:x val="-2.2862686038999786E-2"/>
                  <c:y val="-2.5195613185836494E-2"/>
                </c:manualLayout>
              </c:layout>
              <c:showLegendKey val="0"/>
              <c:showVal val="1"/>
              <c:showCatName val="0"/>
              <c:showSerName val="0"/>
              <c:showPercent val="0"/>
              <c:showBubbleSize val="0"/>
            </c:dLbl>
            <c:dLbl>
              <c:idx val="4"/>
              <c:layout>
                <c:manualLayout>
                  <c:x val="-3.1027931052928281E-2"/>
                  <c:y val="-3.6393663490652726E-2"/>
                </c:manualLayout>
              </c:layout>
              <c:showLegendKey val="0"/>
              <c:showVal val="1"/>
              <c:showCatName val="0"/>
              <c:showSerName val="0"/>
              <c:showPercent val="0"/>
              <c:showBubbleSize val="0"/>
            </c:dLbl>
            <c:dLbl>
              <c:idx val="5"/>
              <c:layout>
                <c:manualLayout>
                  <c:x val="-3.9193176066856836E-2"/>
                  <c:y val="-3.0794638338244598E-2"/>
                </c:manualLayout>
              </c:layout>
              <c:showLegendKey val="0"/>
              <c:showVal val="1"/>
              <c:showCatName val="0"/>
              <c:showSerName val="0"/>
              <c:showPercent val="0"/>
              <c:showBubbleSize val="0"/>
            </c:dLbl>
            <c:dLbl>
              <c:idx val="6"/>
              <c:layout>
                <c:manualLayout>
                  <c:x val="-2.3574792114890844E-2"/>
                  <c:y val="-3.3900313159648934E-2"/>
                </c:manualLayout>
              </c:layout>
              <c:showLegendKey val="0"/>
              <c:showVal val="1"/>
              <c:showCatName val="0"/>
              <c:showSerName val="0"/>
              <c:showPercent val="0"/>
              <c:showBubbleSize val="0"/>
            </c:dLbl>
            <c:dLbl>
              <c:idx val="7"/>
              <c:layout>
                <c:manualLayout>
                  <c:x val="-2.8210819478645399E-2"/>
                  <c:y val="-2.7557701922008689E-2"/>
                </c:manualLayout>
              </c:layout>
              <c:showLegendKey val="0"/>
              <c:showVal val="1"/>
              <c:showCatName val="0"/>
              <c:showSerName val="0"/>
              <c:showPercent val="0"/>
              <c:showBubbleSize val="0"/>
            </c:dLbl>
            <c:dLbl>
              <c:idx val="8"/>
              <c:layout>
                <c:manualLayout>
                  <c:x val="-3.1345354976272582E-2"/>
                  <c:y val="-4.1336552883013022E-2"/>
                </c:manualLayout>
              </c:layout>
              <c:showLegendKey val="0"/>
              <c:showVal val="1"/>
              <c:showCatName val="0"/>
              <c:showSerName val="0"/>
              <c:showPercent val="0"/>
              <c:showBubbleSize val="0"/>
            </c:dLbl>
            <c:dLbl>
              <c:idx val="9"/>
              <c:layout>
                <c:manualLayout>
                  <c:x val="-3.6047158222713593E-2"/>
                  <c:y val="-2.7557701922008671E-2"/>
                </c:manualLayout>
              </c:layout>
              <c:showLegendKey val="0"/>
              <c:showVal val="1"/>
              <c:showCatName val="0"/>
              <c:showSerName val="0"/>
              <c:showPercent val="0"/>
              <c:showBubbleSize val="0"/>
            </c:dLbl>
            <c:dLbl>
              <c:idx val="10"/>
              <c:layout>
                <c:manualLayout>
                  <c:x val="-3.2912622725086181E-2"/>
                  <c:y val="-4.1336552883012953E-2"/>
                </c:manualLayout>
              </c:layout>
              <c:showLegendKey val="0"/>
              <c:showVal val="1"/>
              <c:showCatName val="0"/>
              <c:showSerName val="0"/>
              <c:showPercent val="0"/>
              <c:showBubbleSize val="0"/>
            </c:dLbl>
            <c:dLbl>
              <c:idx val="11"/>
              <c:layout>
                <c:manualLayout>
                  <c:x val="-3.7614425971527081E-2"/>
                  <c:y val="-3.5825012498611426E-2"/>
                </c:manualLayout>
              </c:layout>
              <c:showLegendKey val="0"/>
              <c:showVal val="1"/>
              <c:showCatName val="0"/>
              <c:showSerName val="0"/>
              <c:showPercent val="0"/>
              <c:showBubbleSize val="0"/>
            </c:dLbl>
            <c:dLbl>
              <c:idx val="12"/>
              <c:layout>
                <c:manualLayout>
                  <c:x val="-3.2912622725086181E-2"/>
                  <c:y val="-3.8580782690812131E-2"/>
                </c:manualLayout>
              </c:layout>
              <c:showLegendKey val="0"/>
              <c:showVal val="1"/>
              <c:showCatName val="0"/>
              <c:showSerName val="0"/>
              <c:showPercent val="0"/>
              <c:showBubbleSize val="0"/>
            </c:dLbl>
            <c:dLbl>
              <c:idx val="13"/>
              <c:layout>
                <c:manualLayout>
                  <c:x val="-3.6047158222713593E-2"/>
                  <c:y val="-2.7557701922008671E-2"/>
                </c:manualLayout>
              </c:layout>
              <c:showLegendKey val="0"/>
              <c:showVal val="1"/>
              <c:showCatName val="0"/>
              <c:showSerName val="0"/>
              <c:showPercent val="0"/>
              <c:showBubbleSize val="0"/>
            </c:dLbl>
            <c:dLbl>
              <c:idx val="14"/>
              <c:layout>
                <c:manualLayout>
                  <c:x val="-2.6643551729831672E-2"/>
                  <c:y val="-3.306924230641041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Φύλλο1!$B$2:$B$16</c:f>
              <c:numCache>
                <c:formatCode>General</c:formatCode>
                <c:ptCount val="15"/>
                <c:pt idx="0">
                  <c:v>70.7</c:v>
                </c:pt>
                <c:pt idx="1">
                  <c:v>77.8</c:v>
                </c:pt>
                <c:pt idx="2">
                  <c:v>80.2</c:v>
                </c:pt>
                <c:pt idx="3">
                  <c:v>80</c:v>
                </c:pt>
                <c:pt idx="4">
                  <c:v>82.5</c:v>
                </c:pt>
                <c:pt idx="5">
                  <c:v>85</c:v>
                </c:pt>
                <c:pt idx="6">
                  <c:v>81.099999999999994</c:v>
                </c:pt>
                <c:pt idx="7">
                  <c:v>75.8</c:v>
                </c:pt>
                <c:pt idx="8">
                  <c:v>66.599999999999994</c:v>
                </c:pt>
                <c:pt idx="9">
                  <c:v>64.3</c:v>
                </c:pt>
                <c:pt idx="10">
                  <c:v>53.2</c:v>
                </c:pt>
                <c:pt idx="11">
                  <c:v>74.8</c:v>
                </c:pt>
                <c:pt idx="12">
                  <c:v>62.9</c:v>
                </c:pt>
                <c:pt idx="13">
                  <c:v>66.3</c:v>
                </c:pt>
                <c:pt idx="14">
                  <c:v>59.8</c:v>
                </c:pt>
              </c:numCache>
            </c:numRef>
          </c:val>
          <c:smooth val="0"/>
        </c:ser>
        <c:ser>
          <c:idx val="1"/>
          <c:order val="1"/>
          <c:tx>
            <c:strRef>
              <c:f>Φύλλο1!$C$1</c:f>
              <c:strCache>
                <c:ptCount val="1"/>
                <c:pt idx="0">
                  <c:v>Σταθεροποίηση</c:v>
                </c:pt>
              </c:strCache>
            </c:strRef>
          </c:tx>
          <c:spPr>
            <a:ln>
              <a:solidFill>
                <a:schemeClr val="accent1">
                  <a:lumMod val="75000"/>
                </a:schemeClr>
              </a:solidFill>
            </a:ln>
          </c:spPr>
          <c:marker>
            <c:spPr>
              <a:solidFill>
                <a:schemeClr val="accent1">
                  <a:lumMod val="75000"/>
                </a:schemeClr>
              </a:solidFill>
              <a:ln>
                <a:solidFill>
                  <a:schemeClr val="accent1">
                    <a:lumMod val="75000"/>
                  </a:schemeClr>
                </a:solidFill>
              </a:ln>
            </c:spPr>
          </c:marker>
          <c:dLbls>
            <c:dLbl>
              <c:idx val="0"/>
              <c:layout>
                <c:manualLayout>
                  <c:x val="-3.0830624757351172E-2"/>
                  <c:y val="-2.8257493959004554E-2"/>
                </c:manualLayout>
              </c:layout>
              <c:showLegendKey val="0"/>
              <c:showVal val="1"/>
              <c:showCatName val="0"/>
              <c:showSerName val="0"/>
              <c:showPercent val="0"/>
              <c:showBubbleSize val="0"/>
            </c:dLbl>
            <c:dLbl>
              <c:idx val="1"/>
              <c:layout>
                <c:manualLayout>
                  <c:x val="-1.8621362180274294E-2"/>
                  <c:y val="-3.6481189590045614E-2"/>
                </c:manualLayout>
              </c:layout>
              <c:showLegendKey val="0"/>
              <c:showVal val="1"/>
              <c:showCatName val="0"/>
              <c:showSerName val="0"/>
              <c:showPercent val="0"/>
              <c:showBubbleSize val="0"/>
            </c:dLbl>
            <c:dLbl>
              <c:idx val="2"/>
              <c:layout>
                <c:manualLayout>
                  <c:x val="-3.2660996036910542E-2"/>
                  <c:y val="-2.5501723766803788E-2"/>
                </c:manualLayout>
              </c:layout>
              <c:showLegendKey val="0"/>
              <c:showVal val="1"/>
              <c:showCatName val="0"/>
              <c:showSerName val="0"/>
              <c:showPercent val="0"/>
              <c:showBubbleSize val="0"/>
            </c:dLbl>
            <c:dLbl>
              <c:idx val="3"/>
              <c:layout>
                <c:manualLayout>
                  <c:x val="-2.8288072203901782E-2"/>
                  <c:y val="-2.8213879013442952E-2"/>
                </c:manualLayout>
              </c:layout>
              <c:showLegendKey val="0"/>
              <c:showVal val="1"/>
              <c:showCatName val="0"/>
              <c:showSerName val="0"/>
              <c:showPercent val="0"/>
              <c:showBubbleSize val="0"/>
            </c:dLbl>
            <c:dLbl>
              <c:idx val="4"/>
              <c:layout>
                <c:manualLayout>
                  <c:x val="-3.1027931052928281E-2"/>
                  <c:y val="-2.7995125762040642E-2"/>
                </c:manualLayout>
              </c:layout>
              <c:showLegendKey val="0"/>
              <c:showVal val="1"/>
              <c:showCatName val="0"/>
              <c:showSerName val="0"/>
              <c:showPercent val="0"/>
              <c:showBubbleSize val="0"/>
            </c:dLbl>
            <c:dLbl>
              <c:idx val="5"/>
              <c:layout>
                <c:manualLayout>
                  <c:x val="-2.9394908773910402E-2"/>
                  <c:y val="-4.4792115112209922E-2"/>
                </c:manualLayout>
              </c:layout>
              <c:showLegendKey val="0"/>
              <c:showVal val="1"/>
              <c:showCatName val="0"/>
              <c:showSerName val="0"/>
              <c:showPercent val="0"/>
              <c:showBubbleSize val="0"/>
            </c:dLbl>
            <c:dLbl>
              <c:idx val="6"/>
              <c:layout>
                <c:manualLayout>
                  <c:x val="-3.1345354976272582E-2"/>
                  <c:y val="-3.0313472114209612E-2"/>
                </c:manualLayout>
              </c:layout>
              <c:showLegendKey val="0"/>
              <c:showVal val="1"/>
              <c:showCatName val="0"/>
              <c:showSerName val="0"/>
              <c:showPercent val="0"/>
              <c:showBubbleSize val="0"/>
            </c:dLbl>
            <c:dLbl>
              <c:idx val="7"/>
              <c:layout>
                <c:manualLayout>
                  <c:x val="-3.6047158222713593E-2"/>
                  <c:y val="-2.4801931729807852E-2"/>
                </c:manualLayout>
              </c:layout>
              <c:showLegendKey val="0"/>
              <c:showVal val="1"/>
              <c:showCatName val="0"/>
              <c:showSerName val="0"/>
              <c:showPercent val="0"/>
              <c:showBubbleSize val="0"/>
            </c:dLbl>
            <c:dLbl>
              <c:idx val="8"/>
              <c:layout>
                <c:manualLayout>
                  <c:x val="-4.0748961469154306E-2"/>
                  <c:y val="-2.7557701922008671E-2"/>
                </c:manualLayout>
              </c:layout>
              <c:showLegendKey val="0"/>
              <c:showVal val="1"/>
              <c:showCatName val="0"/>
              <c:showSerName val="0"/>
              <c:showPercent val="0"/>
              <c:showBubbleSize val="0"/>
            </c:dLbl>
            <c:dLbl>
              <c:idx val="9"/>
              <c:layout>
                <c:manualLayout>
                  <c:x val="-3.6047158222713593E-2"/>
                  <c:y val="-3.5825012498611426E-2"/>
                </c:manualLayout>
              </c:layout>
              <c:showLegendKey val="0"/>
              <c:showVal val="1"/>
              <c:showCatName val="0"/>
              <c:showSerName val="0"/>
              <c:showPercent val="0"/>
              <c:showBubbleSize val="0"/>
            </c:dLbl>
            <c:dLbl>
              <c:idx val="10"/>
              <c:layout>
                <c:manualLayout>
                  <c:x val="-3.2912622725086181E-2"/>
                  <c:y val="-3.0313472114209612E-2"/>
                </c:manualLayout>
              </c:layout>
              <c:showLegendKey val="0"/>
              <c:showVal val="1"/>
              <c:showCatName val="0"/>
              <c:showSerName val="0"/>
              <c:showPercent val="0"/>
              <c:showBubbleSize val="0"/>
            </c:dLbl>
            <c:dLbl>
              <c:idx val="11"/>
              <c:layout>
                <c:manualLayout>
                  <c:x val="-2.8210819478645399E-2"/>
                  <c:y val="-2.7557701922008671E-2"/>
                </c:manualLayout>
              </c:layout>
              <c:showLegendKey val="0"/>
              <c:showVal val="1"/>
              <c:showCatName val="0"/>
              <c:showSerName val="0"/>
              <c:showPercent val="0"/>
              <c:showBubbleSize val="0"/>
            </c:dLbl>
            <c:dLbl>
              <c:idx val="12"/>
              <c:layout>
                <c:manualLayout>
                  <c:x val="-3.2912622725086181E-2"/>
                  <c:y val="-4.6848093267414716E-2"/>
                </c:manualLayout>
              </c:layout>
              <c:showLegendKey val="0"/>
              <c:showVal val="1"/>
              <c:showCatName val="0"/>
              <c:showSerName val="0"/>
              <c:showPercent val="0"/>
              <c:showBubbleSize val="0"/>
            </c:dLbl>
            <c:dLbl>
              <c:idx val="13"/>
              <c:layout>
                <c:manualLayout>
                  <c:x val="-2.6643551729831672E-2"/>
                  <c:y val="-3.5825012498611426E-2"/>
                </c:manualLayout>
              </c:layout>
              <c:showLegendKey val="0"/>
              <c:showVal val="1"/>
              <c:showCatName val="0"/>
              <c:showSerName val="0"/>
              <c:showPercent val="0"/>
              <c:showBubbleSize val="0"/>
            </c:dLbl>
            <c:dLbl>
              <c:idx val="14"/>
              <c:layout>
                <c:manualLayout>
                  <c:x val="-2.1941748483390817E-2"/>
                  <c:y val="-4.4092323075213921E-2"/>
                </c:manualLayout>
              </c:layout>
              <c:showLegendKey val="0"/>
              <c:showVal val="1"/>
              <c:showCatName val="0"/>
              <c:showSerName val="0"/>
              <c:showPercent val="0"/>
              <c:showBubbleSize val="0"/>
            </c:dLbl>
            <c:txPr>
              <a:bodyPr/>
              <a:lstStyle/>
              <a:p>
                <a:pPr>
                  <a:defRPr sz="1200">
                    <a:latin typeface="Calibri" panose="020F0502020204030204" pitchFamily="34" charset="0"/>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Φύλλο1!$C$2:$C$16</c:f>
              <c:numCache>
                <c:formatCode>General</c:formatCode>
                <c:ptCount val="15"/>
                <c:pt idx="0">
                  <c:v>22.6</c:v>
                </c:pt>
                <c:pt idx="1">
                  <c:v>16</c:v>
                </c:pt>
                <c:pt idx="2">
                  <c:v>13.5</c:v>
                </c:pt>
                <c:pt idx="3">
                  <c:v>14.8</c:v>
                </c:pt>
                <c:pt idx="4">
                  <c:v>10.7</c:v>
                </c:pt>
                <c:pt idx="5">
                  <c:v>10.9</c:v>
                </c:pt>
                <c:pt idx="6">
                  <c:v>12.6</c:v>
                </c:pt>
                <c:pt idx="7">
                  <c:v>17.100000000000001</c:v>
                </c:pt>
                <c:pt idx="8">
                  <c:v>20.399999999999999</c:v>
                </c:pt>
                <c:pt idx="9">
                  <c:v>23.4</c:v>
                </c:pt>
                <c:pt idx="10">
                  <c:v>27.6</c:v>
                </c:pt>
                <c:pt idx="11">
                  <c:v>16.600000000000001</c:v>
                </c:pt>
                <c:pt idx="12">
                  <c:v>23.7</c:v>
                </c:pt>
                <c:pt idx="13">
                  <c:v>23.4</c:v>
                </c:pt>
                <c:pt idx="14">
                  <c:v>26</c:v>
                </c:pt>
              </c:numCache>
            </c:numRef>
          </c:val>
          <c:smooth val="0"/>
        </c:ser>
        <c:ser>
          <c:idx val="2"/>
          <c:order val="2"/>
          <c:tx>
            <c:strRef>
              <c:f>Φύλλο1!$D$1</c:f>
              <c:strCache>
                <c:ptCount val="1"/>
                <c:pt idx="0">
                  <c:v>Αύξηση</c:v>
                </c:pt>
              </c:strCache>
            </c:strRef>
          </c:tx>
          <c:dLbls>
            <c:dLbl>
              <c:idx val="0"/>
              <c:layout>
                <c:manualLayout>
                  <c:x val="-2.6128784044571168E-2"/>
                  <c:y val="-3.3594150914448624E-2"/>
                </c:manualLayout>
              </c:layout>
              <c:showLegendKey val="0"/>
              <c:showVal val="1"/>
              <c:showCatName val="0"/>
              <c:showSerName val="0"/>
              <c:showPercent val="0"/>
              <c:showBubbleSize val="0"/>
            </c:dLbl>
            <c:dLbl>
              <c:idx val="1"/>
              <c:layout>
                <c:manualLayout>
                  <c:x val="-3.4294029058499674E-2"/>
                  <c:y val="-3.0794638338244598E-2"/>
                </c:manualLayout>
              </c:layout>
              <c:showLegendKey val="0"/>
              <c:showVal val="1"/>
              <c:showCatName val="0"/>
              <c:showSerName val="0"/>
              <c:showPercent val="0"/>
              <c:showBubbleSize val="0"/>
            </c:dLbl>
            <c:dLbl>
              <c:idx val="2"/>
              <c:layout>
                <c:manualLayout>
                  <c:x val="-2.4495735041785482E-2"/>
                  <c:y val="-1.9596588033428574E-2"/>
                </c:manualLayout>
              </c:layout>
              <c:showLegendKey val="0"/>
              <c:showVal val="1"/>
              <c:showCatName val="0"/>
              <c:showSerName val="0"/>
              <c:showPercent val="0"/>
              <c:showBubbleSize val="0"/>
            </c:dLbl>
            <c:dLbl>
              <c:idx val="3"/>
              <c:layout>
                <c:manualLayout>
                  <c:x val="-2.2862686038999786E-2"/>
                  <c:y val="-2.5195613185836602E-2"/>
                </c:manualLayout>
              </c:layout>
              <c:showLegendKey val="0"/>
              <c:showVal val="1"/>
              <c:showCatName val="0"/>
              <c:showSerName val="0"/>
              <c:showPercent val="0"/>
              <c:showBubbleSize val="0"/>
            </c:dLbl>
            <c:dLbl>
              <c:idx val="4"/>
              <c:layout>
                <c:manualLayout>
                  <c:x val="-4.0826225069642494E-2"/>
                  <c:y val="-1.679707545722444E-2"/>
                </c:manualLayout>
              </c:layout>
              <c:showLegendKey val="0"/>
              <c:showVal val="1"/>
              <c:showCatName val="0"/>
              <c:showSerName val="0"/>
              <c:showPercent val="0"/>
              <c:showBubbleSize val="0"/>
            </c:dLbl>
            <c:dLbl>
              <c:idx val="5"/>
              <c:layout>
                <c:manualLayout>
                  <c:x val="-2.9394882050142637E-2"/>
                  <c:y val="-3.3594150914448624E-2"/>
                </c:manualLayout>
              </c:layout>
              <c:showLegendKey val="0"/>
              <c:showVal val="1"/>
              <c:showCatName val="0"/>
              <c:showSerName val="0"/>
              <c:showPercent val="0"/>
              <c:showBubbleSize val="0"/>
            </c:dLbl>
            <c:dLbl>
              <c:idx val="6"/>
              <c:layout>
                <c:manualLayout>
                  <c:x val="-2.3574792114890844E-2"/>
                  <c:y val="-1.8196762859682261E-2"/>
                </c:manualLayout>
              </c:layout>
              <c:showLegendKey val="0"/>
              <c:showVal val="1"/>
              <c:showCatName val="0"/>
              <c:showSerName val="0"/>
              <c:showPercent val="0"/>
              <c:showBubbleSize val="0"/>
            </c:dLbl>
            <c:dLbl>
              <c:idx val="7"/>
              <c:layout>
                <c:manualLayout>
                  <c:x val="-2.8210819478645399E-2"/>
                  <c:y val="-2.7557701922008671E-2"/>
                </c:manualLayout>
              </c:layout>
              <c:showLegendKey val="0"/>
              <c:showVal val="1"/>
              <c:showCatName val="0"/>
              <c:showSerName val="0"/>
              <c:showPercent val="0"/>
              <c:showBubbleSize val="0"/>
            </c:dLbl>
            <c:dLbl>
              <c:idx val="8"/>
              <c:layout>
                <c:manualLayout>
                  <c:x val="-3.1345354976272582E-2"/>
                  <c:y val="-3.0313472114209612E-2"/>
                </c:manualLayout>
              </c:layout>
              <c:showLegendKey val="0"/>
              <c:showVal val="1"/>
              <c:showCatName val="0"/>
              <c:showSerName val="0"/>
              <c:showPercent val="0"/>
              <c:showBubbleSize val="0"/>
            </c:dLbl>
            <c:dLbl>
              <c:idx val="9"/>
              <c:layout>
                <c:manualLayout>
                  <c:x val="-2.8210819478645399E-2"/>
                  <c:y val="-2.4801931729807852E-2"/>
                </c:manualLayout>
              </c:layout>
              <c:showLegendKey val="0"/>
              <c:showVal val="1"/>
              <c:showCatName val="0"/>
              <c:showSerName val="0"/>
              <c:showPercent val="0"/>
              <c:showBubbleSize val="0"/>
            </c:dLbl>
            <c:dLbl>
              <c:idx val="10"/>
              <c:layout>
                <c:manualLayout>
                  <c:x val="-3.2912622725086181E-2"/>
                  <c:y val="-2.4801931729807852E-2"/>
                </c:manualLayout>
              </c:layout>
              <c:showLegendKey val="0"/>
              <c:showVal val="1"/>
              <c:showCatName val="0"/>
              <c:showSerName val="0"/>
              <c:showPercent val="0"/>
              <c:showBubbleSize val="0"/>
            </c:dLbl>
            <c:dLbl>
              <c:idx val="11"/>
              <c:layout>
                <c:manualLayout>
                  <c:x val="-2.8210819478645399E-2"/>
                  <c:y val="-2.204616153760704E-2"/>
                </c:manualLayout>
              </c:layout>
              <c:showLegendKey val="0"/>
              <c:showVal val="1"/>
              <c:showCatName val="0"/>
              <c:showSerName val="0"/>
              <c:showPercent val="0"/>
              <c:showBubbleSize val="0"/>
            </c:dLbl>
            <c:dLbl>
              <c:idx val="12"/>
              <c:layout>
                <c:manualLayout>
                  <c:x val="-3.2912622725086181E-2"/>
                  <c:y val="-2.7557701922008671E-2"/>
                </c:manualLayout>
              </c:layout>
              <c:showLegendKey val="0"/>
              <c:showVal val="1"/>
              <c:showCatName val="0"/>
              <c:showSerName val="0"/>
              <c:showPercent val="0"/>
              <c:showBubbleSize val="0"/>
            </c:dLbl>
            <c:dLbl>
              <c:idx val="13"/>
              <c:layout>
                <c:manualLayout>
                  <c:x val="-2.8210819478645271E-2"/>
                  <c:y val="-2.2046161537606992E-2"/>
                </c:manualLayout>
              </c:layout>
              <c:showLegendKey val="0"/>
              <c:showVal val="1"/>
              <c:showCatName val="0"/>
              <c:showSerName val="0"/>
              <c:showPercent val="0"/>
              <c:showBubbleSize val="0"/>
            </c:dLbl>
            <c:dLbl>
              <c:idx val="14"/>
              <c:layout>
                <c:manualLayout>
                  <c:x val="-2.6643551729831672E-2"/>
                  <c:y val="-3.8580782690812131E-2"/>
                </c:manualLayout>
              </c:layout>
              <c:showLegendKey val="0"/>
              <c:showVal val="1"/>
              <c:showCatName val="0"/>
              <c:showSerName val="0"/>
              <c:showPercent val="0"/>
              <c:showBubbleSize val="0"/>
            </c:dLbl>
            <c:txPr>
              <a:bodyPr/>
              <a:lstStyle/>
              <a:p>
                <a:pPr algn="ctr">
                  <a:defRPr lang="el-GR" sz="1200" b="0" i="0" u="none" strike="noStrike" kern="1200" baseline="0">
                    <a:solidFill>
                      <a:prstClr val="black"/>
                    </a:solidFill>
                    <a:latin typeface="Calibri" panose="020F0502020204030204" pitchFamily="34" charset="0"/>
                    <a:ea typeface="+mn-ea"/>
                    <a:cs typeface="+mn-cs"/>
                  </a:defRPr>
                </a:pPr>
                <a:endParaRPr lang="el-GR"/>
              </a:p>
            </c:txPr>
            <c:showLegendKey val="0"/>
            <c:showVal val="1"/>
            <c:showCatName val="0"/>
            <c:showSerName val="0"/>
            <c:showPercent val="0"/>
            <c:showBubbleSize val="0"/>
            <c:showLeaderLines val="0"/>
          </c:dLbls>
          <c:cat>
            <c:strRef>
              <c:f>Φύλλο1!$A$2:$A$16</c:f>
              <c:strCache>
                <c:ptCount val="15"/>
                <c:pt idx="0">
                  <c:v>ΦΕΒΡ. 2010</c:v>
                </c:pt>
                <c:pt idx="1">
                  <c:v>ΙΟΥΛ. 2010</c:v>
                </c:pt>
                <c:pt idx="2">
                  <c:v>ΙΑΝ. 2011</c:v>
                </c:pt>
                <c:pt idx="3">
                  <c:v>ΙΟΥΛ. 2011</c:v>
                </c:pt>
                <c:pt idx="4">
                  <c:v>ΙΑΝ. 2012</c:v>
                </c:pt>
                <c:pt idx="5">
                  <c:v>ΙΟΥΛ. 2012</c:v>
                </c:pt>
                <c:pt idx="6">
                  <c:v>ΙΑΝ. 2013</c:v>
                </c:pt>
                <c:pt idx="7">
                  <c:v>ΙΟΥΛ. 2013</c:v>
                </c:pt>
                <c:pt idx="8">
                  <c:v>ΦΕΒΡ. 2014</c:v>
                </c:pt>
                <c:pt idx="9">
                  <c:v>ΙΟΥΛ. 2014</c:v>
                </c:pt>
                <c:pt idx="10">
                  <c:v>ΦΕΒΡ. 2015</c:v>
                </c:pt>
                <c:pt idx="11">
                  <c:v>ΙΟΥΛ. 2015</c:v>
                </c:pt>
                <c:pt idx="12">
                  <c:v>ΦΕΒΡ. 2016</c:v>
                </c:pt>
                <c:pt idx="13">
                  <c:v>ΙΟΥΛ. 2016</c:v>
                </c:pt>
                <c:pt idx="14">
                  <c:v>ΦΕΒΡ. 2017</c:v>
                </c:pt>
              </c:strCache>
            </c:strRef>
          </c:cat>
          <c:val>
            <c:numRef>
              <c:f>Φύλλο1!$D$2:$D$16</c:f>
              <c:numCache>
                <c:formatCode>General</c:formatCode>
                <c:ptCount val="15"/>
                <c:pt idx="0">
                  <c:v>6.4</c:v>
                </c:pt>
                <c:pt idx="1">
                  <c:v>5.6</c:v>
                </c:pt>
                <c:pt idx="2">
                  <c:v>6.2</c:v>
                </c:pt>
                <c:pt idx="3">
                  <c:v>4.5</c:v>
                </c:pt>
                <c:pt idx="4">
                  <c:v>6.5</c:v>
                </c:pt>
                <c:pt idx="5">
                  <c:v>3.2</c:v>
                </c:pt>
                <c:pt idx="6">
                  <c:v>6.2</c:v>
                </c:pt>
                <c:pt idx="7">
                  <c:v>7.1</c:v>
                </c:pt>
                <c:pt idx="8">
                  <c:v>12.4</c:v>
                </c:pt>
                <c:pt idx="9">
                  <c:v>11.2</c:v>
                </c:pt>
                <c:pt idx="10">
                  <c:v>18.8</c:v>
                </c:pt>
                <c:pt idx="11">
                  <c:v>7.9</c:v>
                </c:pt>
                <c:pt idx="12">
                  <c:v>12.9</c:v>
                </c:pt>
                <c:pt idx="13">
                  <c:v>9.7000000000000011</c:v>
                </c:pt>
                <c:pt idx="14">
                  <c:v>13.4</c:v>
                </c:pt>
              </c:numCache>
            </c:numRef>
          </c:val>
          <c:smooth val="0"/>
        </c:ser>
        <c:dLbls>
          <c:showLegendKey val="0"/>
          <c:showVal val="0"/>
          <c:showCatName val="0"/>
          <c:showSerName val="0"/>
          <c:showPercent val="0"/>
          <c:showBubbleSize val="0"/>
        </c:dLbls>
        <c:marker val="1"/>
        <c:smooth val="0"/>
        <c:axId val="112769664"/>
        <c:axId val="112787840"/>
      </c:lineChart>
      <c:catAx>
        <c:axId val="112769664"/>
        <c:scaling>
          <c:orientation val="minMax"/>
        </c:scaling>
        <c:delete val="0"/>
        <c:axPos val="b"/>
        <c:majorTickMark val="out"/>
        <c:minorTickMark val="none"/>
        <c:tickLblPos val="nextTo"/>
        <c:txPr>
          <a:bodyPr/>
          <a:lstStyle/>
          <a:p>
            <a:pPr>
              <a:defRPr sz="1200">
                <a:latin typeface="Calibri" panose="020F0502020204030204" pitchFamily="34" charset="0"/>
              </a:defRPr>
            </a:pPr>
            <a:endParaRPr lang="el-GR"/>
          </a:p>
        </c:txPr>
        <c:crossAx val="112787840"/>
        <c:crosses val="autoZero"/>
        <c:auto val="1"/>
        <c:lblAlgn val="ctr"/>
        <c:lblOffset val="100"/>
        <c:noMultiLvlLbl val="0"/>
      </c:catAx>
      <c:valAx>
        <c:axId val="112787840"/>
        <c:scaling>
          <c:orientation val="minMax"/>
        </c:scaling>
        <c:delete val="0"/>
        <c:axPos val="l"/>
        <c:majorGridlines/>
        <c:numFmt formatCode="General" sourceLinked="1"/>
        <c:majorTickMark val="out"/>
        <c:minorTickMark val="none"/>
        <c:tickLblPos val="nextTo"/>
        <c:txPr>
          <a:bodyPr/>
          <a:lstStyle/>
          <a:p>
            <a:pPr>
              <a:defRPr sz="1200">
                <a:latin typeface="Calibri" panose="020F0502020204030204" pitchFamily="34" charset="0"/>
              </a:defRPr>
            </a:pPr>
            <a:endParaRPr lang="el-GR"/>
          </a:p>
        </c:txPr>
        <c:crossAx val="112769664"/>
        <c:crosses val="autoZero"/>
        <c:crossBetween val="between"/>
      </c:valAx>
    </c:plotArea>
    <c:legend>
      <c:legendPos val="r"/>
      <c:layout>
        <c:manualLayout>
          <c:xMode val="edge"/>
          <c:yMode val="edge"/>
          <c:x val="0.22458305124570638"/>
          <c:y val="4.6355526469281172E-3"/>
          <c:w val="0.50957763952153468"/>
          <c:h val="6.7545663329074551E-2"/>
        </c:manualLayout>
      </c:layout>
      <c:overlay val="0"/>
      <c:txPr>
        <a:bodyPr/>
        <a:lstStyle/>
        <a:p>
          <a:pPr>
            <a:defRPr sz="1200">
              <a:latin typeface="Calibri" panose="020F0502020204030204" pitchFamily="34" charset="0"/>
            </a:defRPr>
          </a:pPr>
          <a:endParaRPr lang="el-GR"/>
        </a:p>
      </c:txPr>
    </c:legend>
    <c:plotVisOnly val="1"/>
    <c:dispBlanksAs val="gap"/>
    <c:showDLblsOverMax val="0"/>
  </c:chart>
  <c:txPr>
    <a:bodyPr/>
    <a:lstStyle/>
    <a:p>
      <a:pPr>
        <a:defRPr sz="1800"/>
      </a:pPr>
      <a:endParaRPr lang="el-GR"/>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fld id="{58A73561-E113-4460-A6EB-2A5529EA8433}" type="datetimeFigureOut">
              <a:rPr lang="el-GR" smtClean="0"/>
              <a:t>22/3/2017</a:t>
            </a:fld>
            <a:endParaRPr lang="el-GR"/>
          </a:p>
        </p:txBody>
      </p:sp>
      <p:sp>
        <p:nvSpPr>
          <p:cNvPr id="4" name="Θέση υποσέλιδου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fld id="{302D628F-C92C-4BCB-AFD4-CDD660BA2CEF}" type="slidenum">
              <a:rPr lang="el-GR" smtClean="0"/>
              <a:t>‹#›</a:t>
            </a:fld>
            <a:endParaRPr lang="el-GR"/>
          </a:p>
        </p:txBody>
      </p:sp>
    </p:spTree>
    <p:extLst>
      <p:ext uri="{BB962C8B-B14F-4D97-AF65-F5344CB8AC3E}">
        <p14:creationId xmlns:p14="http://schemas.microsoft.com/office/powerpoint/2010/main" val="13425979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19565" cy="492290"/>
          </a:xfrm>
          <a:prstGeom prst="rect">
            <a:avLst/>
          </a:prstGeom>
        </p:spPr>
        <p:txBody>
          <a:bodyPr vert="horz" lIns="90282" tIns="45141" rIns="90282" bIns="45141" rtlCol="0"/>
          <a:lstStyle>
            <a:lvl1pPr algn="l">
              <a:defRPr sz="1200"/>
            </a:lvl1pPr>
          </a:lstStyle>
          <a:p>
            <a:pPr>
              <a:defRPr/>
            </a:pPr>
            <a:endParaRPr lang="el-GR"/>
          </a:p>
        </p:txBody>
      </p:sp>
      <p:sp>
        <p:nvSpPr>
          <p:cNvPr id="3" name="2 - Θέση ημερομηνίας"/>
          <p:cNvSpPr>
            <a:spLocks noGrp="1"/>
          </p:cNvSpPr>
          <p:nvPr>
            <p:ph type="dt" idx="1"/>
          </p:nvPr>
        </p:nvSpPr>
        <p:spPr>
          <a:xfrm>
            <a:off x="3816199" y="0"/>
            <a:ext cx="2917992" cy="492290"/>
          </a:xfrm>
          <a:prstGeom prst="rect">
            <a:avLst/>
          </a:prstGeom>
        </p:spPr>
        <p:txBody>
          <a:bodyPr vert="horz" lIns="90282" tIns="45141" rIns="90282" bIns="45141" rtlCol="0"/>
          <a:lstStyle>
            <a:lvl1pPr algn="r">
              <a:defRPr sz="1200"/>
            </a:lvl1pPr>
          </a:lstStyle>
          <a:p>
            <a:pPr>
              <a:defRPr/>
            </a:pPr>
            <a:fld id="{FE2FB7C0-ED55-4B35-968E-031399427144}" type="datetimeFigureOut">
              <a:rPr lang="el-GR"/>
              <a:pPr>
                <a:defRPr/>
              </a:pPr>
              <a:t>22/3/2017</a:t>
            </a:fld>
            <a:endParaRPr lang="el-GR" dirty="0"/>
          </a:p>
        </p:txBody>
      </p:sp>
      <p:sp>
        <p:nvSpPr>
          <p:cNvPr id="4" name="3 - Θέση εικόνας διαφάνειας"/>
          <p:cNvSpPr>
            <a:spLocks noGrp="1" noRot="1" noChangeAspect="1"/>
          </p:cNvSpPr>
          <p:nvPr>
            <p:ph type="sldImg" idx="2"/>
          </p:nvPr>
        </p:nvSpPr>
        <p:spPr>
          <a:xfrm>
            <a:off x="901700" y="739775"/>
            <a:ext cx="4933950" cy="3700463"/>
          </a:xfrm>
          <a:prstGeom prst="rect">
            <a:avLst/>
          </a:prstGeom>
          <a:noFill/>
          <a:ln w="12700">
            <a:solidFill>
              <a:prstClr val="black"/>
            </a:solidFill>
          </a:ln>
        </p:spPr>
        <p:txBody>
          <a:bodyPr vert="horz" lIns="90282" tIns="45141" rIns="90282" bIns="45141" rtlCol="0" anchor="ctr"/>
          <a:lstStyle/>
          <a:p>
            <a:pPr lvl="0"/>
            <a:endParaRPr lang="el-GR" noProof="0" dirty="0" smtClean="0"/>
          </a:p>
        </p:txBody>
      </p:sp>
      <p:sp>
        <p:nvSpPr>
          <p:cNvPr id="5" name="4 - Θέση σημειώσεων"/>
          <p:cNvSpPr>
            <a:spLocks noGrp="1"/>
          </p:cNvSpPr>
          <p:nvPr>
            <p:ph type="body" sz="quarter" idx="3"/>
          </p:nvPr>
        </p:nvSpPr>
        <p:spPr>
          <a:xfrm>
            <a:off x="674836" y="4686223"/>
            <a:ext cx="5387666" cy="4440077"/>
          </a:xfrm>
          <a:prstGeom prst="rect">
            <a:avLst/>
          </a:prstGeom>
        </p:spPr>
        <p:txBody>
          <a:bodyPr vert="horz" lIns="90282" tIns="45141" rIns="90282" bIns="45141" rtlCol="0">
            <a:normAutofit/>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a:xfrm>
            <a:off x="0" y="9372445"/>
            <a:ext cx="2919565" cy="492290"/>
          </a:xfrm>
          <a:prstGeom prst="rect">
            <a:avLst/>
          </a:prstGeom>
        </p:spPr>
        <p:txBody>
          <a:bodyPr vert="horz" lIns="90282" tIns="45141" rIns="90282" bIns="45141" rtlCol="0" anchor="b"/>
          <a:lstStyle>
            <a:lvl1pPr algn="l">
              <a:defRPr sz="1200"/>
            </a:lvl1pPr>
          </a:lstStyle>
          <a:p>
            <a:pPr>
              <a:defRPr/>
            </a:pPr>
            <a:endParaRPr lang="el-GR"/>
          </a:p>
        </p:txBody>
      </p:sp>
      <p:sp>
        <p:nvSpPr>
          <p:cNvPr id="7" name="6 - Θέση αριθμού διαφάνειας"/>
          <p:cNvSpPr>
            <a:spLocks noGrp="1"/>
          </p:cNvSpPr>
          <p:nvPr>
            <p:ph type="sldNum" sz="quarter" idx="5"/>
          </p:nvPr>
        </p:nvSpPr>
        <p:spPr>
          <a:xfrm>
            <a:off x="3816199" y="9372445"/>
            <a:ext cx="2917992" cy="492290"/>
          </a:xfrm>
          <a:prstGeom prst="rect">
            <a:avLst/>
          </a:prstGeom>
        </p:spPr>
        <p:txBody>
          <a:bodyPr vert="horz" lIns="90282" tIns="45141" rIns="90282" bIns="45141" rtlCol="0" anchor="b"/>
          <a:lstStyle>
            <a:lvl1pPr algn="r">
              <a:defRPr sz="1200"/>
            </a:lvl1pPr>
          </a:lstStyle>
          <a:p>
            <a:pPr>
              <a:defRPr/>
            </a:pPr>
            <a:fld id="{2C190004-608B-4376-ABEC-012B3898891D}" type="slidenum">
              <a:rPr lang="el-GR"/>
              <a:pPr>
                <a:defRPr/>
              </a:pPr>
              <a:t>‹#›</a:t>
            </a:fld>
            <a:endParaRPr lang="el-GR" dirty="0"/>
          </a:p>
        </p:txBody>
      </p:sp>
    </p:spTree>
    <p:extLst>
      <p:ext uri="{BB962C8B-B14F-4D97-AF65-F5344CB8AC3E}">
        <p14:creationId xmlns:p14="http://schemas.microsoft.com/office/powerpoint/2010/main" val="1263124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3824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3824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11F097-3AF7-48EA-9044-1401EF6114B4}" type="slidenum">
              <a:rPr lang="el-GR" smtClean="0"/>
              <a:pPr/>
              <a:t>1</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848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848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5B97915-E79F-4B8E-A964-67B79A88F9A0}" type="slidenum">
              <a:rPr lang="el-GR" smtClean="0"/>
              <a:pPr/>
              <a:t>10</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950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95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C1CCB9-A0ED-47EB-8A89-37ABD3ECBF21}" type="slidenum">
              <a:rPr lang="el-GR" smtClean="0"/>
              <a:pPr/>
              <a:t>11</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950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95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C1CCB9-A0ED-47EB-8A89-37ABD3ECBF21}" type="slidenum">
              <a:rPr lang="el-GR" smtClean="0">
                <a:solidFill>
                  <a:prstClr val="black"/>
                </a:solidFill>
              </a:rPr>
              <a:pPr/>
              <a:t>12</a:t>
            </a:fld>
            <a:endParaRPr lang="el-GR"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05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05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5374FE-1EE7-439E-92FE-F1A0E5CE0C3A}" type="slidenum">
              <a:rPr lang="el-GR" smtClean="0"/>
              <a:pPr/>
              <a:t>13</a:t>
            </a:fld>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155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155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752BF0E-98FB-46AA-8234-51301AB0DEF1}" type="slidenum">
              <a:rPr lang="el-GR" smtClean="0"/>
              <a:pPr/>
              <a:t>14</a:t>
            </a:fld>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257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258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EE6B45-1E10-461A-B292-8002BA2DEA19}" type="slidenum">
              <a:rPr lang="el-GR" smtClean="0"/>
              <a:pPr/>
              <a:t>15</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360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360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56D603-BF19-43A1-815D-16659A6BC5AC}" type="slidenum">
              <a:rPr lang="el-GR" smtClean="0">
                <a:solidFill>
                  <a:srgbClr val="000000"/>
                </a:solidFill>
              </a:rPr>
              <a:pPr/>
              <a:t>16</a:t>
            </a:fld>
            <a:endParaRPr lang="el-GR"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89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89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D01F1B-6B2A-4F0A-AFD7-6E4B963EC0D6}" type="slidenum">
              <a:rPr lang="el-GR" smtClean="0"/>
              <a:pPr/>
              <a:t>17</a:t>
            </a:fld>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462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462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6B9E9F-E210-4F61-9F0E-1AB5E1D9C9F2}" type="slidenum">
              <a:rPr lang="el-GR" smtClean="0"/>
              <a:pPr/>
              <a:t>18</a:t>
            </a:fld>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462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462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6B9E9F-E210-4F61-9F0E-1AB5E1D9C9F2}" type="slidenum">
              <a:rPr lang="el-GR" smtClean="0">
                <a:solidFill>
                  <a:prstClr val="black"/>
                </a:solidFill>
              </a:rPr>
              <a:pPr/>
              <a:t>19</a:t>
            </a:fld>
            <a:endParaRPr lang="el-GR"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139267" name="2 - Θέση σημειώσεων"/>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3926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EFF6639-3724-4C3D-BEA4-CB8EC43E6CC4}" type="slidenum">
              <a:rPr lang="el-GR" smtClean="0"/>
              <a:pPr/>
              <a:t>2</a:t>
            </a:fld>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89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89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D01F1B-6B2A-4F0A-AFD7-6E4B963EC0D6}" type="slidenum">
              <a:rPr lang="el-GR" smtClean="0"/>
              <a:pPr/>
              <a:t>20</a:t>
            </a:fld>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667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66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6C7D7CE-81A7-4855-AD34-D9E205CC7C30}" type="slidenum">
              <a:rPr lang="el-GR" smtClean="0"/>
              <a:pPr/>
              <a:t>21</a:t>
            </a:fld>
            <a:endParaRPr 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5974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5974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B7490B1-5A09-4649-97F5-2F14B56D618E}" type="slidenum">
              <a:rPr lang="el-GR" smtClean="0"/>
              <a:pPr/>
              <a:t>22</a:t>
            </a:fld>
            <a:endParaRPr 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179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179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E7C736-2197-4B62-89F6-ADF2E4CF90B5}" type="slidenum">
              <a:rPr lang="el-GR" smtClean="0">
                <a:solidFill>
                  <a:srgbClr val="000000"/>
                </a:solidFill>
              </a:rPr>
              <a:pPr/>
              <a:t>23</a:t>
            </a:fld>
            <a:endParaRPr lang="el-GR"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589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589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8E1EC3-E352-4DA3-ACAF-7A0F5DB58973}" type="slidenum">
              <a:rPr lang="el-GR" smtClean="0"/>
              <a:pPr/>
              <a:t>24</a:t>
            </a:fld>
            <a:endParaRPr 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793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794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953EF7C-4FE7-499F-B034-96A82871FCEE}" type="slidenum">
              <a:rPr lang="el-GR" smtClean="0">
                <a:solidFill>
                  <a:srgbClr val="000000"/>
                </a:solidFill>
              </a:rPr>
              <a:pPr/>
              <a:t>25</a:t>
            </a:fld>
            <a:endParaRPr lang="el-GR"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589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589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8E1EC3-E352-4DA3-ACAF-7A0F5DB58973}" type="slidenum">
              <a:rPr lang="el-GR" smtClean="0"/>
              <a:pPr/>
              <a:t>26</a:t>
            </a:fld>
            <a:endParaRPr 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7203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7203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51F62A-FE37-434B-BF4F-93D3F2509474}" type="slidenum">
              <a:rPr lang="el-GR" smtClean="0"/>
              <a:pPr/>
              <a:t>27</a:t>
            </a:fld>
            <a:endParaRPr 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7408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7408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3E263F-74BD-452D-B7DD-7239F84E05BD}" type="slidenum">
              <a:rPr lang="el-GR" smtClean="0"/>
              <a:pPr/>
              <a:t>28</a:t>
            </a:fld>
            <a:endParaRPr 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7510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751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9AD412-81FB-489F-97DB-056816093B82}" type="slidenum">
              <a:rPr lang="el-GR" smtClean="0"/>
              <a:pPr/>
              <a:t>29</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029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029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B2C4FF5-23A2-4A80-82D4-0D9DA645B3BC}" type="slidenum">
              <a:rPr lang="el-GR" smtClean="0"/>
              <a:pPr/>
              <a:t>3</a:t>
            </a:fld>
            <a:endParaRPr lang="el-G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8125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8125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D37D37-2EDB-4428-9C8D-4D833DBA9529}" type="slidenum">
              <a:rPr lang="el-GR" smtClean="0"/>
              <a:pPr/>
              <a:t>30</a:t>
            </a:fld>
            <a:endParaRPr lang="el-G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8739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8739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3E54FB-8795-42BC-AB1D-4C20E2511FD8}" type="slidenum">
              <a:rPr lang="el-GR" smtClean="0"/>
              <a:pPr/>
              <a:t>31</a:t>
            </a:fld>
            <a:endParaRPr lang="el-G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8841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8842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651092A-18E2-497D-9AD6-6DCD1334411D}" type="slidenum">
              <a:rPr lang="el-GR" smtClean="0"/>
              <a:pPr/>
              <a:t>32</a:t>
            </a:fld>
            <a:endParaRPr lang="el-G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8944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8944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30D5CA-C5F6-4B72-9676-FB965C1B7226}" type="slidenum">
              <a:rPr lang="el-GR" smtClean="0"/>
              <a:pPr/>
              <a:t>33</a:t>
            </a:fld>
            <a:endParaRPr lang="el-G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377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378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CF8BDA-5139-4816-BC71-7C4B875E15D7}" type="slidenum">
              <a:rPr lang="el-GR" smtClean="0">
                <a:solidFill>
                  <a:prstClr val="black"/>
                </a:solidFill>
              </a:rPr>
              <a:pPr/>
              <a:t>34</a:t>
            </a:fld>
            <a:endParaRPr lang="el-GR" smtClean="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73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273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248F84-F1CE-4843-8841-ECADCC166B8B}" type="slidenum">
              <a:rPr lang="el-GR" smtClean="0">
                <a:solidFill>
                  <a:prstClr val="black"/>
                </a:solidFill>
              </a:rPr>
              <a:pPr/>
              <a:t>35</a:t>
            </a:fld>
            <a:endParaRPr lang="el-GR" smtClean="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835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2835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10C18A-3BEA-4237-A385-CDF151572BA2}" type="slidenum">
              <a:rPr lang="el-GR" smtClean="0">
                <a:solidFill>
                  <a:prstClr val="black"/>
                </a:solidFill>
              </a:rPr>
              <a:pPr/>
              <a:t>36</a:t>
            </a:fld>
            <a:endParaRPr lang="el-GR" smtClean="0">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8739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8739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3E54FB-8795-42BC-AB1D-4C20E2511FD8}" type="slidenum">
              <a:rPr lang="el-GR" smtClean="0"/>
              <a:pPr/>
              <a:t>37</a:t>
            </a:fld>
            <a:endParaRPr lang="el-GR"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945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945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9030435-0D4F-4F80-A1EA-EF109906A973}" type="slidenum">
              <a:rPr lang="el-GR" smtClean="0">
                <a:solidFill>
                  <a:prstClr val="black"/>
                </a:solidFill>
              </a:rPr>
              <a:pPr/>
              <a:t>38</a:t>
            </a:fld>
            <a:endParaRPr lang="el-GR" smtClean="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8739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8739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3E54FB-8795-42BC-AB1D-4C20E2511FD8}" type="slidenum">
              <a:rPr lang="el-GR" smtClean="0">
                <a:solidFill>
                  <a:prstClr val="black"/>
                </a:solidFill>
              </a:rPr>
              <a:pPr/>
              <a:t>39</a:t>
            </a:fld>
            <a:endParaRPr lang="el-GR" smtClean="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131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131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EB74880-D992-436D-85F3-587B7014426A}" type="slidenum">
              <a:rPr lang="el-GR" smtClean="0"/>
              <a:pPr/>
              <a:t>4</a:t>
            </a:fld>
            <a:endParaRPr lang="el-GR"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89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89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D01F1B-6B2A-4F0A-AFD7-6E4B963EC0D6}" type="slidenum">
              <a:rPr lang="el-GR" smtClean="0">
                <a:solidFill>
                  <a:prstClr val="black"/>
                </a:solidFill>
              </a:rPr>
              <a:pPr/>
              <a:t>40</a:t>
            </a:fld>
            <a:endParaRPr lang="el-GR" smtClean="0">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7101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7101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DF7124-7527-44E9-9E4C-1D4C830BCE09}" type="slidenum">
              <a:rPr lang="el-GR" smtClean="0">
                <a:solidFill>
                  <a:srgbClr val="000000"/>
                </a:solidFill>
              </a:rPr>
              <a:pPr/>
              <a:t>41</a:t>
            </a:fld>
            <a:endParaRPr lang="el-GR" smtClean="0">
              <a:solidFill>
                <a:srgbClr val="000000"/>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9046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9046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8CBD09E-D7B0-4E97-A422-4FA5696056CC}" type="slidenum">
              <a:rPr lang="el-GR" smtClean="0"/>
              <a:pPr/>
              <a:t>42</a:t>
            </a:fld>
            <a:endParaRPr lang="el-GR"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9251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9251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DD0E9C5-62AC-4ADE-B12F-FCB49763B673}" type="slidenum">
              <a:rPr lang="el-GR" smtClean="0"/>
              <a:pPr/>
              <a:t>43</a:t>
            </a:fld>
            <a:endParaRPr lang="el-GR"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89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89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D01F1B-6B2A-4F0A-AFD7-6E4B963EC0D6}" type="slidenum">
              <a:rPr lang="el-GR" smtClean="0"/>
              <a:pPr/>
              <a:t>44</a:t>
            </a:fld>
            <a:endParaRPr lang="el-GR"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9968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9968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3DD9CE9-271B-4A95-B900-47D9EE1ABE0E}" type="slidenum">
              <a:rPr lang="el-GR" smtClean="0"/>
              <a:pPr/>
              <a:t>45</a:t>
            </a:fld>
            <a:endParaRPr lang="el-GR"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377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378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CF8BDA-5139-4816-BC71-7C4B875E15D7}" type="slidenum">
              <a:rPr lang="el-GR" smtClean="0"/>
              <a:pPr/>
              <a:t>46</a:t>
            </a:fld>
            <a:endParaRPr lang="el-GR"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582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582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08C270-D2F5-40ED-B659-284BF8A0C4BF}" type="slidenum">
              <a:rPr lang="el-GR" smtClean="0"/>
              <a:pPr/>
              <a:t>47</a:t>
            </a:fld>
            <a:endParaRPr lang="el-GR"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685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685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E71D05-B33D-4577-AE51-44DBCDA2251B}" type="slidenum">
              <a:rPr lang="el-GR" smtClean="0"/>
              <a:pPr/>
              <a:t>48</a:t>
            </a:fld>
            <a:endParaRPr lang="el-GR"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889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890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53333C9-8212-4EB5-A0E0-66C19D8B8C97}" type="slidenum">
              <a:rPr lang="el-GR" smtClean="0"/>
              <a:pPr/>
              <a:t>49</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233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234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449511-E50B-4E3E-B83F-96D825FD794A}" type="slidenum">
              <a:rPr lang="el-GR" smtClean="0"/>
              <a:pPr/>
              <a:t>5</a:t>
            </a:fld>
            <a:endParaRPr lang="el-GR"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070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070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8C6EC1-0EC6-4690-AFB5-E6F89685B48B}" type="slidenum">
              <a:rPr lang="el-GR" smtClean="0"/>
              <a:pPr/>
              <a:t>50</a:t>
            </a:fld>
            <a:endParaRPr lang="el-GR"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275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275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26141D-FFB6-4B3F-B03A-1F3983E3E90C}" type="slidenum">
              <a:rPr lang="el-GR" smtClean="0"/>
              <a:pPr/>
              <a:t>51</a:t>
            </a:fld>
            <a:endParaRPr lang="el-GR"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094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094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2547324-17DF-470D-93DA-C39BFC1376F4}" type="slidenum">
              <a:rPr lang="el-GR" smtClean="0"/>
              <a:pPr/>
              <a:t>52</a:t>
            </a:fld>
            <a:endParaRPr lang="el-GR"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299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299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BFCB78-DCE5-4989-95A1-CD2C161169E9}" type="slidenum">
              <a:rPr lang="el-GR" smtClean="0"/>
              <a:pPr/>
              <a:t>53</a:t>
            </a:fld>
            <a:endParaRPr lang="el-GR"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377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378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CF8BDA-5139-4816-BC71-7C4B875E15D7}" type="slidenum">
              <a:rPr lang="el-GR" smtClean="0">
                <a:solidFill>
                  <a:prstClr val="black"/>
                </a:solidFill>
              </a:rPr>
              <a:pPr/>
              <a:t>54</a:t>
            </a:fld>
            <a:endParaRPr lang="el-GR" smtClean="0">
              <a:solidFill>
                <a:prstClr val="black"/>
              </a:solidFil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377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378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CF8BDA-5139-4816-BC71-7C4B875E15D7}" type="slidenum">
              <a:rPr lang="el-GR" smtClean="0"/>
              <a:pPr/>
              <a:t>55</a:t>
            </a:fld>
            <a:endParaRPr lang="el-GR"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401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402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750E379-A2C6-4A2D-8093-629D12910C89}" type="slidenum">
              <a:rPr lang="el-GR" smtClean="0"/>
              <a:pPr/>
              <a:t>56</a:t>
            </a:fld>
            <a:endParaRPr lang="el-GR"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504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504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297B16-056E-416C-B6EB-33E7D2D16641}" type="slidenum">
              <a:rPr lang="el-GR" smtClean="0"/>
              <a:pPr/>
              <a:t>57</a:t>
            </a:fld>
            <a:endParaRPr lang="el-GR"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504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504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297B16-056E-416C-B6EB-33E7D2D16641}" type="slidenum">
              <a:rPr lang="el-GR" smtClean="0"/>
              <a:pPr/>
              <a:t>58</a:t>
            </a:fld>
            <a:endParaRPr lang="el-GR"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1504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1504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297B16-056E-416C-B6EB-33E7D2D16641}" type="slidenum">
              <a:rPr lang="el-GR" smtClean="0"/>
              <a:pPr/>
              <a:t>59</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33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33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EA465CC-DBD4-4838-990A-ED2CA470017B}" type="slidenum">
              <a:rPr lang="el-GR" smtClean="0"/>
              <a:pPr/>
              <a:t>6</a:t>
            </a:fld>
            <a:endParaRPr lang="el-GR"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73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273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248F84-F1CE-4843-8841-ECADCC166B8B}" type="slidenum">
              <a:rPr lang="el-GR" smtClean="0">
                <a:solidFill>
                  <a:prstClr val="black"/>
                </a:solidFill>
              </a:rPr>
              <a:pPr/>
              <a:t>60</a:t>
            </a:fld>
            <a:endParaRPr lang="el-GR" smtClean="0">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3040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3040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BB9EA1-2EF2-4938-A32D-D2C8DD4AE844}" type="slidenum">
              <a:rPr lang="el-GR" smtClean="0"/>
              <a:pPr/>
              <a:t>61</a:t>
            </a:fld>
            <a:endParaRPr lang="el-GR"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3347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3347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6412457-72CD-4345-B411-DAE49FB42CB6}" type="slidenum">
              <a:rPr lang="el-GR" smtClean="0"/>
              <a:pPr/>
              <a:t>62</a:t>
            </a:fld>
            <a:endParaRPr lang="el-GR"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0377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0378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CF8BDA-5139-4816-BC71-7C4B875E15D7}" type="slidenum">
              <a:rPr lang="el-GR" smtClean="0"/>
              <a:pPr/>
              <a:t>63</a:t>
            </a:fld>
            <a:endParaRPr lang="el-GR"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89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89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D01F1B-6B2A-4F0A-AFD7-6E4B963EC0D6}" type="slidenum">
              <a:rPr lang="el-GR" smtClean="0">
                <a:solidFill>
                  <a:prstClr val="black"/>
                </a:solidFill>
              </a:rPr>
              <a:pPr/>
              <a:t>64</a:t>
            </a:fld>
            <a:endParaRPr lang="el-GR" smtClean="0">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3961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3962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D06EC7E-4A48-4E4B-9288-967892241DD5}" type="slidenum">
              <a:rPr lang="el-GR" smtClean="0"/>
              <a:pPr/>
              <a:t>65</a:t>
            </a:fld>
            <a:endParaRPr lang="el-GR"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064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064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527D47-3ED2-4405-8178-83267A3E6596}" type="slidenum">
              <a:rPr lang="el-GR" smtClean="0"/>
              <a:pPr/>
              <a:t>66</a:t>
            </a:fld>
            <a:endParaRPr lang="el-GR"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166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166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61E83F-8B32-40C2-880C-3817D6AB73ED}" type="slidenum">
              <a:rPr lang="el-GR" smtClean="0"/>
              <a:pPr/>
              <a:t>67</a:t>
            </a:fld>
            <a:endParaRPr lang="el-GR"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269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269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9DDC79-DCE1-4CFC-B827-2570463BD440}" type="slidenum">
              <a:rPr lang="el-GR" smtClean="0"/>
              <a:pPr/>
              <a:t>68</a:t>
            </a:fld>
            <a:endParaRPr lang="el-GR"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371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371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0C87CF-3520-450D-B0CB-7EE559D1C601}" type="slidenum">
              <a:rPr lang="el-GR" smtClean="0"/>
              <a:pPr/>
              <a:t>69</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4387"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4388"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858B95-3E39-4ACC-8474-487F7F325AD2}" type="slidenum">
              <a:rPr lang="el-GR" smtClean="0"/>
              <a:pPr/>
              <a:t>7</a:t>
            </a:fld>
            <a:endParaRPr lang="el-GR"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457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457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43E3AC-ED44-4A30-BBEB-3A1FABD98ADB}" type="slidenum">
              <a:rPr lang="el-GR" smtClean="0"/>
              <a:pPr/>
              <a:t>70</a:t>
            </a:fld>
            <a:endParaRPr lang="el-GR"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227331"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227332"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248F84-F1CE-4843-8841-ECADCC166B8B}" type="slidenum">
              <a:rPr lang="el-GR" smtClean="0"/>
              <a:pPr/>
              <a:t>71</a:t>
            </a:fld>
            <a:endParaRPr lang="el-GR"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89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89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D01F1B-6B2A-4F0A-AFD7-6E4B963EC0D6}" type="slidenum">
              <a:rPr lang="el-GR" smtClean="0"/>
              <a:pPr/>
              <a:t>72</a:t>
            </a:fld>
            <a:endParaRPr lang="el-GR"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68963"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68964"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2D01F1B-6B2A-4F0A-AFD7-6E4B963EC0D6}" type="slidenum">
              <a:rPr lang="el-GR" smtClean="0"/>
              <a:pPr/>
              <a:t>73</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6435"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6436"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03DDD84-A37F-4118-808A-02ECD22D69B0}" type="slidenum">
              <a:rPr lang="el-GR" smtClean="0"/>
              <a:pPr/>
              <a:t>8</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Θέση εικόνας διαφάνειας 1"/>
          <p:cNvSpPr>
            <a:spLocks noGrp="1" noRot="1" noChangeAspect="1" noTextEdit="1"/>
          </p:cNvSpPr>
          <p:nvPr>
            <p:ph type="sldImg"/>
          </p:nvPr>
        </p:nvSpPr>
        <p:spPr bwMode="auto">
          <a:noFill/>
          <a:ln>
            <a:solidFill>
              <a:srgbClr val="000000"/>
            </a:solidFill>
            <a:miter lim="800000"/>
            <a:headEnd/>
            <a:tailEnd/>
          </a:ln>
        </p:spPr>
      </p:sp>
      <p:sp>
        <p:nvSpPr>
          <p:cNvPr id="147459" name="Θέση σημειώσεων 2"/>
          <p:cNvSpPr>
            <a:spLocks noGrp="1"/>
          </p:cNvSpPr>
          <p:nvPr>
            <p:ph type="body" idx="1"/>
          </p:nvPr>
        </p:nvSpPr>
        <p:spPr bwMode="auto">
          <a:noFill/>
        </p:spPr>
        <p:txBody>
          <a:bodyPr wrap="square" numCol="1" anchor="t" anchorCtr="0" compatLnSpc="1">
            <a:prstTxWarp prst="textNoShape">
              <a:avLst/>
            </a:prstTxWarp>
          </a:bodyPr>
          <a:lstStyle/>
          <a:p>
            <a:endParaRPr lang="el-GR" smtClean="0"/>
          </a:p>
        </p:txBody>
      </p:sp>
      <p:sp>
        <p:nvSpPr>
          <p:cNvPr id="147460"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5F918FE-DCBF-42AF-A726-43FCE6348CB9}" type="slidenum">
              <a:rPr lang="el-GR" smtClean="0"/>
              <a:pPr/>
              <a:t>9</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8" name="AutoShape 13"/>
          <p:cNvSpPr>
            <a:spLocks noChangeAspect="1" noChangeArrowheads="1"/>
          </p:cNvSpPr>
          <p:nvPr/>
        </p:nvSpPr>
        <p:spPr bwMode="auto">
          <a:xfrm>
            <a:off x="6300788" y="6215063"/>
            <a:ext cx="3408362" cy="557212"/>
          </a:xfrm>
          <a:prstGeom prst="rect">
            <a:avLst/>
          </a:prstGeom>
          <a:noFill/>
          <a:ln w="9525">
            <a:noFill/>
            <a:miter lim="800000"/>
            <a:headEnd/>
            <a:tailEnd/>
          </a:ln>
        </p:spPr>
        <p:txBody>
          <a:bodyPr/>
          <a:lstStyle/>
          <a:p>
            <a:endParaRPr lang="el-GR"/>
          </a:p>
        </p:txBody>
      </p:sp>
      <p:pic>
        <p:nvPicPr>
          <p:cNvPr id="10" name="Picture 2" descr="imelogo"/>
          <p:cNvPicPr>
            <a:picLocks noChangeAspect="1" noChangeArrowheads="1"/>
          </p:cNvPicPr>
          <p:nvPr userDrawn="1"/>
        </p:nvPicPr>
        <p:blipFill>
          <a:blip r:embed="rId2" cstate="print"/>
          <a:srcRect/>
          <a:stretch>
            <a:fillRect/>
          </a:stretch>
        </p:blipFill>
        <p:spPr bwMode="auto">
          <a:xfrm>
            <a:off x="107504" y="273844"/>
            <a:ext cx="1152128" cy="801688"/>
          </a:xfrm>
          <a:prstGeom prst="rect">
            <a:avLst/>
          </a:prstGeom>
          <a:noFill/>
          <a:ln w="9525">
            <a:noFill/>
            <a:miter lim="800000"/>
            <a:headEnd/>
            <a:tailEnd/>
          </a:ln>
        </p:spPr>
      </p:pic>
      <p:sp>
        <p:nvSpPr>
          <p:cNvPr id="53250" name="Rectangle 2"/>
          <p:cNvSpPr>
            <a:spLocks noGrp="1" noChangeArrowheads="1"/>
          </p:cNvSpPr>
          <p:nvPr>
            <p:ph type="ctrTitle"/>
          </p:nvPr>
        </p:nvSpPr>
        <p:spPr>
          <a:xfrm>
            <a:off x="914400" y="1524000"/>
            <a:ext cx="7623175" cy="1752600"/>
          </a:xfrm>
        </p:spPr>
        <p:txBody>
          <a:bodyPr/>
          <a:lstStyle>
            <a:lvl1pPr>
              <a:defRPr sz="5000"/>
            </a:lvl1pPr>
          </a:lstStyle>
          <a:p>
            <a:r>
              <a:rPr lang="el-GR" altLang="en-US"/>
              <a:t>Κάντε κλικ για επεξεργασία του τίτλου</a:t>
            </a:r>
          </a:p>
        </p:txBody>
      </p:sp>
      <p:sp>
        <p:nvSpPr>
          <p:cNvPr id="532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l-GR" altLang="en-US"/>
              <a:t>Κάντε κλικ για να επεξεργαστείτε τον υπότιτλο του υποδείγματος</a:t>
            </a:r>
          </a:p>
        </p:txBody>
      </p:sp>
      <p:sp>
        <p:nvSpPr>
          <p:cNvPr id="11" name="Rectangle 4"/>
          <p:cNvSpPr>
            <a:spLocks noGrp="1" noChangeArrowheads="1"/>
          </p:cNvSpPr>
          <p:nvPr>
            <p:ph type="dt" sz="half" idx="10"/>
          </p:nvPr>
        </p:nvSpPr>
        <p:spPr/>
        <p:txBody>
          <a:bodyPr/>
          <a:lstStyle>
            <a:lvl1pPr>
              <a:defRPr/>
            </a:lvl1pPr>
          </a:lstStyle>
          <a:p>
            <a:pPr>
              <a:defRPr/>
            </a:pPr>
            <a:endParaRPr lang="el-GR" altLang="en-US"/>
          </a:p>
        </p:txBody>
      </p:sp>
      <p:sp>
        <p:nvSpPr>
          <p:cNvPr id="12"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l-GR" altLang="en-US" dirty="0"/>
          </a:p>
        </p:txBody>
      </p:sp>
      <p:sp>
        <p:nvSpPr>
          <p:cNvPr id="13" name="Rectangle 6"/>
          <p:cNvSpPr>
            <a:spLocks noGrp="1" noChangeArrowheads="1"/>
          </p:cNvSpPr>
          <p:nvPr>
            <p:ph type="sldNum" sz="quarter" idx="12"/>
          </p:nvPr>
        </p:nvSpPr>
        <p:spPr>
          <a:xfrm>
            <a:off x="6831013" y="6243638"/>
            <a:ext cx="2133600" cy="457200"/>
          </a:xfrm>
        </p:spPr>
        <p:txBody>
          <a:bodyPr/>
          <a:lstStyle>
            <a:lvl1pPr>
              <a:defRPr b="0">
                <a:effectLst>
                  <a:outerShdw blurRad="38100" dist="38100" dir="2700000" algn="tl">
                    <a:srgbClr val="000000">
                      <a:alpha val="43137"/>
                    </a:srgbClr>
                  </a:outerShdw>
                </a:effectLst>
                <a:latin typeface="Calibri" pitchFamily="34" charset="0"/>
              </a:defRPr>
            </a:lvl1pPr>
          </a:lstStyle>
          <a:p>
            <a:pPr>
              <a:defRPr/>
            </a:pPr>
            <a:fld id="{3123F266-158D-42EB-A49C-3AAC6C8E547E}" type="slidenum">
              <a:rPr lang="el-GR" altLang="en-US"/>
              <a:pPr>
                <a:defRPr/>
              </a:pPr>
              <a:t>‹#›</a:t>
            </a:fld>
            <a:endParaRPr lang="el-GR"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89C9E3-9FDB-46DF-B3F9-BFD922C4FDC8}" type="slidenum">
              <a:rPr lang="el-GR" altLang="en-US"/>
              <a:pPr>
                <a:defRPr/>
              </a:pPr>
              <a:t>‹#›</a:t>
            </a:fld>
            <a:endParaRPr lang="el-GR"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48BEB639-028D-4F48-90AD-E5F7C248B045}" type="slidenum">
              <a:rPr lang="el-GR" altLang="en-US"/>
              <a:pPr>
                <a:defRPr/>
              </a:pPr>
              <a:t>‹#›</a:t>
            </a:fld>
            <a:endParaRPr lang="el-GR"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7813"/>
            <a:ext cx="2057400" cy="5853112"/>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7813"/>
            <a:ext cx="6019800" cy="5853112"/>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3FA089C3-B303-44AB-93D6-85B3A9770510}" type="slidenum">
              <a:rPr lang="el-GR" altLang="en-US"/>
              <a:pPr>
                <a:defRPr/>
              </a:pPr>
              <a:t>‹#›</a:t>
            </a:fld>
            <a:endParaRPr lang="el-GR"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Διαφάνεια τίτλου">
    <p:spTree>
      <p:nvGrpSpPr>
        <p:cNvPr id="1" name=""/>
        <p:cNvGrpSpPr/>
        <p:nvPr/>
      </p:nvGrpSpPr>
      <p:grpSpPr>
        <a:xfrm>
          <a:off x="0" y="0"/>
          <a:ext cx="0" cy="0"/>
          <a:chOff x="0" y="0"/>
          <a:chExt cx="0" cy="0"/>
        </a:xfrm>
      </p:grpSpPr>
      <p:sp>
        <p:nvSpPr>
          <p:cNvPr id="3" name="AutoShape 13"/>
          <p:cNvSpPr>
            <a:spLocks noChangeAspect="1" noChangeArrowheads="1"/>
          </p:cNvSpPr>
          <p:nvPr/>
        </p:nvSpPr>
        <p:spPr bwMode="auto">
          <a:xfrm>
            <a:off x="6300788" y="6215063"/>
            <a:ext cx="3408362" cy="557212"/>
          </a:xfrm>
          <a:prstGeom prst="rect">
            <a:avLst/>
          </a:prstGeom>
          <a:noFill/>
          <a:ln w="9525">
            <a:noFill/>
            <a:miter lim="800000"/>
            <a:headEnd/>
            <a:tailEnd/>
          </a:ln>
        </p:spPr>
        <p:txBody>
          <a:bodyPr/>
          <a:lstStyle/>
          <a:p>
            <a:endParaRPr lang="el-GR"/>
          </a:p>
        </p:txBody>
      </p:sp>
      <p:grpSp>
        <p:nvGrpSpPr>
          <p:cNvPr id="4" name="Group 10"/>
          <p:cNvGrpSpPr>
            <a:grpSpLocks/>
          </p:cNvGrpSpPr>
          <p:nvPr userDrawn="1"/>
        </p:nvGrpSpPr>
        <p:grpSpPr bwMode="auto">
          <a:xfrm>
            <a:off x="374650" y="0"/>
            <a:ext cx="768350" cy="6858000"/>
            <a:chOff x="374626" y="0"/>
            <a:chExt cx="768350" cy="6858044"/>
          </a:xfrm>
        </p:grpSpPr>
        <p:sp>
          <p:nvSpPr>
            <p:cNvPr id="5" name="Rectangle 12"/>
            <p:cNvSpPr>
              <a:spLocks noChangeArrowheads="1"/>
            </p:cNvSpPr>
            <p:nvPr/>
          </p:nvSpPr>
          <p:spPr bwMode="auto">
            <a:xfrm>
              <a:off x="374626" y="1071570"/>
              <a:ext cx="768350" cy="5786474"/>
            </a:xfrm>
            <a:prstGeom prst="rect">
              <a:avLst/>
            </a:prstGeom>
            <a:solidFill>
              <a:srgbClr val="CC0000"/>
            </a:solidFill>
            <a:ln w="9525">
              <a:noFill/>
              <a:miter lim="800000"/>
              <a:headEnd/>
              <a:tailEnd/>
            </a:ln>
          </p:spPr>
          <p:txBody>
            <a:bodyPr wrap="none" anchor="ctr"/>
            <a:lstStyle/>
            <a:p>
              <a:endParaRPr lang="el-GR">
                <a:solidFill>
                  <a:srgbClr val="000000"/>
                </a:solidFill>
              </a:endParaRPr>
            </a:p>
          </p:txBody>
        </p:sp>
        <p:sp>
          <p:nvSpPr>
            <p:cNvPr id="6" name="Rectangle 12"/>
            <p:cNvSpPr>
              <a:spLocks noChangeArrowheads="1"/>
            </p:cNvSpPr>
            <p:nvPr/>
          </p:nvSpPr>
          <p:spPr bwMode="auto">
            <a:xfrm>
              <a:off x="374626" y="0"/>
              <a:ext cx="768350" cy="214314"/>
            </a:xfrm>
            <a:prstGeom prst="rect">
              <a:avLst/>
            </a:prstGeom>
            <a:solidFill>
              <a:srgbClr val="CC0000"/>
            </a:solidFill>
            <a:ln w="9525">
              <a:noFill/>
              <a:miter lim="800000"/>
              <a:headEnd/>
              <a:tailEnd/>
            </a:ln>
          </p:spPr>
          <p:txBody>
            <a:bodyPr wrap="none" anchor="ctr"/>
            <a:lstStyle/>
            <a:p>
              <a:endParaRPr lang="el-GR">
                <a:solidFill>
                  <a:srgbClr val="000000"/>
                </a:solidFill>
              </a:endParaRPr>
            </a:p>
          </p:txBody>
        </p:sp>
      </p:grpSp>
      <p:pic>
        <p:nvPicPr>
          <p:cNvPr id="7" name="Picture 13" descr="http://www.ggea.gr/nea/images_news_13/image_300306.jpg"/>
          <p:cNvPicPr>
            <a:picLocks noChangeAspect="1" noChangeArrowheads="1"/>
          </p:cNvPicPr>
          <p:nvPr userDrawn="1"/>
        </p:nvPicPr>
        <p:blipFill>
          <a:blip r:embed="rId2" cstate="print"/>
          <a:srcRect r="10178"/>
          <a:stretch>
            <a:fillRect/>
          </a:stretch>
        </p:blipFill>
        <p:spPr bwMode="auto">
          <a:xfrm>
            <a:off x="357188" y="285750"/>
            <a:ext cx="785812" cy="690563"/>
          </a:xfrm>
          <a:prstGeom prst="rect">
            <a:avLst/>
          </a:prstGeom>
          <a:noFill/>
          <a:ln w="9525">
            <a:noFill/>
            <a:miter lim="800000"/>
            <a:headEnd/>
            <a:tailEnd/>
          </a:ln>
        </p:spPr>
      </p:pic>
      <p:sp>
        <p:nvSpPr>
          <p:cNvPr id="8" name="Rectangle 6"/>
          <p:cNvSpPr>
            <a:spLocks noGrp="1" noChangeArrowheads="1"/>
          </p:cNvSpPr>
          <p:nvPr>
            <p:ph type="sldNum" sz="quarter" idx="10"/>
          </p:nvPr>
        </p:nvSpPr>
        <p:spPr/>
        <p:txBody>
          <a:bodyPr/>
          <a:lstStyle>
            <a:lvl1pPr>
              <a:defRPr/>
            </a:lvl1pPr>
          </a:lstStyle>
          <a:p>
            <a:pPr>
              <a:defRPr/>
            </a:pPr>
            <a:fld id="{72697C78-A3F8-47BF-9A80-7E65F957343C}" type="slidenum">
              <a:rPr lang="el-GR" altLang="en-US"/>
              <a:pPr>
                <a:defRPr/>
              </a:pPr>
              <a:t>‹#›</a:t>
            </a:fld>
            <a:endParaRPr lang="el-GR"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Διαφάνεια τίτλου">
    <p:spTree>
      <p:nvGrpSpPr>
        <p:cNvPr id="1" name=""/>
        <p:cNvGrpSpPr/>
        <p:nvPr/>
      </p:nvGrpSpPr>
      <p:grpSpPr>
        <a:xfrm>
          <a:off x="0" y="0"/>
          <a:ext cx="0" cy="0"/>
          <a:chOff x="0" y="0"/>
          <a:chExt cx="0" cy="0"/>
        </a:xfrm>
      </p:grpSpPr>
      <p:sp>
        <p:nvSpPr>
          <p:cNvPr id="2" name="Rectangle 12"/>
          <p:cNvSpPr>
            <a:spLocks noChangeArrowheads="1"/>
          </p:cNvSpPr>
          <p:nvPr/>
        </p:nvSpPr>
        <p:spPr bwMode="auto">
          <a:xfrm>
            <a:off x="357188" y="1214438"/>
            <a:ext cx="714375" cy="5572125"/>
          </a:xfrm>
          <a:prstGeom prst="rect">
            <a:avLst/>
          </a:prstGeom>
          <a:solidFill>
            <a:srgbClr val="CC0000"/>
          </a:solidFill>
          <a:ln w="9525">
            <a:noFill/>
            <a:miter lim="800000"/>
            <a:headEnd/>
            <a:tailEnd/>
          </a:ln>
        </p:spPr>
        <p:txBody>
          <a:bodyPr wrap="none" anchor="ctr"/>
          <a:lstStyle/>
          <a:p>
            <a:endParaRPr lang="el-GR"/>
          </a:p>
        </p:txBody>
      </p:sp>
      <p:sp>
        <p:nvSpPr>
          <p:cNvPr id="3" name="Rectangle 12"/>
          <p:cNvSpPr>
            <a:spLocks noChangeArrowheads="1"/>
          </p:cNvSpPr>
          <p:nvPr userDrawn="1"/>
        </p:nvSpPr>
        <p:spPr bwMode="auto">
          <a:xfrm>
            <a:off x="374650" y="0"/>
            <a:ext cx="714375" cy="428625"/>
          </a:xfrm>
          <a:prstGeom prst="rect">
            <a:avLst/>
          </a:prstGeom>
          <a:solidFill>
            <a:srgbClr val="CC0000"/>
          </a:solidFill>
          <a:ln w="9525">
            <a:noFill/>
            <a:miter lim="800000"/>
            <a:headEnd/>
            <a:tailEnd/>
          </a:ln>
        </p:spPr>
        <p:txBody>
          <a:bodyPr wrap="none" anchor="ctr"/>
          <a:lstStyle/>
          <a:p>
            <a:endParaRPr lang="el-GR"/>
          </a:p>
        </p:txBody>
      </p:sp>
      <p:sp>
        <p:nvSpPr>
          <p:cNvPr id="5" name="AutoShape 13"/>
          <p:cNvSpPr>
            <a:spLocks noChangeAspect="1" noChangeArrowheads="1"/>
          </p:cNvSpPr>
          <p:nvPr/>
        </p:nvSpPr>
        <p:spPr bwMode="auto">
          <a:xfrm>
            <a:off x="6300788" y="6215063"/>
            <a:ext cx="3408362" cy="557212"/>
          </a:xfrm>
          <a:prstGeom prst="rect">
            <a:avLst/>
          </a:prstGeom>
          <a:noFill/>
          <a:ln w="9525">
            <a:noFill/>
            <a:miter lim="800000"/>
            <a:headEnd/>
            <a:tailEnd/>
          </a:ln>
        </p:spPr>
        <p:txBody>
          <a:bodyPr/>
          <a:lstStyle/>
          <a:p>
            <a:endParaRPr lang="el-GR"/>
          </a:p>
        </p:txBody>
      </p:sp>
      <p:sp>
        <p:nvSpPr>
          <p:cNvPr id="6" name="Line 21"/>
          <p:cNvSpPr>
            <a:spLocks noChangeShapeType="1"/>
          </p:cNvSpPr>
          <p:nvPr userDrawn="1"/>
        </p:nvSpPr>
        <p:spPr bwMode="auto">
          <a:xfrm>
            <a:off x="1393825" y="6308725"/>
            <a:ext cx="6994525" cy="0"/>
          </a:xfrm>
          <a:prstGeom prst="line">
            <a:avLst/>
          </a:prstGeom>
          <a:noFill/>
          <a:ln w="25400">
            <a:solidFill>
              <a:srgbClr val="C00000"/>
            </a:solidFill>
            <a:round/>
            <a:headEnd/>
            <a:tailEnd/>
          </a:ln>
        </p:spPr>
        <p:txBody>
          <a:bodyPr/>
          <a:lstStyle/>
          <a:p>
            <a:endParaRPr lang="el-GR"/>
          </a:p>
        </p:txBody>
      </p:sp>
      <p:pic>
        <p:nvPicPr>
          <p:cNvPr id="7" name="14 - Εικόνα" descr="salamina.jpg"/>
          <p:cNvPicPr>
            <a:picLocks noChangeAspect="1"/>
          </p:cNvPicPr>
          <p:nvPr userDrawn="1"/>
        </p:nvPicPr>
        <p:blipFill>
          <a:blip r:embed="rId2" cstate="print"/>
          <a:srcRect/>
          <a:stretch>
            <a:fillRect/>
          </a:stretch>
        </p:blipFill>
        <p:spPr bwMode="auto">
          <a:xfrm>
            <a:off x="285750" y="428625"/>
            <a:ext cx="879475" cy="714375"/>
          </a:xfrm>
          <a:prstGeom prst="rect">
            <a:avLst/>
          </a:prstGeom>
          <a:noFill/>
          <a:ln w="9525">
            <a:noFill/>
            <a:miter lim="800000"/>
            <a:headEnd/>
            <a:tailEnd/>
          </a:ln>
        </p:spPr>
      </p:pic>
      <p:sp>
        <p:nvSpPr>
          <p:cNvPr id="8" name="Rectangle 6"/>
          <p:cNvSpPr>
            <a:spLocks noGrp="1" noChangeArrowheads="1"/>
          </p:cNvSpPr>
          <p:nvPr>
            <p:ph type="sldNum" sz="quarter" idx="10"/>
          </p:nvPr>
        </p:nvSpPr>
        <p:spPr/>
        <p:txBody>
          <a:bodyPr/>
          <a:lstStyle>
            <a:lvl1pPr>
              <a:defRPr/>
            </a:lvl1pPr>
          </a:lstStyle>
          <a:p>
            <a:pPr>
              <a:defRPr/>
            </a:pPr>
            <a:fld id="{D89FDA15-5536-4D6D-80A0-38F891CC0324}" type="slidenum">
              <a:rPr lang="el-GR" altLang="en-US"/>
              <a:pPr>
                <a:defRPr/>
              </a:pPr>
              <a:t>‹#›</a:t>
            </a:fld>
            <a:endParaRPr lang="el-GR"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4" name="3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5 - Στρογγυλεμένο ορθογώνιο"/>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5" name="4 - Τίτλος"/>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l-GR" smtClean="0"/>
              <a:t>Kλικ για επεξεργασία του τίτλου</a:t>
            </a:r>
            <a:endParaRPr lang="en-US"/>
          </a:p>
        </p:txBody>
      </p:sp>
      <p:sp>
        <p:nvSpPr>
          <p:cNvPr id="20" name="19 - Υπότιτλος"/>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l-GR" smtClean="0"/>
              <a:t>Κάντε κλικ για να επεξεργαστείτε τον υπότιτλο του υποδείγματος</a:t>
            </a:r>
            <a:endParaRPr lang="en-US"/>
          </a:p>
        </p:txBody>
      </p:sp>
      <p:sp>
        <p:nvSpPr>
          <p:cNvPr id="8" name="18 - Θέση ημερομηνίας"/>
          <p:cNvSpPr>
            <a:spLocks noGrp="1"/>
          </p:cNvSpPr>
          <p:nvPr>
            <p:ph type="dt" sz="half" idx="10"/>
          </p:nvPr>
        </p:nvSpPr>
        <p:spPr/>
        <p:txBody>
          <a:bodyPr/>
          <a:lstStyle>
            <a:lvl1pPr>
              <a:defRPr/>
            </a:lvl1pPr>
            <a:extLst/>
          </a:lstStyle>
          <a:p>
            <a:pPr>
              <a:defRPr/>
            </a:pPr>
            <a:endParaRPr lang="el-GR" altLang="en-US"/>
          </a:p>
        </p:txBody>
      </p:sp>
      <p:sp>
        <p:nvSpPr>
          <p:cNvPr id="9" name="7 - Θέση υποσέλιδου"/>
          <p:cNvSpPr>
            <a:spLocks noGrp="1"/>
          </p:cNvSpPr>
          <p:nvPr>
            <p:ph type="ftr" sz="quarter" idx="11"/>
          </p:nvPr>
        </p:nvSpPr>
        <p:spPr/>
        <p:txBody>
          <a:bodyPr/>
          <a:lstStyle>
            <a:lvl1pPr>
              <a:defRPr/>
            </a:lvl1pPr>
            <a:extLst/>
          </a:lstStyle>
          <a:p>
            <a:pPr>
              <a:defRPr/>
            </a:pPr>
            <a:endParaRPr lang="el-GR" altLang="en-US" dirty="0"/>
          </a:p>
        </p:txBody>
      </p:sp>
      <p:sp>
        <p:nvSpPr>
          <p:cNvPr id="10" name="10 - Θέση αριθμού διαφάνειας"/>
          <p:cNvSpPr>
            <a:spLocks noGrp="1"/>
          </p:cNvSpPr>
          <p:nvPr>
            <p:ph type="sldNum" sz="quarter" idx="12"/>
          </p:nvPr>
        </p:nvSpPr>
        <p:spPr/>
        <p:txBody>
          <a:bodyPr/>
          <a:lstStyle>
            <a:lvl1pPr>
              <a:defRPr/>
            </a:lvl1pPr>
            <a:extLst/>
          </a:lstStyle>
          <a:p>
            <a:pPr>
              <a:defRPr/>
            </a:pPr>
            <a:fld id="{9C720A6B-9F93-436E-B43E-4436301BEAC6}" type="slidenum">
              <a:rPr lang="el-GR" altLang="en-US"/>
              <a:pPr>
                <a:defRPr/>
              </a:pPr>
              <a:t>‹#›</a:t>
            </a:fld>
            <a:endParaRPr lang="el-GR"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502920" y="530352"/>
            <a:ext cx="8183880" cy="4187952"/>
          </a:xfrm>
        </p:spPr>
        <p:txBody>
          <a:bodyPr/>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l-GR" altLang="en-US"/>
          </a:p>
        </p:txBody>
      </p:sp>
      <p:sp>
        <p:nvSpPr>
          <p:cNvPr id="5" name="17 - Θέση υποσέλιδου"/>
          <p:cNvSpPr>
            <a:spLocks noGrp="1"/>
          </p:cNvSpPr>
          <p:nvPr>
            <p:ph type="ftr" sz="quarter" idx="11"/>
          </p:nvPr>
        </p:nvSpPr>
        <p:spPr/>
        <p:txBody>
          <a:bodyPr/>
          <a:lstStyle>
            <a:lvl1pPr>
              <a:defRPr/>
            </a:lvl1pPr>
          </a:lstStyle>
          <a:p>
            <a:pPr>
              <a:defRPr/>
            </a:pPr>
            <a:endParaRPr lang="el-GR" altLang="en-US"/>
          </a:p>
        </p:txBody>
      </p:sp>
      <p:sp>
        <p:nvSpPr>
          <p:cNvPr id="6" name="4 - Θέση αριθμού διαφάνειας"/>
          <p:cNvSpPr>
            <a:spLocks noGrp="1"/>
          </p:cNvSpPr>
          <p:nvPr>
            <p:ph type="sldNum" sz="quarter" idx="12"/>
          </p:nvPr>
        </p:nvSpPr>
        <p:spPr/>
        <p:txBody>
          <a:bodyPr/>
          <a:lstStyle>
            <a:lvl1pPr>
              <a:defRPr/>
            </a:lvl1pPr>
          </a:lstStyle>
          <a:p>
            <a:pPr>
              <a:defRPr/>
            </a:pPr>
            <a:fld id="{73E33EB1-AE25-459A-9D3C-0B867B669B3D}" type="slidenum">
              <a:rPr lang="el-GR" altLang="en-US"/>
              <a:pPr>
                <a:defRPr/>
              </a:pPr>
              <a:t>‹#›</a:t>
            </a:fld>
            <a:endParaRPr lang="el-GR"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4" name="3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5" name="4 - Στρογγυλεμένο ορθογώνιο"/>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 Τίτλος"/>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l-GR" smtClean="0"/>
              <a:t>Kλικ για επεξεργασία των στυλ του υποδείγματος</a:t>
            </a:r>
          </a:p>
        </p:txBody>
      </p:sp>
      <p:sp>
        <p:nvSpPr>
          <p:cNvPr id="6" name="3 - Θέση ημερομηνίας"/>
          <p:cNvSpPr>
            <a:spLocks noGrp="1"/>
          </p:cNvSpPr>
          <p:nvPr>
            <p:ph type="dt" sz="half" idx="10"/>
          </p:nvPr>
        </p:nvSpPr>
        <p:spPr/>
        <p:txBody>
          <a:bodyPr/>
          <a:lstStyle>
            <a:lvl1pPr>
              <a:defRPr/>
            </a:lvl1pPr>
            <a:extLst/>
          </a:lstStyle>
          <a:p>
            <a:pPr>
              <a:defRPr/>
            </a:pPr>
            <a:endParaRPr lang="el-GR" altLang="en-US"/>
          </a:p>
        </p:txBody>
      </p:sp>
      <p:sp>
        <p:nvSpPr>
          <p:cNvPr id="7" name="4 - Θέση υποσέλιδου"/>
          <p:cNvSpPr>
            <a:spLocks noGrp="1"/>
          </p:cNvSpPr>
          <p:nvPr>
            <p:ph type="ftr" sz="quarter" idx="11"/>
          </p:nvPr>
        </p:nvSpPr>
        <p:spPr/>
        <p:txBody>
          <a:bodyPr/>
          <a:lstStyle>
            <a:lvl1pPr>
              <a:defRPr/>
            </a:lvl1pPr>
            <a:extLst/>
          </a:lstStyle>
          <a:p>
            <a:pPr>
              <a:defRPr/>
            </a:pPr>
            <a:endParaRPr lang="el-GR" altLang="en-US"/>
          </a:p>
        </p:txBody>
      </p:sp>
      <p:sp>
        <p:nvSpPr>
          <p:cNvPr id="8" name="5 - Θέση αριθμού διαφάνειας"/>
          <p:cNvSpPr>
            <a:spLocks noGrp="1"/>
          </p:cNvSpPr>
          <p:nvPr>
            <p:ph type="sldNum" sz="quarter" idx="12"/>
          </p:nvPr>
        </p:nvSpPr>
        <p:spPr/>
        <p:txBody>
          <a:bodyPr/>
          <a:lstStyle>
            <a:lvl1pPr>
              <a:defRPr/>
            </a:lvl1pPr>
            <a:extLst/>
          </a:lstStyle>
          <a:p>
            <a:pPr>
              <a:defRPr/>
            </a:pPr>
            <a:fld id="{9F36F876-5576-4DB9-A0F1-A2160C478235}" type="slidenum">
              <a:rPr lang="el-GR" altLang="en-US"/>
              <a:pPr>
                <a:defRPr/>
              </a:pPr>
              <a:t>‹#›</a:t>
            </a:fld>
            <a:endParaRPr lang="el-GR"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4 - Θέση ημερομηνίας"/>
          <p:cNvSpPr>
            <a:spLocks noGrp="1"/>
          </p:cNvSpPr>
          <p:nvPr>
            <p:ph type="dt" sz="half" idx="10"/>
          </p:nvPr>
        </p:nvSpPr>
        <p:spPr/>
        <p:txBody>
          <a:bodyPr/>
          <a:lstStyle>
            <a:lvl1pPr>
              <a:defRPr/>
            </a:lvl1pPr>
          </a:lstStyle>
          <a:p>
            <a:pPr>
              <a:defRPr/>
            </a:pPr>
            <a:endParaRPr lang="el-GR" altLang="en-US"/>
          </a:p>
        </p:txBody>
      </p:sp>
      <p:sp>
        <p:nvSpPr>
          <p:cNvPr id="6" name="17 - Θέση υποσέλιδου"/>
          <p:cNvSpPr>
            <a:spLocks noGrp="1"/>
          </p:cNvSpPr>
          <p:nvPr>
            <p:ph type="ftr" sz="quarter" idx="11"/>
          </p:nvPr>
        </p:nvSpPr>
        <p:spPr/>
        <p:txBody>
          <a:bodyPr/>
          <a:lstStyle>
            <a:lvl1pPr>
              <a:defRPr/>
            </a:lvl1pPr>
          </a:lstStyle>
          <a:p>
            <a:pPr>
              <a:defRPr/>
            </a:pPr>
            <a:endParaRPr lang="el-GR" altLang="en-US"/>
          </a:p>
        </p:txBody>
      </p:sp>
      <p:sp>
        <p:nvSpPr>
          <p:cNvPr id="7" name="4 - Θέση αριθμού διαφάνειας"/>
          <p:cNvSpPr>
            <a:spLocks noGrp="1"/>
          </p:cNvSpPr>
          <p:nvPr>
            <p:ph type="sldNum" sz="quarter" idx="12"/>
          </p:nvPr>
        </p:nvSpPr>
        <p:spPr/>
        <p:txBody>
          <a:bodyPr/>
          <a:lstStyle>
            <a:lvl1pPr>
              <a:defRPr/>
            </a:lvl1pPr>
          </a:lstStyle>
          <a:p>
            <a:pPr>
              <a:defRPr/>
            </a:pPr>
            <a:fld id="{0EF491DB-AAB1-4F0A-879F-35E01FE3861E}" type="slidenum">
              <a:rPr lang="el-GR" altLang="en-US"/>
              <a:pPr>
                <a:defRPr/>
              </a:pPr>
              <a:t>‹#›</a:t>
            </a:fld>
            <a:endParaRPr lang="el-GR"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lvl1pPr>
              <a:defRPr b="1"/>
            </a:lvl1pPr>
            <a:extLst/>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περιεχομένου"/>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24 - Θέση ημερομηνίας"/>
          <p:cNvSpPr>
            <a:spLocks noGrp="1"/>
          </p:cNvSpPr>
          <p:nvPr>
            <p:ph type="dt" sz="half" idx="10"/>
          </p:nvPr>
        </p:nvSpPr>
        <p:spPr/>
        <p:txBody>
          <a:bodyPr/>
          <a:lstStyle>
            <a:lvl1pPr>
              <a:defRPr/>
            </a:lvl1pPr>
          </a:lstStyle>
          <a:p>
            <a:pPr>
              <a:defRPr/>
            </a:pPr>
            <a:endParaRPr lang="el-GR" altLang="en-US"/>
          </a:p>
        </p:txBody>
      </p:sp>
      <p:sp>
        <p:nvSpPr>
          <p:cNvPr id="8" name="17 - Θέση υποσέλιδου"/>
          <p:cNvSpPr>
            <a:spLocks noGrp="1"/>
          </p:cNvSpPr>
          <p:nvPr>
            <p:ph type="ftr" sz="quarter" idx="11"/>
          </p:nvPr>
        </p:nvSpPr>
        <p:spPr/>
        <p:txBody>
          <a:bodyPr/>
          <a:lstStyle>
            <a:lvl1pPr>
              <a:defRPr/>
            </a:lvl1pPr>
          </a:lstStyle>
          <a:p>
            <a:pPr>
              <a:defRPr/>
            </a:pPr>
            <a:endParaRPr lang="el-GR" altLang="en-US"/>
          </a:p>
        </p:txBody>
      </p:sp>
      <p:sp>
        <p:nvSpPr>
          <p:cNvPr id="9" name="4 - Θέση αριθμού διαφάνειας"/>
          <p:cNvSpPr>
            <a:spLocks noGrp="1"/>
          </p:cNvSpPr>
          <p:nvPr>
            <p:ph type="sldNum" sz="quarter" idx="12"/>
          </p:nvPr>
        </p:nvSpPr>
        <p:spPr/>
        <p:txBody>
          <a:bodyPr/>
          <a:lstStyle>
            <a:lvl1pPr>
              <a:defRPr/>
            </a:lvl1pPr>
          </a:lstStyle>
          <a:p>
            <a:pPr>
              <a:defRPr/>
            </a:pPr>
            <a:fld id="{1873DAD4-B896-46D2-83FC-46DCE2A233C2}" type="slidenum">
              <a:rPr lang="el-GR" altLang="en-US"/>
              <a:pPr>
                <a:defRPr/>
              </a:pPr>
              <a:t>‹#›</a:t>
            </a:fld>
            <a:endParaRPr lang="el-GR"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Διαφάνεια τίτλου">
    <p:spTree>
      <p:nvGrpSpPr>
        <p:cNvPr id="1" name=""/>
        <p:cNvGrpSpPr/>
        <p:nvPr/>
      </p:nvGrpSpPr>
      <p:grpSpPr>
        <a:xfrm>
          <a:off x="0" y="0"/>
          <a:ext cx="0" cy="0"/>
          <a:chOff x="0" y="0"/>
          <a:chExt cx="0" cy="0"/>
        </a:xfrm>
      </p:grpSpPr>
      <p:sp>
        <p:nvSpPr>
          <p:cNvPr id="53250" name="Rectangle 2"/>
          <p:cNvSpPr>
            <a:spLocks noGrp="1" noChangeArrowheads="1"/>
          </p:cNvSpPr>
          <p:nvPr>
            <p:ph type="ctrTitle"/>
          </p:nvPr>
        </p:nvSpPr>
        <p:spPr>
          <a:xfrm>
            <a:off x="914400" y="1524000"/>
            <a:ext cx="7623175" cy="1752600"/>
          </a:xfrm>
        </p:spPr>
        <p:txBody>
          <a:bodyPr/>
          <a:lstStyle>
            <a:lvl1pPr>
              <a:defRPr sz="5000"/>
            </a:lvl1pPr>
          </a:lstStyle>
          <a:p>
            <a:r>
              <a:rPr lang="el-GR" altLang="en-US"/>
              <a:t>Κάντε κλικ για επεξεργασία του τίτλου</a:t>
            </a:r>
          </a:p>
        </p:txBody>
      </p:sp>
      <p:sp>
        <p:nvSpPr>
          <p:cNvPr id="53251"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l-GR" altLang="en-US"/>
              <a:t>Κάντε κλικ για να επεξεργαστείτε τον υπότιτλο του υποδείγματος</a:t>
            </a:r>
          </a:p>
        </p:txBody>
      </p:sp>
      <p:sp>
        <p:nvSpPr>
          <p:cNvPr id="5" name="Rectangle 4"/>
          <p:cNvSpPr>
            <a:spLocks noGrp="1" noChangeArrowheads="1"/>
          </p:cNvSpPr>
          <p:nvPr>
            <p:ph type="dt" sz="half" idx="10"/>
          </p:nvPr>
        </p:nvSpPr>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p:txBody>
          <a:bodyPr/>
          <a:lstStyle>
            <a:lvl1pPr>
              <a:defRPr/>
            </a:lvl1pPr>
          </a:lstStyle>
          <a:p>
            <a:pPr>
              <a:defRPr/>
            </a:pPr>
            <a:fld id="{E461388D-20A1-4782-A941-9B73A94DDD5C}" type="slidenum">
              <a:rPr lang="el-GR" altLang="en-US"/>
              <a:pPr>
                <a:defRPr/>
              </a:pPr>
              <a:t>‹#›</a:t>
            </a:fld>
            <a:endParaRPr lang="el-GR"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extLst/>
          </a:lstStyle>
          <a:p>
            <a:r>
              <a:rPr lang="el-GR" smtClean="0"/>
              <a:t>Kλικ για επεξεργασία του τίτλου</a:t>
            </a:r>
            <a:endParaRPr lang="en-US"/>
          </a:p>
        </p:txBody>
      </p:sp>
      <p:sp>
        <p:nvSpPr>
          <p:cNvPr id="3" name="24 - Θέση ημερομηνίας"/>
          <p:cNvSpPr>
            <a:spLocks noGrp="1"/>
          </p:cNvSpPr>
          <p:nvPr>
            <p:ph type="dt" sz="half" idx="10"/>
          </p:nvPr>
        </p:nvSpPr>
        <p:spPr/>
        <p:txBody>
          <a:bodyPr/>
          <a:lstStyle>
            <a:lvl1pPr>
              <a:defRPr/>
            </a:lvl1pPr>
          </a:lstStyle>
          <a:p>
            <a:pPr>
              <a:defRPr/>
            </a:pPr>
            <a:endParaRPr lang="el-GR" altLang="en-US"/>
          </a:p>
        </p:txBody>
      </p:sp>
      <p:sp>
        <p:nvSpPr>
          <p:cNvPr id="4" name="17 - Θέση υποσέλιδου"/>
          <p:cNvSpPr>
            <a:spLocks noGrp="1"/>
          </p:cNvSpPr>
          <p:nvPr>
            <p:ph type="ftr" sz="quarter" idx="11"/>
          </p:nvPr>
        </p:nvSpPr>
        <p:spPr/>
        <p:txBody>
          <a:bodyPr/>
          <a:lstStyle>
            <a:lvl1pPr>
              <a:defRPr/>
            </a:lvl1pPr>
          </a:lstStyle>
          <a:p>
            <a:pPr>
              <a:defRPr/>
            </a:pPr>
            <a:endParaRPr lang="el-GR" altLang="en-US"/>
          </a:p>
        </p:txBody>
      </p:sp>
      <p:sp>
        <p:nvSpPr>
          <p:cNvPr id="5" name="4 - Θέση αριθμού διαφάνειας"/>
          <p:cNvSpPr>
            <a:spLocks noGrp="1"/>
          </p:cNvSpPr>
          <p:nvPr>
            <p:ph type="sldNum" sz="quarter" idx="12"/>
          </p:nvPr>
        </p:nvSpPr>
        <p:spPr/>
        <p:txBody>
          <a:bodyPr/>
          <a:lstStyle>
            <a:lvl1pPr>
              <a:defRPr/>
            </a:lvl1pPr>
          </a:lstStyle>
          <a:p>
            <a:pPr>
              <a:defRPr/>
            </a:pPr>
            <a:fld id="{C546A3DA-00B6-4D1A-9B48-8D854EB44258}" type="slidenum">
              <a:rPr lang="el-GR" altLang="en-US"/>
              <a:pPr>
                <a:defRPr/>
              </a:pPr>
              <a:t>‹#›</a:t>
            </a:fld>
            <a:endParaRPr lang="el-GR"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Κενή">
    <p:spTree>
      <p:nvGrpSpPr>
        <p:cNvPr id="1" name=""/>
        <p:cNvGrpSpPr/>
        <p:nvPr/>
      </p:nvGrpSpPr>
      <p:grpSpPr>
        <a:xfrm>
          <a:off x="0" y="0"/>
          <a:ext cx="0" cy="0"/>
          <a:chOff x="0" y="0"/>
          <a:chExt cx="0" cy="0"/>
        </a:xfrm>
      </p:grpSpPr>
      <p:sp>
        <p:nvSpPr>
          <p:cNvPr id="2" name="1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3" name="1 - Θέση ημερομηνίας"/>
          <p:cNvSpPr>
            <a:spLocks noGrp="1"/>
          </p:cNvSpPr>
          <p:nvPr>
            <p:ph type="dt" sz="half" idx="10"/>
          </p:nvPr>
        </p:nvSpPr>
        <p:spPr/>
        <p:txBody>
          <a:bodyPr/>
          <a:lstStyle>
            <a:lvl1pPr>
              <a:defRPr/>
            </a:lvl1pPr>
            <a:extLst/>
          </a:lstStyle>
          <a:p>
            <a:pPr>
              <a:defRPr/>
            </a:pPr>
            <a:endParaRPr lang="el-GR" altLang="en-US"/>
          </a:p>
        </p:txBody>
      </p:sp>
      <p:sp>
        <p:nvSpPr>
          <p:cNvPr id="4" name="2 - Θέση υποσέλιδου"/>
          <p:cNvSpPr>
            <a:spLocks noGrp="1"/>
          </p:cNvSpPr>
          <p:nvPr>
            <p:ph type="ftr" sz="quarter" idx="11"/>
          </p:nvPr>
        </p:nvSpPr>
        <p:spPr/>
        <p:txBody>
          <a:bodyPr/>
          <a:lstStyle>
            <a:lvl1pPr>
              <a:defRPr/>
            </a:lvl1pPr>
            <a:extLst/>
          </a:lstStyle>
          <a:p>
            <a:pPr>
              <a:defRPr/>
            </a:pPr>
            <a:endParaRPr lang="el-GR" altLang="en-US"/>
          </a:p>
        </p:txBody>
      </p:sp>
      <p:sp>
        <p:nvSpPr>
          <p:cNvPr id="5" name="3 - Θέση αριθμού διαφάνειας"/>
          <p:cNvSpPr>
            <a:spLocks noGrp="1"/>
          </p:cNvSpPr>
          <p:nvPr>
            <p:ph type="sldNum" sz="quarter" idx="12"/>
          </p:nvPr>
        </p:nvSpPr>
        <p:spPr/>
        <p:txBody>
          <a:bodyPr/>
          <a:lstStyle>
            <a:lvl1pPr>
              <a:defRPr/>
            </a:lvl1pPr>
            <a:extLst/>
          </a:lstStyle>
          <a:p>
            <a:pPr>
              <a:defRPr/>
            </a:pPr>
            <a:fld id="{DB8AF3DF-041E-470D-8098-A19B50FBAC35}" type="slidenum">
              <a:rPr lang="el-GR" altLang="en-US"/>
              <a:pPr>
                <a:defRPr/>
              </a:pPr>
              <a:t>‹#›</a:t>
            </a:fld>
            <a:endParaRPr lang="el-GR"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l-GR" smtClean="0"/>
              <a:t>Kλικ για επεξεργασία του τίτλου</a:t>
            </a:r>
            <a:endParaRPr lang="en-US"/>
          </a:p>
        </p:txBody>
      </p:sp>
      <p:sp>
        <p:nvSpPr>
          <p:cNvPr id="3" name="2 - Θέση κειμένου"/>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24 - Θέση ημερομηνίας"/>
          <p:cNvSpPr>
            <a:spLocks noGrp="1"/>
          </p:cNvSpPr>
          <p:nvPr>
            <p:ph type="dt" sz="half" idx="10"/>
          </p:nvPr>
        </p:nvSpPr>
        <p:spPr/>
        <p:txBody>
          <a:bodyPr/>
          <a:lstStyle>
            <a:lvl1pPr>
              <a:defRPr/>
            </a:lvl1pPr>
          </a:lstStyle>
          <a:p>
            <a:pPr>
              <a:defRPr/>
            </a:pPr>
            <a:endParaRPr lang="el-GR" altLang="en-US"/>
          </a:p>
        </p:txBody>
      </p:sp>
      <p:sp>
        <p:nvSpPr>
          <p:cNvPr id="6" name="17 - Θέση υποσέλιδου"/>
          <p:cNvSpPr>
            <a:spLocks noGrp="1"/>
          </p:cNvSpPr>
          <p:nvPr>
            <p:ph type="ftr" sz="quarter" idx="11"/>
          </p:nvPr>
        </p:nvSpPr>
        <p:spPr/>
        <p:txBody>
          <a:bodyPr/>
          <a:lstStyle>
            <a:lvl1pPr>
              <a:defRPr/>
            </a:lvl1pPr>
          </a:lstStyle>
          <a:p>
            <a:pPr>
              <a:defRPr/>
            </a:pPr>
            <a:endParaRPr lang="el-GR" altLang="en-US"/>
          </a:p>
        </p:txBody>
      </p:sp>
      <p:sp>
        <p:nvSpPr>
          <p:cNvPr id="7" name="4 - Θέση αριθμού διαφάνειας"/>
          <p:cNvSpPr>
            <a:spLocks noGrp="1"/>
          </p:cNvSpPr>
          <p:nvPr>
            <p:ph type="sldNum" sz="quarter" idx="12"/>
          </p:nvPr>
        </p:nvSpPr>
        <p:spPr/>
        <p:txBody>
          <a:bodyPr/>
          <a:lstStyle>
            <a:lvl1pPr>
              <a:defRPr/>
            </a:lvl1pPr>
          </a:lstStyle>
          <a:p>
            <a:pPr>
              <a:defRPr/>
            </a:pPr>
            <a:fld id="{D47E1EA0-F58C-4853-9C5F-B450FA46E196}" type="slidenum">
              <a:rPr lang="el-GR" altLang="en-US"/>
              <a:pPr>
                <a:defRPr/>
              </a:pPr>
              <a:t>‹#›</a:t>
            </a:fld>
            <a:endParaRPr lang="el-GR"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5" name="4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6" name="5 - Στρογγύλεμα μίας γωνίας ορθογωνίου"/>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2" name="1 - Τίτλος"/>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l-GR" smtClean="0"/>
              <a:t>Kλικ για επεξεργασία του τίτλου</a:t>
            </a:r>
            <a:endParaRPr lang="en-US"/>
          </a:p>
        </p:txBody>
      </p:sp>
      <p:sp>
        <p:nvSpPr>
          <p:cNvPr id="4" name="3 - Θέση κειμένου"/>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3" name="2 - Θέση εικόνας"/>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l-GR" noProof="0" dirty="0" smtClean="0"/>
              <a:t>Κάντε κλικ στο εικονίδιο για να προσθέσετε μια εικόνα</a:t>
            </a:r>
            <a:endParaRPr lang="en-US" noProof="0" dirty="0"/>
          </a:p>
        </p:txBody>
      </p:sp>
      <p:sp>
        <p:nvSpPr>
          <p:cNvPr id="7" name="4 - Θέση ημερομηνίας"/>
          <p:cNvSpPr>
            <a:spLocks noGrp="1"/>
          </p:cNvSpPr>
          <p:nvPr>
            <p:ph type="dt" sz="half" idx="10"/>
          </p:nvPr>
        </p:nvSpPr>
        <p:spPr/>
        <p:txBody>
          <a:bodyPr/>
          <a:lstStyle>
            <a:lvl1pPr>
              <a:defRPr/>
            </a:lvl1pPr>
            <a:extLst/>
          </a:lstStyle>
          <a:p>
            <a:pPr>
              <a:defRPr/>
            </a:pPr>
            <a:endParaRPr lang="el-GR" altLang="en-US"/>
          </a:p>
        </p:txBody>
      </p:sp>
      <p:sp>
        <p:nvSpPr>
          <p:cNvPr id="8" name="5 - Θέση υποσέλιδου"/>
          <p:cNvSpPr>
            <a:spLocks noGrp="1"/>
          </p:cNvSpPr>
          <p:nvPr>
            <p:ph type="ftr" sz="quarter" idx="11"/>
          </p:nvPr>
        </p:nvSpPr>
        <p:spPr/>
        <p:txBody>
          <a:bodyPr/>
          <a:lstStyle>
            <a:lvl1pPr>
              <a:defRPr/>
            </a:lvl1pPr>
            <a:extLst/>
          </a:lstStyle>
          <a:p>
            <a:pPr>
              <a:defRPr/>
            </a:pPr>
            <a:endParaRPr lang="el-GR" altLang="en-US"/>
          </a:p>
        </p:txBody>
      </p:sp>
      <p:sp>
        <p:nvSpPr>
          <p:cNvPr id="9" name="6 - Θέση αριθμού διαφάνειας"/>
          <p:cNvSpPr>
            <a:spLocks noGrp="1"/>
          </p:cNvSpPr>
          <p:nvPr>
            <p:ph type="sldNum" sz="quarter" idx="12"/>
          </p:nvPr>
        </p:nvSpPr>
        <p:spPr/>
        <p:txBody>
          <a:bodyPr/>
          <a:lstStyle>
            <a:lvl1pPr>
              <a:defRPr/>
            </a:lvl1pPr>
            <a:extLst/>
          </a:lstStyle>
          <a:p>
            <a:pPr>
              <a:defRPr/>
            </a:pPr>
            <a:fld id="{002695C2-8498-46CB-AE1B-3F1AE85E1E75}" type="slidenum">
              <a:rPr lang="el-GR" altLang="en-US"/>
              <a:pPr>
                <a:defRPr/>
              </a:pPr>
              <a:t>‹#›</a:t>
            </a:fld>
            <a:endParaRPr lang="el-GR"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502920" y="4983480"/>
            <a:ext cx="8183880" cy="1051560"/>
          </a:xfrm>
        </p:spPr>
        <p:txBody>
          <a:bodyPr/>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502920" y="530352"/>
            <a:ext cx="8183880" cy="4187952"/>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l-GR" altLang="en-US"/>
          </a:p>
        </p:txBody>
      </p:sp>
      <p:sp>
        <p:nvSpPr>
          <p:cNvPr id="5" name="17 - Θέση υποσέλιδου"/>
          <p:cNvSpPr>
            <a:spLocks noGrp="1"/>
          </p:cNvSpPr>
          <p:nvPr>
            <p:ph type="ftr" sz="quarter" idx="11"/>
          </p:nvPr>
        </p:nvSpPr>
        <p:spPr/>
        <p:txBody>
          <a:bodyPr/>
          <a:lstStyle>
            <a:lvl1pPr>
              <a:defRPr/>
            </a:lvl1pPr>
          </a:lstStyle>
          <a:p>
            <a:pPr>
              <a:defRPr/>
            </a:pPr>
            <a:endParaRPr lang="el-GR" altLang="en-US"/>
          </a:p>
        </p:txBody>
      </p:sp>
      <p:sp>
        <p:nvSpPr>
          <p:cNvPr id="6" name="4 - Θέση αριθμού διαφάνειας"/>
          <p:cNvSpPr>
            <a:spLocks noGrp="1"/>
          </p:cNvSpPr>
          <p:nvPr>
            <p:ph type="sldNum" sz="quarter" idx="12"/>
          </p:nvPr>
        </p:nvSpPr>
        <p:spPr/>
        <p:txBody>
          <a:bodyPr/>
          <a:lstStyle>
            <a:lvl1pPr>
              <a:defRPr/>
            </a:lvl1pPr>
          </a:lstStyle>
          <a:p>
            <a:pPr>
              <a:defRPr/>
            </a:pPr>
            <a:fld id="{EDBF17D4-1A55-491B-86B1-28786F2B1CAB}" type="slidenum">
              <a:rPr lang="el-GR" altLang="en-US"/>
              <a:pPr>
                <a:defRPr/>
              </a:pPr>
              <a:t>‹#›</a:t>
            </a:fld>
            <a:endParaRPr lang="el-GR"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533404"/>
            <a:ext cx="1981200" cy="5257799"/>
          </a:xfrm>
        </p:spPr>
        <p:txBody>
          <a:bodyPr vert="eaVert"/>
          <a:lstStyle>
            <a:extLs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533400" y="533402"/>
            <a:ext cx="5943600" cy="5257801"/>
          </a:xfrm>
        </p:spPr>
        <p:txBody>
          <a:bodyPr vert="eaVert"/>
          <a:lstStyle>
            <a:extLs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24 - Θέση ημερομηνίας"/>
          <p:cNvSpPr>
            <a:spLocks noGrp="1"/>
          </p:cNvSpPr>
          <p:nvPr>
            <p:ph type="dt" sz="half" idx="10"/>
          </p:nvPr>
        </p:nvSpPr>
        <p:spPr/>
        <p:txBody>
          <a:bodyPr/>
          <a:lstStyle>
            <a:lvl1pPr>
              <a:defRPr/>
            </a:lvl1pPr>
          </a:lstStyle>
          <a:p>
            <a:pPr>
              <a:defRPr/>
            </a:pPr>
            <a:endParaRPr lang="el-GR" altLang="en-US"/>
          </a:p>
        </p:txBody>
      </p:sp>
      <p:sp>
        <p:nvSpPr>
          <p:cNvPr id="5" name="17 - Θέση υποσέλιδου"/>
          <p:cNvSpPr>
            <a:spLocks noGrp="1"/>
          </p:cNvSpPr>
          <p:nvPr>
            <p:ph type="ftr" sz="quarter" idx="11"/>
          </p:nvPr>
        </p:nvSpPr>
        <p:spPr/>
        <p:txBody>
          <a:bodyPr/>
          <a:lstStyle>
            <a:lvl1pPr>
              <a:defRPr/>
            </a:lvl1pPr>
          </a:lstStyle>
          <a:p>
            <a:pPr>
              <a:defRPr/>
            </a:pPr>
            <a:endParaRPr lang="el-GR" altLang="en-US"/>
          </a:p>
        </p:txBody>
      </p:sp>
      <p:sp>
        <p:nvSpPr>
          <p:cNvPr id="6" name="4 - Θέση αριθμού διαφάνειας"/>
          <p:cNvSpPr>
            <a:spLocks noGrp="1"/>
          </p:cNvSpPr>
          <p:nvPr>
            <p:ph type="sldNum" sz="quarter" idx="12"/>
          </p:nvPr>
        </p:nvSpPr>
        <p:spPr/>
        <p:txBody>
          <a:bodyPr/>
          <a:lstStyle>
            <a:lvl1pPr>
              <a:defRPr/>
            </a:lvl1pPr>
          </a:lstStyle>
          <a:p>
            <a:pPr>
              <a:defRPr/>
            </a:pPr>
            <a:fld id="{66E9A2BF-5522-4CCF-B8B6-B1FEEF4E2518}" type="slidenum">
              <a:rPr lang="el-GR" altLang="en-US"/>
              <a:pPr>
                <a:defRPr/>
              </a:pPr>
              <a:t>‹#›</a:t>
            </a:fld>
            <a:endParaRPr lang="el-GR"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B7B25616-4867-442E-AF79-FC8F0BEDCCF5}" type="datetimeFigureOut">
              <a:rPr lang="el-GR" smtClean="0">
                <a:solidFill>
                  <a:prstClr val="black">
                    <a:tint val="75000"/>
                  </a:prstClr>
                </a:solidFill>
              </a:rPr>
              <a:pPr/>
              <a:t>22/3/2017</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62CA007-3301-46E5-959F-8B7FEFF85AA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4911369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7B25616-4867-442E-AF79-FC8F0BEDCCF5}" type="datetimeFigureOut">
              <a:rPr lang="el-GR" smtClean="0">
                <a:solidFill>
                  <a:prstClr val="black">
                    <a:tint val="75000"/>
                  </a:prstClr>
                </a:solidFill>
              </a:rPr>
              <a:pPr/>
              <a:t>22/3/2017</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62CA007-3301-46E5-959F-8B7FEFF85AA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01297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B25616-4867-442E-AF79-FC8F0BEDCCF5}" type="datetimeFigureOut">
              <a:rPr lang="el-GR" smtClean="0">
                <a:solidFill>
                  <a:prstClr val="black">
                    <a:tint val="75000"/>
                  </a:prstClr>
                </a:solidFill>
              </a:rPr>
              <a:pPr/>
              <a:t>22/3/2017</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62CA007-3301-46E5-959F-8B7FEFF85AA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400988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B7B25616-4867-442E-AF79-FC8F0BEDCCF5}" type="datetimeFigureOut">
              <a:rPr lang="el-GR" smtClean="0">
                <a:solidFill>
                  <a:prstClr val="black">
                    <a:tint val="75000"/>
                  </a:prstClr>
                </a:solidFill>
              </a:rPr>
              <a:pPr/>
              <a:t>22/3/2017</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62CA007-3301-46E5-959F-8B7FEFF85AA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93880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err="1" smtClean="0"/>
              <a:t>Kλικ</a:t>
            </a:r>
            <a:r>
              <a:rPr lang="el-GR" dirty="0" smtClean="0"/>
              <a:t> για επεξεργασία του τίτλου</a:t>
            </a:r>
            <a:endParaRPr lang="el-GR" dirty="0"/>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E90DD67D-9B8F-45B7-B4D6-F0C982220886}" type="slidenum">
              <a:rPr lang="el-GR" altLang="en-US"/>
              <a:pPr>
                <a:defRPr/>
              </a:pPr>
              <a:t>‹#›</a:t>
            </a:fld>
            <a:endParaRPr lang="el-GR"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B7B25616-4867-442E-AF79-FC8F0BEDCCF5}" type="datetimeFigureOut">
              <a:rPr lang="el-GR" smtClean="0">
                <a:solidFill>
                  <a:prstClr val="black">
                    <a:tint val="75000"/>
                  </a:prstClr>
                </a:solidFill>
              </a:rPr>
              <a:pPr/>
              <a:t>22/3/2017</a:t>
            </a:fld>
            <a:endParaRPr lang="el-GR">
              <a:solidFill>
                <a:prstClr val="black">
                  <a:tint val="75000"/>
                </a:prstClr>
              </a:solidFill>
            </a:endParaRPr>
          </a:p>
        </p:txBody>
      </p:sp>
      <p:sp>
        <p:nvSpPr>
          <p:cNvPr id="8" name="Footer Placeholder 7"/>
          <p:cNvSpPr>
            <a:spLocks noGrp="1"/>
          </p:cNvSpPr>
          <p:nvPr>
            <p:ph type="ftr" sz="quarter" idx="11"/>
          </p:nvPr>
        </p:nvSpPr>
        <p:spPr/>
        <p:txBody>
          <a:bodyPr/>
          <a:lstStyle/>
          <a:p>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fld id="{762CA007-3301-46E5-959F-8B7FEFF85AA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113140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B7B25616-4867-442E-AF79-FC8F0BEDCCF5}" type="datetimeFigureOut">
              <a:rPr lang="el-GR" smtClean="0">
                <a:solidFill>
                  <a:prstClr val="black">
                    <a:tint val="75000"/>
                  </a:prstClr>
                </a:solidFill>
              </a:rPr>
              <a:pPr/>
              <a:t>22/3/2017</a:t>
            </a:fld>
            <a:endParaRPr lang="el-GR">
              <a:solidFill>
                <a:prstClr val="black">
                  <a:tint val="75000"/>
                </a:prstClr>
              </a:solidFill>
            </a:endParaRPr>
          </a:p>
        </p:txBody>
      </p:sp>
      <p:sp>
        <p:nvSpPr>
          <p:cNvPr id="4" name="Footer Placeholder 3"/>
          <p:cNvSpPr>
            <a:spLocks noGrp="1"/>
          </p:cNvSpPr>
          <p:nvPr>
            <p:ph type="ftr" sz="quarter" idx="11"/>
          </p:nvPr>
        </p:nvSpPr>
        <p:spPr/>
        <p:txBody>
          <a:bodyPr/>
          <a:lstStyle/>
          <a:p>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fld id="{762CA007-3301-46E5-959F-8B7FEFF85AA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984177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25616-4867-442E-AF79-FC8F0BEDCCF5}" type="datetimeFigureOut">
              <a:rPr lang="el-GR" smtClean="0">
                <a:solidFill>
                  <a:prstClr val="black">
                    <a:tint val="75000"/>
                  </a:prstClr>
                </a:solidFill>
              </a:rPr>
              <a:pPr/>
              <a:t>22/3/2017</a:t>
            </a:fld>
            <a:endParaRPr lang="el-GR">
              <a:solidFill>
                <a:prstClr val="black">
                  <a:tint val="75000"/>
                </a:prstClr>
              </a:solidFill>
            </a:endParaRPr>
          </a:p>
        </p:txBody>
      </p:sp>
      <p:sp>
        <p:nvSpPr>
          <p:cNvPr id="3" name="Footer Placeholder 2"/>
          <p:cNvSpPr>
            <a:spLocks noGrp="1"/>
          </p:cNvSpPr>
          <p:nvPr>
            <p:ph type="ftr" sz="quarter" idx="11"/>
          </p:nvPr>
        </p:nvSpPr>
        <p:spPr/>
        <p:txBody>
          <a:bodyPr/>
          <a:lstStyle/>
          <a:p>
            <a:endParaRPr lang="el-GR">
              <a:solidFill>
                <a:prstClr val="black">
                  <a:tint val="75000"/>
                </a:prstClr>
              </a:solidFill>
            </a:endParaRPr>
          </a:p>
        </p:txBody>
      </p:sp>
      <p:sp>
        <p:nvSpPr>
          <p:cNvPr id="4" name="Slide Number Placeholder 3"/>
          <p:cNvSpPr>
            <a:spLocks noGrp="1"/>
          </p:cNvSpPr>
          <p:nvPr>
            <p:ph type="sldNum" sz="quarter" idx="12"/>
          </p:nvPr>
        </p:nvSpPr>
        <p:spPr/>
        <p:txBody>
          <a:bodyPr/>
          <a:lstStyle/>
          <a:p>
            <a:fld id="{762CA007-3301-46E5-959F-8B7FEFF85AA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40720666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25616-4867-442E-AF79-FC8F0BEDCCF5}" type="datetimeFigureOut">
              <a:rPr lang="el-GR" smtClean="0">
                <a:solidFill>
                  <a:prstClr val="black">
                    <a:tint val="75000"/>
                  </a:prstClr>
                </a:solidFill>
              </a:rPr>
              <a:pPr/>
              <a:t>22/3/2017</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62CA007-3301-46E5-959F-8B7FEFF85AA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13102537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B25616-4867-442E-AF79-FC8F0BEDCCF5}" type="datetimeFigureOut">
              <a:rPr lang="el-GR" smtClean="0">
                <a:solidFill>
                  <a:prstClr val="black">
                    <a:tint val="75000"/>
                  </a:prstClr>
                </a:solidFill>
              </a:rPr>
              <a:pPr/>
              <a:t>22/3/2017</a:t>
            </a:fld>
            <a:endParaRPr lang="el-GR">
              <a:solidFill>
                <a:prstClr val="black">
                  <a:tint val="75000"/>
                </a:prstClr>
              </a:solidFill>
            </a:endParaRPr>
          </a:p>
        </p:txBody>
      </p:sp>
      <p:sp>
        <p:nvSpPr>
          <p:cNvPr id="6" name="Footer Placeholder 5"/>
          <p:cNvSpPr>
            <a:spLocks noGrp="1"/>
          </p:cNvSpPr>
          <p:nvPr>
            <p:ph type="ftr" sz="quarter" idx="11"/>
          </p:nvPr>
        </p:nvSpPr>
        <p:spPr/>
        <p:txBody>
          <a:bodyPr/>
          <a:lstStyle/>
          <a:p>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fld id="{762CA007-3301-46E5-959F-8B7FEFF85AA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7680132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7B25616-4867-442E-AF79-FC8F0BEDCCF5}" type="datetimeFigureOut">
              <a:rPr lang="el-GR" smtClean="0">
                <a:solidFill>
                  <a:prstClr val="black">
                    <a:tint val="75000"/>
                  </a:prstClr>
                </a:solidFill>
              </a:rPr>
              <a:pPr/>
              <a:t>22/3/2017</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62CA007-3301-46E5-959F-8B7FEFF85AA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3602608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B7B25616-4867-442E-AF79-FC8F0BEDCCF5}" type="datetimeFigureOut">
              <a:rPr lang="el-GR" smtClean="0">
                <a:solidFill>
                  <a:prstClr val="black">
                    <a:tint val="75000"/>
                  </a:prstClr>
                </a:solidFill>
              </a:rPr>
              <a:pPr/>
              <a:t>22/3/2017</a:t>
            </a:fld>
            <a:endParaRPr lang="el-GR">
              <a:solidFill>
                <a:prstClr val="black">
                  <a:tint val="75000"/>
                </a:prstClr>
              </a:solidFill>
            </a:endParaRPr>
          </a:p>
        </p:txBody>
      </p:sp>
      <p:sp>
        <p:nvSpPr>
          <p:cNvPr id="5" name="Footer Placeholder 4"/>
          <p:cNvSpPr>
            <a:spLocks noGrp="1"/>
          </p:cNvSpPr>
          <p:nvPr>
            <p:ph type="ftr" sz="quarter" idx="11"/>
          </p:nvPr>
        </p:nvSpPr>
        <p:spPr/>
        <p:txBody>
          <a:bodyPr/>
          <a:lstStyle/>
          <a:p>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fld id="{762CA007-3301-46E5-959F-8B7FEFF85AA8}" type="slidenum">
              <a:rPr lang="el-GR" smtClean="0">
                <a:solidFill>
                  <a:prstClr val="black">
                    <a:tint val="75000"/>
                  </a:prstClr>
                </a:solidFill>
              </a:rPr>
              <a:pPr/>
              <a:t>‹#›</a:t>
            </a:fld>
            <a:endParaRPr lang="el-GR">
              <a:solidFill>
                <a:prstClr val="black">
                  <a:tint val="75000"/>
                </a:prstClr>
              </a:solidFill>
            </a:endParaRPr>
          </a:p>
        </p:txBody>
      </p:sp>
    </p:spTree>
    <p:extLst>
      <p:ext uri="{BB962C8B-B14F-4D97-AF65-F5344CB8AC3E}">
        <p14:creationId xmlns:p14="http://schemas.microsoft.com/office/powerpoint/2010/main" val="2401341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6" name="Rectangle 6"/>
          <p:cNvSpPr>
            <a:spLocks noGrp="1" noChangeArrowheads="1"/>
          </p:cNvSpPr>
          <p:nvPr>
            <p:ph type="sldNum" sz="quarter" idx="12"/>
          </p:nvPr>
        </p:nvSpPr>
        <p:spPr>
          <a:ln/>
        </p:spPr>
        <p:txBody>
          <a:bodyPr/>
          <a:lstStyle>
            <a:lvl1pPr>
              <a:defRPr/>
            </a:lvl1pPr>
          </a:lstStyle>
          <a:p>
            <a:pPr>
              <a:defRPr/>
            </a:pPr>
            <a:fld id="{BC9CBD60-259F-49A2-A61B-14328EAE06C9}" type="slidenum">
              <a:rPr lang="el-GR" altLang="en-US"/>
              <a:pPr>
                <a:defRPr/>
              </a:pPr>
              <a:t>‹#›</a:t>
            </a:fld>
            <a:endParaRPr lang="el-GR"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C2FBD2-65F3-4682-A79A-8FBC52DB60B7}" type="slidenum">
              <a:rPr lang="el-GR" altLang="en-US"/>
              <a:pPr>
                <a:defRPr/>
              </a:pPr>
              <a:t>‹#›</a:t>
            </a:fld>
            <a:endParaRPr lang="el-GR"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9" name="Rectangle 6"/>
          <p:cNvSpPr>
            <a:spLocks noGrp="1" noChangeArrowheads="1"/>
          </p:cNvSpPr>
          <p:nvPr>
            <p:ph type="sldNum" sz="quarter" idx="12"/>
          </p:nvPr>
        </p:nvSpPr>
        <p:spPr>
          <a:ln/>
        </p:spPr>
        <p:txBody>
          <a:bodyPr/>
          <a:lstStyle>
            <a:lvl1pPr>
              <a:defRPr/>
            </a:lvl1pPr>
          </a:lstStyle>
          <a:p>
            <a:pPr>
              <a:defRPr/>
            </a:pPr>
            <a:fld id="{C5FB468C-1A4E-4071-B46A-223183D26786}" type="slidenum">
              <a:rPr lang="el-GR" altLang="en-US"/>
              <a:pPr>
                <a:defRPr/>
              </a:pPr>
              <a:t>‹#›</a:t>
            </a:fld>
            <a:endParaRPr lang="el-GR"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5" name="Rectangle 6"/>
          <p:cNvSpPr>
            <a:spLocks noGrp="1" noChangeArrowheads="1"/>
          </p:cNvSpPr>
          <p:nvPr>
            <p:ph type="sldNum" sz="quarter" idx="12"/>
          </p:nvPr>
        </p:nvSpPr>
        <p:spPr>
          <a:ln/>
        </p:spPr>
        <p:txBody>
          <a:bodyPr/>
          <a:lstStyle>
            <a:lvl1pPr>
              <a:defRPr/>
            </a:lvl1pPr>
          </a:lstStyle>
          <a:p>
            <a:pPr>
              <a:defRPr/>
            </a:pPr>
            <a:fld id="{D53740A0-ED76-43D9-BCCF-0A3E74882E5C}" type="slidenum">
              <a:rPr lang="el-GR" altLang="en-US"/>
              <a:pPr>
                <a:defRPr/>
              </a:pPr>
              <a:t>‹#›</a:t>
            </a:fld>
            <a:endParaRPr lang="el-GR"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4" name="Rectangle 6"/>
          <p:cNvSpPr>
            <a:spLocks noGrp="1" noChangeArrowheads="1"/>
          </p:cNvSpPr>
          <p:nvPr>
            <p:ph type="sldNum" sz="quarter" idx="12"/>
          </p:nvPr>
        </p:nvSpPr>
        <p:spPr>
          <a:ln/>
        </p:spPr>
        <p:txBody>
          <a:bodyPr/>
          <a:lstStyle>
            <a:lvl1pPr>
              <a:defRPr/>
            </a:lvl1pPr>
          </a:lstStyle>
          <a:p>
            <a:pPr>
              <a:defRPr/>
            </a:pPr>
            <a:fld id="{469C3C83-2791-4601-A0C3-A1769FA1425A}" type="slidenum">
              <a:rPr lang="el-GR" altLang="en-US"/>
              <a:pPr>
                <a:defRPr/>
              </a:pPr>
              <a:t>‹#›</a:t>
            </a:fld>
            <a:endParaRPr lang="el-GR"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l-GR" altLang="en-US"/>
          </a:p>
        </p:txBody>
      </p:sp>
      <p:sp>
        <p:nvSpPr>
          <p:cNvPr id="7" name="Rectangle 6"/>
          <p:cNvSpPr>
            <a:spLocks noGrp="1" noChangeArrowheads="1"/>
          </p:cNvSpPr>
          <p:nvPr>
            <p:ph type="sldNum" sz="quarter" idx="12"/>
          </p:nvPr>
        </p:nvSpPr>
        <p:spPr>
          <a:ln/>
        </p:spPr>
        <p:txBody>
          <a:bodyPr/>
          <a:lstStyle>
            <a:lvl1pPr>
              <a:defRPr/>
            </a:lvl1pPr>
          </a:lstStyle>
          <a:p>
            <a:pPr>
              <a:defRPr/>
            </a:pPr>
            <a:fld id="{CBDA32CC-CA22-4948-887C-32E657BD9495}" type="slidenum">
              <a:rPr lang="el-GR" altLang="en-US"/>
              <a:pPr>
                <a:defRPr/>
              </a:pPr>
              <a:t>‹#›</a:t>
            </a:fld>
            <a:endParaRPr lang="el-GR"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5.wm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altLang="en-US" smtClean="0"/>
              <a:t>Κάντε κλικ για να επεξεργαστείτε τα στυλ κειμένου του υποδείγματος</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
        <p:nvSpPr>
          <p:cNvPr id="52228"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pPr>
              <a:defRPr/>
            </a:pPr>
            <a:endParaRPr lang="el-GR" altLang="en-US"/>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pPr>
              <a:defRPr/>
            </a:pPr>
            <a:endParaRPr lang="el-GR" altLang="en-US"/>
          </a:p>
        </p:txBody>
      </p:sp>
      <p:sp>
        <p:nvSpPr>
          <p:cNvPr id="52230"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itchFamily="18" charset="0"/>
              </a:defRPr>
            </a:lvl1pPr>
          </a:lstStyle>
          <a:p>
            <a:pPr>
              <a:defRPr/>
            </a:pPr>
            <a:fld id="{774FF040-D3F0-47AA-8E39-88B6B492C352}" type="slidenum">
              <a:rPr lang="el-GR" altLang="en-US"/>
              <a:pPr>
                <a:defRPr/>
              </a:pPr>
              <a:t>‹#›</a:t>
            </a:fld>
            <a:endParaRPr lang="el-GR" altLang="en-US" dirty="0"/>
          </a:p>
        </p:txBody>
      </p:sp>
      <p:sp>
        <p:nvSpPr>
          <p:cNvPr id="1032" name="Line 10"/>
          <p:cNvSpPr>
            <a:spLocks noChangeShapeType="1"/>
          </p:cNvSpPr>
          <p:nvPr/>
        </p:nvSpPr>
        <p:spPr bwMode="auto">
          <a:xfrm>
            <a:off x="468313" y="6308725"/>
            <a:ext cx="8229600" cy="0"/>
          </a:xfrm>
          <a:prstGeom prst="line">
            <a:avLst/>
          </a:prstGeom>
          <a:noFill/>
          <a:ln w="25400">
            <a:solidFill>
              <a:srgbClr val="CC0000"/>
            </a:solidFill>
            <a:round/>
            <a:headEnd/>
            <a:tailEnd/>
          </a:ln>
        </p:spPr>
        <p:txBody>
          <a:bodyPr/>
          <a:lstStyle/>
          <a:p>
            <a:endParaRPr lang="el-GR"/>
          </a:p>
        </p:txBody>
      </p:sp>
      <p:sp>
        <p:nvSpPr>
          <p:cNvPr id="1033" name="Line 11"/>
          <p:cNvSpPr>
            <a:spLocks noChangeShapeType="1"/>
          </p:cNvSpPr>
          <p:nvPr/>
        </p:nvSpPr>
        <p:spPr bwMode="auto">
          <a:xfrm>
            <a:off x="5219700" y="836613"/>
            <a:ext cx="3394075" cy="0"/>
          </a:xfrm>
          <a:prstGeom prst="line">
            <a:avLst/>
          </a:prstGeom>
          <a:noFill/>
          <a:ln w="25400">
            <a:solidFill>
              <a:srgbClr val="CC0000"/>
            </a:solidFill>
            <a:round/>
            <a:headEnd/>
            <a:tailEnd/>
          </a:ln>
        </p:spPr>
        <p:txBody>
          <a:bodyPr/>
          <a:lstStyle/>
          <a:p>
            <a:endParaRPr lang="el-GR"/>
          </a:p>
        </p:txBody>
      </p:sp>
    </p:spTree>
  </p:cSld>
  <p:clrMap bg1="lt1" tx1="dk1" bg2="lt2" tx2="dk2" accent1="accent1" accent2="accent2" accent3="accent3" accent4="accent4" accent5="accent5" accent6="accent6" hlink="hlink" folHlink="folHlink"/>
  <p:sldLayoutIdLst>
    <p:sldLayoutId id="2147487262" r:id="rId1"/>
    <p:sldLayoutId id="2147487263" r:id="rId2"/>
    <p:sldLayoutId id="2147487245" r:id="rId3"/>
    <p:sldLayoutId id="2147487246" r:id="rId4"/>
    <p:sldLayoutId id="2147487247" r:id="rId5"/>
    <p:sldLayoutId id="2147487248" r:id="rId6"/>
    <p:sldLayoutId id="2147487249" r:id="rId7"/>
    <p:sldLayoutId id="2147487250" r:id="rId8"/>
    <p:sldLayoutId id="2147487251" r:id="rId9"/>
    <p:sldLayoutId id="2147487252" r:id="rId10"/>
    <p:sldLayoutId id="2147487253" r:id="rId11"/>
    <p:sldLayoutId id="2147487254" r:id="rId12"/>
    <p:sldLayoutId id="2147487264" r:id="rId13"/>
    <p:sldLayoutId id="2147487265" r:id="rId14"/>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1"/>
          </a:solidFill>
          <a:latin typeface="+mj-lt"/>
          <a:ea typeface="+mj-ea"/>
          <a:cs typeface="+mj-cs"/>
        </a:defRPr>
      </a:lvl1pPr>
      <a:lvl2pPr algn="l" rtl="0" eaLnBrk="0" fontAlgn="base" hangingPunct="0">
        <a:spcBef>
          <a:spcPct val="0"/>
        </a:spcBef>
        <a:spcAft>
          <a:spcPct val="0"/>
        </a:spcAft>
        <a:defRPr sz="4200">
          <a:solidFill>
            <a:schemeClr val="tx1"/>
          </a:solidFill>
          <a:latin typeface="Book Antiqua" pitchFamily="18" charset="0"/>
        </a:defRPr>
      </a:lvl2pPr>
      <a:lvl3pPr algn="l" rtl="0" eaLnBrk="0" fontAlgn="base" hangingPunct="0">
        <a:spcBef>
          <a:spcPct val="0"/>
        </a:spcBef>
        <a:spcAft>
          <a:spcPct val="0"/>
        </a:spcAft>
        <a:defRPr sz="4200">
          <a:solidFill>
            <a:schemeClr val="tx1"/>
          </a:solidFill>
          <a:latin typeface="Book Antiqua" pitchFamily="18" charset="0"/>
        </a:defRPr>
      </a:lvl3pPr>
      <a:lvl4pPr algn="l" rtl="0" eaLnBrk="0" fontAlgn="base" hangingPunct="0">
        <a:spcBef>
          <a:spcPct val="0"/>
        </a:spcBef>
        <a:spcAft>
          <a:spcPct val="0"/>
        </a:spcAft>
        <a:defRPr sz="4200">
          <a:solidFill>
            <a:schemeClr val="tx1"/>
          </a:solidFill>
          <a:latin typeface="Book Antiqua" pitchFamily="18" charset="0"/>
        </a:defRPr>
      </a:lvl4pPr>
      <a:lvl5pPr algn="l" rtl="0" eaLnBrk="0" fontAlgn="base" hangingPunct="0">
        <a:spcBef>
          <a:spcPct val="0"/>
        </a:spcBef>
        <a:spcAft>
          <a:spcPct val="0"/>
        </a:spcAft>
        <a:defRPr sz="4200">
          <a:solidFill>
            <a:schemeClr val="tx1"/>
          </a:solidFill>
          <a:latin typeface="Book Antiqua" pitchFamily="18" charset="0"/>
        </a:defRPr>
      </a:lvl5pPr>
      <a:lvl6pPr marL="457200" algn="l" rtl="0" fontAlgn="base">
        <a:spcBef>
          <a:spcPct val="0"/>
        </a:spcBef>
        <a:spcAft>
          <a:spcPct val="0"/>
        </a:spcAft>
        <a:defRPr sz="4200">
          <a:solidFill>
            <a:schemeClr val="tx1"/>
          </a:solidFill>
          <a:latin typeface="Book Antiqua" pitchFamily="18" charset="0"/>
        </a:defRPr>
      </a:lvl6pPr>
      <a:lvl7pPr marL="914400" algn="l" rtl="0" fontAlgn="base">
        <a:spcBef>
          <a:spcPct val="0"/>
        </a:spcBef>
        <a:spcAft>
          <a:spcPct val="0"/>
        </a:spcAft>
        <a:defRPr sz="4200">
          <a:solidFill>
            <a:schemeClr val="tx1"/>
          </a:solidFill>
          <a:latin typeface="Book Antiqua" pitchFamily="18" charset="0"/>
        </a:defRPr>
      </a:lvl7pPr>
      <a:lvl8pPr marL="1371600" algn="l" rtl="0" fontAlgn="base">
        <a:spcBef>
          <a:spcPct val="0"/>
        </a:spcBef>
        <a:spcAft>
          <a:spcPct val="0"/>
        </a:spcAft>
        <a:defRPr sz="4200">
          <a:solidFill>
            <a:schemeClr val="tx1"/>
          </a:solidFill>
          <a:latin typeface="Book Antiqua" pitchFamily="18" charset="0"/>
        </a:defRPr>
      </a:lvl8pPr>
      <a:lvl9pPr marL="1828800" algn="l" rtl="0" fontAlgn="base">
        <a:spcBef>
          <a:spcPct val="0"/>
        </a:spcBef>
        <a:spcAft>
          <a:spcPct val="0"/>
        </a:spcAft>
        <a:defRPr sz="4200">
          <a:solidFill>
            <a:schemeClr val="tx1"/>
          </a:solidFill>
          <a:latin typeface="Book Antiqua"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6 - Στρογγυλεμένο ορθογώνιο"/>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9" name="8 - Στρογγυλεμένο ορθογώνιο"/>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sp>
        <p:nvSpPr>
          <p:cNvPr id="13" name="12 - Θέση τίτλου"/>
          <p:cNvSpPr>
            <a:spLocks noGrp="1"/>
          </p:cNvSpPr>
          <p:nvPr>
            <p:ph type="title"/>
          </p:nvPr>
        </p:nvSpPr>
        <p:spPr>
          <a:xfrm>
            <a:off x="503238" y="4986338"/>
            <a:ext cx="8183562" cy="1050925"/>
          </a:xfrm>
          <a:prstGeom prst="rect">
            <a:avLst/>
          </a:prstGeom>
        </p:spPr>
        <p:txBody>
          <a:bodyPr vert="horz" anchor="b">
            <a:normAutofit/>
          </a:bodyPr>
          <a:lstStyle>
            <a:extLst/>
          </a:lstStyle>
          <a:p>
            <a:r>
              <a:rPr lang="el-GR" smtClean="0"/>
              <a:t>Kλικ για επεξεργασία του τίτλου</a:t>
            </a:r>
            <a:endParaRPr lang="en-US"/>
          </a:p>
        </p:txBody>
      </p:sp>
      <p:sp>
        <p:nvSpPr>
          <p:cNvPr id="2055" name="3 - Θέση κειμένου"/>
          <p:cNvSpPr>
            <a:spLocks noGrp="1"/>
          </p:cNvSpPr>
          <p:nvPr>
            <p:ph type="body" idx="1"/>
          </p:nvPr>
        </p:nvSpPr>
        <p:spPr bwMode="auto">
          <a:xfrm>
            <a:off x="503238" y="530225"/>
            <a:ext cx="8183562" cy="4187825"/>
          </a:xfrm>
          <a:prstGeom prst="rect">
            <a:avLst/>
          </a:prstGeom>
          <a:noFill/>
          <a:ln w="9525">
            <a:noFill/>
            <a:miter lim="800000"/>
            <a:headEnd/>
            <a:tailEnd/>
          </a:ln>
        </p:spPr>
        <p:txBody>
          <a:bodyPr vert="horz" wrap="square" lIns="182880" tIns="9144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5" name="24 - Θέση ημερομηνίας"/>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l-GR" altLang="en-US"/>
          </a:p>
        </p:txBody>
      </p:sp>
      <p:sp>
        <p:nvSpPr>
          <p:cNvPr id="18" name="17 - Θέση υποσέλιδου"/>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l-GR" altLang="en-US"/>
          </a:p>
        </p:txBody>
      </p:sp>
      <p:sp>
        <p:nvSpPr>
          <p:cNvPr id="5" name="4 - Θέση αριθμού διαφάνειας"/>
          <p:cNvSpPr>
            <a:spLocks noGrp="1"/>
          </p:cNvSpPr>
          <p:nvPr>
            <p:ph type="sldNum" sz="quarter" idx="4"/>
          </p:nvPr>
        </p:nvSpPr>
        <p:spPr>
          <a:xfrm>
            <a:off x="8348663"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fld id="{1EAD1A6F-BA5A-4D94-A4BF-32D66CA7FB78}" type="slidenum">
              <a:rPr lang="el-GR" altLang="en-US"/>
              <a:pPr>
                <a:defRPr/>
              </a:pPr>
              <a:t>‹#›</a:t>
            </a:fld>
            <a:endParaRPr lang="el-GR" altLang="en-US" dirty="0"/>
          </a:p>
        </p:txBody>
      </p:sp>
      <p:pic>
        <p:nvPicPr>
          <p:cNvPr id="2059" name="Picture 9"/>
          <p:cNvPicPr>
            <a:picLocks noChangeAspect="1" noChangeArrowheads="1"/>
          </p:cNvPicPr>
          <p:nvPr/>
        </p:nvPicPr>
        <p:blipFill>
          <a:blip r:embed="rId13" cstate="print"/>
          <a:srcRect/>
          <a:stretch>
            <a:fillRect/>
          </a:stretch>
        </p:blipFill>
        <p:spPr bwMode="auto">
          <a:xfrm>
            <a:off x="6588125" y="6256338"/>
            <a:ext cx="3408363" cy="557212"/>
          </a:xfrm>
          <a:prstGeom prst="rect">
            <a:avLst/>
          </a:prstGeom>
          <a:noFill/>
          <a:ln w="9525">
            <a:noFill/>
            <a:miter lim="800000"/>
            <a:headEnd/>
            <a:tailEnd/>
          </a:ln>
        </p:spPr>
      </p:pic>
      <p:sp>
        <p:nvSpPr>
          <p:cNvPr id="2060" name="Line 10"/>
          <p:cNvSpPr>
            <a:spLocks noChangeShapeType="1"/>
          </p:cNvSpPr>
          <p:nvPr/>
        </p:nvSpPr>
        <p:spPr bwMode="auto">
          <a:xfrm>
            <a:off x="468313" y="6308725"/>
            <a:ext cx="8229600" cy="0"/>
          </a:xfrm>
          <a:prstGeom prst="line">
            <a:avLst/>
          </a:prstGeom>
          <a:noFill/>
          <a:ln w="25400">
            <a:solidFill>
              <a:srgbClr val="CC0000"/>
            </a:solidFill>
            <a:round/>
            <a:headEnd/>
            <a:tailEnd/>
          </a:ln>
        </p:spPr>
        <p:txBody>
          <a:bodyPr/>
          <a:lstStyle/>
          <a:p>
            <a:endParaRPr lang="el-GR"/>
          </a:p>
        </p:txBody>
      </p:sp>
      <p:sp>
        <p:nvSpPr>
          <p:cNvPr id="2061" name="Line 11"/>
          <p:cNvSpPr>
            <a:spLocks noChangeShapeType="1"/>
          </p:cNvSpPr>
          <p:nvPr/>
        </p:nvSpPr>
        <p:spPr bwMode="auto">
          <a:xfrm>
            <a:off x="5219700" y="836613"/>
            <a:ext cx="3394075" cy="0"/>
          </a:xfrm>
          <a:prstGeom prst="line">
            <a:avLst/>
          </a:prstGeom>
          <a:noFill/>
          <a:ln w="25400">
            <a:solidFill>
              <a:srgbClr val="CC0000"/>
            </a:solidFill>
            <a:round/>
            <a:headEnd/>
            <a:tailEnd/>
          </a:ln>
        </p:spPr>
        <p:txBody>
          <a:bodyPr/>
          <a:lstStyle/>
          <a:p>
            <a:endParaRPr lang="el-GR"/>
          </a:p>
        </p:txBody>
      </p:sp>
    </p:spTree>
  </p:cSld>
  <p:clrMap bg1="lt1" tx1="dk1" bg2="lt2" tx2="dk2" accent1="accent1" accent2="accent2" accent3="accent3" accent4="accent4" accent5="accent5" accent6="accent6" hlink="hlink" folHlink="folHlink"/>
  <p:sldLayoutIdLst>
    <p:sldLayoutId id="2147487266" r:id="rId1"/>
    <p:sldLayoutId id="2147487255" r:id="rId2"/>
    <p:sldLayoutId id="2147487267" r:id="rId3"/>
    <p:sldLayoutId id="2147487256" r:id="rId4"/>
    <p:sldLayoutId id="2147487257" r:id="rId5"/>
    <p:sldLayoutId id="2147487258" r:id="rId6"/>
    <p:sldLayoutId id="2147487268" r:id="rId7"/>
    <p:sldLayoutId id="2147487259" r:id="rId8"/>
    <p:sldLayoutId id="2147487269" r:id="rId9"/>
    <p:sldLayoutId id="2147487260" r:id="rId10"/>
    <p:sldLayoutId id="2147487261" r:id="rId11"/>
  </p:sldLayoutIdLst>
  <p:hf hdr="0" ft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B7B25616-4867-442E-AF79-FC8F0BEDCCF5}" type="datetimeFigureOut">
              <a:rPr lang="el-GR" smtClean="0">
                <a:solidFill>
                  <a:prstClr val="black">
                    <a:tint val="75000"/>
                  </a:prstClr>
                </a:solidFill>
                <a:latin typeface="Calibri"/>
              </a:rPr>
              <a:pPr fontAlgn="auto">
                <a:spcBef>
                  <a:spcPts val="0"/>
                </a:spcBef>
                <a:spcAft>
                  <a:spcPts val="0"/>
                </a:spcAft>
              </a:pPr>
              <a:t>22/3/2017</a:t>
            </a:fld>
            <a:endParaRPr lang="el-GR">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l-GR">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62CA007-3301-46E5-959F-8B7FEFF85AA8}" type="slidenum">
              <a:rPr lang="el-GR" smtClean="0">
                <a:solidFill>
                  <a:prstClr val="black">
                    <a:tint val="75000"/>
                  </a:prstClr>
                </a:solidFill>
                <a:latin typeface="Calibri"/>
              </a:rPr>
              <a:pPr fontAlgn="auto">
                <a:spcBef>
                  <a:spcPts val="0"/>
                </a:spcBef>
                <a:spcAft>
                  <a:spcPts val="0"/>
                </a:spcAft>
              </a:pPr>
              <a:t>‹#›</a:t>
            </a:fld>
            <a:endParaRPr lang="el-GR">
              <a:solidFill>
                <a:prstClr val="black">
                  <a:tint val="75000"/>
                </a:prstClr>
              </a:solidFill>
              <a:latin typeface="Calibri"/>
            </a:endParaRPr>
          </a:p>
        </p:txBody>
      </p:sp>
    </p:spTree>
    <p:extLst>
      <p:ext uri="{BB962C8B-B14F-4D97-AF65-F5344CB8AC3E}">
        <p14:creationId xmlns:p14="http://schemas.microsoft.com/office/powerpoint/2010/main" val="478482832"/>
      </p:ext>
    </p:extLst>
  </p:cSld>
  <p:clrMap bg1="lt1" tx1="dk1" bg2="lt2" tx2="dk2" accent1="accent1" accent2="accent2" accent3="accent3" accent4="accent4" accent5="accent5" accent6="accent6" hlink="hlink" folHlink="folHlink"/>
  <p:sldLayoutIdLst>
    <p:sldLayoutId id="2147487271" r:id="rId1"/>
    <p:sldLayoutId id="2147487272" r:id="rId2"/>
    <p:sldLayoutId id="2147487273" r:id="rId3"/>
    <p:sldLayoutId id="2147487274" r:id="rId4"/>
    <p:sldLayoutId id="2147487275" r:id="rId5"/>
    <p:sldLayoutId id="2147487276" r:id="rId6"/>
    <p:sldLayoutId id="2147487277" r:id="rId7"/>
    <p:sldLayoutId id="2147487278" r:id="rId8"/>
    <p:sldLayoutId id="2147487279" r:id="rId9"/>
    <p:sldLayoutId id="2147487280" r:id="rId10"/>
    <p:sldLayoutId id="214748728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chart" Target="../charts/chart2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chart" Target="../charts/chart25.xml"/></Relationships>
</file>

<file path=ppt/slides/_rels/slide3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chart" Target="../charts/char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chart" Target="../charts/chart34.xml"/></Relationships>
</file>

<file path=ppt/slides/_rels/slide4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54.xml"/><Relationship Id="rId1" Type="http://schemas.openxmlformats.org/officeDocument/2006/relationships/slideLayout" Target="../slideLayouts/slideLayout26.xml"/></Relationships>
</file>

<file path=ppt/slides/_rels/slide5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chart" Target="../charts/chart53.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Microsoft_Excel_97-2003_Worksheet1.xls"/></Relationships>
</file>

<file path=ppt/slides/_rels/slide62.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chart" Target="../charts/chart55.xml"/></Relationships>
</file>

<file path=ppt/slides/_rels/slide63.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chart" Target="../charts/chart57.xml"/><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chart" Target="../charts/chart5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71.xml"/><Relationship Id="rId7" Type="http://schemas.openxmlformats.org/officeDocument/2006/relationships/image" Target="../media/image9.e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package" Target="../embeddings/Microsoft_Word_Document65.docx"/><Relationship Id="rId5" Type="http://schemas.openxmlformats.org/officeDocument/2006/relationships/chart" Target="../charts/chart64.xml"/><Relationship Id="rId4" Type="http://schemas.openxmlformats.org/officeDocument/2006/relationships/chart" Target="../charts/chart63.xml"/></Relationships>
</file>

<file path=ppt/slides/_rels/slide72.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WordArt 11"/>
          <p:cNvSpPr>
            <a:spLocks noChangeArrowheads="1" noChangeShapeType="1" noTextEdit="1"/>
          </p:cNvSpPr>
          <p:nvPr/>
        </p:nvSpPr>
        <p:spPr bwMode="auto">
          <a:xfrm>
            <a:off x="3292624" y="4365104"/>
            <a:ext cx="2376264" cy="288032"/>
          </a:xfrm>
          <a:prstGeom prst="rect">
            <a:avLst/>
          </a:prstGeom>
        </p:spPr>
        <p:txBody>
          <a:bodyPr wrap="none" fromWordArt="1">
            <a:prstTxWarp prst="textPlain">
              <a:avLst>
                <a:gd name="adj" fmla="val 50000"/>
              </a:avLst>
            </a:prstTxWarp>
          </a:bodyPr>
          <a:lstStyle/>
          <a:p>
            <a:pPr algn="ctr"/>
            <a:r>
              <a:rPr lang="el-GR" sz="2000" b="1" kern="10" dirty="0" smtClean="0">
                <a:ln w="6350">
                  <a:noFill/>
                  <a:round/>
                  <a:headEnd/>
                  <a:tailEnd/>
                </a:ln>
                <a:solidFill>
                  <a:srgbClr val="404040"/>
                </a:solidFill>
                <a:latin typeface="Microsoft Sans Serif" panose="020B0604020202020204" pitchFamily="34" charset="0"/>
                <a:cs typeface="Microsoft Sans Serif" panose="020B0604020202020204" pitchFamily="34" charset="0"/>
              </a:rPr>
              <a:t>Φεβρουάριος 201</a:t>
            </a:r>
            <a:r>
              <a:rPr lang="el-GR" sz="2000" b="1" kern="10" dirty="0">
                <a:ln w="6350">
                  <a:noFill/>
                  <a:round/>
                  <a:headEnd/>
                  <a:tailEnd/>
                </a:ln>
                <a:solidFill>
                  <a:srgbClr val="404040"/>
                </a:solidFill>
                <a:latin typeface="Microsoft Sans Serif" panose="020B0604020202020204" pitchFamily="34" charset="0"/>
                <a:cs typeface="Microsoft Sans Serif" panose="020B0604020202020204" pitchFamily="34" charset="0"/>
              </a:rPr>
              <a:t>7</a:t>
            </a:r>
            <a:r>
              <a:rPr lang="el-GR" sz="2000" b="1" kern="10" dirty="0" smtClean="0">
                <a:ln w="6350">
                  <a:noFill/>
                  <a:round/>
                  <a:headEnd/>
                  <a:tailEnd/>
                </a:ln>
                <a:solidFill>
                  <a:srgbClr val="404040"/>
                </a:solidFill>
                <a:latin typeface="Microsoft Sans Serif" panose="020B0604020202020204" pitchFamily="34" charset="0"/>
                <a:cs typeface="Microsoft Sans Serif" panose="020B0604020202020204" pitchFamily="34" charset="0"/>
              </a:rPr>
              <a:t> </a:t>
            </a:r>
            <a:endParaRPr lang="el-GR" sz="2000" b="1" kern="10" dirty="0">
              <a:ln w="6350">
                <a:noFill/>
                <a:round/>
                <a:headEnd/>
                <a:tailEnd/>
              </a:ln>
              <a:solidFill>
                <a:srgbClr val="404040"/>
              </a:solidFill>
              <a:latin typeface="Microsoft Sans Serif" panose="020B0604020202020204" pitchFamily="34" charset="0"/>
              <a:cs typeface="Microsoft Sans Serif" panose="020B0604020202020204" pitchFamily="34" charset="0"/>
            </a:endParaRPr>
          </a:p>
        </p:txBody>
      </p:sp>
      <p:sp>
        <p:nvSpPr>
          <p:cNvPr id="11271" name="WordArt 13"/>
          <p:cNvSpPr>
            <a:spLocks noChangeArrowheads="1" noChangeShapeType="1" noTextEdit="1"/>
          </p:cNvSpPr>
          <p:nvPr/>
        </p:nvSpPr>
        <p:spPr bwMode="auto">
          <a:xfrm>
            <a:off x="1835696" y="2636912"/>
            <a:ext cx="5328592" cy="571500"/>
          </a:xfrm>
          <a:prstGeom prst="rect">
            <a:avLst/>
          </a:prstGeom>
        </p:spPr>
        <p:txBody>
          <a:bodyPr wrap="none" fromWordArt="1">
            <a:prstTxWarp prst="textPlain">
              <a:avLst>
                <a:gd name="adj" fmla="val 50000"/>
              </a:avLst>
            </a:prstTxWarp>
          </a:bodyPr>
          <a:lstStyle/>
          <a:p>
            <a:pPr algn="ctr"/>
            <a:r>
              <a:rPr lang="el-GR" sz="2000" b="1" kern="10" dirty="0">
                <a:ln w="6350">
                  <a:noFill/>
                  <a:round/>
                  <a:headEnd/>
                  <a:tailEnd/>
                </a:ln>
                <a:solidFill>
                  <a:srgbClr val="404040"/>
                </a:solidFill>
                <a:latin typeface="Microsoft Sans Serif" panose="020B0604020202020204" pitchFamily="34" charset="0"/>
                <a:cs typeface="Microsoft Sans Serif" panose="020B0604020202020204" pitchFamily="34" charset="0"/>
              </a:rPr>
              <a:t>ΕΡΕΥΝΑ </a:t>
            </a:r>
            <a:r>
              <a:rPr lang="en-US" sz="2000" b="1" kern="10" dirty="0">
                <a:ln w="6350">
                  <a:noFill/>
                  <a:round/>
                  <a:headEnd/>
                  <a:tailEnd/>
                </a:ln>
                <a:solidFill>
                  <a:srgbClr val="404040"/>
                </a:solidFill>
                <a:latin typeface="Microsoft Sans Serif" panose="020B0604020202020204" pitchFamily="34" charset="0"/>
                <a:cs typeface="Microsoft Sans Serif" panose="020B0604020202020204" pitchFamily="34" charset="0"/>
              </a:rPr>
              <a:t> </a:t>
            </a:r>
            <a:r>
              <a:rPr lang="el-GR" sz="2000" b="1" kern="10" dirty="0">
                <a:ln w="6350">
                  <a:noFill/>
                  <a:round/>
                  <a:headEnd/>
                  <a:tailEnd/>
                </a:ln>
                <a:solidFill>
                  <a:srgbClr val="404040"/>
                </a:solidFill>
                <a:latin typeface="Microsoft Sans Serif" panose="020B0604020202020204" pitchFamily="34" charset="0"/>
                <a:cs typeface="Microsoft Sans Serif" panose="020B0604020202020204" pitchFamily="34" charset="0"/>
              </a:rPr>
              <a:t>ΙΜΕ </a:t>
            </a:r>
            <a:r>
              <a:rPr lang="en-US" sz="2000" b="1" kern="10" dirty="0">
                <a:ln w="6350">
                  <a:noFill/>
                  <a:round/>
                  <a:headEnd/>
                  <a:tailEnd/>
                </a:ln>
                <a:solidFill>
                  <a:srgbClr val="404040"/>
                </a:solidFill>
                <a:latin typeface="Microsoft Sans Serif" panose="020B0604020202020204" pitchFamily="34" charset="0"/>
                <a:cs typeface="Microsoft Sans Serif" panose="020B0604020202020204" pitchFamily="34" charset="0"/>
              </a:rPr>
              <a:t> </a:t>
            </a:r>
            <a:r>
              <a:rPr lang="el-GR" sz="2000" b="1" kern="10" dirty="0">
                <a:ln w="6350">
                  <a:noFill/>
                  <a:round/>
                  <a:headEnd/>
                  <a:tailEnd/>
                </a:ln>
                <a:solidFill>
                  <a:srgbClr val="404040"/>
                </a:solidFill>
                <a:latin typeface="Microsoft Sans Serif" panose="020B0604020202020204" pitchFamily="34" charset="0"/>
                <a:cs typeface="Microsoft Sans Serif" panose="020B0604020202020204" pitchFamily="34" charset="0"/>
              </a:rPr>
              <a:t>ΓΣΕΒΕΕ </a:t>
            </a:r>
          </a:p>
        </p:txBody>
      </p:sp>
      <p:sp>
        <p:nvSpPr>
          <p:cNvPr id="11272" name="WordArt 13"/>
          <p:cNvSpPr>
            <a:spLocks noChangeArrowheads="1" noChangeShapeType="1" noTextEdit="1"/>
          </p:cNvSpPr>
          <p:nvPr/>
        </p:nvSpPr>
        <p:spPr bwMode="auto">
          <a:xfrm>
            <a:off x="1937839" y="3861048"/>
            <a:ext cx="5082433" cy="288032"/>
          </a:xfrm>
          <a:prstGeom prst="rect">
            <a:avLst/>
          </a:prstGeom>
        </p:spPr>
        <p:txBody>
          <a:bodyPr wrap="none" fromWordArt="1">
            <a:prstTxWarp prst="textPlain">
              <a:avLst>
                <a:gd name="adj" fmla="val 50000"/>
              </a:avLst>
            </a:prstTxWarp>
          </a:bodyPr>
          <a:lstStyle/>
          <a:p>
            <a:pPr algn="ctr"/>
            <a:r>
              <a:rPr lang="el-GR" sz="2000" b="1" kern="10" dirty="0">
                <a:ln w="6350">
                  <a:noFill/>
                  <a:round/>
                  <a:headEnd/>
                  <a:tailEnd/>
                </a:ln>
                <a:solidFill>
                  <a:srgbClr val="404040"/>
                </a:solidFill>
                <a:latin typeface="Microsoft Sans Serif" panose="020B0604020202020204" pitchFamily="34" charset="0"/>
                <a:cs typeface="Microsoft Sans Serif" panose="020B0604020202020204" pitchFamily="34" charset="0"/>
              </a:rPr>
              <a:t>ΤΑΣΕΙΣ ΟΙΚΟΝΟΜΙΚΟΥ ΚΛΙΜΑΤΟΣ </a:t>
            </a:r>
          </a:p>
        </p:txBody>
      </p:sp>
      <p:pic>
        <p:nvPicPr>
          <p:cNvPr id="11274" name="Picture 15" descr="imelogo"/>
          <p:cNvPicPr>
            <a:picLocks noChangeAspect="1" noChangeArrowheads="1"/>
          </p:cNvPicPr>
          <p:nvPr/>
        </p:nvPicPr>
        <p:blipFill>
          <a:blip r:embed="rId3" cstate="print"/>
          <a:srcRect/>
          <a:stretch>
            <a:fillRect/>
          </a:stretch>
        </p:blipFill>
        <p:spPr bwMode="auto">
          <a:xfrm>
            <a:off x="539552" y="5453482"/>
            <a:ext cx="1398288" cy="882595"/>
          </a:xfrm>
          <a:prstGeom prst="rect">
            <a:avLst/>
          </a:prstGeom>
          <a:noFill/>
          <a:ln w="9525">
            <a:noFill/>
            <a:miter lim="800000"/>
            <a:headEnd/>
            <a:tailEnd/>
          </a:ln>
        </p:spPr>
      </p:pic>
      <p:pic>
        <p:nvPicPr>
          <p:cNvPr id="524291" name="Picture 3" descr="C:\Users\s.tsiliyanni\Documents\MARC\COMPANY PROFILE\LOGO MARC\MARCr-01-01 MIKRO RE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3412" y="5661248"/>
            <a:ext cx="1425882" cy="4201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8"/>
          <p:cNvSpPr>
            <a:spLocks noGrp="1" noChangeArrowheads="1"/>
          </p:cNvSpPr>
          <p:nvPr>
            <p:ph type="ctrTitle" idx="4294967295"/>
          </p:nvPr>
        </p:nvSpPr>
        <p:spPr>
          <a:xfrm>
            <a:off x="1143000" y="332655"/>
            <a:ext cx="7421563" cy="491257"/>
          </a:xfrm>
        </p:spPr>
        <p:txBody>
          <a:bodyPr/>
          <a:lstStyle/>
          <a:p>
            <a:pPr algn="ctr" eaLnBrk="1" hangingPunct="1"/>
            <a:r>
              <a:rPr lang="el-GR" sz="1500" dirty="0" smtClean="0">
                <a:latin typeface="Microsoft Sans Serif" panose="020B0604020202020204" pitchFamily="34" charset="0"/>
                <a:cs typeface="Microsoft Sans Serif" panose="020B0604020202020204" pitchFamily="34" charset="0"/>
              </a:rPr>
              <a:t>ΠΡΟΒΛΕΨΗ ΕΠΟΜΕΝΟΥ ΕΞΑΜΗΝΟΥ</a:t>
            </a:r>
            <a:br>
              <a:rPr lang="el-GR" sz="15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 -Ανά κατηγορία -</a:t>
            </a:r>
          </a:p>
        </p:txBody>
      </p:sp>
      <p:graphicFrame>
        <p:nvGraphicFramePr>
          <p:cNvPr id="4" name="Γράφημα 3"/>
          <p:cNvGraphicFramePr/>
          <p:nvPr>
            <p:extLst>
              <p:ext uri="{D42A27DB-BD31-4B8C-83A1-F6EECF244321}">
                <p14:modId xmlns:p14="http://schemas.microsoft.com/office/powerpoint/2010/main" val="2045636813"/>
              </p:ext>
            </p:extLst>
          </p:nvPr>
        </p:nvGraphicFramePr>
        <p:xfrm>
          <a:off x="562844" y="764704"/>
          <a:ext cx="8496944"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179512" y="6309320"/>
            <a:ext cx="8856984" cy="523220"/>
          </a:xfrm>
          <a:prstGeom prst="rect">
            <a:avLst/>
          </a:prstGeom>
        </p:spPr>
        <p:txBody>
          <a:bodyPr wrap="square">
            <a:spAutoFit/>
          </a:bodyPr>
          <a:lstStyle/>
          <a:p>
            <a:r>
              <a:rPr lang="el-GR" sz="1400" i="1" dirty="0"/>
              <a:t>Μ</a:t>
            </a:r>
            <a:r>
              <a:rPr lang="el-GR" sz="1400" i="1" dirty="0" smtClean="0"/>
              <a:t>εγαλύτερο </a:t>
            </a:r>
            <a:r>
              <a:rPr lang="el-GR" sz="1400" i="1" dirty="0"/>
              <a:t>βαθμό αισιοδοξίας παρουσιάζουν οι σχετικά νεώτερες σε ηλικία επιχειρήσεις καθώς και οι σχετικά μεγαλύτερες σε μέγεθος ως προς την απασχόληση.</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Grp="1" noChangeArrowheads="1"/>
          </p:cNvSpPr>
          <p:nvPr>
            <p:ph type="ctrTitle" idx="4294967295"/>
          </p:nvPr>
        </p:nvSpPr>
        <p:spPr>
          <a:xfrm>
            <a:off x="1143000" y="332655"/>
            <a:ext cx="7421563" cy="491257"/>
          </a:xfrm>
        </p:spPr>
        <p:txBody>
          <a:bodyPr/>
          <a:lstStyle/>
          <a:p>
            <a:pPr algn="ctr" eaLnBrk="1" hangingPunct="1"/>
            <a:r>
              <a:rPr lang="el-GR" sz="1500" u="sng" dirty="0" smtClean="0">
                <a:latin typeface="Microsoft Sans Serif" panose="020B0604020202020204" pitchFamily="34" charset="0"/>
                <a:cs typeface="Microsoft Sans Serif" panose="020B0604020202020204" pitchFamily="34" charset="0"/>
              </a:rPr>
              <a:t>ΠΡΟΒΛΕΨΗ ΕΠΟΜΕΝΟΥ ΕΞΑΜΗΝΟΥ</a:t>
            </a:r>
            <a:r>
              <a:rPr lang="el-GR" sz="1400" u="sng" dirty="0" smtClean="0">
                <a:latin typeface="Microsoft Sans Serif" panose="020B0604020202020204" pitchFamily="34" charset="0"/>
                <a:cs typeface="Microsoft Sans Serif" panose="020B0604020202020204" pitchFamily="34" charset="0"/>
              </a:rPr>
              <a:t/>
            </a:r>
            <a:br>
              <a:rPr lang="el-GR" sz="1400" u="sng" dirty="0" smtClean="0">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 </a:t>
            </a:r>
            <a:r>
              <a:rPr lang="el-GR" sz="1200" u="sng" dirty="0" smtClean="0">
                <a:latin typeface="Microsoft Sans Serif" panose="020B0604020202020204" pitchFamily="34" charset="0"/>
                <a:cs typeface="Microsoft Sans Serif" panose="020B0604020202020204" pitchFamily="34" charset="0"/>
              </a:rPr>
              <a:t>ΣΥΓΚΡΙΣΗ ΜΕ ΠΡΟΗΓΟΥΜΕΝΕΣ ΕΡΕΥΝΕΣ</a:t>
            </a:r>
          </a:p>
        </p:txBody>
      </p:sp>
      <p:graphicFrame>
        <p:nvGraphicFramePr>
          <p:cNvPr id="6" name="Γράφημα 5"/>
          <p:cNvGraphicFramePr/>
          <p:nvPr>
            <p:extLst>
              <p:ext uri="{D42A27DB-BD31-4B8C-83A1-F6EECF244321}">
                <p14:modId xmlns:p14="http://schemas.microsoft.com/office/powerpoint/2010/main" val="3406506757"/>
              </p:ext>
            </p:extLst>
          </p:nvPr>
        </p:nvGraphicFramePr>
        <p:xfrm>
          <a:off x="683568" y="1340768"/>
          <a:ext cx="7776864" cy="453650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8"/>
          <p:cNvSpPr>
            <a:spLocks noGrp="1" noChangeArrowheads="1"/>
          </p:cNvSpPr>
          <p:nvPr>
            <p:ph type="ctrTitle" idx="4294967295"/>
          </p:nvPr>
        </p:nvSpPr>
        <p:spPr>
          <a:xfrm>
            <a:off x="971600" y="332656"/>
            <a:ext cx="6872883" cy="491257"/>
          </a:xfrm>
        </p:spPr>
        <p:txBody>
          <a:bodyPr/>
          <a:lstStyle/>
          <a:p>
            <a:pPr algn="ctr" eaLnBrk="1" hangingPunct="1"/>
            <a:r>
              <a:rPr lang="el-GR" sz="1600" u="sng" dirty="0" smtClean="0">
                <a:latin typeface="Microsoft Sans Serif" panose="020B0604020202020204" pitchFamily="34" charset="0"/>
                <a:cs typeface="Microsoft Sans Serif" panose="020B0604020202020204" pitchFamily="34" charset="0"/>
              </a:rPr>
              <a:t>ΣΥΓΚΡΙΣΗ ΔΕΙΚΤΗ ΕΕ- </a:t>
            </a:r>
            <a:r>
              <a:rPr lang="en-US" sz="1600" u="sng" dirty="0" smtClean="0">
                <a:latin typeface="Microsoft Sans Serif" panose="020B0604020202020204" pitchFamily="34" charset="0"/>
                <a:cs typeface="Microsoft Sans Serif" panose="020B0604020202020204" pitchFamily="34" charset="0"/>
              </a:rPr>
              <a:t>UEAPME</a:t>
            </a:r>
            <a:endParaRPr lang="el-GR" sz="1600" u="sng" dirty="0" smtClean="0">
              <a:latin typeface="Microsoft Sans Serif" panose="020B0604020202020204" pitchFamily="34" charset="0"/>
              <a:cs typeface="Microsoft Sans Serif" panose="020B0604020202020204" pitchFamily="34" charset="0"/>
            </a:endParaRPr>
          </a:p>
        </p:txBody>
      </p:sp>
      <p:graphicFrame>
        <p:nvGraphicFramePr>
          <p:cNvPr id="4" name="Γράφημα 3"/>
          <p:cNvGraphicFramePr>
            <a:graphicFrameLocks/>
          </p:cNvGraphicFramePr>
          <p:nvPr>
            <p:extLst>
              <p:ext uri="{D42A27DB-BD31-4B8C-83A1-F6EECF244321}">
                <p14:modId xmlns:p14="http://schemas.microsoft.com/office/powerpoint/2010/main" val="3809975376"/>
              </p:ext>
            </p:extLst>
          </p:nvPr>
        </p:nvGraphicFramePr>
        <p:xfrm>
          <a:off x="1043608" y="928509"/>
          <a:ext cx="7210425" cy="4729162"/>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395536" y="5657671"/>
            <a:ext cx="8208912" cy="1077218"/>
          </a:xfrm>
          <a:prstGeom prst="rect">
            <a:avLst/>
          </a:prstGeom>
        </p:spPr>
        <p:txBody>
          <a:bodyPr wrap="square">
            <a:spAutoFit/>
          </a:bodyPr>
          <a:lstStyle/>
          <a:p>
            <a:pPr algn="just"/>
            <a:r>
              <a:rPr lang="el-GR" sz="1600" b="1" dirty="0"/>
              <a:t>Ο δείκτης οικονομικού κλίματος για τις ελληνικές μικρές και πολύ μικρές επιχειρήσεις σε σύγκριση με τους αντίστοιχους δείκτες για την Ευρωπαϊκή Ένωση, τις χώρες του Βορρά και εκείνες του Νότου παρουσιάζει με τρόπο ανάγλυφο τα ιδιαίτερα χαμηλά επίπεδα, στα οποία κυμαίνεται. </a:t>
            </a:r>
          </a:p>
        </p:txBody>
      </p:sp>
    </p:spTree>
    <p:extLst>
      <p:ext uri="{BB962C8B-B14F-4D97-AF65-F5344CB8AC3E}">
        <p14:creationId xmlns:p14="http://schemas.microsoft.com/office/powerpoint/2010/main" val="4134424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WordArt 14"/>
          <p:cNvSpPr>
            <a:spLocks noChangeArrowheads="1" noChangeShapeType="1" noTextEdit="1"/>
          </p:cNvSpPr>
          <p:nvPr/>
        </p:nvSpPr>
        <p:spPr bwMode="auto">
          <a:xfrm>
            <a:off x="1714500" y="2924944"/>
            <a:ext cx="6072188" cy="1000125"/>
          </a:xfrm>
          <a:prstGeom prst="rect">
            <a:avLst/>
          </a:prstGeom>
        </p:spPr>
        <p:txBody>
          <a:bodyPr wrap="none" fromWordArt="1">
            <a:prstTxWarp prst="textPlain">
              <a:avLst>
                <a:gd name="adj" fmla="val 50000"/>
              </a:avLst>
            </a:prstTxWarp>
          </a:bodyPr>
          <a:lstStyle/>
          <a:p>
            <a:pPr algn="ctr">
              <a:defRPr/>
            </a:pPr>
            <a:r>
              <a:rPr lang="el-GR" b="1" i="1" kern="10" dirty="0">
                <a:ln w="15875">
                  <a:solidFill>
                    <a:srgbClr val="660033"/>
                  </a:solidFill>
                  <a:round/>
                  <a:headEnd/>
                  <a:tailEnd/>
                </a:ln>
                <a:solidFill>
                  <a:srgbClr val="CC0000"/>
                </a:solidFill>
                <a:effectLst>
                  <a:outerShdw dist="35921" dir="2700000" algn="ctr" rotWithShape="0">
                    <a:srgbClr val="C0C0C0"/>
                  </a:outerShdw>
                </a:effectLst>
                <a:latin typeface="Microsoft Sans Serif" panose="020B0604020202020204" pitchFamily="34" charset="0"/>
                <a:cs typeface="Microsoft Sans Serif" panose="020B0604020202020204" pitchFamily="34" charset="0"/>
              </a:rPr>
              <a:t> </a:t>
            </a:r>
            <a:r>
              <a:rPr lang="el-GR" b="1" kern="10" dirty="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ΑΝΑΛΥΤΙΚΗ ΑΞΙΟΛΟΓΗΣΗ ΒΑΣΙΚΩΝ ΔΕΙΚΤΩΝ</a:t>
            </a:r>
          </a:p>
          <a:p>
            <a:pPr algn="ctr">
              <a:defRPr/>
            </a:pPr>
            <a:r>
              <a:rPr lang="el-GR" b="1" kern="10" dirty="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(ΑΠΟΤΙΜΗΣΗ </a:t>
            </a:r>
            <a:r>
              <a:rPr lang="el-GR" b="1" kern="10" dirty="0" smtClean="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2ου </a:t>
            </a:r>
            <a:r>
              <a:rPr lang="el-GR" b="1" kern="10" dirty="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ΕΞΑΜΗΝΟΥ </a:t>
            </a:r>
            <a:r>
              <a:rPr lang="el-GR" b="1" kern="10" dirty="0" smtClean="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2016) </a:t>
            </a:r>
            <a:endParaRPr lang="en-US" b="1" kern="10" dirty="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2976" y="285728"/>
            <a:ext cx="7421563" cy="419819"/>
          </a:xfrm>
        </p:spPr>
        <p:txBody>
          <a:bodyPr/>
          <a:lstStyle/>
          <a:p>
            <a:pPr algn="ctr" eaLnBrk="1" hangingPunct="1">
              <a:defRPr/>
            </a:pPr>
            <a:r>
              <a:rPr lang="el-GR" sz="15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ΚΥΚΛΟΣ ΕΡΓΑΣΙΩΝ </a:t>
            </a:r>
            <a:r>
              <a:rPr lang="el-GR" sz="1400" dirty="0" smtClean="0">
                <a:latin typeface="Microsoft Sans Serif" panose="020B0604020202020204" pitchFamily="34" charset="0"/>
                <a:cs typeface="Microsoft Sans Serif" panose="020B0604020202020204" pitchFamily="34" charset="0"/>
              </a:rPr>
              <a:t/>
            </a:r>
            <a:br>
              <a:rPr lang="el-GR" sz="14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 Θα ήθελα να μου πείτε εάν το δεύτερο εξάμηνο του 201</a:t>
            </a:r>
            <a:r>
              <a:rPr lang="el-GR" sz="1400" dirty="0">
                <a:latin typeface="Microsoft Sans Serif" panose="020B0604020202020204" pitchFamily="34" charset="0"/>
                <a:cs typeface="Microsoft Sans Serif" panose="020B0604020202020204" pitchFamily="34" charset="0"/>
              </a:rPr>
              <a:t>6</a:t>
            </a:r>
            <a:r>
              <a:rPr lang="el-GR" sz="1400" dirty="0" smtClean="0">
                <a:latin typeface="Microsoft Sans Serif" panose="020B0604020202020204" pitchFamily="34" charset="0"/>
                <a:cs typeface="Microsoft Sans Serif" panose="020B0604020202020204" pitchFamily="34" charset="0"/>
              </a:rPr>
              <a:t>, </a:t>
            </a:r>
            <a:br>
              <a:rPr lang="el-GR" sz="14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αυξήθηκε, μειώθηκε ή παρέμεινε αμετάβλητος: </a:t>
            </a:r>
          </a:p>
        </p:txBody>
      </p:sp>
      <p:graphicFrame>
        <p:nvGraphicFramePr>
          <p:cNvPr id="4" name="Γράφημα 3"/>
          <p:cNvGraphicFramePr/>
          <p:nvPr>
            <p:extLst>
              <p:ext uri="{D42A27DB-BD31-4B8C-83A1-F6EECF244321}">
                <p14:modId xmlns:p14="http://schemas.microsoft.com/office/powerpoint/2010/main" val="961090719"/>
              </p:ext>
            </p:extLst>
          </p:nvPr>
        </p:nvGraphicFramePr>
        <p:xfrm>
          <a:off x="1619672" y="1309216"/>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395536" y="5661248"/>
            <a:ext cx="7848872" cy="923330"/>
          </a:xfrm>
          <a:prstGeom prst="rect">
            <a:avLst/>
          </a:prstGeom>
        </p:spPr>
        <p:txBody>
          <a:bodyPr wrap="square">
            <a:spAutoFit/>
          </a:bodyPr>
          <a:lstStyle/>
          <a:p>
            <a:pPr algn="just"/>
            <a:r>
              <a:rPr lang="el-GR" dirty="0"/>
              <a:t>Κατά το </a:t>
            </a:r>
            <a:r>
              <a:rPr lang="el-GR" dirty="0" err="1"/>
              <a:t>β΄</a:t>
            </a:r>
            <a:r>
              <a:rPr lang="el-GR" dirty="0"/>
              <a:t> εξάμηνο του 2016 ο κύκλος εργασιών παρουσίασε μείωση για περίπου 6 στις 10 επιχειρήσεις (</a:t>
            </a:r>
            <a:r>
              <a:rPr lang="el-GR" dirty="0" smtClean="0"/>
              <a:t>59,8%), </a:t>
            </a:r>
            <a:r>
              <a:rPr lang="el-GR" dirty="0"/>
              <a:t>ενώ μόνο για το </a:t>
            </a:r>
            <a:r>
              <a:rPr lang="el-GR" dirty="0" smtClean="0"/>
              <a:t>13,4% </a:t>
            </a:r>
            <a:r>
              <a:rPr lang="el-GR" dirty="0"/>
              <a:t>των επιχειρήσεων σημειώθηκε αύξηση στον κύκλο </a:t>
            </a:r>
            <a:r>
              <a:rPr lang="el-GR" dirty="0" smtClean="0"/>
              <a:t>εργασιών.</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8"/>
          <p:cNvSpPr>
            <a:spLocks noGrp="1" noChangeArrowheads="1"/>
          </p:cNvSpPr>
          <p:nvPr>
            <p:ph type="ctrTitle" idx="4294967295"/>
          </p:nvPr>
        </p:nvSpPr>
        <p:spPr>
          <a:xfrm>
            <a:off x="1214438" y="332656"/>
            <a:ext cx="7350125" cy="310282"/>
          </a:xfrm>
        </p:spPr>
        <p:txBody>
          <a:bodyPr/>
          <a:lstStyle/>
          <a:p>
            <a:pPr algn="ctr">
              <a:defRPr/>
            </a:pPr>
            <a:r>
              <a:rPr lang="el-GR" sz="15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ΚΥΚΛΟΣ ΕΡΓΑΣΙΩΝ </a:t>
            </a:r>
            <a:br>
              <a:rPr lang="el-GR" sz="15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-Ανά κατηγορία -</a:t>
            </a:r>
          </a:p>
        </p:txBody>
      </p:sp>
      <p:graphicFrame>
        <p:nvGraphicFramePr>
          <p:cNvPr id="3" name="Πίνακας 2"/>
          <p:cNvGraphicFramePr>
            <a:graphicFrameLocks noGrp="1"/>
          </p:cNvGraphicFramePr>
          <p:nvPr>
            <p:extLst>
              <p:ext uri="{D42A27DB-BD31-4B8C-83A1-F6EECF244321}">
                <p14:modId xmlns:p14="http://schemas.microsoft.com/office/powerpoint/2010/main" val="1228522144"/>
              </p:ext>
            </p:extLst>
          </p:nvPr>
        </p:nvGraphicFramePr>
        <p:xfrm>
          <a:off x="1043608" y="3645024"/>
          <a:ext cx="5931635" cy="1627576"/>
        </p:xfrm>
        <a:graphic>
          <a:graphicData uri="http://schemas.openxmlformats.org/drawingml/2006/table">
            <a:tbl>
              <a:tblPr>
                <a:tableStyleId>{616DA210-FB5B-4158-B5E0-FEB733F419BA}</a:tableStyleId>
              </a:tblPr>
              <a:tblGrid>
                <a:gridCol w="1231093"/>
                <a:gridCol w="671506"/>
                <a:gridCol w="671506"/>
                <a:gridCol w="671506"/>
                <a:gridCol w="671506"/>
                <a:gridCol w="671506"/>
                <a:gridCol w="671506"/>
                <a:gridCol w="671506"/>
              </a:tblGrid>
              <a:tr h="238219">
                <a:tc rowSpan="2">
                  <a:txBody>
                    <a:bodyPr/>
                    <a:lstStyle/>
                    <a:p>
                      <a:pPr algn="ctr" rtl="0" fontAlgn="b"/>
                      <a:r>
                        <a:rPr lang="el-GR" sz="900" u="none" strike="noStrike" dirty="0">
                          <a:effectLst/>
                          <a:latin typeface="Microsoft Sans Serif" pitchFamily="34" charset="0"/>
                          <a:cs typeface="Microsoft Sans Serif" pitchFamily="34" charset="0"/>
                        </a:rPr>
                        <a:t> </a:t>
                      </a:r>
                      <a:endParaRPr lang="el-GR" sz="9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gridSpan="2">
                  <a:txBody>
                    <a:bodyPr/>
                    <a:lstStyle/>
                    <a:p>
                      <a:pPr algn="ctr" rtl="0" fontAlgn="b"/>
                      <a:r>
                        <a:rPr lang="el-GR" sz="900" u="none" strike="noStrike" dirty="0">
                          <a:effectLst/>
                          <a:latin typeface="Microsoft Sans Serif" pitchFamily="34" charset="0"/>
                          <a:cs typeface="Microsoft Sans Serif" pitchFamily="34" charset="0"/>
                        </a:rPr>
                        <a:t>ΠΕΡΙΟΧΗ</a:t>
                      </a:r>
                      <a:endParaRPr lang="el-GR" sz="900" b="1" i="0" u="none" strike="noStrike" dirty="0">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nchor="b"/>
                </a:tc>
                <a:tc hMerge="1">
                  <a:txBody>
                    <a:bodyPr/>
                    <a:lstStyle/>
                    <a:p>
                      <a:endParaRPr lang="el-GR"/>
                    </a:p>
                  </a:txBody>
                  <a:tcPr/>
                </a:tc>
                <a:tc gridSpan="5">
                  <a:txBody>
                    <a:bodyPr/>
                    <a:lstStyle/>
                    <a:p>
                      <a:pPr algn="ctr" rtl="0" fontAlgn="ctr"/>
                      <a:r>
                        <a:rPr lang="el-GR" sz="900" u="none" strike="noStrike" dirty="0">
                          <a:effectLst/>
                          <a:latin typeface="Microsoft Sans Serif" pitchFamily="34" charset="0"/>
                          <a:cs typeface="Microsoft Sans Serif" pitchFamily="34" charset="0"/>
                        </a:rPr>
                        <a:t>ΑΡΙΘΜΟΣ ΕΡΓΑΖΟΜΕΝΩΝ</a:t>
                      </a:r>
                      <a:endParaRPr lang="el-GR" sz="900" b="1" i="0" u="none" strike="noStrike" dirty="0">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nchor="ct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481861">
                <a:tc vMerge="1">
                  <a:txBody>
                    <a:bodyPr/>
                    <a:lstStyle/>
                    <a:p>
                      <a:endParaRPr lang="el-GR"/>
                    </a:p>
                  </a:txBody>
                  <a:tcPr/>
                </a:tc>
                <a:tc>
                  <a:txBody>
                    <a:bodyPr/>
                    <a:lstStyle/>
                    <a:p>
                      <a:pPr algn="ctr" rtl="0" fontAlgn="ctr"/>
                      <a:r>
                        <a:rPr lang="el-GR" sz="900" u="none" strike="noStrike" dirty="0">
                          <a:effectLst/>
                          <a:latin typeface="Microsoft Sans Serif" pitchFamily="34" charset="0"/>
                          <a:cs typeface="Microsoft Sans Serif" pitchFamily="34" charset="0"/>
                        </a:rPr>
                        <a:t>Αττική</a:t>
                      </a:r>
                      <a:endParaRPr lang="el-GR" sz="900" b="1" i="0" u="none" strike="noStrike" dirty="0">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dirty="0">
                          <a:effectLst/>
                          <a:latin typeface="Microsoft Sans Serif" pitchFamily="34" charset="0"/>
                          <a:cs typeface="Microsoft Sans Serif" pitchFamily="34" charset="0"/>
                        </a:rPr>
                        <a:t>Υπόλοιπη Ελλάδα</a:t>
                      </a:r>
                      <a:endParaRPr lang="el-GR" sz="900" b="1" i="0" u="none" strike="noStrike" dirty="0">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dirty="0">
                          <a:effectLst/>
                          <a:latin typeface="Microsoft Sans Serif" pitchFamily="34" charset="0"/>
                          <a:cs typeface="Microsoft Sans Serif" pitchFamily="34" charset="0"/>
                        </a:rPr>
                        <a:t>Χωρίς προσωπικό</a:t>
                      </a:r>
                      <a:endParaRPr lang="el-GR" sz="900" b="1" i="0" u="none" strike="noStrike" dirty="0">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1 άτομο</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2-3 άτομα</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4-5 άτομα</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c>
                  <a:txBody>
                    <a:bodyPr/>
                    <a:lstStyle/>
                    <a:p>
                      <a:pPr algn="ctr" rtl="0" fontAlgn="ctr"/>
                      <a:r>
                        <a:rPr lang="el-GR" sz="900" u="none" strike="noStrike">
                          <a:effectLst/>
                          <a:latin typeface="Microsoft Sans Serif" pitchFamily="34" charset="0"/>
                          <a:cs typeface="Microsoft Sans Serif" pitchFamily="34" charset="0"/>
                        </a:rPr>
                        <a:t>Πάνω από 5 άτομα</a:t>
                      </a:r>
                      <a:endParaRPr lang="el-GR" sz="900" b="1" i="0" u="none" strike="noStrike">
                        <a:solidFill>
                          <a:srgbClr val="990033"/>
                        </a:solidFill>
                        <a:effectLst/>
                        <a:latin typeface="Microsoft Sans Serif" panose="020B0604020202020204" pitchFamily="34" charset="0"/>
                        <a:cs typeface="Microsoft Sans Serif" panose="020B0604020202020204" pitchFamily="34" charset="0"/>
                      </a:endParaRPr>
                    </a:p>
                  </a:txBody>
                  <a:tcPr marL="9525" marR="9525" marT="9525" marB="0" anchor="ctr"/>
                </a:tc>
              </a:tr>
              <a:tr h="226874">
                <a:tc>
                  <a:txBody>
                    <a:bodyPr/>
                    <a:lstStyle/>
                    <a:p>
                      <a:pPr algn="l" rtl="0" fontAlgn="b"/>
                      <a:r>
                        <a:rPr lang="el-GR" sz="1000" u="none" strike="noStrike" dirty="0">
                          <a:effectLst/>
                          <a:latin typeface="Microsoft Sans Serif" pitchFamily="34" charset="0"/>
                          <a:cs typeface="Microsoft Sans Serif" pitchFamily="34" charset="0"/>
                        </a:rPr>
                        <a:t>Αυξήθηκε </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b="0" i="0" u="none" strike="noStrike" dirty="0">
                          <a:solidFill>
                            <a:srgbClr val="000000"/>
                          </a:solidFill>
                          <a:latin typeface="Microsoft Sans Serif"/>
                        </a:rPr>
                        <a:t>13,8</a:t>
                      </a:r>
                    </a:p>
                  </a:txBody>
                  <a:tcPr marL="9525" marR="9525" marT="9525" marB="0" anchor="ctr"/>
                </a:tc>
                <a:tc>
                  <a:txBody>
                    <a:bodyPr/>
                    <a:lstStyle/>
                    <a:p>
                      <a:pPr algn="ctr" rtl="0" fontAlgn="ctr"/>
                      <a:r>
                        <a:rPr lang="el-GR" sz="1000" b="0" i="0" u="none" strike="noStrike">
                          <a:solidFill>
                            <a:srgbClr val="000000"/>
                          </a:solidFill>
                          <a:latin typeface="Microsoft Sans Serif"/>
                        </a:rPr>
                        <a:t>13,2</a:t>
                      </a:r>
                    </a:p>
                  </a:txBody>
                  <a:tcPr marL="9525" marR="9525" marT="9525" marB="0" anchor="ctr"/>
                </a:tc>
                <a:tc>
                  <a:txBody>
                    <a:bodyPr/>
                    <a:lstStyle/>
                    <a:p>
                      <a:pPr algn="ctr" fontAlgn="ctr"/>
                      <a:r>
                        <a:rPr lang="el-GR" sz="1000" b="0" i="0" u="none" strike="noStrike">
                          <a:solidFill>
                            <a:srgbClr val="000000"/>
                          </a:solidFill>
                          <a:latin typeface="Microsoft Sans Serif"/>
                        </a:rPr>
                        <a:t>8,2</a:t>
                      </a:r>
                    </a:p>
                  </a:txBody>
                  <a:tcPr marL="9525" marR="9525" marT="9525" marB="0" anchor="ctr"/>
                </a:tc>
                <a:tc>
                  <a:txBody>
                    <a:bodyPr/>
                    <a:lstStyle/>
                    <a:p>
                      <a:pPr algn="ctr" fontAlgn="ctr"/>
                      <a:r>
                        <a:rPr lang="el-GR" sz="1000" b="0" i="0" u="none" strike="noStrike">
                          <a:solidFill>
                            <a:srgbClr val="000000"/>
                          </a:solidFill>
                          <a:latin typeface="Microsoft Sans Serif"/>
                        </a:rPr>
                        <a:t>7,2</a:t>
                      </a:r>
                    </a:p>
                  </a:txBody>
                  <a:tcPr marL="9525" marR="9525" marT="9525" marB="0" anchor="ctr"/>
                </a:tc>
                <a:tc>
                  <a:txBody>
                    <a:bodyPr/>
                    <a:lstStyle/>
                    <a:p>
                      <a:pPr algn="ctr" fontAlgn="ctr"/>
                      <a:r>
                        <a:rPr lang="el-GR" sz="1000" b="0" i="0" u="none" strike="noStrike">
                          <a:solidFill>
                            <a:srgbClr val="000000"/>
                          </a:solidFill>
                          <a:latin typeface="Microsoft Sans Serif"/>
                        </a:rPr>
                        <a:t>13,8</a:t>
                      </a:r>
                    </a:p>
                  </a:txBody>
                  <a:tcPr marL="9525" marR="9525" marT="9525" marB="0" anchor="ctr"/>
                </a:tc>
                <a:tc>
                  <a:txBody>
                    <a:bodyPr/>
                    <a:lstStyle/>
                    <a:p>
                      <a:pPr algn="ctr" fontAlgn="ctr"/>
                      <a:r>
                        <a:rPr lang="el-GR" sz="1000" b="0" i="0" u="none" strike="noStrike">
                          <a:solidFill>
                            <a:srgbClr val="000000"/>
                          </a:solidFill>
                          <a:latin typeface="Microsoft Sans Serif"/>
                        </a:rPr>
                        <a:t>16,8</a:t>
                      </a:r>
                    </a:p>
                  </a:txBody>
                  <a:tcPr marL="9525" marR="9525" marT="9525" marB="0" anchor="ctr"/>
                </a:tc>
                <a:tc>
                  <a:txBody>
                    <a:bodyPr/>
                    <a:lstStyle/>
                    <a:p>
                      <a:pPr algn="ctr" fontAlgn="ctr"/>
                      <a:r>
                        <a:rPr lang="el-GR" sz="1000" b="0" i="0" u="none" strike="noStrike">
                          <a:solidFill>
                            <a:srgbClr val="000000"/>
                          </a:solidFill>
                          <a:latin typeface="Microsoft Sans Serif"/>
                        </a:rPr>
                        <a:t>29,6</a:t>
                      </a:r>
                    </a:p>
                  </a:txBody>
                  <a:tcPr marL="9525" marR="9525" marT="9525" marB="0" anchor="ctr"/>
                </a:tc>
              </a:tr>
              <a:tr h="226874">
                <a:tc>
                  <a:txBody>
                    <a:bodyPr/>
                    <a:lstStyle/>
                    <a:p>
                      <a:pPr algn="l" rtl="0" fontAlgn="b"/>
                      <a:r>
                        <a:rPr lang="el-GR" sz="1000" u="none" strike="noStrike" dirty="0">
                          <a:effectLst/>
                          <a:latin typeface="Microsoft Sans Serif" pitchFamily="34" charset="0"/>
                          <a:cs typeface="Microsoft Sans Serif" pitchFamily="34" charset="0"/>
                        </a:rPr>
                        <a:t>Μειώθηκε </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b="0" i="0" u="none" strike="noStrike">
                          <a:solidFill>
                            <a:srgbClr val="000000"/>
                          </a:solidFill>
                          <a:latin typeface="Microsoft Sans Serif"/>
                        </a:rPr>
                        <a:t>59,2</a:t>
                      </a:r>
                    </a:p>
                  </a:txBody>
                  <a:tcPr marL="9525" marR="9525" marT="9525" marB="0" anchor="ctr"/>
                </a:tc>
                <a:tc>
                  <a:txBody>
                    <a:bodyPr/>
                    <a:lstStyle/>
                    <a:p>
                      <a:pPr algn="ctr" rtl="0" fontAlgn="ctr"/>
                      <a:r>
                        <a:rPr lang="el-GR" sz="1000" b="0" i="0" u="none" strike="noStrike">
                          <a:solidFill>
                            <a:srgbClr val="000000"/>
                          </a:solidFill>
                          <a:latin typeface="Microsoft Sans Serif"/>
                        </a:rPr>
                        <a:t>60,1</a:t>
                      </a:r>
                    </a:p>
                  </a:txBody>
                  <a:tcPr marL="9525" marR="9525" marT="9525" marB="0" anchor="ctr"/>
                </a:tc>
                <a:tc>
                  <a:txBody>
                    <a:bodyPr/>
                    <a:lstStyle/>
                    <a:p>
                      <a:pPr algn="ctr" fontAlgn="ctr"/>
                      <a:r>
                        <a:rPr lang="el-GR" sz="1000" b="0" i="0" u="none" strike="noStrike">
                          <a:solidFill>
                            <a:srgbClr val="000000"/>
                          </a:solidFill>
                          <a:latin typeface="Microsoft Sans Serif"/>
                        </a:rPr>
                        <a:t>69,3</a:t>
                      </a:r>
                    </a:p>
                  </a:txBody>
                  <a:tcPr marL="9525" marR="9525" marT="9525" marB="0" anchor="ctr"/>
                </a:tc>
                <a:tc>
                  <a:txBody>
                    <a:bodyPr/>
                    <a:lstStyle/>
                    <a:p>
                      <a:pPr algn="ctr" fontAlgn="ctr"/>
                      <a:r>
                        <a:rPr lang="el-GR" sz="1000" b="0" i="0" u="none" strike="noStrike">
                          <a:solidFill>
                            <a:srgbClr val="000000"/>
                          </a:solidFill>
                          <a:latin typeface="Microsoft Sans Serif"/>
                        </a:rPr>
                        <a:t>60,2</a:t>
                      </a:r>
                    </a:p>
                  </a:txBody>
                  <a:tcPr marL="9525" marR="9525" marT="9525" marB="0" anchor="ctr"/>
                </a:tc>
                <a:tc>
                  <a:txBody>
                    <a:bodyPr/>
                    <a:lstStyle/>
                    <a:p>
                      <a:pPr algn="ctr" fontAlgn="ctr"/>
                      <a:r>
                        <a:rPr lang="el-GR" sz="1000" b="0" i="0" u="none" strike="noStrike">
                          <a:solidFill>
                            <a:srgbClr val="000000"/>
                          </a:solidFill>
                          <a:latin typeface="Microsoft Sans Serif"/>
                        </a:rPr>
                        <a:t>57,3</a:t>
                      </a:r>
                    </a:p>
                  </a:txBody>
                  <a:tcPr marL="9525" marR="9525" marT="9525" marB="0" anchor="ctr"/>
                </a:tc>
                <a:tc>
                  <a:txBody>
                    <a:bodyPr/>
                    <a:lstStyle/>
                    <a:p>
                      <a:pPr algn="ctr" fontAlgn="ctr"/>
                      <a:r>
                        <a:rPr lang="el-GR" sz="1000" b="0" i="0" u="none" strike="noStrike">
                          <a:solidFill>
                            <a:srgbClr val="000000"/>
                          </a:solidFill>
                          <a:latin typeface="Microsoft Sans Serif"/>
                        </a:rPr>
                        <a:t>59,4</a:t>
                      </a:r>
                    </a:p>
                  </a:txBody>
                  <a:tcPr marL="9525" marR="9525" marT="9525" marB="0" anchor="ctr"/>
                </a:tc>
                <a:tc>
                  <a:txBody>
                    <a:bodyPr/>
                    <a:lstStyle/>
                    <a:p>
                      <a:pPr algn="ctr" fontAlgn="ctr"/>
                      <a:r>
                        <a:rPr lang="el-GR" sz="1000" b="0" i="0" u="none" strike="noStrike">
                          <a:solidFill>
                            <a:srgbClr val="000000"/>
                          </a:solidFill>
                          <a:latin typeface="Microsoft Sans Serif"/>
                        </a:rPr>
                        <a:t>47,4</a:t>
                      </a:r>
                    </a:p>
                  </a:txBody>
                  <a:tcPr marL="9525" marR="9525" marT="9525" marB="0" anchor="ctr"/>
                </a:tc>
              </a:tr>
              <a:tr h="226874">
                <a:tc>
                  <a:txBody>
                    <a:bodyPr/>
                    <a:lstStyle/>
                    <a:p>
                      <a:pPr algn="l" rtl="0" fontAlgn="b"/>
                      <a:r>
                        <a:rPr lang="el-GR" sz="1000" u="none" strike="noStrike" dirty="0">
                          <a:effectLst/>
                          <a:latin typeface="Microsoft Sans Serif" pitchFamily="34" charset="0"/>
                          <a:cs typeface="Microsoft Sans Serif" pitchFamily="34" charset="0"/>
                        </a:rPr>
                        <a:t>Αμετάβλητος/η </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b="0" i="0" u="none" strike="noStrike">
                          <a:solidFill>
                            <a:srgbClr val="000000"/>
                          </a:solidFill>
                          <a:latin typeface="Microsoft Sans Serif"/>
                        </a:rPr>
                        <a:t>26,4</a:t>
                      </a:r>
                    </a:p>
                  </a:txBody>
                  <a:tcPr marL="9525" marR="9525" marT="9525" marB="0" anchor="ctr"/>
                </a:tc>
                <a:tc>
                  <a:txBody>
                    <a:bodyPr/>
                    <a:lstStyle/>
                    <a:p>
                      <a:pPr algn="ctr" rtl="0" fontAlgn="ctr"/>
                      <a:r>
                        <a:rPr lang="el-GR" sz="1000" b="0" i="0" u="none" strike="noStrike">
                          <a:solidFill>
                            <a:srgbClr val="000000"/>
                          </a:solidFill>
                          <a:latin typeface="Microsoft Sans Serif"/>
                        </a:rPr>
                        <a:t>25,8</a:t>
                      </a:r>
                    </a:p>
                  </a:txBody>
                  <a:tcPr marL="9525" marR="9525" marT="9525" marB="0" anchor="ctr"/>
                </a:tc>
                <a:tc>
                  <a:txBody>
                    <a:bodyPr/>
                    <a:lstStyle/>
                    <a:p>
                      <a:pPr algn="ctr" fontAlgn="ctr"/>
                      <a:r>
                        <a:rPr lang="el-GR" sz="1000" b="0" i="0" u="none" strike="noStrike">
                          <a:solidFill>
                            <a:srgbClr val="000000"/>
                          </a:solidFill>
                          <a:latin typeface="Microsoft Sans Serif"/>
                        </a:rPr>
                        <a:t>21,8</a:t>
                      </a:r>
                    </a:p>
                  </a:txBody>
                  <a:tcPr marL="9525" marR="9525" marT="9525" marB="0" anchor="ctr"/>
                </a:tc>
                <a:tc>
                  <a:txBody>
                    <a:bodyPr/>
                    <a:lstStyle/>
                    <a:p>
                      <a:pPr algn="ctr" fontAlgn="ctr"/>
                      <a:r>
                        <a:rPr lang="el-GR" sz="1000" b="0" i="0" u="none" strike="noStrike">
                          <a:solidFill>
                            <a:srgbClr val="000000"/>
                          </a:solidFill>
                          <a:latin typeface="Microsoft Sans Serif"/>
                        </a:rPr>
                        <a:t>31,9</a:t>
                      </a:r>
                    </a:p>
                  </a:txBody>
                  <a:tcPr marL="9525" marR="9525" marT="9525" marB="0" anchor="ctr"/>
                </a:tc>
                <a:tc>
                  <a:txBody>
                    <a:bodyPr/>
                    <a:lstStyle/>
                    <a:p>
                      <a:pPr algn="ctr" fontAlgn="ctr"/>
                      <a:r>
                        <a:rPr lang="el-GR" sz="1000" b="0" i="0" u="none" strike="noStrike">
                          <a:solidFill>
                            <a:srgbClr val="000000"/>
                          </a:solidFill>
                          <a:latin typeface="Microsoft Sans Serif"/>
                        </a:rPr>
                        <a:t>28,0</a:t>
                      </a:r>
                    </a:p>
                  </a:txBody>
                  <a:tcPr marL="9525" marR="9525" marT="9525" marB="0" anchor="ctr"/>
                </a:tc>
                <a:tc>
                  <a:txBody>
                    <a:bodyPr/>
                    <a:lstStyle/>
                    <a:p>
                      <a:pPr algn="ctr" fontAlgn="ctr"/>
                      <a:r>
                        <a:rPr lang="el-GR" sz="1000" b="0" i="0" u="none" strike="noStrike">
                          <a:solidFill>
                            <a:srgbClr val="000000"/>
                          </a:solidFill>
                          <a:latin typeface="Microsoft Sans Serif"/>
                        </a:rPr>
                        <a:t>23,8</a:t>
                      </a:r>
                    </a:p>
                  </a:txBody>
                  <a:tcPr marL="9525" marR="9525" marT="9525" marB="0" anchor="ctr"/>
                </a:tc>
                <a:tc>
                  <a:txBody>
                    <a:bodyPr/>
                    <a:lstStyle/>
                    <a:p>
                      <a:pPr algn="ctr" fontAlgn="ctr"/>
                      <a:r>
                        <a:rPr lang="el-GR" sz="1000" b="0" i="0" u="none" strike="noStrike">
                          <a:solidFill>
                            <a:srgbClr val="000000"/>
                          </a:solidFill>
                          <a:latin typeface="Microsoft Sans Serif"/>
                        </a:rPr>
                        <a:t>21,7</a:t>
                      </a:r>
                    </a:p>
                  </a:txBody>
                  <a:tcPr marL="9525" marR="9525" marT="9525" marB="0" anchor="ctr"/>
                </a:tc>
              </a:tr>
              <a:tr h="226874">
                <a:tc>
                  <a:txBody>
                    <a:bodyPr/>
                    <a:lstStyle/>
                    <a:p>
                      <a:pPr algn="l" rtl="0" fontAlgn="b"/>
                      <a:r>
                        <a:rPr lang="el-GR" sz="1000" u="none" strike="noStrike">
                          <a:effectLst/>
                          <a:latin typeface="Microsoft Sans Serif" pitchFamily="34" charset="0"/>
                          <a:cs typeface="Microsoft Sans Serif" pitchFamily="34" charset="0"/>
                        </a:rPr>
                        <a:t>ΔΑ</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rtl="0" fontAlgn="ctr"/>
                      <a:r>
                        <a:rPr lang="el-GR" sz="1000" b="0" i="0" u="none" strike="noStrike">
                          <a:solidFill>
                            <a:srgbClr val="000000"/>
                          </a:solidFill>
                          <a:latin typeface="Microsoft Sans Serif"/>
                        </a:rPr>
                        <a:t>0,6</a:t>
                      </a:r>
                    </a:p>
                  </a:txBody>
                  <a:tcPr marL="9525" marR="9525" marT="9525" marB="0" anchor="ctr"/>
                </a:tc>
                <a:tc>
                  <a:txBody>
                    <a:bodyPr/>
                    <a:lstStyle/>
                    <a:p>
                      <a:pPr algn="ctr" rtl="0" fontAlgn="ctr"/>
                      <a:r>
                        <a:rPr lang="el-GR" sz="1000" b="0" i="0" u="none" strike="noStrike" dirty="0">
                          <a:solidFill>
                            <a:srgbClr val="000000"/>
                          </a:solidFill>
                          <a:latin typeface="Microsoft Sans Serif"/>
                        </a:rPr>
                        <a:t>0,9</a:t>
                      </a:r>
                    </a:p>
                  </a:txBody>
                  <a:tcPr marL="9525" marR="9525" marT="9525" marB="0" anchor="ctr"/>
                </a:tc>
                <a:tc>
                  <a:txBody>
                    <a:bodyPr/>
                    <a:lstStyle/>
                    <a:p>
                      <a:pPr algn="ctr" fontAlgn="ctr"/>
                      <a:r>
                        <a:rPr lang="el-GR" sz="1000" b="0" i="0" u="none" strike="noStrike" dirty="0" smtClean="0">
                          <a:solidFill>
                            <a:srgbClr val="000000"/>
                          </a:solidFill>
                          <a:latin typeface="Microsoft Sans Serif"/>
                        </a:rPr>
                        <a:t>0,7</a:t>
                      </a:r>
                      <a:endParaRPr lang="el-GR" sz="1000" b="0" i="0" u="none" strike="noStrike" dirty="0">
                        <a:solidFill>
                          <a:srgbClr val="000000"/>
                        </a:solidFill>
                        <a:latin typeface="Microsoft Sans Serif"/>
                      </a:endParaRPr>
                    </a:p>
                  </a:txBody>
                  <a:tcPr marL="9525" marR="9525" marT="9525" marB="0" anchor="ctr"/>
                </a:tc>
                <a:tc>
                  <a:txBody>
                    <a:bodyPr/>
                    <a:lstStyle/>
                    <a:p>
                      <a:pPr algn="ctr" fontAlgn="ctr"/>
                      <a:r>
                        <a:rPr lang="el-GR" sz="1000" b="0" i="0" u="none" strike="noStrike" dirty="0" smtClean="0">
                          <a:solidFill>
                            <a:srgbClr val="000000"/>
                          </a:solidFill>
                          <a:latin typeface="Microsoft Sans Serif"/>
                        </a:rPr>
                        <a:t>0,7</a:t>
                      </a:r>
                      <a:endParaRPr lang="el-GR" sz="1000" b="0" i="0" u="none" strike="noStrike" dirty="0">
                        <a:solidFill>
                          <a:srgbClr val="000000"/>
                        </a:solidFill>
                        <a:latin typeface="Microsoft Sans Serif"/>
                      </a:endParaRPr>
                    </a:p>
                  </a:txBody>
                  <a:tcPr marL="9525" marR="9525" marT="9525" marB="0" anchor="ctr"/>
                </a:tc>
                <a:tc>
                  <a:txBody>
                    <a:bodyPr/>
                    <a:lstStyle/>
                    <a:p>
                      <a:pPr algn="ctr" fontAlgn="ctr"/>
                      <a:r>
                        <a:rPr lang="el-GR" sz="1000" b="0" i="0" u="none" strike="noStrike" dirty="0" smtClean="0">
                          <a:solidFill>
                            <a:srgbClr val="000000"/>
                          </a:solidFill>
                          <a:latin typeface="Microsoft Sans Serif"/>
                        </a:rPr>
                        <a:t>0,9</a:t>
                      </a:r>
                      <a:endParaRPr lang="el-GR" sz="1000" b="0" i="0" u="none" strike="noStrike" dirty="0">
                        <a:solidFill>
                          <a:srgbClr val="000000"/>
                        </a:solidFill>
                        <a:latin typeface="Microsoft Sans Serif"/>
                      </a:endParaRPr>
                    </a:p>
                  </a:txBody>
                  <a:tcPr marL="9525" marR="9525" marT="9525" marB="0" anchor="ctr"/>
                </a:tc>
                <a:tc>
                  <a:txBody>
                    <a:bodyPr/>
                    <a:lstStyle/>
                    <a:p>
                      <a:pPr algn="ctr" fontAlgn="ctr"/>
                      <a:r>
                        <a:rPr lang="el-GR" sz="1000" b="0" i="0" u="none" strike="noStrike">
                          <a:solidFill>
                            <a:srgbClr val="000000"/>
                          </a:solidFill>
                          <a:latin typeface="Microsoft Sans Serif"/>
                        </a:rPr>
                        <a:t>0,0</a:t>
                      </a:r>
                    </a:p>
                  </a:txBody>
                  <a:tcPr marL="9525" marR="9525" marT="9525" marB="0" anchor="ctr"/>
                </a:tc>
                <a:tc>
                  <a:txBody>
                    <a:bodyPr/>
                    <a:lstStyle/>
                    <a:p>
                      <a:pPr algn="ctr" fontAlgn="ctr"/>
                      <a:r>
                        <a:rPr lang="el-GR" sz="1000" b="0" i="0" u="none" strike="noStrike" dirty="0">
                          <a:solidFill>
                            <a:srgbClr val="000000"/>
                          </a:solidFill>
                          <a:latin typeface="Microsoft Sans Serif"/>
                        </a:rPr>
                        <a:t>1,3</a:t>
                      </a:r>
                    </a:p>
                  </a:txBody>
                  <a:tcPr marL="9525" marR="9525" marT="9525" marB="0" anchor="ctr"/>
                </a:tc>
              </a:tr>
            </a:tbl>
          </a:graphicData>
        </a:graphic>
      </p:graphicFrame>
      <p:graphicFrame>
        <p:nvGraphicFramePr>
          <p:cNvPr id="5" name="Table 4"/>
          <p:cNvGraphicFramePr>
            <a:graphicFrameLocks noGrp="1"/>
          </p:cNvGraphicFramePr>
          <p:nvPr/>
        </p:nvGraphicFramePr>
        <p:xfrm>
          <a:off x="857224" y="1357298"/>
          <a:ext cx="7858178" cy="1714512"/>
        </p:xfrm>
        <a:graphic>
          <a:graphicData uri="http://schemas.openxmlformats.org/drawingml/2006/table">
            <a:tbl>
              <a:tblPr/>
              <a:tblGrid>
                <a:gridCol w="1000132"/>
                <a:gridCol w="714380"/>
                <a:gridCol w="812322"/>
                <a:gridCol w="666418"/>
                <a:gridCol w="666418"/>
                <a:gridCol w="666418"/>
                <a:gridCol w="666418"/>
                <a:gridCol w="666418"/>
                <a:gridCol w="666418"/>
                <a:gridCol w="666418"/>
                <a:gridCol w="666418"/>
              </a:tblGrid>
              <a:tr h="246608">
                <a:tc rowSpan="2">
                  <a:txBody>
                    <a:bodyPr/>
                    <a:lstStyle/>
                    <a:p>
                      <a:pPr algn="ctr" rtl="0" fontAlgn="b"/>
                      <a:r>
                        <a:rPr lang="el-GR" sz="1000" b="0" i="0" u="none" strike="noStrike" dirty="0">
                          <a:solidFill>
                            <a:srgbClr val="000000"/>
                          </a:solidFill>
                          <a:latin typeface="Microsoft Sans Serif"/>
                        </a:rPr>
                        <a:t>  </a:t>
                      </a:r>
                    </a:p>
                  </a:txBody>
                  <a:tcPr marL="8078" marR="8078" marT="8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el-GR" sz="1000" b="0" i="0" u="none" strike="noStrike">
                          <a:solidFill>
                            <a:srgbClr val="000000"/>
                          </a:solidFill>
                          <a:latin typeface="Microsoft Sans Serif"/>
                        </a:rPr>
                        <a:t>ΚΛΑΔΟΣ</a:t>
                      </a:r>
                      <a:r>
                        <a:rPr lang="el-GR" sz="1000" b="1" i="0" u="none" strike="noStrike">
                          <a:solidFill>
                            <a:srgbClr val="FFFFFF"/>
                          </a:solidFill>
                          <a:latin typeface="Microsoft Sans Serif"/>
                        </a:rPr>
                        <a:t> </a:t>
                      </a:r>
                      <a:endParaRPr lang="el-GR" sz="1000" b="0" i="0" u="none" strike="noStrike">
                        <a:solidFill>
                          <a:srgbClr val="000000"/>
                        </a:solidFill>
                        <a:latin typeface="Microsoft Sans Serif"/>
                      </a:endParaRP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gridSpan="4">
                  <a:txBody>
                    <a:bodyPr/>
                    <a:lstStyle/>
                    <a:p>
                      <a:pPr algn="ctr" rtl="0" fontAlgn="ctr"/>
                      <a:r>
                        <a:rPr lang="el-GR" sz="1000" b="0" i="0" u="none" strike="noStrike">
                          <a:solidFill>
                            <a:srgbClr val="000000"/>
                          </a:solidFill>
                          <a:latin typeface="Microsoft Sans Serif"/>
                        </a:rPr>
                        <a:t>ΕΤΗ ΛΕΙΤΟΥΡΓΙΑΣ</a:t>
                      </a:r>
                      <a:r>
                        <a:rPr lang="el-GR" sz="1000" b="1" i="0" u="none" strike="noStrike">
                          <a:solidFill>
                            <a:srgbClr val="FFFFFF"/>
                          </a:solidFill>
                          <a:latin typeface="Microsoft Sans Serif"/>
                        </a:rPr>
                        <a:t> </a:t>
                      </a:r>
                      <a:endParaRPr lang="el-GR" sz="1000" b="0" i="0" u="none" strike="noStrike">
                        <a:solidFill>
                          <a:srgbClr val="000000"/>
                        </a:solidFill>
                        <a:latin typeface="Microsoft Sans Serif"/>
                      </a:endParaRP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c hMerge="1">
                  <a:txBody>
                    <a:bodyPr/>
                    <a:lstStyle/>
                    <a:p>
                      <a:endParaRPr lang="el-GR"/>
                    </a:p>
                  </a:txBody>
                  <a:tcPr/>
                </a:tc>
                <a:tc gridSpan="3">
                  <a:txBody>
                    <a:bodyPr/>
                    <a:lstStyle/>
                    <a:p>
                      <a:pPr algn="ctr" rtl="0" fontAlgn="ctr"/>
                      <a:r>
                        <a:rPr lang="el-GR" sz="1000" b="0" i="0" u="none" strike="noStrike">
                          <a:solidFill>
                            <a:srgbClr val="000000"/>
                          </a:solidFill>
                          <a:latin typeface="Microsoft Sans Serif"/>
                        </a:rPr>
                        <a:t>Ετήσιος τζίρος</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411013">
                <a:tc vMerge="1">
                  <a:txBody>
                    <a:bodyPr/>
                    <a:lstStyle/>
                    <a:p>
                      <a:endParaRPr lang="el-GR"/>
                    </a:p>
                  </a:txBody>
                  <a:tcPr/>
                </a:tc>
                <a:tc>
                  <a:txBody>
                    <a:bodyPr/>
                    <a:lstStyle/>
                    <a:p>
                      <a:pPr algn="ctr" rtl="0" fontAlgn="ctr"/>
                      <a:r>
                        <a:rPr lang="el-GR" sz="1000" b="0" i="0" u="none" strike="noStrike" dirty="0">
                          <a:solidFill>
                            <a:srgbClr val="000000"/>
                          </a:solidFill>
                          <a:latin typeface="Microsoft Sans Serif"/>
                        </a:rPr>
                        <a:t>Εμπόριο</a:t>
                      </a:r>
                      <a:r>
                        <a:rPr lang="el-GR" sz="1000" b="1" i="0" u="none" strike="noStrike" dirty="0">
                          <a:solidFill>
                            <a:srgbClr val="990033"/>
                          </a:solidFill>
                          <a:latin typeface="Microsoft Sans Serif"/>
                        </a:rPr>
                        <a:t> </a:t>
                      </a:r>
                      <a:endParaRPr lang="el-GR" sz="1000" b="0" i="0" u="none" strike="noStrike" dirty="0">
                        <a:solidFill>
                          <a:srgbClr val="000000"/>
                        </a:solidFill>
                        <a:latin typeface="Microsoft Sans Serif"/>
                      </a:endParaRP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Μεταποίηση</a:t>
                      </a:r>
                      <a:r>
                        <a:rPr lang="el-GR" sz="1000" b="1" i="0" u="none" strike="noStrike">
                          <a:solidFill>
                            <a:srgbClr val="990033"/>
                          </a:solidFill>
                          <a:latin typeface="Microsoft Sans Serif"/>
                        </a:rPr>
                        <a:t> </a:t>
                      </a:r>
                      <a:endParaRPr lang="el-GR" sz="1000" b="0" i="0" u="none" strike="noStrike">
                        <a:solidFill>
                          <a:srgbClr val="000000"/>
                        </a:solidFill>
                        <a:latin typeface="Microsoft Sans Serif"/>
                      </a:endParaRP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Υπηρεσίες</a:t>
                      </a:r>
                      <a:r>
                        <a:rPr lang="el-GR" sz="1000" b="1" i="0" u="none" strike="noStrike">
                          <a:solidFill>
                            <a:srgbClr val="990033"/>
                          </a:solidFill>
                          <a:latin typeface="Microsoft Sans Serif"/>
                        </a:rPr>
                        <a:t> </a:t>
                      </a:r>
                      <a:endParaRPr lang="el-GR" sz="1000" b="0" i="0" u="none" strike="noStrike">
                        <a:solidFill>
                          <a:srgbClr val="000000"/>
                        </a:solidFill>
                        <a:latin typeface="Microsoft Sans Serif"/>
                      </a:endParaRP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έως 5 χρόνια</a:t>
                      </a:r>
                      <a:r>
                        <a:rPr lang="el-GR" sz="1000" b="1" i="0" u="none" strike="noStrike">
                          <a:solidFill>
                            <a:srgbClr val="990033"/>
                          </a:solidFill>
                          <a:latin typeface="Microsoft Sans Serif"/>
                        </a:rPr>
                        <a:t> </a:t>
                      </a:r>
                      <a:endParaRPr lang="el-GR" sz="1000" b="0" i="0" u="none" strike="noStrike">
                        <a:solidFill>
                          <a:srgbClr val="000000"/>
                        </a:solidFill>
                        <a:latin typeface="Microsoft Sans Serif"/>
                      </a:endParaRP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5-10 χρόνια</a:t>
                      </a:r>
                      <a:r>
                        <a:rPr lang="el-GR" sz="1000" b="1" i="0" u="none" strike="noStrike">
                          <a:solidFill>
                            <a:srgbClr val="990033"/>
                          </a:solidFill>
                          <a:latin typeface="Microsoft Sans Serif"/>
                        </a:rPr>
                        <a:t> </a:t>
                      </a:r>
                      <a:endParaRPr lang="el-GR" sz="1000" b="0" i="0" u="none" strike="noStrike">
                        <a:solidFill>
                          <a:srgbClr val="000000"/>
                        </a:solidFill>
                        <a:latin typeface="Microsoft Sans Serif"/>
                      </a:endParaRP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10-15 χρόνια</a:t>
                      </a:r>
                      <a:r>
                        <a:rPr lang="el-GR" sz="1000" b="1" i="0" u="none" strike="noStrike">
                          <a:solidFill>
                            <a:srgbClr val="990033"/>
                          </a:solidFill>
                          <a:latin typeface="Microsoft Sans Serif"/>
                        </a:rPr>
                        <a:t> </a:t>
                      </a:r>
                      <a:endParaRPr lang="el-GR" sz="1000" b="0" i="0" u="none" strike="noStrike">
                        <a:solidFill>
                          <a:srgbClr val="000000"/>
                        </a:solidFill>
                        <a:latin typeface="Microsoft Sans Serif"/>
                      </a:endParaRP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15 χρόνια και άνω</a:t>
                      </a:r>
                      <a:r>
                        <a:rPr lang="el-GR" sz="1000" b="1" i="0" u="none" strike="noStrike">
                          <a:solidFill>
                            <a:srgbClr val="990033"/>
                          </a:solidFill>
                          <a:latin typeface="Microsoft Sans Serif"/>
                        </a:rPr>
                        <a:t> </a:t>
                      </a:r>
                      <a:endParaRPr lang="el-GR" sz="1000" b="0" i="0" u="none" strike="noStrike">
                        <a:solidFill>
                          <a:srgbClr val="000000"/>
                        </a:solidFill>
                        <a:latin typeface="Microsoft Sans Serif"/>
                      </a:endParaRP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Έως 50.000</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50.000-300.000</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Πάνω από 300.000</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08">
                <a:tc>
                  <a:txBody>
                    <a:bodyPr/>
                    <a:lstStyle/>
                    <a:p>
                      <a:pPr algn="l" rtl="0" fontAlgn="b"/>
                      <a:r>
                        <a:rPr lang="el-GR" sz="1000" b="0" i="0" u="none" strike="noStrike">
                          <a:solidFill>
                            <a:srgbClr val="000000"/>
                          </a:solidFill>
                          <a:latin typeface="Microsoft Sans Serif"/>
                        </a:rPr>
                        <a:t>Αυξήθηκε  </a:t>
                      </a:r>
                    </a:p>
                  </a:txBody>
                  <a:tcPr marL="8078" marR="8078" marT="8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10,4</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14,5</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15,7</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20,3</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14,7</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14,6</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12,6</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8,5</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14,9</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30,6</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08">
                <a:tc>
                  <a:txBody>
                    <a:bodyPr/>
                    <a:lstStyle/>
                    <a:p>
                      <a:pPr algn="l" rtl="0" fontAlgn="b"/>
                      <a:r>
                        <a:rPr lang="el-GR" sz="1000" b="0" i="0" u="none" strike="noStrike">
                          <a:solidFill>
                            <a:srgbClr val="000000"/>
                          </a:solidFill>
                          <a:latin typeface="Microsoft Sans Serif"/>
                        </a:rPr>
                        <a:t>Μειώθηκε  </a:t>
                      </a:r>
                    </a:p>
                  </a:txBody>
                  <a:tcPr marL="8078" marR="8078" marT="8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62,5</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54,1</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60,7</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45,3</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56</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61,8</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61,1</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66,6</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56,4</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43,0</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7067">
                <a:tc>
                  <a:txBody>
                    <a:bodyPr/>
                    <a:lstStyle/>
                    <a:p>
                      <a:pPr algn="l" rtl="0" fontAlgn="b"/>
                      <a:r>
                        <a:rPr lang="el-GR" sz="1000" b="0" i="0" u="none" strike="noStrike">
                          <a:solidFill>
                            <a:srgbClr val="000000"/>
                          </a:solidFill>
                          <a:latin typeface="Microsoft Sans Serif"/>
                        </a:rPr>
                        <a:t>Αμετάβλητος/η  </a:t>
                      </a:r>
                    </a:p>
                  </a:txBody>
                  <a:tcPr marL="8078" marR="8078" marT="8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26,6</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30,2</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22,9</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34,4</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29,3</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22,5</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25,4</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24,1</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28,7</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25,6</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608">
                <a:tc>
                  <a:txBody>
                    <a:bodyPr/>
                    <a:lstStyle/>
                    <a:p>
                      <a:pPr algn="l" rtl="0" fontAlgn="b"/>
                      <a:r>
                        <a:rPr lang="el-GR" sz="1000" b="0" i="0" u="none" strike="noStrike">
                          <a:solidFill>
                            <a:srgbClr val="000000"/>
                          </a:solidFill>
                          <a:latin typeface="Microsoft Sans Serif"/>
                        </a:rPr>
                        <a:t>ΔΑ </a:t>
                      </a:r>
                    </a:p>
                  </a:txBody>
                  <a:tcPr marL="8078" marR="8078" marT="807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0,5</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1,2</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0,7</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0</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0</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1,1</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0,9</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0,8</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0,0</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0,8</a:t>
                      </a:r>
                    </a:p>
                  </a:txBody>
                  <a:tcPr marL="8078" marR="8078" marT="807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Ορθογώνιο 3"/>
          <p:cNvSpPr/>
          <p:nvPr/>
        </p:nvSpPr>
        <p:spPr>
          <a:xfrm>
            <a:off x="755576" y="5445224"/>
            <a:ext cx="7848872" cy="923330"/>
          </a:xfrm>
          <a:prstGeom prst="rect">
            <a:avLst/>
          </a:prstGeom>
        </p:spPr>
        <p:txBody>
          <a:bodyPr wrap="square">
            <a:spAutoFit/>
          </a:bodyPr>
          <a:lstStyle/>
          <a:p>
            <a:pPr algn="just"/>
            <a:r>
              <a:rPr lang="el-GR" dirty="0" smtClean="0"/>
              <a:t>Αύξηση </a:t>
            </a:r>
            <a:r>
              <a:rPr lang="el-GR" dirty="0"/>
              <a:t>στον κύκλο εργασιών παρουσίασε το 20,3% των νεώτερων σε ηλικία επιχειρήσεων και το 30,6% των μεγαλύτερων ως προς τον ετήσιο κύκλο εργασιών (πάνω από </a:t>
            </a:r>
            <a:r>
              <a:rPr lang="el-GR" dirty="0" smtClean="0"/>
              <a:t>300,000 €) επιχειρήσεων.</a:t>
            </a:r>
            <a:endParaRPr lang="el-G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8"/>
          <p:cNvSpPr>
            <a:spLocks noGrp="1" noChangeArrowheads="1"/>
          </p:cNvSpPr>
          <p:nvPr>
            <p:ph type="ctrTitle" idx="4294967295"/>
          </p:nvPr>
        </p:nvSpPr>
        <p:spPr>
          <a:xfrm>
            <a:off x="1143000" y="332655"/>
            <a:ext cx="7421563" cy="491257"/>
          </a:xfrm>
        </p:spPr>
        <p:txBody>
          <a:bodyPr/>
          <a:lstStyle/>
          <a:p>
            <a:pPr algn="ctr" eaLnBrk="1" hangingPunct="1">
              <a:defRPr/>
            </a:pPr>
            <a:r>
              <a:rPr lang="el-GR" sz="1600" dirty="0" smtClean="0">
                <a:effectLst>
                  <a:outerShdw blurRad="38100" dist="38100" dir="2700000" algn="tl">
                    <a:srgbClr val="000000">
                      <a:alpha val="43137"/>
                    </a:srgbClr>
                  </a:outerShdw>
                </a:effectLst>
                <a:latin typeface="Microsoft Sans Serif" pitchFamily="34" charset="0"/>
                <a:cs typeface="Microsoft Sans Serif" pitchFamily="34" charset="0"/>
              </a:rPr>
              <a:t>ΚΥΚΛΟΣ ΕΡΓΑΣΙΩΝ</a:t>
            </a:r>
            <a:r>
              <a:rPr lang="el-GR" sz="1400" dirty="0" smtClean="0">
                <a:effectLst>
                  <a:outerShdw blurRad="38100" dist="38100" dir="2700000" algn="tl">
                    <a:srgbClr val="000000">
                      <a:alpha val="43137"/>
                    </a:srgbClr>
                  </a:outerShdw>
                </a:effectLst>
                <a:latin typeface="Microsoft Sans Serif" pitchFamily="34" charset="0"/>
                <a:cs typeface="Microsoft Sans Serif" pitchFamily="34" charset="0"/>
              </a:rPr>
              <a:t> </a:t>
            </a:r>
            <a:r>
              <a:rPr lang="el-GR" sz="1600" dirty="0" smtClean="0">
                <a:latin typeface="Microsoft Sans Serif" pitchFamily="34" charset="0"/>
                <a:cs typeface="Microsoft Sans Serif" pitchFamily="34" charset="0"/>
              </a:rPr>
              <a:t/>
            </a:r>
            <a:br>
              <a:rPr lang="el-GR" sz="1600" dirty="0" smtClean="0">
                <a:latin typeface="Microsoft Sans Serif" pitchFamily="34" charset="0"/>
                <a:cs typeface="Microsoft Sans Serif" pitchFamily="34" charset="0"/>
              </a:rPr>
            </a:br>
            <a:r>
              <a:rPr lang="el-GR" sz="1500" dirty="0" smtClean="0">
                <a:latin typeface="Microsoft Sans Serif" pitchFamily="34" charset="0"/>
                <a:cs typeface="Microsoft Sans Serif" pitchFamily="34" charset="0"/>
              </a:rPr>
              <a:t>ΑΠΟΤΙΜΗΣΗ ΤΕΛΕΥΤΑΙΟΥ ΕΞΑΜΗΝΟΥ</a:t>
            </a:r>
            <a:br>
              <a:rPr lang="el-GR" sz="1500" dirty="0" smtClean="0">
                <a:latin typeface="Microsoft Sans Serif" pitchFamily="34" charset="0"/>
                <a:cs typeface="Microsoft Sans Serif" pitchFamily="34" charset="0"/>
              </a:rPr>
            </a:br>
            <a:r>
              <a:rPr lang="el-GR" sz="1200" dirty="0" smtClean="0">
                <a:latin typeface="Microsoft Sans Serif" pitchFamily="34" charset="0"/>
                <a:cs typeface="Microsoft Sans Serif" pitchFamily="34" charset="0"/>
              </a:rPr>
              <a:t>ΣΥΓΚΡΙΣΗ ΜΕ ΠΡΟΗΓΟΥΜΕΝΕΣ ΕΡΕΥΝΕΣ</a:t>
            </a:r>
          </a:p>
        </p:txBody>
      </p:sp>
      <p:graphicFrame>
        <p:nvGraphicFramePr>
          <p:cNvPr id="4" name="Γράφημα 3"/>
          <p:cNvGraphicFramePr/>
          <p:nvPr>
            <p:extLst>
              <p:ext uri="{D42A27DB-BD31-4B8C-83A1-F6EECF244321}">
                <p14:modId xmlns:p14="http://schemas.microsoft.com/office/powerpoint/2010/main" val="2235212368"/>
              </p:ext>
            </p:extLst>
          </p:nvPr>
        </p:nvGraphicFramePr>
        <p:xfrm>
          <a:off x="683568" y="1340768"/>
          <a:ext cx="8103274" cy="4608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115888"/>
            <a:ext cx="7643813" cy="681037"/>
          </a:xfrm>
        </p:spPr>
        <p:txBody>
          <a:bodyPr/>
          <a:lstStyle/>
          <a:p>
            <a:pPr algn="ctr" eaLnBrk="1" hangingPunct="1">
              <a:defRPr/>
            </a:pPr>
            <a:r>
              <a:rPr lang="el-GR" sz="1400" u="sng" dirty="0" smtClean="0">
                <a:latin typeface="Microsoft Sans Serif" panose="020B0604020202020204" pitchFamily="34" charset="0"/>
                <a:cs typeface="Microsoft Sans Serif" panose="020B0604020202020204" pitchFamily="34" charset="0"/>
              </a:rPr>
              <a:t/>
            </a:r>
            <a:br>
              <a:rPr lang="el-GR" sz="1400" u="sng" dirty="0" smtClean="0">
                <a:latin typeface="Microsoft Sans Serif" panose="020B0604020202020204" pitchFamily="34" charset="0"/>
                <a:cs typeface="Microsoft Sans Serif" panose="020B0604020202020204" pitchFamily="34" charset="0"/>
              </a:rPr>
            </a:br>
            <a:r>
              <a:rPr lang="en-US" sz="1400" u="sng" dirty="0" smtClean="0">
                <a:latin typeface="Microsoft Sans Serif" panose="020B0604020202020204" pitchFamily="34" charset="0"/>
                <a:cs typeface="Microsoft Sans Serif" panose="020B0604020202020204" pitchFamily="34" charset="0"/>
              </a:rPr>
              <a:t> O</a:t>
            </a:r>
            <a:r>
              <a:rPr lang="el-GR" sz="1400" u="sng" dirty="0" smtClean="0">
                <a:latin typeface="Microsoft Sans Serif" panose="020B0604020202020204" pitchFamily="34" charset="0"/>
                <a:cs typeface="Microsoft Sans Serif" panose="020B0604020202020204" pitchFamily="34" charset="0"/>
              </a:rPr>
              <a:t> ετήσιος τζίρος της επιχείρησής σας το 2016 ήταν συνολικά:  </a:t>
            </a:r>
            <a:endParaRPr lang="el-GR" sz="1200" u="sng" dirty="0" smtClean="0">
              <a:latin typeface="Microsoft Sans Serif" panose="020B0604020202020204" pitchFamily="34" charset="0"/>
              <a:cs typeface="Microsoft Sans Serif" panose="020B0604020202020204" pitchFamily="34" charset="0"/>
            </a:endParaRPr>
          </a:p>
        </p:txBody>
      </p:sp>
      <p:graphicFrame>
        <p:nvGraphicFramePr>
          <p:cNvPr id="5" name="Γράφημα 4"/>
          <p:cNvGraphicFramePr/>
          <p:nvPr>
            <p:extLst>
              <p:ext uri="{D42A27DB-BD31-4B8C-83A1-F6EECF244321}">
                <p14:modId xmlns:p14="http://schemas.microsoft.com/office/powerpoint/2010/main" val="3781243415"/>
              </p:ext>
            </p:extLst>
          </p:nvPr>
        </p:nvGraphicFramePr>
        <p:xfrm>
          <a:off x="683568" y="1397000"/>
          <a:ext cx="6936432" cy="42642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49266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8"/>
          <p:cNvSpPr>
            <a:spLocks noGrp="1" noChangeArrowheads="1"/>
          </p:cNvSpPr>
          <p:nvPr>
            <p:ph type="ctrTitle" idx="4294967295"/>
          </p:nvPr>
        </p:nvSpPr>
        <p:spPr>
          <a:xfrm>
            <a:off x="1214438" y="332656"/>
            <a:ext cx="7350125" cy="310282"/>
          </a:xfrm>
        </p:spPr>
        <p:txBody>
          <a:bodyPr/>
          <a:lstStyle/>
          <a:p>
            <a:pPr algn="ctr"/>
            <a:r>
              <a:rPr lang="el-GR" sz="1400" u="sng" dirty="0" smtClean="0">
                <a:latin typeface="Microsoft Sans Serif" pitchFamily="34" charset="0"/>
                <a:cs typeface="Microsoft Sans Serif" pitchFamily="34" charset="0"/>
              </a:rPr>
              <a:t>Συνολικά, πόσο τοις εκατό διαφορά περίπου παρατηρείτε στον τζίρο που κάνατε το  δεύτερο εξάμηνο του 201</a:t>
            </a:r>
            <a:r>
              <a:rPr lang="el-GR" sz="1400" u="sng" dirty="0">
                <a:latin typeface="Microsoft Sans Serif" pitchFamily="34" charset="0"/>
                <a:cs typeface="Microsoft Sans Serif" pitchFamily="34" charset="0"/>
              </a:rPr>
              <a:t>6</a:t>
            </a:r>
            <a:r>
              <a:rPr lang="en-US" sz="1400" u="sng" dirty="0" smtClean="0">
                <a:latin typeface="Microsoft Sans Serif" pitchFamily="34" charset="0"/>
                <a:cs typeface="Microsoft Sans Serif" pitchFamily="34" charset="0"/>
              </a:rPr>
              <a:t> </a:t>
            </a:r>
            <a:r>
              <a:rPr lang="el-GR" sz="1400" u="sng" dirty="0" smtClean="0">
                <a:latin typeface="Microsoft Sans Serif" pitchFamily="34" charset="0"/>
                <a:cs typeface="Microsoft Sans Serif" pitchFamily="34" charset="0"/>
              </a:rPr>
              <a:t>σε σχέση με το δεύτερο εξάμηνο του 201</a:t>
            </a:r>
            <a:r>
              <a:rPr lang="el-GR" sz="1400" u="sng" dirty="0">
                <a:latin typeface="Microsoft Sans Serif" pitchFamily="34" charset="0"/>
                <a:cs typeface="Microsoft Sans Serif" pitchFamily="34" charset="0"/>
              </a:rPr>
              <a:t>5</a:t>
            </a:r>
            <a:r>
              <a:rPr lang="el-GR" sz="1400" u="sng" dirty="0" smtClean="0">
                <a:latin typeface="Microsoft Sans Serif" pitchFamily="34" charset="0"/>
                <a:cs typeface="Microsoft Sans Serif" pitchFamily="34" charset="0"/>
              </a:rPr>
              <a:t>;</a:t>
            </a:r>
            <a:endParaRPr lang="el-GR" sz="1400" i="1" u="sng" dirty="0" smtClean="0">
              <a:solidFill>
                <a:srgbClr val="C00000"/>
              </a:solidFill>
              <a:latin typeface="Microsoft Sans Serif" pitchFamily="34" charset="0"/>
              <a:cs typeface="Microsoft Sans Serif" pitchFamily="34" charset="0"/>
            </a:endParaRPr>
          </a:p>
        </p:txBody>
      </p:sp>
      <p:sp>
        <p:nvSpPr>
          <p:cNvPr id="27653" name="11 - TextBox"/>
          <p:cNvSpPr txBox="1">
            <a:spLocks noChangeArrowheads="1"/>
          </p:cNvSpPr>
          <p:nvPr/>
        </p:nvSpPr>
        <p:spPr bwMode="auto">
          <a:xfrm>
            <a:off x="4427984" y="6237312"/>
            <a:ext cx="3065462" cy="307975"/>
          </a:xfrm>
          <a:prstGeom prst="rect">
            <a:avLst/>
          </a:prstGeom>
          <a:noFill/>
          <a:ln w="9525">
            <a:noFill/>
            <a:miter lim="800000"/>
            <a:headEnd/>
            <a:tailEnd/>
          </a:ln>
        </p:spPr>
        <p:txBody>
          <a:bodyPr>
            <a:spAutoFit/>
          </a:bodyPr>
          <a:lstStyle/>
          <a:p>
            <a:pPr algn="ctr"/>
            <a:r>
              <a:rPr lang="el-GR" sz="1400" b="1" u="sng" dirty="0">
                <a:solidFill>
                  <a:srgbClr val="CC0000"/>
                </a:solidFill>
                <a:latin typeface="Tahoma" pitchFamily="34" charset="0"/>
                <a:cs typeface="Tahoma" pitchFamily="34" charset="0"/>
              </a:rPr>
              <a:t>Μ.Ο. Μείωσης Τζίρου: </a:t>
            </a:r>
            <a:r>
              <a:rPr lang="en-US" sz="1400" b="1" u="sng" dirty="0" smtClean="0">
                <a:solidFill>
                  <a:srgbClr val="CC0000"/>
                </a:solidFill>
                <a:latin typeface="Tahoma" pitchFamily="34" charset="0"/>
                <a:cs typeface="Tahoma" pitchFamily="34" charset="0"/>
              </a:rPr>
              <a:t>17.8</a:t>
            </a:r>
            <a:r>
              <a:rPr lang="el-GR" sz="1400" b="1" u="sng" dirty="0" smtClean="0">
                <a:solidFill>
                  <a:srgbClr val="CC0000"/>
                </a:solidFill>
                <a:latin typeface="Tahoma" pitchFamily="34" charset="0"/>
                <a:cs typeface="Tahoma" pitchFamily="34" charset="0"/>
              </a:rPr>
              <a:t>%</a:t>
            </a:r>
            <a:endParaRPr lang="el-GR" sz="1400" b="1" u="sng" dirty="0">
              <a:solidFill>
                <a:srgbClr val="CC0000"/>
              </a:solidFill>
              <a:latin typeface="Tahoma" pitchFamily="34" charset="0"/>
              <a:cs typeface="Tahoma" pitchFamily="34" charset="0"/>
            </a:endParaRPr>
          </a:p>
        </p:txBody>
      </p:sp>
      <p:graphicFrame>
        <p:nvGraphicFramePr>
          <p:cNvPr id="6" name="Γράφημα 5"/>
          <p:cNvGraphicFramePr/>
          <p:nvPr>
            <p:extLst>
              <p:ext uri="{D42A27DB-BD31-4B8C-83A1-F6EECF244321}">
                <p14:modId xmlns:p14="http://schemas.microsoft.com/office/powerpoint/2010/main" val="1594577899"/>
              </p:ext>
            </p:extLst>
          </p:nvPr>
        </p:nvGraphicFramePr>
        <p:xfrm>
          <a:off x="323528" y="780032"/>
          <a:ext cx="8496944" cy="55446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8"/>
          <p:cNvSpPr>
            <a:spLocks noGrp="1" noChangeArrowheads="1"/>
          </p:cNvSpPr>
          <p:nvPr>
            <p:ph type="ctrTitle" idx="4294967295"/>
          </p:nvPr>
        </p:nvSpPr>
        <p:spPr>
          <a:xfrm>
            <a:off x="971600" y="404664"/>
            <a:ext cx="7350125" cy="310282"/>
          </a:xfrm>
        </p:spPr>
        <p:txBody>
          <a:bodyPr/>
          <a:lstStyle/>
          <a:p>
            <a:pPr algn="ctr"/>
            <a:r>
              <a:rPr lang="el-GR" sz="1400" u="sng" dirty="0" smtClean="0">
                <a:latin typeface="Microsoft Sans Serif" pitchFamily="34" charset="0"/>
                <a:cs typeface="Microsoft Sans Serif" pitchFamily="34" charset="0"/>
              </a:rPr>
              <a:t>ΣΥΝΟΛΙΚΗ ΕΠΙΠΤΩΣΗ ΣΤΟΝ ΚΥΚΛΟ ΕΡΓΑΣΙΩΝ</a:t>
            </a:r>
            <a:br>
              <a:rPr lang="el-GR" sz="1400" u="sng" dirty="0" smtClean="0">
                <a:latin typeface="Microsoft Sans Serif" pitchFamily="34" charset="0"/>
                <a:cs typeface="Microsoft Sans Serif" pitchFamily="34" charset="0"/>
              </a:rPr>
            </a:br>
            <a:r>
              <a:rPr lang="el-GR" sz="1400" b="1" dirty="0" smtClean="0">
                <a:latin typeface="Microsoft Sans Serif" pitchFamily="34" charset="0"/>
                <a:cs typeface="Microsoft Sans Serif" pitchFamily="34" charset="0"/>
              </a:rPr>
              <a:t>ΜΙΚΡΕΣ ΕΠΙΧΕΙΡΗΣΕΙΣ</a:t>
            </a:r>
            <a:endParaRPr lang="el-GR" sz="1400" b="1" i="1" dirty="0" smtClean="0">
              <a:solidFill>
                <a:srgbClr val="C00000"/>
              </a:solidFill>
              <a:latin typeface="Microsoft Sans Serif" pitchFamily="34" charset="0"/>
              <a:cs typeface="Microsoft Sans Serif" pitchFamily="34" charset="0"/>
            </a:endParaRPr>
          </a:p>
        </p:txBody>
      </p:sp>
      <p:graphicFrame>
        <p:nvGraphicFramePr>
          <p:cNvPr id="5" name="Γράφημα 4"/>
          <p:cNvGraphicFramePr>
            <a:graphicFrameLocks/>
          </p:cNvGraphicFramePr>
          <p:nvPr>
            <p:extLst>
              <p:ext uri="{D42A27DB-BD31-4B8C-83A1-F6EECF244321}">
                <p14:modId xmlns:p14="http://schemas.microsoft.com/office/powerpoint/2010/main" val="2242055593"/>
              </p:ext>
            </p:extLst>
          </p:nvPr>
        </p:nvGraphicFramePr>
        <p:xfrm>
          <a:off x="1259632" y="1556792"/>
          <a:ext cx="6436568"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683568" y="5085184"/>
            <a:ext cx="7560840" cy="1477328"/>
          </a:xfrm>
          <a:prstGeom prst="rect">
            <a:avLst/>
          </a:prstGeom>
        </p:spPr>
        <p:txBody>
          <a:bodyPr wrap="square">
            <a:spAutoFit/>
          </a:bodyPr>
          <a:lstStyle/>
          <a:p>
            <a:pPr algn="just"/>
            <a:r>
              <a:rPr lang="el-GR" dirty="0"/>
              <a:t>Σύμφωνα με τον δείκτη του κύκλου εργασιών που έχει διαμορφώσει το ΙΜΕ για το 2016 η </a:t>
            </a:r>
            <a:r>
              <a:rPr lang="el-GR" b="1" dirty="0"/>
              <a:t>τιμή αυτού του δείκτη ήταν 19,82 όταν το 2010 (έτος βάσης) η τιμή του ίδιου δείκτη ήταν 100</a:t>
            </a:r>
            <a:r>
              <a:rPr lang="el-GR" dirty="0"/>
              <a:t>. Ο δείκτης </a:t>
            </a:r>
            <a:r>
              <a:rPr lang="el-GR" dirty="0" smtClean="0"/>
              <a:t>αυτός </a:t>
            </a:r>
            <a:r>
              <a:rPr lang="el-GR" dirty="0"/>
              <a:t>δείχνει σωρευτική απώλεια στον κύκλο εργασιών για τις μικρές και πολύ μικρές επιχειρήσεις 80 μονάδων. </a:t>
            </a:r>
          </a:p>
        </p:txBody>
      </p:sp>
    </p:spTree>
    <p:extLst>
      <p:ext uri="{BB962C8B-B14F-4D97-AF65-F5344CB8AC3E}">
        <p14:creationId xmlns:p14="http://schemas.microsoft.com/office/powerpoint/2010/main" val="3119126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395288" y="404664"/>
            <a:ext cx="8064500" cy="503386"/>
          </a:xfrm>
        </p:spPr>
        <p:txBody>
          <a:bodyPr/>
          <a:lstStyle/>
          <a:p>
            <a:pPr algn="ctr" eaLnBrk="1" hangingPunct="1"/>
            <a:r>
              <a:rPr lang="el-GR" sz="2500" dirty="0" smtClean="0">
                <a:latin typeface="Microsoft Sans Serif" panose="020B0604020202020204" pitchFamily="34" charset="0"/>
                <a:cs typeface="Microsoft Sans Serif" panose="020B0604020202020204" pitchFamily="34" charset="0"/>
              </a:rPr>
              <a:t>ΤΑΥΤΟΤΗΤΑ ΤΗΣ ΕΡΕΥΝΑΣ</a:t>
            </a:r>
            <a:endParaRPr lang="en-US" sz="2500" dirty="0" smtClean="0">
              <a:latin typeface="Microsoft Sans Serif" panose="020B0604020202020204" pitchFamily="34" charset="0"/>
              <a:cs typeface="Microsoft Sans Serif" panose="020B0604020202020204" pitchFamily="34" charset="0"/>
            </a:endParaRPr>
          </a:p>
        </p:txBody>
      </p:sp>
      <p:sp>
        <p:nvSpPr>
          <p:cNvPr id="3" name="TextBox 2"/>
          <p:cNvSpPr txBox="1"/>
          <p:nvPr/>
        </p:nvSpPr>
        <p:spPr>
          <a:xfrm>
            <a:off x="971600" y="1844824"/>
            <a:ext cx="4608512" cy="369332"/>
          </a:xfrm>
          <a:prstGeom prst="rect">
            <a:avLst/>
          </a:prstGeom>
          <a:noFill/>
        </p:spPr>
        <p:txBody>
          <a:bodyPr wrap="square" rtlCol="0">
            <a:spAutoFit/>
          </a:bodyPr>
          <a:lstStyle/>
          <a:p>
            <a:endParaRPr lang="el-GR" dirty="0"/>
          </a:p>
        </p:txBody>
      </p:sp>
      <p:sp>
        <p:nvSpPr>
          <p:cNvPr id="5" name="TextBox 4"/>
          <p:cNvSpPr txBox="1"/>
          <p:nvPr/>
        </p:nvSpPr>
        <p:spPr>
          <a:xfrm>
            <a:off x="785786" y="1500174"/>
            <a:ext cx="7739483" cy="3970318"/>
          </a:xfrm>
          <a:prstGeom prst="rect">
            <a:avLst/>
          </a:prstGeom>
          <a:noFill/>
        </p:spPr>
        <p:txBody>
          <a:bodyPr wrap="square" rtlCol="0">
            <a:spAutoFit/>
          </a:bodyPr>
          <a:lstStyle/>
          <a:p>
            <a:pPr>
              <a:lnSpc>
                <a:spcPct val="150000"/>
              </a:lnSpc>
            </a:pPr>
            <a:r>
              <a:rPr lang="el-GR" sz="1050" dirty="0">
                <a:latin typeface="Microsoft Sans Serif" pitchFamily="34" charset="0"/>
                <a:cs typeface="Microsoft Sans Serif" pitchFamily="34" charset="0"/>
              </a:rPr>
              <a:t>Η έρευνα πραγματοποιήθηκε από την </a:t>
            </a:r>
            <a:r>
              <a:rPr lang="en-US" sz="1050" dirty="0" smtClean="0">
                <a:latin typeface="Microsoft Sans Serif" pitchFamily="34" charset="0"/>
                <a:cs typeface="Microsoft Sans Serif" pitchFamily="34" charset="0"/>
              </a:rPr>
              <a:t>MARC</a:t>
            </a:r>
            <a:r>
              <a:rPr lang="el-GR" sz="1050" dirty="0" smtClean="0">
                <a:latin typeface="Microsoft Sans Serif" pitchFamily="34" charset="0"/>
                <a:cs typeface="Microsoft Sans Serif" pitchFamily="34" charset="0"/>
              </a:rPr>
              <a:t> </a:t>
            </a:r>
            <a:r>
              <a:rPr lang="el-GR" sz="1050" dirty="0">
                <a:latin typeface="Microsoft Sans Serif" pitchFamily="34" charset="0"/>
                <a:cs typeface="Microsoft Sans Serif" pitchFamily="34" charset="0"/>
              </a:rPr>
              <a:t>A.E. - Αριθμός Μητρώου Ε.Σ.Ρ.: 1 (ΕΝΑ</a:t>
            </a:r>
            <a:r>
              <a:rPr lang="el-GR" sz="1050" dirty="0" smtClean="0">
                <a:latin typeface="Microsoft Sans Serif" pitchFamily="34" charset="0"/>
                <a:cs typeface="Microsoft Sans Serif" pitchFamily="34" charset="0"/>
              </a:rPr>
              <a:t>)</a:t>
            </a:r>
            <a:endParaRPr lang="en-US" sz="1050" dirty="0" smtClean="0">
              <a:latin typeface="Microsoft Sans Serif" pitchFamily="34" charset="0"/>
              <a:cs typeface="Microsoft Sans Serif" pitchFamily="34" charset="0"/>
            </a:endParaRPr>
          </a:p>
          <a:p>
            <a:pPr>
              <a:lnSpc>
                <a:spcPct val="150000"/>
              </a:lnSpc>
            </a:pPr>
            <a:endParaRPr lang="el-GR" sz="1050" dirty="0">
              <a:latin typeface="Microsoft Sans Serif" pitchFamily="34" charset="0"/>
              <a:cs typeface="Microsoft Sans Serif" pitchFamily="34" charset="0"/>
            </a:endParaRPr>
          </a:p>
          <a:p>
            <a:pPr>
              <a:lnSpc>
                <a:spcPct val="150000"/>
              </a:lnSpc>
            </a:pPr>
            <a:r>
              <a:rPr lang="el-GR" sz="1050" dirty="0" smtClean="0">
                <a:latin typeface="Microsoft Sans Serif" pitchFamily="34" charset="0"/>
                <a:cs typeface="Microsoft Sans Serif" pitchFamily="34" charset="0"/>
              </a:rPr>
              <a:t>ΕΝΤΟΛΕΑΣ</a:t>
            </a:r>
            <a:r>
              <a:rPr lang="el-GR" sz="1050" dirty="0">
                <a:latin typeface="Microsoft Sans Serif" pitchFamily="34" charset="0"/>
                <a:cs typeface="Microsoft Sans Serif" pitchFamily="34" charset="0"/>
              </a:rPr>
              <a:t>	 	    	</a:t>
            </a:r>
            <a:r>
              <a:rPr lang="en-US" sz="1050" dirty="0" smtClean="0">
                <a:latin typeface="Microsoft Sans Serif" pitchFamily="34" charset="0"/>
                <a:cs typeface="Microsoft Sans Serif" pitchFamily="34" charset="0"/>
              </a:rPr>
              <a:t> </a:t>
            </a:r>
            <a:r>
              <a:rPr lang="el-GR" sz="1050" dirty="0" smtClean="0">
                <a:latin typeface="Microsoft Sans Serif" pitchFamily="34" charset="0"/>
                <a:cs typeface="Microsoft Sans Serif" pitchFamily="34" charset="0"/>
              </a:rPr>
              <a:t>ΓΣΕΒΕΕ</a:t>
            </a:r>
            <a:endParaRPr lang="el-GR" sz="1050" dirty="0">
              <a:latin typeface="Microsoft Sans Serif" pitchFamily="34" charset="0"/>
              <a:cs typeface="Microsoft Sans Serif" pitchFamily="34" charset="0"/>
            </a:endParaRPr>
          </a:p>
          <a:p>
            <a:pPr>
              <a:lnSpc>
                <a:spcPct val="150000"/>
              </a:lnSpc>
            </a:pPr>
            <a:r>
              <a:rPr lang="el-GR" sz="1050" dirty="0">
                <a:latin typeface="Microsoft Sans Serif" pitchFamily="34" charset="0"/>
                <a:cs typeface="Microsoft Sans Serif" pitchFamily="34" charset="0"/>
              </a:rPr>
              <a:t>ΕΞΕΤΑΖΟΜΕΝΟΣ ΠΛΗΘΥΣΜΟΣ      	Το σύνολο των μικρών &amp; πολύ μικρών επιχειρήσεων (0-49 </a:t>
            </a:r>
            <a:r>
              <a:rPr lang="el-GR" sz="1050" dirty="0" smtClean="0">
                <a:latin typeface="Microsoft Sans Serif" pitchFamily="34" charset="0"/>
                <a:cs typeface="Microsoft Sans Serif" pitchFamily="34" charset="0"/>
              </a:rPr>
              <a:t>απασχολούμενους</a:t>
            </a:r>
            <a:r>
              <a:rPr lang="el-GR" sz="1050" dirty="0">
                <a:latin typeface="Microsoft Sans Serif" pitchFamily="34" charset="0"/>
                <a:cs typeface="Microsoft Sans Serif" pitchFamily="34" charset="0"/>
              </a:rPr>
              <a:t>).  </a:t>
            </a:r>
          </a:p>
          <a:p>
            <a:pPr>
              <a:lnSpc>
                <a:spcPct val="150000"/>
              </a:lnSpc>
            </a:pPr>
            <a:r>
              <a:rPr lang="el-GR" sz="1050" dirty="0">
                <a:latin typeface="Microsoft Sans Serif" pitchFamily="34" charset="0"/>
                <a:cs typeface="Microsoft Sans Serif" pitchFamily="34" charset="0"/>
              </a:rPr>
              <a:t>ΜΕΓΕΘΟΣ ΔΕΙΓΜΑΤΟΣ                 	</a:t>
            </a:r>
            <a:r>
              <a:rPr lang="el-GR" sz="1050" dirty="0" smtClean="0">
                <a:latin typeface="Microsoft Sans Serif" pitchFamily="34" charset="0"/>
                <a:cs typeface="Microsoft Sans Serif" pitchFamily="34" charset="0"/>
              </a:rPr>
              <a:t>1.007 </a:t>
            </a:r>
            <a:r>
              <a:rPr lang="el-GR" sz="1050" dirty="0">
                <a:latin typeface="Microsoft Sans Serif" pitchFamily="34" charset="0"/>
                <a:cs typeface="Microsoft Sans Serif" pitchFamily="34" charset="0"/>
              </a:rPr>
              <a:t>επιχειρήσεις</a:t>
            </a:r>
          </a:p>
          <a:p>
            <a:pPr>
              <a:lnSpc>
                <a:spcPct val="150000"/>
              </a:lnSpc>
            </a:pPr>
            <a:r>
              <a:rPr lang="el-GR" sz="1050" dirty="0">
                <a:latin typeface="Microsoft Sans Serif" pitchFamily="34" charset="0"/>
                <a:cs typeface="Microsoft Sans Serif" pitchFamily="34" charset="0"/>
              </a:rPr>
              <a:t>ΧΡΟΝΙΚΟ ΔΙΑΣΤΗΜΑ                   	</a:t>
            </a:r>
            <a:r>
              <a:rPr lang="el-GR" sz="1050" dirty="0" smtClean="0">
                <a:latin typeface="Microsoft Sans Serif" pitchFamily="34" charset="0"/>
                <a:cs typeface="Microsoft Sans Serif" pitchFamily="34" charset="0"/>
              </a:rPr>
              <a:t>08-16</a:t>
            </a:r>
            <a:r>
              <a:rPr lang="el-GR" sz="1050" dirty="0" smtClean="0">
                <a:solidFill>
                  <a:srgbClr val="CC0000"/>
                </a:solidFill>
                <a:latin typeface="Microsoft Sans Serif" pitchFamily="34" charset="0"/>
                <a:cs typeface="Microsoft Sans Serif" pitchFamily="34" charset="0"/>
              </a:rPr>
              <a:t> </a:t>
            </a:r>
            <a:r>
              <a:rPr lang="el-GR" sz="1050" dirty="0" smtClean="0">
                <a:latin typeface="Microsoft Sans Serif" pitchFamily="34" charset="0"/>
                <a:cs typeface="Microsoft Sans Serif" pitchFamily="34" charset="0"/>
              </a:rPr>
              <a:t>Φεβρουαρίου 2017</a:t>
            </a:r>
            <a:endParaRPr lang="el-GR" sz="1050" dirty="0">
              <a:latin typeface="Microsoft Sans Serif" pitchFamily="34" charset="0"/>
              <a:cs typeface="Microsoft Sans Serif" pitchFamily="34" charset="0"/>
            </a:endParaRPr>
          </a:p>
          <a:p>
            <a:pPr>
              <a:lnSpc>
                <a:spcPct val="150000"/>
              </a:lnSpc>
            </a:pPr>
            <a:r>
              <a:rPr lang="el-GR" sz="1050" dirty="0">
                <a:latin typeface="Microsoft Sans Serif" pitchFamily="34" charset="0"/>
                <a:cs typeface="Microsoft Sans Serif" pitchFamily="34" charset="0"/>
              </a:rPr>
              <a:t>ΠΕΡΙΟΧΗ ΔΙΕΞΑΓΩΓΗΣ                	</a:t>
            </a:r>
            <a:r>
              <a:rPr lang="el-GR" sz="1050" dirty="0" smtClean="0">
                <a:latin typeface="Microsoft Sans Serif" pitchFamily="34" charset="0"/>
                <a:cs typeface="Microsoft Sans Serif" pitchFamily="34" charset="0"/>
              </a:rPr>
              <a:t>Πανελλαδική </a:t>
            </a:r>
            <a:r>
              <a:rPr lang="el-GR" sz="1050" dirty="0">
                <a:latin typeface="Microsoft Sans Serif" pitchFamily="34" charset="0"/>
                <a:cs typeface="Microsoft Sans Serif" pitchFamily="34" charset="0"/>
              </a:rPr>
              <a:t>κάλυψη</a:t>
            </a:r>
          </a:p>
          <a:p>
            <a:pPr>
              <a:lnSpc>
                <a:spcPct val="150000"/>
              </a:lnSpc>
            </a:pPr>
            <a:r>
              <a:rPr lang="el-GR" sz="1050" dirty="0">
                <a:latin typeface="Microsoft Sans Serif" pitchFamily="34" charset="0"/>
                <a:cs typeface="Microsoft Sans Serif" pitchFamily="34" charset="0"/>
              </a:rPr>
              <a:t>ΜΕΘΟΔΟΣ ΔΕΙΓΜΑΤΟΛΗΨΙΑΣ      	</a:t>
            </a:r>
            <a:r>
              <a:rPr lang="el-GR" sz="1050" dirty="0" err="1" smtClean="0">
                <a:latin typeface="Microsoft Sans Serif" pitchFamily="34" charset="0"/>
                <a:cs typeface="Microsoft Sans Serif" pitchFamily="34" charset="0"/>
              </a:rPr>
              <a:t>Πολυσταδιακή</a:t>
            </a:r>
            <a:r>
              <a:rPr lang="el-GR" sz="1050" dirty="0" smtClean="0">
                <a:latin typeface="Microsoft Sans Serif" pitchFamily="34" charset="0"/>
                <a:cs typeface="Microsoft Sans Serif" pitchFamily="34" charset="0"/>
              </a:rPr>
              <a:t> </a:t>
            </a:r>
            <a:r>
              <a:rPr lang="el-GR" sz="1050" dirty="0">
                <a:latin typeface="Microsoft Sans Serif" pitchFamily="34" charset="0"/>
                <a:cs typeface="Microsoft Sans Serif" pitchFamily="34" charset="0"/>
              </a:rPr>
              <a:t>τυχαία δειγματοληψία με χρήση </a:t>
            </a:r>
            <a:r>
              <a:rPr lang="el-GR" sz="1050" dirty="0" err="1">
                <a:latin typeface="Microsoft Sans Serif" pitchFamily="34" charset="0"/>
                <a:cs typeface="Microsoft Sans Serif" pitchFamily="34" charset="0"/>
              </a:rPr>
              <a:t>quota</a:t>
            </a:r>
            <a:r>
              <a:rPr lang="el-GR" sz="1050" dirty="0">
                <a:latin typeface="Microsoft Sans Serif" pitchFamily="34" charset="0"/>
                <a:cs typeface="Microsoft Sans Serif" pitchFamily="34" charset="0"/>
              </a:rPr>
              <a:t>  βάσει του κλάδου και </a:t>
            </a:r>
            <a:r>
              <a:rPr lang="en-US" sz="1050" dirty="0" smtClean="0">
                <a:latin typeface="Microsoft Sans Serif" pitchFamily="34" charset="0"/>
                <a:cs typeface="Microsoft Sans Serif" pitchFamily="34" charset="0"/>
              </a:rPr>
              <a:t>				</a:t>
            </a:r>
            <a:r>
              <a:rPr lang="el-GR" sz="1050" dirty="0" smtClean="0">
                <a:latin typeface="Microsoft Sans Serif" pitchFamily="34" charset="0"/>
                <a:cs typeface="Microsoft Sans Serif" pitchFamily="34" charset="0"/>
              </a:rPr>
              <a:t>της</a:t>
            </a:r>
            <a:r>
              <a:rPr lang="en-US" sz="1050" dirty="0" smtClean="0">
                <a:latin typeface="Microsoft Sans Serif" pitchFamily="34" charset="0"/>
                <a:cs typeface="Microsoft Sans Serif" pitchFamily="34" charset="0"/>
              </a:rPr>
              <a:t> </a:t>
            </a:r>
            <a:r>
              <a:rPr lang="el-GR" sz="1050" dirty="0" smtClean="0">
                <a:latin typeface="Microsoft Sans Serif" pitchFamily="34" charset="0"/>
                <a:cs typeface="Microsoft Sans Serif" pitchFamily="34" charset="0"/>
              </a:rPr>
              <a:t>γεωγραφικής </a:t>
            </a:r>
            <a:r>
              <a:rPr lang="el-GR" sz="1050" dirty="0">
                <a:latin typeface="Microsoft Sans Serif" pitchFamily="34" charset="0"/>
                <a:cs typeface="Microsoft Sans Serif" pitchFamily="34" charset="0"/>
              </a:rPr>
              <a:t>κατανομής.</a:t>
            </a:r>
          </a:p>
          <a:p>
            <a:pPr>
              <a:lnSpc>
                <a:spcPct val="150000"/>
              </a:lnSpc>
            </a:pPr>
            <a:r>
              <a:rPr lang="el-GR" sz="1050" dirty="0">
                <a:latin typeface="Microsoft Sans Serif" pitchFamily="34" charset="0"/>
                <a:cs typeface="Microsoft Sans Serif" pitchFamily="34" charset="0"/>
              </a:rPr>
              <a:t>ΜΕΘΟΔΟΣ ΣΥΛΛΟΓΗΣ ΣΤΟΙΧΕΙΩΝ 	Τηλεφωνικές συνεντεύξεις βάσει ηλεκτρονικού </a:t>
            </a:r>
            <a:r>
              <a:rPr lang="el-GR" sz="1050" dirty="0" smtClean="0">
                <a:latin typeface="Microsoft Sans Serif" pitchFamily="34" charset="0"/>
                <a:cs typeface="Microsoft Sans Serif" pitchFamily="34" charset="0"/>
              </a:rPr>
              <a:t>ερωτηματολογίου</a:t>
            </a:r>
            <a:r>
              <a:rPr lang="en-US" sz="1050" dirty="0" smtClean="0">
                <a:latin typeface="Microsoft Sans Serif" pitchFamily="34" charset="0"/>
                <a:cs typeface="Microsoft Sans Serif" pitchFamily="34" charset="0"/>
              </a:rPr>
              <a:t> (CATI)</a:t>
            </a:r>
            <a:r>
              <a:rPr lang="el-GR" sz="1050" dirty="0" smtClean="0">
                <a:latin typeface="Microsoft Sans Serif" pitchFamily="34" charset="0"/>
                <a:cs typeface="Microsoft Sans Serif" pitchFamily="34" charset="0"/>
              </a:rPr>
              <a:t>. </a:t>
            </a:r>
            <a:endParaRPr lang="en-US" sz="1050" dirty="0" smtClean="0">
              <a:latin typeface="Microsoft Sans Serif" pitchFamily="34" charset="0"/>
              <a:cs typeface="Microsoft Sans Serif" pitchFamily="34" charset="0"/>
            </a:endParaRPr>
          </a:p>
          <a:p>
            <a:pPr>
              <a:lnSpc>
                <a:spcPct val="150000"/>
              </a:lnSpc>
            </a:pPr>
            <a:r>
              <a:rPr lang="el-GR" sz="1050" dirty="0" smtClean="0">
                <a:latin typeface="Microsoft Sans Serif" pitchFamily="34" charset="0"/>
                <a:cs typeface="Microsoft Sans Serif" pitchFamily="34" charset="0"/>
              </a:rPr>
              <a:t>ΕΡΓΑΣΤΗΚΑΝ		</a:t>
            </a:r>
            <a:r>
              <a:rPr lang="en-US" sz="1050" dirty="0" smtClean="0">
                <a:latin typeface="Microsoft Sans Serif" pitchFamily="34" charset="0"/>
                <a:cs typeface="Microsoft Sans Serif" pitchFamily="34" charset="0"/>
              </a:rPr>
              <a:t>	</a:t>
            </a:r>
            <a:r>
              <a:rPr lang="el-GR" sz="1050" dirty="0" smtClean="0">
                <a:latin typeface="Microsoft Sans Serif" pitchFamily="34" charset="0"/>
                <a:cs typeface="Microsoft Sans Serif" pitchFamily="34" charset="0"/>
              </a:rPr>
              <a:t>16 ερευνητές &amp; 3 επόπτες</a:t>
            </a:r>
          </a:p>
          <a:p>
            <a:pPr>
              <a:lnSpc>
                <a:spcPct val="150000"/>
              </a:lnSpc>
            </a:pPr>
            <a:r>
              <a:rPr lang="el-GR" sz="1050" dirty="0" smtClean="0">
                <a:latin typeface="Microsoft Sans Serif" pitchFamily="34" charset="0"/>
                <a:cs typeface="Microsoft Sans Serif" pitchFamily="34" charset="0"/>
              </a:rPr>
              <a:t>ΕΛΕΓΧΟΙ			Έλεγχος πληρότητας στο 100%, έλεγχος με συνακρόαση &amp; θέαση της οθόνης 			των ερευνητών σε ποσοστό 28,20% των συνεντεύξεων.</a:t>
            </a:r>
          </a:p>
          <a:p>
            <a:pPr>
              <a:lnSpc>
                <a:spcPct val="150000"/>
              </a:lnSpc>
            </a:pPr>
            <a:r>
              <a:rPr lang="el-GR" sz="1050" dirty="0" smtClean="0">
                <a:latin typeface="Microsoft Sans Serif" pitchFamily="34" charset="0"/>
                <a:cs typeface="Microsoft Sans Serif" pitchFamily="34" charset="0"/>
              </a:rPr>
              <a:t>Η </a:t>
            </a:r>
            <a:r>
              <a:rPr lang="fr-FR" sz="1050" dirty="0">
                <a:latin typeface="Microsoft Sans Serif" pitchFamily="34" charset="0"/>
                <a:cs typeface="Microsoft Sans Serif" pitchFamily="34" charset="0"/>
              </a:rPr>
              <a:t>MARC</a:t>
            </a:r>
            <a:r>
              <a:rPr lang="el-GR" sz="1050" dirty="0" smtClean="0">
                <a:latin typeface="Microsoft Sans Serif" pitchFamily="34" charset="0"/>
                <a:cs typeface="Microsoft Sans Serif" pitchFamily="34" charset="0"/>
              </a:rPr>
              <a:t> </a:t>
            </a:r>
            <a:r>
              <a:rPr lang="el-GR" sz="1050" dirty="0">
                <a:latin typeface="Microsoft Sans Serif" pitchFamily="34" charset="0"/>
                <a:cs typeface="Microsoft Sans Serif" pitchFamily="34" charset="0"/>
              </a:rPr>
              <a:t>A.E.                             </a:t>
            </a:r>
            <a:r>
              <a:rPr lang="el-GR" sz="1050" dirty="0" smtClean="0">
                <a:latin typeface="Microsoft Sans Serif" pitchFamily="34" charset="0"/>
                <a:cs typeface="Microsoft Sans Serif" pitchFamily="34" charset="0"/>
              </a:rPr>
              <a:t>	</a:t>
            </a:r>
            <a:r>
              <a:rPr lang="en-US" sz="1050" dirty="0" smtClean="0">
                <a:latin typeface="Microsoft Sans Serif" pitchFamily="34" charset="0"/>
                <a:cs typeface="Microsoft Sans Serif" pitchFamily="34" charset="0"/>
              </a:rPr>
              <a:t>	</a:t>
            </a:r>
            <a:r>
              <a:rPr lang="el-GR" sz="1050" dirty="0" smtClean="0">
                <a:latin typeface="Microsoft Sans Serif" pitchFamily="34" charset="0"/>
                <a:cs typeface="Microsoft Sans Serif" pitchFamily="34" charset="0"/>
              </a:rPr>
              <a:t>Είναι </a:t>
            </a:r>
            <a:r>
              <a:rPr lang="el-GR" sz="1050" dirty="0">
                <a:latin typeface="Microsoft Sans Serif" pitchFamily="34" charset="0"/>
                <a:cs typeface="Microsoft Sans Serif" pitchFamily="34" charset="0"/>
              </a:rPr>
              <a:t>μέλος του ΣΕΔΕΑ, της ESOMAR, της WAPOR και τηρεί τον </a:t>
            </a:r>
            <a:r>
              <a:rPr lang="el-GR" sz="1050" dirty="0" smtClean="0">
                <a:latin typeface="Microsoft Sans Serif" pitchFamily="34" charset="0"/>
                <a:cs typeface="Microsoft Sans Serif" pitchFamily="34" charset="0"/>
              </a:rPr>
              <a:t>κανονισμό </a:t>
            </a:r>
            <a:r>
              <a:rPr lang="en-US" sz="1050" dirty="0" smtClean="0">
                <a:latin typeface="Microsoft Sans Serif" pitchFamily="34" charset="0"/>
                <a:cs typeface="Microsoft Sans Serif" pitchFamily="34" charset="0"/>
              </a:rPr>
              <a:t>			</a:t>
            </a:r>
            <a:r>
              <a:rPr lang="el-GR" sz="1050" dirty="0" smtClean="0">
                <a:latin typeface="Microsoft Sans Serif" pitchFamily="34" charset="0"/>
                <a:cs typeface="Microsoft Sans Serif" pitchFamily="34" charset="0"/>
              </a:rPr>
              <a:t>του Π.Ε.Σ.Σ</a:t>
            </a:r>
            <a:r>
              <a:rPr lang="el-GR" sz="1050" dirty="0">
                <a:latin typeface="Microsoft Sans Serif" pitchFamily="34" charset="0"/>
                <a:cs typeface="Microsoft Sans Serif" pitchFamily="34" charset="0"/>
              </a:rPr>
              <a:t>. και τους διεθνείς κώδικες δεοντολογίας για την </a:t>
            </a:r>
            <a:r>
              <a:rPr lang="en-US" sz="1050" dirty="0" smtClean="0">
                <a:latin typeface="Microsoft Sans Serif" pitchFamily="34" charset="0"/>
                <a:cs typeface="Microsoft Sans Serif" pitchFamily="34" charset="0"/>
              </a:rPr>
              <a:t>	</a:t>
            </a:r>
            <a:r>
              <a:rPr lang="el-GR" sz="1050" dirty="0" smtClean="0">
                <a:latin typeface="Microsoft Sans Serif" pitchFamily="34" charset="0"/>
                <a:cs typeface="Microsoft Sans Serif" pitchFamily="34" charset="0"/>
              </a:rPr>
              <a:t>διεξαγωγή </a:t>
            </a:r>
            <a:r>
              <a:rPr lang="el-GR" sz="1050" dirty="0">
                <a:latin typeface="Microsoft Sans Serif" pitchFamily="34" charset="0"/>
                <a:cs typeface="Microsoft Sans Serif" pitchFamily="34" charset="0"/>
              </a:rPr>
              <a:t>και </a:t>
            </a:r>
            <a:r>
              <a:rPr lang="en-US" sz="1050" dirty="0" smtClean="0">
                <a:latin typeface="Microsoft Sans Serif" pitchFamily="34" charset="0"/>
                <a:cs typeface="Microsoft Sans Serif" pitchFamily="34" charset="0"/>
              </a:rPr>
              <a:t>				</a:t>
            </a:r>
            <a:r>
              <a:rPr lang="el-GR" sz="1050" dirty="0" smtClean="0">
                <a:latin typeface="Microsoft Sans Serif" pitchFamily="34" charset="0"/>
                <a:cs typeface="Microsoft Sans Serif" pitchFamily="34" charset="0"/>
              </a:rPr>
              <a:t>δημοσιοποίηση </a:t>
            </a:r>
            <a:r>
              <a:rPr lang="el-GR" sz="1050" dirty="0">
                <a:latin typeface="Microsoft Sans Serif" pitchFamily="34" charset="0"/>
                <a:cs typeface="Microsoft Sans Serif" pitchFamily="34" charset="0"/>
              </a:rPr>
              <a:t>ερευνών κοινής γνώμης.</a:t>
            </a:r>
          </a:p>
        </p:txBody>
      </p:sp>
    </p:spTree>
    <p:extLst>
      <p:ext uri="{BB962C8B-B14F-4D97-AF65-F5344CB8AC3E}">
        <p14:creationId xmlns:p14="http://schemas.microsoft.com/office/powerpoint/2010/main" val="35196467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332656"/>
            <a:ext cx="7643813" cy="464269"/>
          </a:xfrm>
        </p:spPr>
        <p:txBody>
          <a:bodyPr/>
          <a:lstStyle/>
          <a:p>
            <a:pPr algn="ctr" eaLnBrk="1" hangingPunct="1">
              <a:defRPr/>
            </a:pPr>
            <a:r>
              <a:rPr lang="el-GR" sz="1400" u="sng" dirty="0" smtClean="0">
                <a:latin typeface="Microsoft Sans Serif" panose="020B0604020202020204" pitchFamily="34" charset="0"/>
                <a:cs typeface="Microsoft Sans Serif" panose="020B0604020202020204" pitchFamily="34" charset="0"/>
              </a:rPr>
              <a:t>Πόσο είναι περίπου το ποσόν που θα φορολογηθείτε </a:t>
            </a:r>
            <a:r>
              <a:rPr lang="en-US" sz="1400" u="sng" dirty="0" smtClean="0">
                <a:latin typeface="Microsoft Sans Serif" panose="020B0604020202020204" pitchFamily="34" charset="0"/>
                <a:cs typeface="Microsoft Sans Serif" panose="020B0604020202020204" pitchFamily="34" charset="0"/>
              </a:rPr>
              <a:t>, </a:t>
            </a:r>
            <a:r>
              <a:rPr lang="el-GR" sz="1400" u="sng" dirty="0" smtClean="0">
                <a:latin typeface="Microsoft Sans Serif" panose="020B0604020202020204" pitchFamily="34" charset="0"/>
                <a:cs typeface="Microsoft Sans Serif" panose="020B0604020202020204" pitchFamily="34" charset="0"/>
              </a:rPr>
              <a:t>δηλαδή τα κέρδη της επιχείρησής σας για το 2016;</a:t>
            </a:r>
          </a:p>
        </p:txBody>
      </p:sp>
      <p:graphicFrame>
        <p:nvGraphicFramePr>
          <p:cNvPr id="2" name="Γράφημα 1"/>
          <p:cNvGraphicFramePr/>
          <p:nvPr>
            <p:extLst>
              <p:ext uri="{D42A27DB-BD31-4B8C-83A1-F6EECF244321}">
                <p14:modId xmlns:p14="http://schemas.microsoft.com/office/powerpoint/2010/main" val="2428863240"/>
              </p:ext>
            </p:extLst>
          </p:nvPr>
        </p:nvGraphicFramePr>
        <p:xfrm>
          <a:off x="827584" y="1412776"/>
          <a:ext cx="6840760" cy="41044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4734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1" y="404663"/>
            <a:ext cx="2924944" cy="419249"/>
          </a:xfrm>
        </p:spPr>
        <p:txBody>
          <a:bodyPr/>
          <a:lstStyle/>
          <a:p>
            <a:pPr algn="ctr" eaLnBrk="1" hangingPunct="1">
              <a:defRPr/>
            </a:pPr>
            <a:r>
              <a:rPr lang="el-GR" sz="15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ΖΗΤΗΣΗ </a:t>
            </a:r>
            <a:r>
              <a:rPr lang="el-GR" sz="1500" dirty="0" smtClean="0">
                <a:latin typeface="Microsoft Sans Serif" panose="020B0604020202020204" pitchFamily="34" charset="0"/>
                <a:cs typeface="Microsoft Sans Serif" panose="020B0604020202020204" pitchFamily="34" charset="0"/>
              </a:rPr>
              <a:t/>
            </a:r>
            <a:br>
              <a:rPr lang="el-GR" sz="15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 Η ζήτηση για τα προϊόντα ή τις υπηρεσίες που προσφέρει η επιχείρησή σας </a:t>
            </a:r>
            <a:br>
              <a:rPr lang="el-GR" sz="14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κατά το 2</a:t>
            </a:r>
            <a:r>
              <a:rPr lang="el-GR" sz="1400" baseline="30000" dirty="0" smtClean="0">
                <a:latin typeface="Microsoft Sans Serif" panose="020B0604020202020204" pitchFamily="34" charset="0"/>
                <a:cs typeface="Microsoft Sans Serif" panose="020B0604020202020204" pitchFamily="34" charset="0"/>
              </a:rPr>
              <a:t>Ο</a:t>
            </a:r>
            <a:r>
              <a:rPr lang="el-GR" sz="1400" dirty="0" smtClean="0">
                <a:latin typeface="Microsoft Sans Serif" panose="020B0604020202020204" pitchFamily="34" charset="0"/>
                <a:cs typeface="Microsoft Sans Serif" panose="020B0604020202020204" pitchFamily="34" charset="0"/>
              </a:rPr>
              <a:t> εξάμηνο του 201</a:t>
            </a:r>
            <a:r>
              <a:rPr lang="el-GR" sz="1400" dirty="0">
                <a:latin typeface="Microsoft Sans Serif" panose="020B0604020202020204" pitchFamily="34" charset="0"/>
                <a:cs typeface="Microsoft Sans Serif" panose="020B0604020202020204" pitchFamily="34" charset="0"/>
              </a:rPr>
              <a:t>6</a:t>
            </a:r>
            <a:r>
              <a:rPr lang="el-GR" sz="1400" dirty="0" smtClean="0">
                <a:latin typeface="Microsoft Sans Serif" panose="020B0604020202020204" pitchFamily="34" charset="0"/>
                <a:cs typeface="Microsoft Sans Serif" panose="020B0604020202020204" pitchFamily="34" charset="0"/>
              </a:rPr>
              <a:t>:</a:t>
            </a:r>
          </a:p>
        </p:txBody>
      </p:sp>
      <p:graphicFrame>
        <p:nvGraphicFramePr>
          <p:cNvPr id="4" name="Γράφημα 3"/>
          <p:cNvGraphicFramePr/>
          <p:nvPr>
            <p:extLst>
              <p:ext uri="{D42A27DB-BD31-4B8C-83A1-F6EECF244321}">
                <p14:modId xmlns:p14="http://schemas.microsoft.com/office/powerpoint/2010/main" val="936266976"/>
              </p:ext>
            </p:extLst>
          </p:nvPr>
        </p:nvGraphicFramePr>
        <p:xfrm>
          <a:off x="395536" y="1844824"/>
          <a:ext cx="4248472" cy="363195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8"/>
          <p:cNvSpPr>
            <a:spLocks noGrp="1" noChangeArrowheads="1"/>
          </p:cNvSpPr>
          <p:nvPr>
            <p:ph type="ctrTitle" idx="4294967295"/>
          </p:nvPr>
        </p:nvSpPr>
        <p:spPr>
          <a:xfrm>
            <a:off x="4355976" y="476672"/>
            <a:ext cx="4352603" cy="864097"/>
          </a:xfrm>
        </p:spPr>
        <p:txBody>
          <a:bodyPr/>
          <a:lstStyle/>
          <a:p>
            <a:pPr algn="ctr" eaLnBrk="1" hangingPunct="1">
              <a:defRPr/>
            </a:pPr>
            <a:r>
              <a:rPr lang="el-GR" sz="15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ΠΑΡΑΓΓΕΛΙΕΣ</a:t>
            </a:r>
            <a:r>
              <a:rPr lang="el-GR" sz="1500" dirty="0" smtClean="0">
                <a:latin typeface="Microsoft Sans Serif" panose="020B0604020202020204" pitchFamily="34" charset="0"/>
                <a:cs typeface="Microsoft Sans Serif" panose="020B0604020202020204" pitchFamily="34" charset="0"/>
              </a:rPr>
              <a:t/>
            </a:r>
            <a:br>
              <a:rPr lang="el-GR" sz="1500" dirty="0" smtClean="0">
                <a:latin typeface="Microsoft Sans Serif" panose="020B0604020202020204" pitchFamily="34" charset="0"/>
                <a:cs typeface="Microsoft Sans Serif" panose="020B0604020202020204" pitchFamily="34" charset="0"/>
              </a:rPr>
            </a:br>
            <a:r>
              <a:rPr lang="el-GR" sz="1500" dirty="0" smtClean="0">
                <a:latin typeface="Microsoft Sans Serif" panose="020B0604020202020204" pitchFamily="34" charset="0"/>
                <a:cs typeface="Microsoft Sans Serif" panose="020B0604020202020204" pitchFamily="34" charset="0"/>
              </a:rPr>
              <a:t> </a:t>
            </a:r>
            <a:r>
              <a:rPr lang="el-GR" sz="1400" dirty="0" smtClean="0">
                <a:latin typeface="Microsoft Sans Serif" panose="020B0604020202020204" pitchFamily="34" charset="0"/>
                <a:cs typeface="Microsoft Sans Serif" panose="020B0604020202020204" pitchFamily="34" charset="0"/>
              </a:rPr>
              <a:t>Οι παραγγελίες προς τους προμηθευτές σας κατά το 2</a:t>
            </a:r>
            <a:r>
              <a:rPr lang="el-GR" sz="1400" baseline="30000" dirty="0" smtClean="0">
                <a:latin typeface="Microsoft Sans Serif" panose="020B0604020202020204" pitchFamily="34" charset="0"/>
                <a:cs typeface="Microsoft Sans Serif" panose="020B0604020202020204" pitchFamily="34" charset="0"/>
              </a:rPr>
              <a:t>Ο</a:t>
            </a:r>
            <a:r>
              <a:rPr lang="el-GR" sz="1400" dirty="0" smtClean="0">
                <a:latin typeface="Microsoft Sans Serif" panose="020B0604020202020204" pitchFamily="34" charset="0"/>
                <a:cs typeface="Microsoft Sans Serif" panose="020B0604020202020204" pitchFamily="34" charset="0"/>
              </a:rPr>
              <a:t> εξάμηνο του 201</a:t>
            </a:r>
            <a:r>
              <a:rPr lang="el-GR" sz="1400" dirty="0">
                <a:latin typeface="Microsoft Sans Serif" panose="020B0604020202020204" pitchFamily="34" charset="0"/>
                <a:cs typeface="Microsoft Sans Serif" panose="020B0604020202020204" pitchFamily="34" charset="0"/>
              </a:rPr>
              <a:t>6</a:t>
            </a:r>
            <a:r>
              <a:rPr lang="el-GR" sz="1400" dirty="0" smtClean="0">
                <a:latin typeface="Microsoft Sans Serif" panose="020B0604020202020204" pitchFamily="34" charset="0"/>
                <a:cs typeface="Microsoft Sans Serif" panose="020B0604020202020204" pitchFamily="34" charset="0"/>
              </a:rPr>
              <a:t>:</a:t>
            </a:r>
          </a:p>
        </p:txBody>
      </p:sp>
      <p:graphicFrame>
        <p:nvGraphicFramePr>
          <p:cNvPr id="6" name="Γράφημα 5"/>
          <p:cNvGraphicFramePr/>
          <p:nvPr>
            <p:extLst>
              <p:ext uri="{D42A27DB-BD31-4B8C-83A1-F6EECF244321}">
                <p14:modId xmlns:p14="http://schemas.microsoft.com/office/powerpoint/2010/main" val="1100737378"/>
              </p:ext>
            </p:extLst>
          </p:nvPr>
        </p:nvGraphicFramePr>
        <p:xfrm>
          <a:off x="4499992" y="1700808"/>
          <a:ext cx="4032448"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2" name="Ορθογώνιο 1"/>
          <p:cNvSpPr/>
          <p:nvPr/>
        </p:nvSpPr>
        <p:spPr>
          <a:xfrm>
            <a:off x="611560" y="5517232"/>
            <a:ext cx="7056784" cy="646331"/>
          </a:xfrm>
          <a:prstGeom prst="rect">
            <a:avLst/>
          </a:prstGeom>
        </p:spPr>
        <p:txBody>
          <a:bodyPr wrap="square">
            <a:spAutoFit/>
          </a:bodyPr>
          <a:lstStyle/>
          <a:p>
            <a:pPr algn="just"/>
            <a:r>
              <a:rPr lang="el-GR" dirty="0"/>
              <a:t>Μείωση της ζήτησης και των παραγγελιών καταγράφεται για το 62,4% και  65,9% των επιχειρήσεων αντίστοιχα.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332655"/>
            <a:ext cx="7421563" cy="491257"/>
          </a:xfrm>
        </p:spPr>
        <p:txBody>
          <a:bodyPr/>
          <a:lstStyle/>
          <a:p>
            <a:pPr algn="ctr" eaLnBrk="1" hangingPunct="1">
              <a:defRPr/>
            </a:pPr>
            <a:r>
              <a:rPr lang="el-GR" sz="1400" u="sng" dirty="0" smtClean="0">
                <a:effectLst>
                  <a:outerShdw blurRad="38100" dist="38100" dir="2700000" algn="tl">
                    <a:srgbClr val="000000">
                      <a:alpha val="43137"/>
                    </a:srgbClr>
                  </a:outerShdw>
                </a:effectLst>
                <a:latin typeface="Microsoft Sans Serif" pitchFamily="34" charset="0"/>
                <a:cs typeface="Microsoft Sans Serif" pitchFamily="34" charset="0"/>
              </a:rPr>
              <a:t>ΡΕΥΣΤΟΤΗΤΑ </a:t>
            </a:r>
            <a:r>
              <a:rPr lang="el-GR" sz="1400" u="sng" dirty="0" smtClean="0">
                <a:latin typeface="Microsoft Sans Serif" pitchFamily="34" charset="0"/>
                <a:cs typeface="Microsoft Sans Serif" pitchFamily="34" charset="0"/>
              </a:rPr>
              <a:t/>
            </a:r>
            <a:br>
              <a:rPr lang="el-GR" sz="1400" u="sng" dirty="0" smtClean="0">
                <a:latin typeface="Microsoft Sans Serif" pitchFamily="34" charset="0"/>
                <a:cs typeface="Microsoft Sans Serif" pitchFamily="34" charset="0"/>
              </a:rPr>
            </a:br>
            <a:r>
              <a:rPr lang="el-GR" sz="1400" u="sng" dirty="0" smtClean="0">
                <a:latin typeface="Microsoft Sans Serif" pitchFamily="34" charset="0"/>
                <a:cs typeface="Microsoft Sans Serif" pitchFamily="34" charset="0"/>
              </a:rPr>
              <a:t> Η ρευστότητα της επιχείρησής σας κατά το 2</a:t>
            </a:r>
            <a:r>
              <a:rPr lang="el-GR" sz="1400" u="sng" baseline="30000" dirty="0" smtClean="0">
                <a:latin typeface="Microsoft Sans Serif" pitchFamily="34" charset="0"/>
                <a:cs typeface="Microsoft Sans Serif" pitchFamily="34" charset="0"/>
              </a:rPr>
              <a:t>Ο</a:t>
            </a:r>
            <a:r>
              <a:rPr lang="el-GR" sz="1400" u="sng" dirty="0" smtClean="0">
                <a:latin typeface="Microsoft Sans Serif" pitchFamily="34" charset="0"/>
                <a:cs typeface="Microsoft Sans Serif" pitchFamily="34" charset="0"/>
              </a:rPr>
              <a:t> εξάμηνο του 201</a:t>
            </a:r>
            <a:r>
              <a:rPr lang="el-GR" sz="1400" u="sng" dirty="0">
                <a:latin typeface="Microsoft Sans Serif" pitchFamily="34" charset="0"/>
                <a:cs typeface="Microsoft Sans Serif" pitchFamily="34" charset="0"/>
              </a:rPr>
              <a:t>6</a:t>
            </a:r>
            <a:r>
              <a:rPr lang="el-GR" sz="1400" u="sng" dirty="0" smtClean="0">
                <a:latin typeface="Microsoft Sans Serif" pitchFamily="34" charset="0"/>
                <a:cs typeface="Microsoft Sans Serif" pitchFamily="34" charset="0"/>
              </a:rPr>
              <a:t>:</a:t>
            </a:r>
            <a:br>
              <a:rPr lang="el-GR" sz="1400" u="sng" dirty="0" smtClean="0">
                <a:latin typeface="Microsoft Sans Serif" pitchFamily="34" charset="0"/>
                <a:cs typeface="Microsoft Sans Serif" pitchFamily="34" charset="0"/>
              </a:rPr>
            </a:br>
            <a:r>
              <a:rPr lang="el-GR" sz="1400" b="1" u="sng" dirty="0" smtClean="0">
                <a:latin typeface="Microsoft Sans Serif" pitchFamily="34" charset="0"/>
                <a:cs typeface="Microsoft Sans Serif" pitchFamily="34" charset="0"/>
              </a:rPr>
              <a:t/>
            </a:r>
            <a:br>
              <a:rPr lang="el-GR" sz="1400" b="1" u="sng" dirty="0" smtClean="0">
                <a:latin typeface="Microsoft Sans Serif" pitchFamily="34" charset="0"/>
                <a:cs typeface="Microsoft Sans Serif" pitchFamily="34" charset="0"/>
              </a:rPr>
            </a:br>
            <a:endParaRPr lang="el-GR" sz="1400" b="1" u="sng" dirty="0" smtClean="0">
              <a:latin typeface="Microsoft Sans Serif" pitchFamily="34" charset="0"/>
              <a:cs typeface="Microsoft Sans Serif" pitchFamily="34" charset="0"/>
            </a:endParaRPr>
          </a:p>
        </p:txBody>
      </p:sp>
      <p:graphicFrame>
        <p:nvGraphicFramePr>
          <p:cNvPr id="4" name="Γράφημα 3"/>
          <p:cNvGraphicFramePr/>
          <p:nvPr>
            <p:extLst>
              <p:ext uri="{D42A27DB-BD31-4B8C-83A1-F6EECF244321}">
                <p14:modId xmlns:p14="http://schemas.microsoft.com/office/powerpoint/2010/main" val="41829525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611560" y="5380672"/>
            <a:ext cx="7920880" cy="923330"/>
          </a:xfrm>
          <a:prstGeom prst="rect">
            <a:avLst/>
          </a:prstGeom>
        </p:spPr>
        <p:txBody>
          <a:bodyPr wrap="square">
            <a:spAutoFit/>
          </a:bodyPr>
          <a:lstStyle/>
          <a:p>
            <a:pPr algn="just"/>
            <a:r>
              <a:rPr lang="el-GR" dirty="0"/>
              <a:t>Ο δείκτης ρευστότητας εξακολουθεί να διατηρείται σε εμφανώς χαμηλά επίπεδα αφού για 7 στις 10 επιχειρήσεις (70,1%) η ρευστότητα μειώθηκε κατά το </a:t>
            </a:r>
            <a:r>
              <a:rPr lang="el-GR" dirty="0" err="1"/>
              <a:t>β΄</a:t>
            </a:r>
            <a:r>
              <a:rPr lang="el-GR" dirty="0"/>
              <a:t> εξάμηνο του 2016.</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8"/>
          <p:cNvSpPr>
            <a:spLocks noGrp="1" noChangeArrowheads="1"/>
          </p:cNvSpPr>
          <p:nvPr>
            <p:ph type="ctrTitle" idx="4294967295"/>
          </p:nvPr>
        </p:nvSpPr>
        <p:spPr>
          <a:xfrm>
            <a:off x="1143000" y="332655"/>
            <a:ext cx="7421563" cy="491257"/>
          </a:xfrm>
        </p:spPr>
        <p:txBody>
          <a:bodyPr/>
          <a:lstStyle/>
          <a:p>
            <a:pPr algn="ctr" eaLnBrk="1" hangingPunct="1">
              <a:defRPr/>
            </a:pPr>
            <a:r>
              <a:rPr lang="el-GR" sz="1500" u="sng"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ΡΕΥΣΤΟΤΗΤΑ </a:t>
            </a:r>
            <a:r>
              <a:rPr lang="el-GR" sz="1600" u="sng" dirty="0" smtClean="0">
                <a:latin typeface="Microsoft Sans Serif" panose="020B0604020202020204" pitchFamily="34" charset="0"/>
                <a:cs typeface="Microsoft Sans Serif" panose="020B0604020202020204" pitchFamily="34" charset="0"/>
              </a:rPr>
              <a:t/>
            </a:r>
            <a:br>
              <a:rPr lang="el-GR" sz="1600" u="sng" dirty="0" smtClean="0">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ΑΠΟΤΙΜΗΣΗ ΤΕΛΕΥΤΑΙΟΥ ΕΞΑΜΗΝΟΥ</a:t>
            </a:r>
            <a:br>
              <a:rPr lang="el-GR" sz="1400" u="sng" dirty="0" smtClean="0">
                <a:latin typeface="Microsoft Sans Serif" panose="020B0604020202020204" pitchFamily="34" charset="0"/>
                <a:cs typeface="Microsoft Sans Serif" panose="020B0604020202020204" pitchFamily="34" charset="0"/>
              </a:rPr>
            </a:br>
            <a:r>
              <a:rPr lang="el-GR" sz="1200" u="sng" dirty="0" smtClean="0">
                <a:latin typeface="Microsoft Sans Serif" panose="020B0604020202020204" pitchFamily="34" charset="0"/>
                <a:cs typeface="Microsoft Sans Serif" panose="020B0604020202020204" pitchFamily="34" charset="0"/>
              </a:rPr>
              <a:t>ΣΥΓΚΡΙΣΗ ΜΕ ΠΡΟΗΓΟΥΜΕΝΕΣ ΕΡΕΥΝΕΣ</a:t>
            </a:r>
          </a:p>
        </p:txBody>
      </p:sp>
      <p:graphicFrame>
        <p:nvGraphicFramePr>
          <p:cNvPr id="5" name="Γράφημα 4"/>
          <p:cNvGraphicFramePr/>
          <p:nvPr>
            <p:extLst>
              <p:ext uri="{D42A27DB-BD31-4B8C-83A1-F6EECF244321}">
                <p14:modId xmlns:p14="http://schemas.microsoft.com/office/powerpoint/2010/main" val="4133738644"/>
              </p:ext>
            </p:extLst>
          </p:nvPr>
        </p:nvGraphicFramePr>
        <p:xfrm>
          <a:off x="683568" y="1340768"/>
          <a:ext cx="8174712" cy="480287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332655"/>
            <a:ext cx="7421563" cy="491257"/>
          </a:xfrm>
        </p:spPr>
        <p:txBody>
          <a:bodyPr/>
          <a:lstStyle/>
          <a:p>
            <a:pPr algn="ctr" eaLnBrk="1" hangingPunct="1">
              <a:defRPr/>
            </a:pPr>
            <a:r>
              <a:rPr lang="el-GR" sz="1500" u="sng"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ΕΠΕΝΔΥΤΙΚΗ ΔΡΑΣΤΗΡΙΟΤΗΤΑ </a:t>
            </a:r>
            <a:br>
              <a:rPr lang="el-GR" sz="1500" u="sng"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Η επενδυτική δραστηριότητα της επιχείρησής σας κατά το 2</a:t>
            </a:r>
            <a:r>
              <a:rPr lang="el-GR" sz="1400" u="sng" baseline="30000" dirty="0" smtClean="0">
                <a:latin typeface="Microsoft Sans Serif" panose="020B0604020202020204" pitchFamily="34" charset="0"/>
                <a:cs typeface="Microsoft Sans Serif" panose="020B0604020202020204" pitchFamily="34" charset="0"/>
              </a:rPr>
              <a:t>Ο</a:t>
            </a:r>
            <a:r>
              <a:rPr lang="el-GR" sz="1400" u="sng" dirty="0" smtClean="0">
                <a:latin typeface="Microsoft Sans Serif" panose="020B0604020202020204" pitchFamily="34" charset="0"/>
                <a:cs typeface="Microsoft Sans Serif" panose="020B0604020202020204" pitchFamily="34" charset="0"/>
              </a:rPr>
              <a:t> εξάμηνο του 201</a:t>
            </a:r>
            <a:r>
              <a:rPr lang="el-GR" sz="1400" u="sng" dirty="0">
                <a:latin typeface="Microsoft Sans Serif" panose="020B0604020202020204" pitchFamily="34" charset="0"/>
                <a:cs typeface="Microsoft Sans Serif" panose="020B0604020202020204" pitchFamily="34" charset="0"/>
              </a:rPr>
              <a:t>6</a:t>
            </a:r>
            <a:r>
              <a:rPr lang="el-GR" sz="1400" u="sng" dirty="0" smtClean="0">
                <a:latin typeface="Microsoft Sans Serif" panose="020B0604020202020204" pitchFamily="34" charset="0"/>
                <a:cs typeface="Microsoft Sans Serif" panose="020B0604020202020204" pitchFamily="34" charset="0"/>
              </a:rPr>
              <a:t>:</a:t>
            </a:r>
          </a:p>
        </p:txBody>
      </p:sp>
      <p:graphicFrame>
        <p:nvGraphicFramePr>
          <p:cNvPr id="4" name="Γράφημα 3"/>
          <p:cNvGraphicFramePr/>
          <p:nvPr>
            <p:extLst>
              <p:ext uri="{D42A27DB-BD31-4B8C-83A1-F6EECF244321}">
                <p14:modId xmlns:p14="http://schemas.microsoft.com/office/powerpoint/2010/main" val="41829525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539552" y="5445224"/>
            <a:ext cx="7704856" cy="1200329"/>
          </a:xfrm>
          <a:prstGeom prst="rect">
            <a:avLst/>
          </a:prstGeom>
        </p:spPr>
        <p:txBody>
          <a:bodyPr wrap="square">
            <a:spAutoFit/>
          </a:bodyPr>
          <a:lstStyle/>
          <a:p>
            <a:pPr algn="just"/>
            <a:r>
              <a:rPr lang="el-GR" b="1" dirty="0"/>
              <a:t>Η δραματική κατάσταση ως προς τη ρευστότητα επηρέασε αρνητικά και τον δείκτη της επενδυτικής δραστηριότητας κατά το β’ εξάμηνο του 2016 αφού μόνο το 7,7% των επιχειρήσεων αύξησε τις επενδυτικές </a:t>
            </a:r>
            <a:r>
              <a:rPr lang="el-GR" b="1" dirty="0" smtClean="0"/>
              <a:t>δαπάνες.</a:t>
            </a:r>
            <a:endParaRPr lang="el-GR"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8"/>
          <p:cNvSpPr>
            <a:spLocks noGrp="1" noChangeArrowheads="1"/>
          </p:cNvSpPr>
          <p:nvPr>
            <p:ph type="ctrTitle" idx="4294967295"/>
          </p:nvPr>
        </p:nvSpPr>
        <p:spPr>
          <a:xfrm>
            <a:off x="1143000" y="332655"/>
            <a:ext cx="7421563" cy="491257"/>
          </a:xfrm>
        </p:spPr>
        <p:txBody>
          <a:bodyPr/>
          <a:lstStyle/>
          <a:p>
            <a:pPr algn="ctr" eaLnBrk="1" hangingPunct="1">
              <a:defRPr/>
            </a:pPr>
            <a:r>
              <a:rPr lang="el-GR" sz="15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ΕΠΕΝΔΥΤΙΚΗ ΔΡΑΣΤΗΡΙΟΤΗΤΑ</a:t>
            </a:r>
            <a:r>
              <a:rPr lang="el-GR" sz="1500" dirty="0" smtClean="0">
                <a:latin typeface="Microsoft Sans Serif" panose="020B0604020202020204" pitchFamily="34" charset="0"/>
                <a:cs typeface="Microsoft Sans Serif" panose="020B0604020202020204" pitchFamily="34" charset="0"/>
              </a:rPr>
              <a:t/>
            </a:r>
            <a:br>
              <a:rPr lang="el-GR" sz="15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ΑΠΟΤΙΜΗΣΗ ΤΕΛΕΥΤΑΙΟΥ ΕΞΑΜΗΝΟΥ</a:t>
            </a:r>
            <a:br>
              <a:rPr lang="el-GR" sz="1400" dirty="0" smtClean="0">
                <a:latin typeface="Microsoft Sans Serif" panose="020B0604020202020204" pitchFamily="34" charset="0"/>
                <a:cs typeface="Microsoft Sans Serif" panose="020B0604020202020204" pitchFamily="34" charset="0"/>
              </a:rPr>
            </a:br>
            <a:r>
              <a:rPr lang="el-GR" sz="1200" dirty="0" smtClean="0">
                <a:latin typeface="Microsoft Sans Serif" panose="020B0604020202020204" pitchFamily="34" charset="0"/>
                <a:cs typeface="Microsoft Sans Serif" panose="020B0604020202020204" pitchFamily="34" charset="0"/>
              </a:rPr>
              <a:t>ΣΥΓΚΡΙΣΗ ΜΕ ΠΡΟΗΓΟΥΜΕΝΕΣ ΕΡΕΥΝΕΣ</a:t>
            </a:r>
          </a:p>
        </p:txBody>
      </p:sp>
      <p:graphicFrame>
        <p:nvGraphicFramePr>
          <p:cNvPr id="5" name="Γράφημα 4"/>
          <p:cNvGraphicFramePr/>
          <p:nvPr>
            <p:extLst>
              <p:ext uri="{D42A27DB-BD31-4B8C-83A1-F6EECF244321}">
                <p14:modId xmlns:p14="http://schemas.microsoft.com/office/powerpoint/2010/main" val="1687665794"/>
              </p:ext>
            </p:extLst>
          </p:nvPr>
        </p:nvGraphicFramePr>
        <p:xfrm>
          <a:off x="683568" y="1340768"/>
          <a:ext cx="7344816" cy="4608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332655"/>
            <a:ext cx="7421563" cy="491257"/>
          </a:xfrm>
        </p:spPr>
        <p:txBody>
          <a:bodyPr/>
          <a:lstStyle/>
          <a:p>
            <a:pPr algn="ctr" eaLnBrk="1" hangingPunct="1">
              <a:defRPr/>
            </a:pPr>
            <a:r>
              <a:rPr lang="el-GR" sz="15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ΟΙ ΤΙΜΕΣ ΤΩΝ ΑΓΑΘΩΝ/ΥΠΗΡΕΣΙΩΝ</a:t>
            </a:r>
            <a:br>
              <a:rPr lang="el-GR" sz="15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Οι τιμές των αγαθών/υπηρεσιών που προσφέρετε προς τον τελικό καταναλωτή </a:t>
            </a:r>
            <a:br>
              <a:rPr lang="el-GR" sz="1400" dirty="0" smtClean="0">
                <a:latin typeface="Microsoft Sans Serif" panose="020B0604020202020204" pitchFamily="34" charset="0"/>
                <a:cs typeface="Microsoft Sans Serif" panose="020B0604020202020204" pitchFamily="34" charset="0"/>
              </a:rPr>
            </a:br>
            <a:r>
              <a:rPr lang="el-GR" sz="1400" dirty="0">
                <a:latin typeface="Microsoft Sans Serif" panose="020B0604020202020204" pitchFamily="34" charset="0"/>
                <a:cs typeface="Microsoft Sans Serif" panose="020B0604020202020204" pitchFamily="34" charset="0"/>
              </a:rPr>
              <a:t>κατά το </a:t>
            </a:r>
            <a:r>
              <a:rPr lang="el-GR" sz="1400" dirty="0" smtClean="0">
                <a:latin typeface="Microsoft Sans Serif" panose="020B0604020202020204" pitchFamily="34" charset="0"/>
                <a:cs typeface="Microsoft Sans Serif" panose="020B0604020202020204" pitchFamily="34" charset="0"/>
              </a:rPr>
              <a:t>2</a:t>
            </a:r>
            <a:r>
              <a:rPr lang="el-GR" sz="1400" baseline="30000" dirty="0" smtClean="0">
                <a:latin typeface="Microsoft Sans Serif" panose="020B0604020202020204" pitchFamily="34" charset="0"/>
                <a:cs typeface="Microsoft Sans Serif" panose="020B0604020202020204" pitchFamily="34" charset="0"/>
              </a:rPr>
              <a:t>Ο</a:t>
            </a:r>
            <a:r>
              <a:rPr lang="el-GR" sz="1400" dirty="0" smtClean="0">
                <a:latin typeface="Microsoft Sans Serif" panose="020B0604020202020204" pitchFamily="34" charset="0"/>
                <a:cs typeface="Microsoft Sans Serif" panose="020B0604020202020204" pitchFamily="34" charset="0"/>
              </a:rPr>
              <a:t> </a:t>
            </a:r>
            <a:r>
              <a:rPr lang="el-GR" sz="1400" dirty="0">
                <a:latin typeface="Microsoft Sans Serif" panose="020B0604020202020204" pitchFamily="34" charset="0"/>
                <a:cs typeface="Microsoft Sans Serif" panose="020B0604020202020204" pitchFamily="34" charset="0"/>
              </a:rPr>
              <a:t>εξάμηνο του </a:t>
            </a:r>
            <a:r>
              <a:rPr lang="el-GR" sz="1400" dirty="0" smtClean="0">
                <a:latin typeface="Microsoft Sans Serif" panose="020B0604020202020204" pitchFamily="34" charset="0"/>
                <a:cs typeface="Microsoft Sans Serif" panose="020B0604020202020204" pitchFamily="34" charset="0"/>
              </a:rPr>
              <a:t>2016</a:t>
            </a:r>
            <a:r>
              <a:rPr lang="en-US" sz="1400" dirty="0" smtClean="0">
                <a:latin typeface="Microsoft Sans Serif" panose="020B0604020202020204" pitchFamily="34" charset="0"/>
                <a:cs typeface="Microsoft Sans Serif" panose="020B0604020202020204" pitchFamily="34" charset="0"/>
              </a:rPr>
              <a:t> </a:t>
            </a:r>
            <a:r>
              <a:rPr lang="el-GR" sz="1400" dirty="0" smtClean="0">
                <a:latin typeface="Microsoft Sans Serif" panose="020B0604020202020204" pitchFamily="34" charset="0"/>
                <a:cs typeface="Microsoft Sans Serif" panose="020B0604020202020204" pitchFamily="34" charset="0"/>
              </a:rPr>
              <a:t>:</a:t>
            </a:r>
          </a:p>
        </p:txBody>
      </p:sp>
      <p:graphicFrame>
        <p:nvGraphicFramePr>
          <p:cNvPr id="4" name="Γράφημα 3"/>
          <p:cNvGraphicFramePr/>
          <p:nvPr>
            <p:extLst>
              <p:ext uri="{D42A27DB-BD31-4B8C-83A1-F6EECF244321}">
                <p14:modId xmlns:p14="http://schemas.microsoft.com/office/powerpoint/2010/main" val="418295252"/>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3440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8"/>
          <p:cNvSpPr>
            <a:spLocks noGrp="1" noChangeArrowheads="1"/>
          </p:cNvSpPr>
          <p:nvPr>
            <p:ph type="ctrTitle" idx="4294967295"/>
          </p:nvPr>
        </p:nvSpPr>
        <p:spPr>
          <a:xfrm>
            <a:off x="1143000" y="332655"/>
            <a:ext cx="7421563" cy="491257"/>
          </a:xfrm>
        </p:spPr>
        <p:txBody>
          <a:bodyPr/>
          <a:lstStyle/>
          <a:p>
            <a:pPr algn="ctr" eaLnBrk="1" hangingPunct="1"/>
            <a:r>
              <a:rPr lang="el-GR" sz="1500" dirty="0" smtClean="0">
                <a:latin typeface="Microsoft Sans Serif" panose="020B0604020202020204" pitchFamily="34" charset="0"/>
                <a:cs typeface="Microsoft Sans Serif" panose="020B0604020202020204" pitchFamily="34" charset="0"/>
              </a:rPr>
              <a:t>ΑΠΟΤΙΜΗΣΗ ΤΕΛΕΥΤΑΙΟΥ ΕΞΑΜΗΝΟΥ</a:t>
            </a:r>
            <a:br>
              <a:rPr lang="el-GR" sz="15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ΣΥΓΚΕΝΤΡΩΤΙΚΟ ΓΡΑΦΗΜΑ</a:t>
            </a:r>
          </a:p>
        </p:txBody>
      </p:sp>
      <p:graphicFrame>
        <p:nvGraphicFramePr>
          <p:cNvPr id="5" name="Γράφημα 4"/>
          <p:cNvGraphicFramePr/>
          <p:nvPr>
            <p:extLst>
              <p:ext uri="{D42A27DB-BD31-4B8C-83A1-F6EECF244321}">
                <p14:modId xmlns:p14="http://schemas.microsoft.com/office/powerpoint/2010/main" val="702288180"/>
              </p:ext>
            </p:extLst>
          </p:nvPr>
        </p:nvGraphicFramePr>
        <p:xfrm>
          <a:off x="755576" y="1268760"/>
          <a:ext cx="7632848" cy="47525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WordArt 14"/>
          <p:cNvSpPr>
            <a:spLocks noChangeArrowheads="1" noChangeShapeType="1" noTextEdit="1"/>
          </p:cNvSpPr>
          <p:nvPr/>
        </p:nvSpPr>
        <p:spPr bwMode="auto">
          <a:xfrm>
            <a:off x="1728217" y="3068960"/>
            <a:ext cx="6072188" cy="928117"/>
          </a:xfrm>
          <a:prstGeom prst="rect">
            <a:avLst/>
          </a:prstGeom>
        </p:spPr>
        <p:txBody>
          <a:bodyPr wrap="none" fromWordArt="1">
            <a:prstTxWarp prst="textPlain">
              <a:avLst>
                <a:gd name="adj" fmla="val 50000"/>
              </a:avLst>
            </a:prstTxWarp>
          </a:bodyPr>
          <a:lstStyle/>
          <a:p>
            <a:pPr algn="ctr"/>
            <a:r>
              <a:rPr lang="el-GR" b="1" kern="10" dirty="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ΑΝΑΛΥΤΙΚΗ ΑΞΙΟΛΟΓΗΣΗ ΒΑΣΙΚΩΝ ΔΕΙΚΤΩΝ </a:t>
            </a:r>
          </a:p>
          <a:p>
            <a:pPr algn="ctr"/>
            <a:r>
              <a:rPr lang="el-GR" b="1" kern="10" dirty="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(ΠΡΟΒΛΕΨΗ ΕΠΟΜΕΝΟΥ ΕΞΑΜΗΝΟΥ)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395536" y="1052736"/>
            <a:ext cx="4077072" cy="491257"/>
          </a:xfrm>
        </p:spPr>
        <p:txBody>
          <a:bodyPr/>
          <a:lstStyle/>
          <a:p>
            <a:pPr algn="ctr" eaLnBrk="1" hangingPunct="1">
              <a:defRPr/>
            </a:pPr>
            <a:r>
              <a:rPr lang="el-GR" sz="15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ΚΥΚΛΟΣ ΕΡΓΑΣΙΩΝ</a:t>
            </a:r>
            <a:r>
              <a:rPr lang="el-GR" sz="1500" dirty="0" smtClean="0">
                <a:latin typeface="Microsoft Sans Serif" panose="020B0604020202020204" pitchFamily="34" charset="0"/>
                <a:cs typeface="Microsoft Sans Serif" panose="020B0604020202020204" pitchFamily="34" charset="0"/>
              </a:rPr>
              <a:t/>
            </a:r>
            <a:br>
              <a:rPr lang="el-GR" sz="15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Το επόμενο εξάμηνο (δηλαδή το 1ο εξάμηνο του 2017</a:t>
            </a:r>
            <a:r>
              <a:rPr lang="en-US" sz="1400" dirty="0" smtClean="0">
                <a:latin typeface="Microsoft Sans Serif" panose="020B0604020202020204" pitchFamily="34" charset="0"/>
                <a:cs typeface="Microsoft Sans Serif" panose="020B0604020202020204" pitchFamily="34" charset="0"/>
              </a:rPr>
              <a:t>)</a:t>
            </a:r>
            <a:r>
              <a:rPr lang="el-GR" sz="1400" dirty="0" smtClean="0">
                <a:latin typeface="Microsoft Sans Serif" panose="020B0604020202020204" pitchFamily="34" charset="0"/>
                <a:cs typeface="Microsoft Sans Serif" panose="020B0604020202020204" pitchFamily="34" charset="0"/>
              </a:rPr>
              <a:t> προβλέπετε ότι θα αυξηθεί θα μειωθεί ή θα παραμείνει σταθερός ο κύκλος εργασιών (τζίρος) της επιχείρησής σας;</a:t>
            </a:r>
          </a:p>
        </p:txBody>
      </p:sp>
      <p:graphicFrame>
        <p:nvGraphicFramePr>
          <p:cNvPr id="4" name="Γράφημα 3"/>
          <p:cNvGraphicFramePr/>
          <p:nvPr>
            <p:extLst>
              <p:ext uri="{D42A27DB-BD31-4B8C-83A1-F6EECF244321}">
                <p14:modId xmlns:p14="http://schemas.microsoft.com/office/powerpoint/2010/main" val="2209177388"/>
              </p:ext>
            </p:extLst>
          </p:nvPr>
        </p:nvGraphicFramePr>
        <p:xfrm>
          <a:off x="467544" y="2060848"/>
          <a:ext cx="4032448" cy="327191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8"/>
          <p:cNvSpPr>
            <a:spLocks noGrp="1" noChangeArrowheads="1"/>
          </p:cNvSpPr>
          <p:nvPr>
            <p:ph type="ctrTitle" idx="4294967295"/>
          </p:nvPr>
        </p:nvSpPr>
        <p:spPr>
          <a:xfrm>
            <a:off x="4644008" y="1124744"/>
            <a:ext cx="4208587" cy="419819"/>
          </a:xfrm>
        </p:spPr>
        <p:txBody>
          <a:bodyPr/>
          <a:lstStyle/>
          <a:p>
            <a:pPr algn="ctr" eaLnBrk="1" hangingPunct="1">
              <a:defRPr/>
            </a:pPr>
            <a:r>
              <a:rPr lang="el-GR" sz="15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ΖΗΤΗΣΗ</a:t>
            </a:r>
            <a:r>
              <a:rPr lang="el-GR" sz="1500" dirty="0" smtClean="0">
                <a:latin typeface="Microsoft Sans Serif" panose="020B0604020202020204" pitchFamily="34" charset="0"/>
                <a:cs typeface="Microsoft Sans Serif" panose="020B0604020202020204" pitchFamily="34" charset="0"/>
              </a:rPr>
              <a:t/>
            </a:r>
            <a:br>
              <a:rPr lang="el-GR" sz="1500" dirty="0" smtClean="0">
                <a:latin typeface="Microsoft Sans Serif" panose="020B0604020202020204" pitchFamily="34" charset="0"/>
                <a:cs typeface="Microsoft Sans Serif" panose="020B0604020202020204" pitchFamily="34" charset="0"/>
              </a:rPr>
            </a:br>
            <a:r>
              <a:rPr lang="el-GR" sz="1500" dirty="0" smtClean="0">
                <a:latin typeface="Microsoft Sans Serif" panose="020B0604020202020204" pitchFamily="34" charset="0"/>
                <a:cs typeface="Microsoft Sans Serif" panose="020B0604020202020204" pitchFamily="34" charset="0"/>
              </a:rPr>
              <a:t> </a:t>
            </a:r>
            <a:r>
              <a:rPr lang="el-GR" sz="1400" dirty="0" smtClean="0">
                <a:latin typeface="Microsoft Sans Serif" panose="020B0604020202020204" pitchFamily="34" charset="0"/>
                <a:cs typeface="Microsoft Sans Serif" panose="020B0604020202020204" pitchFamily="34" charset="0"/>
              </a:rPr>
              <a:t>Προβλέπετε ότι η ζήτηση για τα προϊόντα ή τις υπηρεσίες </a:t>
            </a:r>
            <a:br>
              <a:rPr lang="el-GR" sz="14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που προσφέρει η επιχείρησή σας, το επόμενο εξάμηνο:</a:t>
            </a:r>
          </a:p>
        </p:txBody>
      </p:sp>
      <p:graphicFrame>
        <p:nvGraphicFramePr>
          <p:cNvPr id="6" name="Γράφημα 5"/>
          <p:cNvGraphicFramePr/>
          <p:nvPr>
            <p:extLst>
              <p:ext uri="{D42A27DB-BD31-4B8C-83A1-F6EECF244321}">
                <p14:modId xmlns:p14="http://schemas.microsoft.com/office/powerpoint/2010/main" val="2722735492"/>
              </p:ext>
            </p:extLst>
          </p:nvPr>
        </p:nvGraphicFramePr>
        <p:xfrm>
          <a:off x="5148064" y="2276872"/>
          <a:ext cx="3408040" cy="32561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1143000" y="476672"/>
            <a:ext cx="7316788" cy="431378"/>
          </a:xfrm>
        </p:spPr>
        <p:txBody>
          <a:bodyPr/>
          <a:lstStyle/>
          <a:p>
            <a:pPr algn="ctr" eaLnBrk="1" hangingPunct="1"/>
            <a:r>
              <a:rPr lang="el-GR" sz="2400" dirty="0" smtClean="0">
                <a:latin typeface="Microsoft Sans Serif" panose="020B0604020202020204" pitchFamily="34" charset="0"/>
                <a:cs typeface="Microsoft Sans Serif" panose="020B0604020202020204" pitchFamily="34" charset="0"/>
              </a:rPr>
              <a:t>ΣΥΝΘΕΣΗ ΔΕΙΓΜΑΤΟΣ</a:t>
            </a:r>
            <a:endParaRPr lang="en-US" sz="2400" dirty="0" smtClean="0">
              <a:latin typeface="Microsoft Sans Serif" panose="020B0604020202020204" pitchFamily="34" charset="0"/>
              <a:cs typeface="Microsoft Sans Serif" panose="020B0604020202020204" pitchFamily="34" charset="0"/>
            </a:endParaRPr>
          </a:p>
        </p:txBody>
      </p:sp>
      <p:graphicFrame>
        <p:nvGraphicFramePr>
          <p:cNvPr id="3" name="Πίνακας 2"/>
          <p:cNvGraphicFramePr>
            <a:graphicFrameLocks noGrp="1"/>
          </p:cNvGraphicFramePr>
          <p:nvPr>
            <p:extLst>
              <p:ext uri="{D42A27DB-BD31-4B8C-83A1-F6EECF244321}">
                <p14:modId xmlns:p14="http://schemas.microsoft.com/office/powerpoint/2010/main" val="834898031"/>
              </p:ext>
            </p:extLst>
          </p:nvPr>
        </p:nvGraphicFramePr>
        <p:xfrm>
          <a:off x="2267744" y="1268760"/>
          <a:ext cx="4380706" cy="4397999"/>
        </p:xfrm>
        <a:graphic>
          <a:graphicData uri="http://schemas.openxmlformats.org/drawingml/2006/table">
            <a:tbl>
              <a:tblPr>
                <a:tableStyleId>{616DA210-FB5B-4158-B5E0-FEB733F419BA}</a:tableStyleId>
              </a:tblPr>
              <a:tblGrid>
                <a:gridCol w="1915722"/>
                <a:gridCol w="1661185"/>
                <a:gridCol w="803799"/>
              </a:tblGrid>
              <a:tr h="234411">
                <a:tc rowSpan="3">
                  <a:txBody>
                    <a:bodyPr/>
                    <a:lstStyle/>
                    <a:p>
                      <a:pPr algn="l" rtl="0" fontAlgn="t"/>
                      <a:r>
                        <a:rPr lang="el-GR" sz="900" u="none" strike="noStrike" dirty="0">
                          <a:effectLst/>
                          <a:latin typeface="Microsoft Sans Serif" pitchFamily="34" charset="0"/>
                          <a:cs typeface="Microsoft Sans Serif" pitchFamily="34" charset="0"/>
                        </a:rPr>
                        <a:t>ΚΛΑΔΟΣ</a:t>
                      </a:r>
                      <a:endParaRPr lang="el-GR" sz="900" b="1" i="0" u="none" strike="noStrike" dirty="0">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tc>
                <a:tc>
                  <a:txBody>
                    <a:bodyPr/>
                    <a:lstStyle/>
                    <a:p>
                      <a:pPr algn="l" rtl="0" fontAlgn="b"/>
                      <a:r>
                        <a:rPr lang="el-GR" sz="1000" u="none" strike="noStrike" dirty="0">
                          <a:effectLst/>
                          <a:latin typeface="Microsoft Sans Serif" pitchFamily="34" charset="0"/>
                          <a:cs typeface="Microsoft Sans Serif" pitchFamily="34" charset="0"/>
                        </a:rPr>
                        <a:t>Εμπόριο</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dirty="0">
                          <a:solidFill>
                            <a:srgbClr val="000000"/>
                          </a:solidFill>
                          <a:latin typeface="Microsoft Sans Serif"/>
                        </a:rPr>
                        <a:t>37,3</a:t>
                      </a:r>
                    </a:p>
                  </a:txBody>
                  <a:tcPr marL="9525" marR="9525" marT="9525" marB="0" anchor="ctr"/>
                </a:tc>
              </a:tr>
              <a:tr h="234411">
                <a:tc vMerge="1">
                  <a:txBody>
                    <a:bodyPr/>
                    <a:lstStyle/>
                    <a:p>
                      <a:endParaRPr lang="el-GR"/>
                    </a:p>
                  </a:txBody>
                  <a:tcPr/>
                </a:tc>
                <a:tc>
                  <a:txBody>
                    <a:bodyPr/>
                    <a:lstStyle/>
                    <a:p>
                      <a:pPr algn="l" rtl="0" fontAlgn="b"/>
                      <a:r>
                        <a:rPr lang="el-GR" sz="1000" u="none" strike="noStrike" kern="1200" dirty="0">
                          <a:solidFill>
                            <a:schemeClr val="tx1"/>
                          </a:solidFill>
                          <a:effectLst/>
                          <a:latin typeface="Microsoft Sans Serif" pitchFamily="34" charset="0"/>
                          <a:ea typeface="+mn-ea"/>
                          <a:cs typeface="Microsoft Sans Serif" pitchFamily="34" charset="0"/>
                        </a:rPr>
                        <a:t>Μεταποίηση</a:t>
                      </a:r>
                    </a:p>
                  </a:txBody>
                  <a:tcPr marL="9525" marR="9525" marT="9525" marB="0" anchor="b"/>
                </a:tc>
                <a:tc>
                  <a:txBody>
                    <a:bodyPr/>
                    <a:lstStyle/>
                    <a:p>
                      <a:pPr algn="ctr" fontAlgn="ctr"/>
                      <a:r>
                        <a:rPr lang="el-GR" sz="1000" b="0" i="0" u="none" strike="noStrike">
                          <a:solidFill>
                            <a:srgbClr val="000000"/>
                          </a:solidFill>
                          <a:latin typeface="Microsoft Sans Serif"/>
                        </a:rPr>
                        <a:t>24,1</a:t>
                      </a:r>
                    </a:p>
                  </a:txBody>
                  <a:tcPr marL="9525" marR="9525" marT="9525" marB="0" anchor="ctr"/>
                </a:tc>
              </a:tr>
              <a:tr h="234411">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Υπηρεσίες</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dirty="0">
                          <a:solidFill>
                            <a:srgbClr val="000000"/>
                          </a:solidFill>
                          <a:latin typeface="Microsoft Sans Serif"/>
                        </a:rPr>
                        <a:t>38,6</a:t>
                      </a:r>
                    </a:p>
                  </a:txBody>
                  <a:tcPr marL="9525" marR="9525" marT="9525" marB="0" anchor="ctr"/>
                </a:tc>
              </a:tr>
              <a:tr h="234411">
                <a:tc rowSpan="5">
                  <a:txBody>
                    <a:bodyPr/>
                    <a:lstStyle/>
                    <a:p>
                      <a:pPr algn="l" rtl="0" fontAlgn="t"/>
                      <a:r>
                        <a:rPr lang="el-GR" sz="900" u="none" strike="noStrike" dirty="0">
                          <a:effectLst/>
                          <a:latin typeface="Microsoft Sans Serif" pitchFamily="34" charset="0"/>
                          <a:cs typeface="Microsoft Sans Serif" pitchFamily="34" charset="0"/>
                        </a:rPr>
                        <a:t>ΑΡΙΘΜΟΣ ΕΡΓΑΖΟΜΕΝΩΝ</a:t>
                      </a:r>
                      <a:endParaRPr lang="el-GR" sz="900" b="1" i="0" u="none" strike="noStrike" dirty="0">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tc>
                <a:tc>
                  <a:txBody>
                    <a:bodyPr/>
                    <a:lstStyle/>
                    <a:p>
                      <a:pPr algn="l" rtl="0" fontAlgn="b"/>
                      <a:r>
                        <a:rPr lang="el-GR" sz="1000" u="none" strike="noStrike" dirty="0">
                          <a:effectLst/>
                          <a:latin typeface="Microsoft Sans Serif" pitchFamily="34" charset="0"/>
                          <a:cs typeface="Microsoft Sans Serif" pitchFamily="34" charset="0"/>
                        </a:rPr>
                        <a:t>Χωρίς προσωπικό</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dirty="0">
                          <a:solidFill>
                            <a:srgbClr val="000000"/>
                          </a:solidFill>
                          <a:latin typeface="Microsoft Sans Serif"/>
                        </a:rPr>
                        <a:t>25,5</a:t>
                      </a:r>
                    </a:p>
                  </a:txBody>
                  <a:tcPr marL="9525" marR="9525" marT="9525" marB="0" anchor="ctr"/>
                </a:tc>
              </a:tr>
              <a:tr h="223249">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1 άτομο</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a:solidFill>
                            <a:srgbClr val="000000"/>
                          </a:solidFill>
                          <a:latin typeface="Microsoft Sans Serif"/>
                        </a:rPr>
                        <a:t>24,9</a:t>
                      </a:r>
                    </a:p>
                  </a:txBody>
                  <a:tcPr marL="9525" marR="9525" marT="9525" marB="0" anchor="ctr"/>
                </a:tc>
              </a:tr>
              <a:tr h="223249">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2-3 άτομα</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a:solidFill>
                            <a:srgbClr val="000000"/>
                          </a:solidFill>
                          <a:latin typeface="Microsoft Sans Serif"/>
                        </a:rPr>
                        <a:t>24,4</a:t>
                      </a:r>
                    </a:p>
                  </a:txBody>
                  <a:tcPr marL="9525" marR="9525" marT="9525" marB="0" anchor="ctr"/>
                </a:tc>
              </a:tr>
              <a:tr h="223249">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4-5 άτομα</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a:solidFill>
                            <a:srgbClr val="000000"/>
                          </a:solidFill>
                          <a:latin typeface="Microsoft Sans Serif"/>
                        </a:rPr>
                        <a:t>10,0</a:t>
                      </a:r>
                    </a:p>
                  </a:txBody>
                  <a:tcPr marL="9525" marR="9525" marT="9525" marB="0" anchor="ctr"/>
                </a:tc>
              </a:tr>
              <a:tr h="234411">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Πάνω από 5 άτομα</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dirty="0">
                          <a:solidFill>
                            <a:srgbClr val="000000"/>
                          </a:solidFill>
                          <a:latin typeface="Microsoft Sans Serif"/>
                        </a:rPr>
                        <a:t>15,1</a:t>
                      </a:r>
                    </a:p>
                  </a:txBody>
                  <a:tcPr marL="9525" marR="9525" marT="9525" marB="0" anchor="ctr"/>
                </a:tc>
              </a:tr>
              <a:tr h="234411">
                <a:tc rowSpan="4">
                  <a:txBody>
                    <a:bodyPr/>
                    <a:lstStyle/>
                    <a:p>
                      <a:pPr algn="l" rtl="0" fontAlgn="t"/>
                      <a:r>
                        <a:rPr lang="el-GR" sz="900" u="none" strike="noStrike">
                          <a:effectLst/>
                          <a:latin typeface="Microsoft Sans Serif" pitchFamily="34" charset="0"/>
                          <a:cs typeface="Microsoft Sans Serif" pitchFamily="34" charset="0"/>
                        </a:rPr>
                        <a:t>ΕΤΗ ΛΕΙΤΟΥΡΓΙΑΣ</a:t>
                      </a:r>
                      <a:endParaRPr lang="el-GR" sz="900" b="1" i="0" u="none" strike="noStrike">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tc>
                <a:tc>
                  <a:txBody>
                    <a:bodyPr/>
                    <a:lstStyle/>
                    <a:p>
                      <a:pPr algn="l" rtl="0" fontAlgn="b"/>
                      <a:r>
                        <a:rPr lang="el-GR" sz="1000" u="none" strike="noStrike" dirty="0">
                          <a:effectLst/>
                          <a:latin typeface="Microsoft Sans Serif" pitchFamily="34" charset="0"/>
                          <a:cs typeface="Microsoft Sans Serif" pitchFamily="34" charset="0"/>
                        </a:rPr>
                        <a:t>έως 5 χρόνια</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dirty="0">
                          <a:solidFill>
                            <a:srgbClr val="000000"/>
                          </a:solidFill>
                          <a:latin typeface="Microsoft Sans Serif"/>
                        </a:rPr>
                        <a:t>6,4</a:t>
                      </a:r>
                    </a:p>
                  </a:txBody>
                  <a:tcPr marL="9525" marR="9525" marT="9525" marB="0" anchor="ctr"/>
                </a:tc>
              </a:tr>
              <a:tr h="223249">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5-10 χρόνια</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a:solidFill>
                            <a:srgbClr val="000000"/>
                          </a:solidFill>
                          <a:latin typeface="Microsoft Sans Serif"/>
                        </a:rPr>
                        <a:t>7,4</a:t>
                      </a:r>
                    </a:p>
                  </a:txBody>
                  <a:tcPr marL="9525" marR="9525" marT="9525" marB="0" anchor="ctr"/>
                </a:tc>
              </a:tr>
              <a:tr h="223249">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10-15 χρόνια</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a:solidFill>
                            <a:srgbClr val="000000"/>
                          </a:solidFill>
                          <a:latin typeface="Microsoft Sans Serif"/>
                        </a:rPr>
                        <a:t>8,8</a:t>
                      </a:r>
                    </a:p>
                  </a:txBody>
                  <a:tcPr marL="9525" marR="9525" marT="9525" marB="0" anchor="ctr"/>
                </a:tc>
              </a:tr>
              <a:tr h="234411">
                <a:tc vMerge="1">
                  <a:txBody>
                    <a:bodyPr/>
                    <a:lstStyle/>
                    <a:p>
                      <a:endParaRPr lang="el-GR"/>
                    </a:p>
                  </a:txBody>
                  <a:tcPr/>
                </a:tc>
                <a:tc>
                  <a:txBody>
                    <a:bodyPr/>
                    <a:lstStyle/>
                    <a:p>
                      <a:pPr algn="l" rtl="0" fontAlgn="b"/>
                      <a:r>
                        <a:rPr lang="el-GR" sz="1000" u="none" strike="noStrike" dirty="0">
                          <a:effectLst/>
                          <a:latin typeface="Microsoft Sans Serif" pitchFamily="34" charset="0"/>
                          <a:cs typeface="Microsoft Sans Serif" pitchFamily="34" charset="0"/>
                        </a:rPr>
                        <a:t>15 και άνω</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dirty="0">
                          <a:solidFill>
                            <a:srgbClr val="000000"/>
                          </a:solidFill>
                          <a:latin typeface="Microsoft Sans Serif"/>
                        </a:rPr>
                        <a:t>77,4</a:t>
                      </a:r>
                    </a:p>
                  </a:txBody>
                  <a:tcPr marL="9525" marR="9525" marT="9525" marB="0" anchor="ctr"/>
                </a:tc>
              </a:tr>
              <a:tr h="234411">
                <a:tc rowSpan="5">
                  <a:txBody>
                    <a:bodyPr/>
                    <a:lstStyle/>
                    <a:p>
                      <a:pPr algn="l" rtl="0" fontAlgn="t"/>
                      <a:r>
                        <a:rPr lang="el-GR" sz="900" b="0" i="0" u="none" strike="noStrike" dirty="0" smtClean="0">
                          <a:solidFill>
                            <a:schemeClr val="tx1"/>
                          </a:solidFill>
                          <a:effectLst/>
                          <a:latin typeface="Microsoft Sans Serif" panose="020B0604020202020204" pitchFamily="34" charset="0"/>
                          <a:cs typeface="Microsoft Sans Serif" panose="020B0604020202020204" pitchFamily="34" charset="0"/>
                        </a:rPr>
                        <a:t>ΝΟΜΙΚΗ</a:t>
                      </a:r>
                      <a:r>
                        <a:rPr lang="el-GR" sz="900" b="0" i="0" u="none" strike="noStrike" baseline="0" dirty="0" smtClean="0">
                          <a:solidFill>
                            <a:schemeClr val="tx1"/>
                          </a:solidFill>
                          <a:effectLst/>
                          <a:latin typeface="Microsoft Sans Serif" panose="020B0604020202020204" pitchFamily="34" charset="0"/>
                          <a:cs typeface="Microsoft Sans Serif" panose="020B0604020202020204" pitchFamily="34" charset="0"/>
                        </a:rPr>
                        <a:t> ΜΟΡΦΗ </a:t>
                      </a:r>
                      <a:endParaRPr lang="el-GR" sz="900" b="0" i="0" u="none" strike="noStrike" dirty="0">
                        <a:solidFill>
                          <a:schemeClr val="tx1"/>
                        </a:solidFill>
                        <a:effectLst/>
                        <a:latin typeface="Microsoft Sans Serif" panose="020B0604020202020204" pitchFamily="34" charset="0"/>
                        <a:cs typeface="Microsoft Sans Serif" panose="020B0604020202020204" pitchFamily="34" charset="0"/>
                      </a:endParaRPr>
                    </a:p>
                  </a:txBody>
                  <a:tcPr marL="9525" marR="9525" marT="9525" marB="0"/>
                </a:tc>
                <a:tc>
                  <a:txBody>
                    <a:bodyPr/>
                    <a:lstStyle/>
                    <a:p>
                      <a:pPr algn="l" rtl="0" fontAlgn="b"/>
                      <a:r>
                        <a:rPr lang="el-GR" sz="1000" b="0" i="0" u="none" strike="noStrike" dirty="0" smtClean="0">
                          <a:solidFill>
                            <a:srgbClr val="000000"/>
                          </a:solidFill>
                          <a:effectLst/>
                          <a:latin typeface="Microsoft Sans Serif" panose="020B0604020202020204" pitchFamily="34" charset="0"/>
                          <a:cs typeface="Microsoft Sans Serif" panose="020B0604020202020204" pitchFamily="34" charset="0"/>
                        </a:rPr>
                        <a:t>ΑΕ</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dirty="0">
                          <a:solidFill>
                            <a:srgbClr val="000000"/>
                          </a:solidFill>
                          <a:latin typeface="Microsoft Sans Serif"/>
                        </a:rPr>
                        <a:t>7,5</a:t>
                      </a:r>
                    </a:p>
                  </a:txBody>
                  <a:tcPr marL="9525" marR="9525" marT="9525" marB="0" anchor="ctr"/>
                </a:tc>
              </a:tr>
              <a:tr h="234411">
                <a:tc vMerge="1">
                  <a:txBody>
                    <a:bodyPr/>
                    <a:lstStyle/>
                    <a:p>
                      <a:pPr algn="l" rtl="0" fontAlgn="t"/>
                      <a:endParaRPr lang="el-GR" sz="900" b="1" i="0" u="none" strike="noStrike" dirty="0">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tc>
                <a:tc>
                  <a:txBody>
                    <a:bodyPr/>
                    <a:lstStyle/>
                    <a:p>
                      <a:pPr algn="l" rtl="0" fontAlgn="b"/>
                      <a:r>
                        <a:rPr lang="el-GR" sz="1000" b="0" i="0" u="none" strike="noStrike" dirty="0" smtClean="0">
                          <a:solidFill>
                            <a:srgbClr val="000000"/>
                          </a:solidFill>
                          <a:effectLst/>
                          <a:latin typeface="Microsoft Sans Serif" panose="020B0604020202020204" pitchFamily="34" charset="0"/>
                          <a:cs typeface="Microsoft Sans Serif" panose="020B0604020202020204" pitchFamily="34" charset="0"/>
                        </a:rPr>
                        <a:t>ΟΕ-ΕΕ</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a:solidFill>
                            <a:srgbClr val="000000"/>
                          </a:solidFill>
                          <a:latin typeface="Microsoft Sans Serif"/>
                        </a:rPr>
                        <a:t>24,3</a:t>
                      </a:r>
                    </a:p>
                  </a:txBody>
                  <a:tcPr marL="9525" marR="9525" marT="9525" marB="0" anchor="ctr"/>
                </a:tc>
              </a:tr>
              <a:tr h="234411">
                <a:tc vMerge="1">
                  <a:txBody>
                    <a:bodyPr/>
                    <a:lstStyle/>
                    <a:p>
                      <a:pPr algn="l" rtl="0" fontAlgn="t"/>
                      <a:endParaRPr lang="el-GR" sz="900" b="1" i="0" u="none" strike="noStrike">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tc>
                <a:tc>
                  <a:txBody>
                    <a:bodyPr/>
                    <a:lstStyle/>
                    <a:p>
                      <a:pPr algn="l" rtl="0" fontAlgn="b"/>
                      <a:r>
                        <a:rPr lang="el-GR" sz="1000" b="0" i="0" u="none" strike="noStrike" dirty="0" smtClean="0">
                          <a:solidFill>
                            <a:srgbClr val="000000"/>
                          </a:solidFill>
                          <a:effectLst/>
                          <a:latin typeface="Microsoft Sans Serif" panose="020B0604020202020204" pitchFamily="34" charset="0"/>
                          <a:cs typeface="Microsoft Sans Serif" panose="020B0604020202020204" pitchFamily="34" charset="0"/>
                        </a:rPr>
                        <a:t>ΕΠΕ</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a:solidFill>
                            <a:srgbClr val="000000"/>
                          </a:solidFill>
                          <a:latin typeface="Microsoft Sans Serif"/>
                        </a:rPr>
                        <a:t>3,0</a:t>
                      </a:r>
                    </a:p>
                  </a:txBody>
                  <a:tcPr marL="9525" marR="9525" marT="9525" marB="0" anchor="ctr"/>
                </a:tc>
              </a:tr>
              <a:tr h="234411">
                <a:tc vMerge="1">
                  <a:txBody>
                    <a:bodyPr/>
                    <a:lstStyle/>
                    <a:p>
                      <a:pPr algn="l" rtl="0" fontAlgn="t"/>
                      <a:endParaRPr lang="el-GR" sz="900" b="1" i="0" u="none" strike="noStrike">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tc>
                <a:tc>
                  <a:txBody>
                    <a:bodyPr/>
                    <a:lstStyle/>
                    <a:p>
                      <a:pPr algn="l" rtl="0" fontAlgn="b"/>
                      <a:r>
                        <a:rPr lang="el-GR" sz="1000" b="0" i="0" u="none" strike="noStrike" dirty="0" smtClean="0">
                          <a:solidFill>
                            <a:srgbClr val="000000"/>
                          </a:solidFill>
                          <a:effectLst/>
                          <a:latin typeface="Microsoft Sans Serif" panose="020B0604020202020204" pitchFamily="34" charset="0"/>
                          <a:cs typeface="Microsoft Sans Serif" panose="020B0604020202020204" pitchFamily="34" charset="0"/>
                        </a:rPr>
                        <a:t>ΙΚΕ</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a:solidFill>
                            <a:srgbClr val="000000"/>
                          </a:solidFill>
                          <a:latin typeface="Microsoft Sans Serif"/>
                        </a:rPr>
                        <a:t>1,0</a:t>
                      </a:r>
                    </a:p>
                  </a:txBody>
                  <a:tcPr marL="9525" marR="9525" marT="9525" marB="0" anchor="ctr"/>
                </a:tc>
              </a:tr>
              <a:tr h="234411">
                <a:tc vMerge="1">
                  <a:txBody>
                    <a:bodyPr/>
                    <a:lstStyle/>
                    <a:p>
                      <a:pPr algn="l" rtl="0" fontAlgn="t"/>
                      <a:endParaRPr lang="el-GR" sz="900" b="1" i="0" u="none" strike="noStrike" dirty="0">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tc>
                <a:tc>
                  <a:txBody>
                    <a:bodyPr/>
                    <a:lstStyle/>
                    <a:p>
                      <a:pPr algn="l" rtl="0" fontAlgn="b"/>
                      <a:r>
                        <a:rPr lang="el-GR" sz="1000" b="0" i="0" u="none" strike="noStrike" dirty="0" smtClean="0">
                          <a:solidFill>
                            <a:srgbClr val="000000"/>
                          </a:solidFill>
                          <a:effectLst/>
                          <a:latin typeface="Microsoft Sans Serif" panose="020B0604020202020204" pitchFamily="34" charset="0"/>
                          <a:cs typeface="Microsoft Sans Serif" panose="020B0604020202020204" pitchFamily="34" charset="0"/>
                        </a:rPr>
                        <a:t>Ατομική</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dirty="0">
                          <a:solidFill>
                            <a:srgbClr val="000000"/>
                          </a:solidFill>
                          <a:latin typeface="Microsoft Sans Serif"/>
                        </a:rPr>
                        <a:t>64,3</a:t>
                      </a:r>
                    </a:p>
                  </a:txBody>
                  <a:tcPr marL="9525" marR="9525" marT="9525" marB="0" anchor="ctr"/>
                </a:tc>
              </a:tr>
              <a:tr h="234411">
                <a:tc rowSpan="2">
                  <a:txBody>
                    <a:bodyPr/>
                    <a:lstStyle/>
                    <a:p>
                      <a:pPr algn="l" rtl="0" fontAlgn="t"/>
                      <a:r>
                        <a:rPr lang="el-GR" sz="900" u="none" strike="noStrike" dirty="0">
                          <a:effectLst/>
                          <a:latin typeface="Microsoft Sans Serif" pitchFamily="34" charset="0"/>
                          <a:cs typeface="Microsoft Sans Serif" pitchFamily="34" charset="0"/>
                        </a:rPr>
                        <a:t>ΠΕΡΙΟΧΗ</a:t>
                      </a:r>
                      <a:endParaRPr lang="el-GR" sz="900" b="1" i="0" u="none" strike="noStrike" dirty="0">
                        <a:solidFill>
                          <a:srgbClr val="FFFFFF"/>
                        </a:solidFill>
                        <a:effectLst/>
                        <a:latin typeface="Microsoft Sans Serif" panose="020B0604020202020204" pitchFamily="34" charset="0"/>
                        <a:cs typeface="Microsoft Sans Serif" panose="020B0604020202020204" pitchFamily="34" charset="0"/>
                      </a:endParaRPr>
                    </a:p>
                  </a:txBody>
                  <a:tcPr marL="9525" marR="9525" marT="9525" marB="0"/>
                </a:tc>
                <a:tc>
                  <a:txBody>
                    <a:bodyPr/>
                    <a:lstStyle/>
                    <a:p>
                      <a:pPr algn="l" rtl="0" fontAlgn="b"/>
                      <a:r>
                        <a:rPr lang="el-GR" sz="1000" u="none" strike="noStrike" dirty="0">
                          <a:effectLst/>
                          <a:latin typeface="Microsoft Sans Serif" pitchFamily="34" charset="0"/>
                          <a:cs typeface="Microsoft Sans Serif" pitchFamily="34" charset="0"/>
                        </a:rPr>
                        <a:t>Λεκανοπέδιο Αττικής</a:t>
                      </a:r>
                      <a:endParaRPr lang="el-GR" sz="1000" b="0" i="0" u="none" strike="noStrike" dirty="0">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dirty="0" smtClean="0">
                          <a:solidFill>
                            <a:srgbClr val="000000"/>
                          </a:solidFill>
                          <a:latin typeface="Microsoft Sans Serif"/>
                        </a:rPr>
                        <a:t>36,0</a:t>
                      </a:r>
                      <a:endParaRPr lang="el-GR" sz="1000" b="0" i="0" u="none" strike="noStrike" dirty="0">
                        <a:solidFill>
                          <a:srgbClr val="000000"/>
                        </a:solidFill>
                        <a:latin typeface="Microsoft Sans Serif"/>
                      </a:endParaRPr>
                    </a:p>
                  </a:txBody>
                  <a:tcPr marL="9525" marR="9525" marT="9525" marB="0" anchor="ctr"/>
                </a:tc>
              </a:tr>
              <a:tr h="234411">
                <a:tc vMerge="1">
                  <a:txBody>
                    <a:bodyPr/>
                    <a:lstStyle/>
                    <a:p>
                      <a:endParaRPr lang="el-GR"/>
                    </a:p>
                  </a:txBody>
                  <a:tcPr/>
                </a:tc>
                <a:tc>
                  <a:txBody>
                    <a:bodyPr/>
                    <a:lstStyle/>
                    <a:p>
                      <a:pPr algn="l" rtl="0" fontAlgn="b"/>
                      <a:r>
                        <a:rPr lang="el-GR" sz="1000" u="none" strike="noStrike">
                          <a:effectLst/>
                          <a:latin typeface="Microsoft Sans Serif" pitchFamily="34" charset="0"/>
                          <a:cs typeface="Microsoft Sans Serif" pitchFamily="34" charset="0"/>
                        </a:rPr>
                        <a:t>Υπόλοιπη Ελλάδα</a:t>
                      </a:r>
                      <a:endParaRPr lang="el-GR" sz="1000" b="0" i="0" u="none" strike="noStrike">
                        <a:solidFill>
                          <a:srgbClr val="000000"/>
                        </a:solidFill>
                        <a:effectLst/>
                        <a:latin typeface="Microsoft Sans Serif" panose="020B0604020202020204" pitchFamily="34" charset="0"/>
                        <a:cs typeface="Microsoft Sans Serif" panose="020B0604020202020204" pitchFamily="34" charset="0"/>
                      </a:endParaRPr>
                    </a:p>
                  </a:txBody>
                  <a:tcPr marL="9525" marR="9525" marT="9525" marB="0" anchor="b"/>
                </a:tc>
                <a:tc>
                  <a:txBody>
                    <a:bodyPr/>
                    <a:lstStyle/>
                    <a:p>
                      <a:pPr algn="ctr" fontAlgn="ctr"/>
                      <a:r>
                        <a:rPr lang="el-GR" sz="1000" b="0" i="0" u="none" strike="noStrike" dirty="0" smtClean="0">
                          <a:solidFill>
                            <a:srgbClr val="000000"/>
                          </a:solidFill>
                          <a:latin typeface="Microsoft Sans Serif"/>
                        </a:rPr>
                        <a:t>64,0</a:t>
                      </a:r>
                      <a:endParaRPr lang="el-GR" sz="1000" b="0" i="0" u="none" strike="noStrike" dirty="0">
                        <a:solidFill>
                          <a:srgbClr val="000000"/>
                        </a:solidFill>
                        <a:latin typeface="Microsoft Sans Serif"/>
                      </a:endParaRP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1" y="332656"/>
            <a:ext cx="3717032" cy="792088"/>
          </a:xfrm>
        </p:spPr>
        <p:txBody>
          <a:bodyPr/>
          <a:lstStyle/>
          <a:p>
            <a:pPr algn="ctr" eaLnBrk="1" hangingPunct="1">
              <a:defRPr/>
            </a:pPr>
            <a:r>
              <a:rPr lang="el-GR" sz="15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ΡΕΥΣΤΟΤΗΤΑ</a:t>
            </a:r>
            <a:r>
              <a:rPr lang="el-GR" sz="14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t>
            </a:r>
            <a:r>
              <a:rPr lang="el-GR" sz="1500" dirty="0" smtClean="0">
                <a:latin typeface="Microsoft Sans Serif" panose="020B0604020202020204" pitchFamily="34" charset="0"/>
                <a:cs typeface="Microsoft Sans Serif" panose="020B0604020202020204" pitchFamily="34" charset="0"/>
              </a:rPr>
              <a:t/>
            </a:r>
            <a:br>
              <a:rPr lang="el-GR" sz="15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 Προβλέπετε ότι η ρευστότητα της επιχείρησής σας το επόμενο εξάμηνο:</a:t>
            </a:r>
            <a:br>
              <a:rPr lang="el-GR" sz="1400" dirty="0" smtClean="0">
                <a:latin typeface="Microsoft Sans Serif" panose="020B0604020202020204" pitchFamily="34" charset="0"/>
                <a:cs typeface="Microsoft Sans Serif" panose="020B0604020202020204" pitchFamily="34" charset="0"/>
              </a:rPr>
            </a:br>
            <a:endParaRPr lang="el-GR" sz="1400" dirty="0" smtClean="0">
              <a:latin typeface="Microsoft Sans Serif" panose="020B0604020202020204" pitchFamily="34" charset="0"/>
              <a:cs typeface="Microsoft Sans Serif" panose="020B0604020202020204" pitchFamily="34" charset="0"/>
            </a:endParaRPr>
          </a:p>
        </p:txBody>
      </p:sp>
      <p:graphicFrame>
        <p:nvGraphicFramePr>
          <p:cNvPr id="4" name="Γράφημα 3"/>
          <p:cNvGraphicFramePr/>
          <p:nvPr>
            <p:extLst>
              <p:ext uri="{D42A27DB-BD31-4B8C-83A1-F6EECF244321}">
                <p14:modId xmlns:p14="http://schemas.microsoft.com/office/powerpoint/2010/main" val="3681174087"/>
              </p:ext>
            </p:extLst>
          </p:nvPr>
        </p:nvGraphicFramePr>
        <p:xfrm>
          <a:off x="323528" y="1556792"/>
          <a:ext cx="4320480" cy="3256136"/>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8"/>
          <p:cNvSpPr>
            <a:spLocks noGrp="1" noChangeArrowheads="1"/>
          </p:cNvSpPr>
          <p:nvPr>
            <p:ph type="ctrTitle" idx="4294967295"/>
          </p:nvPr>
        </p:nvSpPr>
        <p:spPr>
          <a:xfrm>
            <a:off x="4716016" y="404664"/>
            <a:ext cx="3848547" cy="648072"/>
          </a:xfrm>
        </p:spPr>
        <p:txBody>
          <a:bodyPr/>
          <a:lstStyle/>
          <a:p>
            <a:pPr algn="ctr" eaLnBrk="1" hangingPunct="1">
              <a:defRPr/>
            </a:pPr>
            <a:r>
              <a:rPr lang="el-GR" sz="15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ΠΑΡΑΓΓΕΛΙΕΣ</a:t>
            </a:r>
            <a:r>
              <a:rPr lang="el-GR" sz="1500" dirty="0" smtClean="0">
                <a:latin typeface="Microsoft Sans Serif" panose="020B0604020202020204" pitchFamily="34" charset="0"/>
                <a:cs typeface="Microsoft Sans Serif" panose="020B0604020202020204" pitchFamily="34" charset="0"/>
              </a:rPr>
              <a:t/>
            </a:r>
            <a:br>
              <a:rPr lang="el-GR" sz="1500" dirty="0" smtClean="0">
                <a:latin typeface="Microsoft Sans Serif" panose="020B0604020202020204" pitchFamily="34" charset="0"/>
                <a:cs typeface="Microsoft Sans Serif" panose="020B0604020202020204" pitchFamily="34" charset="0"/>
              </a:rPr>
            </a:br>
            <a:r>
              <a:rPr lang="el-GR" sz="1500" dirty="0" smtClean="0">
                <a:latin typeface="Microsoft Sans Serif" panose="020B0604020202020204" pitchFamily="34" charset="0"/>
                <a:cs typeface="Microsoft Sans Serif" panose="020B0604020202020204" pitchFamily="34" charset="0"/>
              </a:rPr>
              <a:t> </a:t>
            </a:r>
            <a:r>
              <a:rPr lang="el-GR" sz="1400" dirty="0" smtClean="0">
                <a:latin typeface="Microsoft Sans Serif" panose="020B0604020202020204" pitchFamily="34" charset="0"/>
                <a:cs typeface="Microsoft Sans Serif" panose="020B0604020202020204" pitchFamily="34" charset="0"/>
              </a:rPr>
              <a:t>Προβλέπετε ότι οι παραγγελίες προς τους προμηθευτές σας το επόμενο εξάμηνο:</a:t>
            </a:r>
            <a:br>
              <a:rPr lang="el-GR" sz="1400" dirty="0" smtClean="0">
                <a:latin typeface="Microsoft Sans Serif" panose="020B0604020202020204" pitchFamily="34" charset="0"/>
                <a:cs typeface="Microsoft Sans Serif" panose="020B0604020202020204" pitchFamily="34" charset="0"/>
              </a:rPr>
            </a:br>
            <a:endParaRPr lang="el-GR" sz="1400" dirty="0" smtClean="0">
              <a:latin typeface="Microsoft Sans Serif" panose="020B0604020202020204" pitchFamily="34" charset="0"/>
              <a:cs typeface="Microsoft Sans Serif" panose="020B0604020202020204" pitchFamily="34" charset="0"/>
            </a:endParaRPr>
          </a:p>
        </p:txBody>
      </p:sp>
      <p:graphicFrame>
        <p:nvGraphicFramePr>
          <p:cNvPr id="6" name="Γράφημα 5"/>
          <p:cNvGraphicFramePr/>
          <p:nvPr>
            <p:extLst>
              <p:ext uri="{D42A27DB-BD31-4B8C-83A1-F6EECF244321}">
                <p14:modId xmlns:p14="http://schemas.microsoft.com/office/powerpoint/2010/main" val="1889309049"/>
              </p:ext>
            </p:extLst>
          </p:nvPr>
        </p:nvGraphicFramePr>
        <p:xfrm>
          <a:off x="4788024" y="1844824"/>
          <a:ext cx="3672408" cy="302433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332656"/>
            <a:ext cx="7421563" cy="419819"/>
          </a:xfrm>
        </p:spPr>
        <p:txBody>
          <a:bodyPr/>
          <a:lstStyle/>
          <a:p>
            <a:pPr algn="ctr" eaLnBrk="1" hangingPunct="1">
              <a:defRPr/>
            </a:pPr>
            <a:r>
              <a:rPr lang="el-GR" sz="1500" u="sng"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ΕΠΕΝΔΥΤΙΚΗ ΔΡΑΣΤΗΡΙΟΤΗΤΑ</a:t>
            </a:r>
            <a:r>
              <a:rPr lang="el-GR" sz="1500" u="sng" dirty="0" smtClean="0">
                <a:latin typeface="Microsoft Sans Serif" panose="020B0604020202020204" pitchFamily="34" charset="0"/>
                <a:cs typeface="Microsoft Sans Serif" panose="020B0604020202020204" pitchFamily="34" charset="0"/>
              </a:rPr>
              <a:t/>
            </a:r>
            <a:br>
              <a:rPr lang="el-GR" sz="1500" u="sng" dirty="0" smtClean="0">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 Προβλέπετε ότι η επενδυτική δραστηριότητα της επιχείρησής σας το επόμενο εξάμηνο:</a:t>
            </a:r>
            <a:br>
              <a:rPr lang="el-GR" sz="1400" u="sng" dirty="0" smtClean="0">
                <a:latin typeface="Microsoft Sans Serif" panose="020B0604020202020204" pitchFamily="34" charset="0"/>
                <a:cs typeface="Microsoft Sans Serif" panose="020B0604020202020204" pitchFamily="34" charset="0"/>
              </a:rPr>
            </a:br>
            <a:endParaRPr lang="el-GR" sz="1400" u="sng" dirty="0" smtClean="0">
              <a:latin typeface="Microsoft Sans Serif" panose="020B0604020202020204" pitchFamily="34" charset="0"/>
              <a:cs typeface="Microsoft Sans Serif" panose="020B0604020202020204" pitchFamily="34" charset="0"/>
            </a:endParaRPr>
          </a:p>
        </p:txBody>
      </p:sp>
      <p:graphicFrame>
        <p:nvGraphicFramePr>
          <p:cNvPr id="5" name="Γράφημα 4"/>
          <p:cNvGraphicFramePr/>
          <p:nvPr>
            <p:extLst>
              <p:ext uri="{D42A27DB-BD31-4B8C-83A1-F6EECF244321}">
                <p14:modId xmlns:p14="http://schemas.microsoft.com/office/powerpoint/2010/main" val="2413516883"/>
              </p:ext>
            </p:extLst>
          </p:nvPr>
        </p:nvGraphicFramePr>
        <p:xfrm>
          <a:off x="1524000" y="1340768"/>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395536" y="5661248"/>
            <a:ext cx="8064896" cy="646331"/>
          </a:xfrm>
          <a:prstGeom prst="rect">
            <a:avLst/>
          </a:prstGeom>
        </p:spPr>
        <p:txBody>
          <a:bodyPr wrap="square">
            <a:spAutoFit/>
          </a:bodyPr>
          <a:lstStyle/>
          <a:p>
            <a:pPr algn="just"/>
            <a:r>
              <a:rPr lang="el-GR" dirty="0" smtClean="0">
                <a:solidFill>
                  <a:srgbClr val="FF0000"/>
                </a:solidFill>
                <a:latin typeface="Arial Black"/>
                <a:ea typeface="Times New Roman"/>
                <a:cs typeface="Tahoma"/>
              </a:rPr>
              <a:t>Μόλις </a:t>
            </a:r>
            <a:r>
              <a:rPr lang="el-GR" dirty="0">
                <a:solidFill>
                  <a:srgbClr val="FF0000"/>
                </a:solidFill>
                <a:latin typeface="Arial Black"/>
                <a:ea typeface="Times New Roman"/>
                <a:cs typeface="Tahoma"/>
              </a:rPr>
              <a:t>το 3,6% των επιχειρήσεων θα αυξήσει τις επενδυτικές </a:t>
            </a:r>
            <a:r>
              <a:rPr lang="el-GR" dirty="0" smtClean="0">
                <a:solidFill>
                  <a:srgbClr val="FF0000"/>
                </a:solidFill>
                <a:latin typeface="Arial Black"/>
                <a:ea typeface="Times New Roman"/>
                <a:cs typeface="Tahoma"/>
              </a:rPr>
              <a:t>δαπάνες  στο επόμενο εξάμηνο.</a:t>
            </a:r>
            <a:endParaRPr lang="el-GR" dirty="0">
              <a:solidFill>
                <a:srgbClr val="FF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8"/>
          <p:cNvSpPr>
            <a:spLocks noGrp="1" noChangeArrowheads="1"/>
          </p:cNvSpPr>
          <p:nvPr>
            <p:ph type="ctrTitle" idx="4294967295"/>
          </p:nvPr>
        </p:nvSpPr>
        <p:spPr>
          <a:xfrm>
            <a:off x="1214438" y="332656"/>
            <a:ext cx="7350125" cy="310282"/>
          </a:xfrm>
        </p:spPr>
        <p:txBody>
          <a:bodyPr/>
          <a:lstStyle/>
          <a:p>
            <a:pPr algn="ctr">
              <a:defRPr/>
            </a:pPr>
            <a:r>
              <a:rPr lang="el-GR" sz="1500" u="sng"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ΕΠΕΝΔΥΤΙΚΗ ΔΡΑΣΤΗΡΙΟΤΗΤΑ </a:t>
            </a:r>
            <a:r>
              <a:rPr lang="el-GR" sz="1600" u="sng" dirty="0" smtClean="0">
                <a:latin typeface="Microsoft Sans Serif" panose="020B0604020202020204" pitchFamily="34" charset="0"/>
                <a:cs typeface="Microsoft Sans Serif" panose="020B0604020202020204" pitchFamily="34" charset="0"/>
              </a:rPr>
              <a:t/>
            </a:r>
            <a:br>
              <a:rPr lang="el-GR" sz="1600" u="sng" dirty="0" smtClean="0">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 -Ανά κατηγορία -</a:t>
            </a:r>
          </a:p>
        </p:txBody>
      </p:sp>
      <p:graphicFrame>
        <p:nvGraphicFramePr>
          <p:cNvPr id="10" name="9 - Πίνακας"/>
          <p:cNvGraphicFramePr>
            <a:graphicFrameLocks noGrp="1"/>
          </p:cNvGraphicFramePr>
          <p:nvPr>
            <p:extLst>
              <p:ext uri="{D42A27DB-BD31-4B8C-83A1-F6EECF244321}">
                <p14:modId xmlns:p14="http://schemas.microsoft.com/office/powerpoint/2010/main" val="4172807175"/>
              </p:ext>
            </p:extLst>
          </p:nvPr>
        </p:nvGraphicFramePr>
        <p:xfrm>
          <a:off x="971600" y="1484784"/>
          <a:ext cx="7315176" cy="1586107"/>
        </p:xfrm>
        <a:graphic>
          <a:graphicData uri="http://schemas.openxmlformats.org/drawingml/2006/table">
            <a:tbl>
              <a:tblPr>
                <a:tableStyleId>{616DA210-FB5B-4158-B5E0-FEB733F419BA}</a:tableStyleId>
              </a:tblPr>
              <a:tblGrid>
                <a:gridCol w="995868"/>
                <a:gridCol w="621913"/>
                <a:gridCol w="703381"/>
                <a:gridCol w="633044"/>
                <a:gridCol w="633044"/>
                <a:gridCol w="562706"/>
                <a:gridCol w="633044"/>
                <a:gridCol w="633044"/>
                <a:gridCol w="633044"/>
                <a:gridCol w="633044"/>
                <a:gridCol w="633044"/>
              </a:tblGrid>
              <a:tr h="231782">
                <a:tc rowSpan="2">
                  <a:txBody>
                    <a:bodyPr/>
                    <a:lstStyle/>
                    <a:p>
                      <a:pPr algn="ctr" rtl="0" fontAlgn="b"/>
                      <a:r>
                        <a:rPr lang="en-US" sz="900" u="none" strike="noStrike" dirty="0">
                          <a:latin typeface="Microsoft Sans Serif" pitchFamily="34" charset="0"/>
                          <a:cs typeface="Microsoft Sans Serif" pitchFamily="34" charset="0"/>
                        </a:rPr>
                        <a:t> </a:t>
                      </a:r>
                      <a:endParaRPr lang="en-US" sz="9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8466" marR="8466" marT="8473" marB="0" anchor="ctr"/>
                </a:tc>
                <a:tc gridSpan="3">
                  <a:txBody>
                    <a:bodyPr/>
                    <a:lstStyle/>
                    <a:p>
                      <a:pPr algn="ctr" rtl="0" fontAlgn="ctr"/>
                      <a:r>
                        <a:rPr lang="el-GR" sz="900" u="none" strike="noStrike">
                          <a:latin typeface="Microsoft Sans Serif" pitchFamily="34" charset="0"/>
                          <a:cs typeface="Microsoft Sans Serif" pitchFamily="34" charset="0"/>
                        </a:rPr>
                        <a:t>ΚΛΑΔΟΣ</a:t>
                      </a:r>
                      <a:endParaRPr lang="el-GR" sz="900" b="1" i="0" u="none" strike="noStrike">
                        <a:solidFill>
                          <a:srgbClr val="FFFFFF"/>
                        </a:solidFill>
                        <a:latin typeface="Microsoft Sans Serif" panose="020B0604020202020204" pitchFamily="34" charset="0"/>
                        <a:cs typeface="Microsoft Sans Serif" panose="020B0604020202020204" pitchFamily="34" charset="0"/>
                      </a:endParaRPr>
                    </a:p>
                  </a:txBody>
                  <a:tcPr marL="8466" marR="8466" marT="8473" marB="0" anchor="ctr"/>
                </a:tc>
                <a:tc hMerge="1">
                  <a:txBody>
                    <a:bodyPr/>
                    <a:lstStyle/>
                    <a:p>
                      <a:endParaRPr lang="en-US"/>
                    </a:p>
                  </a:txBody>
                  <a:tcPr/>
                </a:tc>
                <a:tc hMerge="1">
                  <a:txBody>
                    <a:bodyPr/>
                    <a:lstStyle/>
                    <a:p>
                      <a:endParaRPr lang="en-US"/>
                    </a:p>
                  </a:txBody>
                  <a:tcPr/>
                </a:tc>
                <a:tc gridSpan="4">
                  <a:txBody>
                    <a:bodyPr/>
                    <a:lstStyle/>
                    <a:p>
                      <a:pPr algn="ctr" rtl="0" fontAlgn="ctr"/>
                      <a:r>
                        <a:rPr lang="el-GR" sz="900" u="none" strike="noStrike">
                          <a:latin typeface="Microsoft Sans Serif" pitchFamily="34" charset="0"/>
                          <a:cs typeface="Microsoft Sans Serif" pitchFamily="34" charset="0"/>
                        </a:rPr>
                        <a:t>ΕΤΗ ΛΕΙΤΟΥΡΓΙΑΣ</a:t>
                      </a:r>
                      <a:endParaRPr lang="el-GR" sz="900" b="1" i="0" u="none" strike="noStrike">
                        <a:solidFill>
                          <a:srgbClr val="FFFFFF"/>
                        </a:solidFill>
                        <a:latin typeface="Microsoft Sans Serif" panose="020B0604020202020204" pitchFamily="34" charset="0"/>
                        <a:cs typeface="Microsoft Sans Serif" panose="020B0604020202020204" pitchFamily="34" charset="0"/>
                      </a:endParaRPr>
                    </a:p>
                  </a:txBody>
                  <a:tcPr marL="8466" marR="8466" marT="8473"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l-GR" sz="900" b="0" i="0" u="none" strike="noStrike" dirty="0">
                          <a:solidFill>
                            <a:srgbClr val="000000"/>
                          </a:solidFill>
                          <a:latin typeface="Microsoft Sans Serif"/>
                        </a:rPr>
                        <a:t>Ετήσιος τζίρος</a:t>
                      </a:r>
                    </a:p>
                  </a:txBody>
                  <a:tcPr marL="9525" marR="9525" marT="9525" marB="0" anchor="ctr"/>
                </a:tc>
                <a:tc hMerge="1">
                  <a:txBody>
                    <a:bodyPr/>
                    <a:lstStyle/>
                    <a:p>
                      <a:endParaRPr lang="el-GR"/>
                    </a:p>
                  </a:txBody>
                  <a:tcPr/>
                </a:tc>
                <a:tc hMerge="1">
                  <a:txBody>
                    <a:bodyPr/>
                    <a:lstStyle/>
                    <a:p>
                      <a:endParaRPr lang="el-GR"/>
                    </a:p>
                  </a:txBody>
                  <a:tcPr/>
                </a:tc>
              </a:tr>
              <a:tr h="344648">
                <a:tc vMerge="1">
                  <a:txBody>
                    <a:bodyPr/>
                    <a:lstStyle/>
                    <a:p>
                      <a:endParaRPr lang="en-US"/>
                    </a:p>
                  </a:txBody>
                  <a:tcPr/>
                </a:tc>
                <a:tc>
                  <a:txBody>
                    <a:bodyPr/>
                    <a:lstStyle/>
                    <a:p>
                      <a:pPr algn="ctr" rtl="0" fontAlgn="ctr"/>
                      <a:r>
                        <a:rPr lang="el-GR" sz="900" u="none" strike="noStrike" dirty="0">
                          <a:latin typeface="Microsoft Sans Serif" pitchFamily="34" charset="0"/>
                          <a:cs typeface="Microsoft Sans Serif" pitchFamily="34" charset="0"/>
                        </a:rPr>
                        <a:t>Εμπόριο</a:t>
                      </a:r>
                      <a:endParaRPr lang="el-GR" sz="900" b="1" i="0" u="none" strike="noStrike" dirty="0">
                        <a:solidFill>
                          <a:srgbClr val="990033"/>
                        </a:solidFill>
                        <a:latin typeface="Microsoft Sans Serif" panose="020B0604020202020204" pitchFamily="34" charset="0"/>
                        <a:cs typeface="Microsoft Sans Serif" panose="020B0604020202020204" pitchFamily="34" charset="0"/>
                      </a:endParaRPr>
                    </a:p>
                  </a:txBody>
                  <a:tcPr marL="8466" marR="8466" marT="8473" marB="0" anchor="ctr"/>
                </a:tc>
                <a:tc>
                  <a:txBody>
                    <a:bodyPr/>
                    <a:lstStyle/>
                    <a:p>
                      <a:pPr algn="ctr" rtl="0" fontAlgn="ctr"/>
                      <a:r>
                        <a:rPr lang="el-GR" sz="900" u="none" strike="noStrike" dirty="0">
                          <a:latin typeface="Microsoft Sans Serif" pitchFamily="34" charset="0"/>
                          <a:cs typeface="Microsoft Sans Serif" pitchFamily="34" charset="0"/>
                        </a:rPr>
                        <a:t>Μεταποίηση</a:t>
                      </a:r>
                      <a:endParaRPr lang="el-GR" sz="900" b="1" i="0" u="none" strike="noStrike" dirty="0">
                        <a:solidFill>
                          <a:srgbClr val="990033"/>
                        </a:solidFill>
                        <a:latin typeface="Microsoft Sans Serif" panose="020B0604020202020204" pitchFamily="34" charset="0"/>
                        <a:cs typeface="Microsoft Sans Serif" panose="020B0604020202020204" pitchFamily="34" charset="0"/>
                      </a:endParaRPr>
                    </a:p>
                  </a:txBody>
                  <a:tcPr marL="8466" marR="8466" marT="8473" marB="0" anchor="ctr"/>
                </a:tc>
                <a:tc>
                  <a:txBody>
                    <a:bodyPr/>
                    <a:lstStyle/>
                    <a:p>
                      <a:pPr algn="ctr" rtl="0" fontAlgn="ctr"/>
                      <a:r>
                        <a:rPr lang="el-GR" sz="900" u="none" strike="noStrike">
                          <a:latin typeface="Microsoft Sans Serif" pitchFamily="34" charset="0"/>
                          <a:cs typeface="Microsoft Sans Serif" pitchFamily="34" charset="0"/>
                        </a:rPr>
                        <a:t>Υπηρεσίες</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8466" marR="8466" marT="8473" marB="0" anchor="ctr"/>
                </a:tc>
                <a:tc>
                  <a:txBody>
                    <a:bodyPr/>
                    <a:lstStyle/>
                    <a:p>
                      <a:pPr algn="ctr" rtl="0" fontAlgn="ctr"/>
                      <a:r>
                        <a:rPr lang="el-GR" sz="900" u="none" strike="noStrike">
                          <a:latin typeface="Microsoft Sans Serif" pitchFamily="34" charset="0"/>
                          <a:cs typeface="Microsoft Sans Serif" pitchFamily="34" charset="0"/>
                        </a:rPr>
                        <a:t>έως 5 χρόνια</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8466" marR="8466" marT="8473" marB="0" anchor="ctr"/>
                </a:tc>
                <a:tc>
                  <a:txBody>
                    <a:bodyPr/>
                    <a:lstStyle/>
                    <a:p>
                      <a:pPr algn="ctr" rtl="0" fontAlgn="ctr"/>
                      <a:r>
                        <a:rPr lang="el-GR" sz="900" u="none" strike="noStrike">
                          <a:latin typeface="Microsoft Sans Serif" pitchFamily="34" charset="0"/>
                          <a:cs typeface="Microsoft Sans Serif" pitchFamily="34" charset="0"/>
                        </a:rPr>
                        <a:t>5-10 χρόνια</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8466" marR="8466" marT="8473" marB="0" anchor="ctr"/>
                </a:tc>
                <a:tc>
                  <a:txBody>
                    <a:bodyPr/>
                    <a:lstStyle/>
                    <a:p>
                      <a:pPr algn="ctr" rtl="0" fontAlgn="ctr"/>
                      <a:r>
                        <a:rPr lang="el-GR" sz="900" u="none" strike="noStrike">
                          <a:latin typeface="Microsoft Sans Serif" pitchFamily="34" charset="0"/>
                          <a:cs typeface="Microsoft Sans Serif" pitchFamily="34" charset="0"/>
                        </a:rPr>
                        <a:t>10-15 χρόνια</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8466" marR="8466" marT="8473" marB="0" anchor="ctr"/>
                </a:tc>
                <a:tc>
                  <a:txBody>
                    <a:bodyPr/>
                    <a:lstStyle/>
                    <a:p>
                      <a:pPr algn="ctr" rtl="0" fontAlgn="ctr"/>
                      <a:r>
                        <a:rPr lang="el-GR" sz="900" u="none" strike="noStrike" dirty="0">
                          <a:latin typeface="Microsoft Sans Serif" pitchFamily="34" charset="0"/>
                          <a:cs typeface="Microsoft Sans Serif" pitchFamily="34" charset="0"/>
                        </a:rPr>
                        <a:t>15 χρόνια και άνω</a:t>
                      </a:r>
                      <a:endParaRPr lang="el-GR" sz="900" b="1" i="0" u="none" strike="noStrike" dirty="0">
                        <a:solidFill>
                          <a:srgbClr val="990033"/>
                        </a:solidFill>
                        <a:latin typeface="Microsoft Sans Serif" panose="020B0604020202020204" pitchFamily="34" charset="0"/>
                        <a:cs typeface="Microsoft Sans Serif" panose="020B0604020202020204" pitchFamily="34" charset="0"/>
                      </a:endParaRPr>
                    </a:p>
                  </a:txBody>
                  <a:tcPr marL="8466" marR="8466" marT="8473" marB="0" anchor="ctr"/>
                </a:tc>
                <a:tc>
                  <a:txBody>
                    <a:bodyPr/>
                    <a:lstStyle/>
                    <a:p>
                      <a:pPr algn="ctr" rtl="0" fontAlgn="ctr"/>
                      <a:r>
                        <a:rPr lang="el-GR" sz="900" b="0" i="0" u="none" strike="noStrike">
                          <a:solidFill>
                            <a:srgbClr val="000000"/>
                          </a:solidFill>
                          <a:latin typeface="Microsoft Sans Serif"/>
                        </a:rPr>
                        <a:t>Έως 50.000</a:t>
                      </a:r>
                    </a:p>
                  </a:txBody>
                  <a:tcPr marL="9525" marR="9525" marT="9525" marB="0" anchor="ctr"/>
                </a:tc>
                <a:tc>
                  <a:txBody>
                    <a:bodyPr/>
                    <a:lstStyle/>
                    <a:p>
                      <a:pPr algn="ctr" rtl="0" fontAlgn="ctr"/>
                      <a:r>
                        <a:rPr lang="el-GR" sz="900" b="0" i="0" u="none" strike="noStrike">
                          <a:solidFill>
                            <a:srgbClr val="000000"/>
                          </a:solidFill>
                          <a:latin typeface="Microsoft Sans Serif"/>
                        </a:rPr>
                        <a:t>50.000-300.000</a:t>
                      </a:r>
                    </a:p>
                  </a:txBody>
                  <a:tcPr marL="9525" marR="9525" marT="9525" marB="0" anchor="ctr"/>
                </a:tc>
                <a:tc>
                  <a:txBody>
                    <a:bodyPr/>
                    <a:lstStyle/>
                    <a:p>
                      <a:pPr algn="ctr" rtl="0" fontAlgn="ctr"/>
                      <a:r>
                        <a:rPr lang="el-GR" sz="900" b="0" i="0" u="none" strike="noStrike" dirty="0">
                          <a:solidFill>
                            <a:srgbClr val="000000"/>
                          </a:solidFill>
                          <a:latin typeface="Microsoft Sans Serif"/>
                        </a:rPr>
                        <a:t>Πάνω από 300.000</a:t>
                      </a:r>
                    </a:p>
                  </a:txBody>
                  <a:tcPr marL="9525" marR="9525" marT="9525" marB="0" anchor="ctr"/>
                </a:tc>
              </a:tr>
              <a:tr h="231782">
                <a:tc>
                  <a:txBody>
                    <a:bodyPr/>
                    <a:lstStyle/>
                    <a:p>
                      <a:pPr algn="l" fontAlgn="ctr"/>
                      <a:r>
                        <a:rPr lang="el-GR" sz="1000" u="none" strike="noStrike" dirty="0">
                          <a:latin typeface="Microsoft Sans Serif" pitchFamily="34" charset="0"/>
                          <a:cs typeface="Microsoft Sans Serif" pitchFamily="34" charset="0"/>
                        </a:rPr>
                        <a:t>Θα αυξηθεί</a:t>
                      </a:r>
                      <a:endParaRPr lang="el-GR" sz="10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524" marR="9524" marT="9531" marB="0" anchor="ctr"/>
                </a:tc>
                <a:tc>
                  <a:txBody>
                    <a:bodyPr/>
                    <a:lstStyle/>
                    <a:p>
                      <a:pPr algn="ctr" fontAlgn="ctr"/>
                      <a:r>
                        <a:rPr lang="el-GR" sz="1000" b="0" i="0" u="none" strike="noStrike" dirty="0">
                          <a:solidFill>
                            <a:srgbClr val="000000"/>
                          </a:solidFill>
                          <a:latin typeface="Microsoft Sans Serif"/>
                        </a:rPr>
                        <a:t>4,3</a:t>
                      </a:r>
                    </a:p>
                  </a:txBody>
                  <a:tcPr marL="9525" marR="9525" marT="9525" marB="0" anchor="ctr"/>
                </a:tc>
                <a:tc>
                  <a:txBody>
                    <a:bodyPr/>
                    <a:lstStyle/>
                    <a:p>
                      <a:pPr algn="ctr" fontAlgn="ctr"/>
                      <a:r>
                        <a:rPr lang="el-GR" sz="1000" b="0" i="0" u="none" strike="noStrike">
                          <a:solidFill>
                            <a:srgbClr val="000000"/>
                          </a:solidFill>
                          <a:latin typeface="Microsoft Sans Serif"/>
                        </a:rPr>
                        <a:t>2,9</a:t>
                      </a:r>
                    </a:p>
                  </a:txBody>
                  <a:tcPr marL="9525" marR="9525" marT="9525" marB="0" anchor="ctr"/>
                </a:tc>
                <a:tc>
                  <a:txBody>
                    <a:bodyPr/>
                    <a:lstStyle/>
                    <a:p>
                      <a:pPr algn="ctr" fontAlgn="ctr"/>
                      <a:r>
                        <a:rPr lang="el-GR" sz="1000" b="0" i="0" u="none" strike="noStrike">
                          <a:solidFill>
                            <a:srgbClr val="000000"/>
                          </a:solidFill>
                          <a:latin typeface="Microsoft Sans Serif"/>
                        </a:rPr>
                        <a:t>3,3</a:t>
                      </a:r>
                    </a:p>
                  </a:txBody>
                  <a:tcPr marL="9525" marR="9525" marT="9525" marB="0" anchor="ctr"/>
                </a:tc>
                <a:tc>
                  <a:txBody>
                    <a:bodyPr/>
                    <a:lstStyle/>
                    <a:p>
                      <a:pPr algn="ctr" fontAlgn="ctr"/>
                      <a:r>
                        <a:rPr lang="el-GR" sz="1000" b="0" i="0" u="none" strike="noStrike">
                          <a:solidFill>
                            <a:srgbClr val="000000"/>
                          </a:solidFill>
                          <a:latin typeface="Microsoft Sans Serif"/>
                        </a:rPr>
                        <a:t>6,3</a:t>
                      </a:r>
                    </a:p>
                  </a:txBody>
                  <a:tcPr marL="9525" marR="9525" marT="9525" marB="0" anchor="ctr"/>
                </a:tc>
                <a:tc>
                  <a:txBody>
                    <a:bodyPr/>
                    <a:lstStyle/>
                    <a:p>
                      <a:pPr algn="ctr" fontAlgn="ctr"/>
                      <a:r>
                        <a:rPr lang="el-GR" sz="1000" b="0" i="0" u="none" strike="noStrike">
                          <a:solidFill>
                            <a:srgbClr val="000000"/>
                          </a:solidFill>
                          <a:latin typeface="Microsoft Sans Serif"/>
                        </a:rPr>
                        <a:t>5,3</a:t>
                      </a:r>
                    </a:p>
                  </a:txBody>
                  <a:tcPr marL="9525" marR="9525" marT="9525" marB="0" anchor="ctr"/>
                </a:tc>
                <a:tc>
                  <a:txBody>
                    <a:bodyPr/>
                    <a:lstStyle/>
                    <a:p>
                      <a:pPr algn="ctr" fontAlgn="ctr"/>
                      <a:r>
                        <a:rPr lang="el-GR" sz="1000" b="0" i="0" u="none" strike="noStrike">
                          <a:solidFill>
                            <a:srgbClr val="000000"/>
                          </a:solidFill>
                          <a:latin typeface="Microsoft Sans Serif"/>
                        </a:rPr>
                        <a:t>5,6</a:t>
                      </a:r>
                    </a:p>
                  </a:txBody>
                  <a:tcPr marL="9525" marR="9525" marT="9525" marB="0" anchor="ctr"/>
                </a:tc>
                <a:tc>
                  <a:txBody>
                    <a:bodyPr/>
                    <a:lstStyle/>
                    <a:p>
                      <a:pPr algn="ctr" fontAlgn="ctr"/>
                      <a:r>
                        <a:rPr lang="el-GR" sz="1000" b="0" i="0" u="none" strike="noStrike">
                          <a:solidFill>
                            <a:srgbClr val="000000"/>
                          </a:solidFill>
                          <a:latin typeface="Microsoft Sans Serif"/>
                        </a:rPr>
                        <a:t>3,0</a:t>
                      </a:r>
                    </a:p>
                  </a:txBody>
                  <a:tcPr marL="9525" marR="9525" marT="9525" marB="0" anchor="ctr"/>
                </a:tc>
                <a:tc>
                  <a:txBody>
                    <a:bodyPr/>
                    <a:lstStyle/>
                    <a:p>
                      <a:pPr algn="ctr" rtl="0" fontAlgn="ctr"/>
                      <a:r>
                        <a:rPr lang="el-GR" sz="1000" b="0" i="0" u="none" strike="noStrike" dirty="0">
                          <a:solidFill>
                            <a:srgbClr val="000000"/>
                          </a:solidFill>
                          <a:latin typeface="Microsoft Sans Serif"/>
                        </a:rPr>
                        <a:t>1,6</a:t>
                      </a:r>
                    </a:p>
                  </a:txBody>
                  <a:tcPr marL="9525" marR="9525" marT="9525" marB="0" anchor="ctr"/>
                </a:tc>
                <a:tc>
                  <a:txBody>
                    <a:bodyPr/>
                    <a:lstStyle/>
                    <a:p>
                      <a:pPr algn="ctr" rtl="0" fontAlgn="ctr"/>
                      <a:r>
                        <a:rPr lang="el-GR" sz="1000" b="0" i="0" u="none" strike="noStrike">
                          <a:solidFill>
                            <a:srgbClr val="000000"/>
                          </a:solidFill>
                          <a:latin typeface="Microsoft Sans Serif"/>
                        </a:rPr>
                        <a:t>4,2</a:t>
                      </a:r>
                    </a:p>
                  </a:txBody>
                  <a:tcPr marL="9525" marR="9525" marT="9525" marB="0" anchor="ctr"/>
                </a:tc>
                <a:tc>
                  <a:txBody>
                    <a:bodyPr/>
                    <a:lstStyle/>
                    <a:p>
                      <a:pPr algn="ctr" rtl="0" fontAlgn="ctr"/>
                      <a:r>
                        <a:rPr lang="el-GR" sz="1000" b="0" i="0" u="none" strike="noStrike">
                          <a:solidFill>
                            <a:srgbClr val="000000"/>
                          </a:solidFill>
                          <a:latin typeface="Microsoft Sans Serif"/>
                        </a:rPr>
                        <a:t>8,3</a:t>
                      </a:r>
                    </a:p>
                  </a:txBody>
                  <a:tcPr marL="9525" marR="9525" marT="9525" marB="0" anchor="ctr"/>
                </a:tc>
              </a:tr>
              <a:tr h="231782">
                <a:tc>
                  <a:txBody>
                    <a:bodyPr/>
                    <a:lstStyle/>
                    <a:p>
                      <a:pPr algn="l" fontAlgn="ctr"/>
                      <a:r>
                        <a:rPr lang="el-GR" sz="1000" u="none" strike="noStrike" dirty="0">
                          <a:latin typeface="Microsoft Sans Serif" pitchFamily="34" charset="0"/>
                          <a:cs typeface="Microsoft Sans Serif" pitchFamily="34" charset="0"/>
                        </a:rPr>
                        <a:t>Θα μειωθεί</a:t>
                      </a:r>
                      <a:endParaRPr lang="el-GR" sz="10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524" marR="9524" marT="9531" marB="0" anchor="ctr"/>
                </a:tc>
                <a:tc>
                  <a:txBody>
                    <a:bodyPr/>
                    <a:lstStyle/>
                    <a:p>
                      <a:pPr algn="ctr" fontAlgn="ctr"/>
                      <a:r>
                        <a:rPr lang="el-GR" sz="1000" b="0" i="0" u="none" strike="noStrike">
                          <a:solidFill>
                            <a:srgbClr val="000000"/>
                          </a:solidFill>
                          <a:latin typeface="Microsoft Sans Serif"/>
                        </a:rPr>
                        <a:t>33,2</a:t>
                      </a:r>
                    </a:p>
                  </a:txBody>
                  <a:tcPr marL="9525" marR="9525" marT="9525" marB="0" anchor="ctr"/>
                </a:tc>
                <a:tc>
                  <a:txBody>
                    <a:bodyPr/>
                    <a:lstStyle/>
                    <a:p>
                      <a:pPr algn="ctr" fontAlgn="ctr"/>
                      <a:r>
                        <a:rPr lang="el-GR" sz="1000" b="0" i="0" u="none" strike="noStrike">
                          <a:solidFill>
                            <a:srgbClr val="000000"/>
                          </a:solidFill>
                          <a:latin typeface="Microsoft Sans Serif"/>
                        </a:rPr>
                        <a:t>30,6</a:t>
                      </a:r>
                    </a:p>
                  </a:txBody>
                  <a:tcPr marL="9525" marR="9525" marT="9525" marB="0" anchor="ctr"/>
                </a:tc>
                <a:tc>
                  <a:txBody>
                    <a:bodyPr/>
                    <a:lstStyle/>
                    <a:p>
                      <a:pPr algn="ctr" fontAlgn="ctr"/>
                      <a:r>
                        <a:rPr lang="el-GR" sz="1000" b="0" i="0" u="none" strike="noStrike">
                          <a:solidFill>
                            <a:srgbClr val="000000"/>
                          </a:solidFill>
                          <a:latin typeface="Microsoft Sans Serif"/>
                        </a:rPr>
                        <a:t>30,1</a:t>
                      </a:r>
                    </a:p>
                  </a:txBody>
                  <a:tcPr marL="9525" marR="9525" marT="9525" marB="0" anchor="ctr"/>
                </a:tc>
                <a:tc>
                  <a:txBody>
                    <a:bodyPr/>
                    <a:lstStyle/>
                    <a:p>
                      <a:pPr algn="ctr" fontAlgn="ctr"/>
                      <a:r>
                        <a:rPr lang="el-GR" sz="1000" b="0" i="0" u="none" strike="noStrike">
                          <a:solidFill>
                            <a:srgbClr val="000000"/>
                          </a:solidFill>
                          <a:latin typeface="Microsoft Sans Serif"/>
                        </a:rPr>
                        <a:t>25,0</a:t>
                      </a:r>
                    </a:p>
                  </a:txBody>
                  <a:tcPr marL="9525" marR="9525" marT="9525" marB="0" anchor="ctr"/>
                </a:tc>
                <a:tc>
                  <a:txBody>
                    <a:bodyPr/>
                    <a:lstStyle/>
                    <a:p>
                      <a:pPr algn="ctr" fontAlgn="ctr"/>
                      <a:r>
                        <a:rPr lang="el-GR" sz="1000" b="0" i="0" u="none" strike="noStrike">
                          <a:solidFill>
                            <a:srgbClr val="000000"/>
                          </a:solidFill>
                          <a:latin typeface="Microsoft Sans Serif"/>
                        </a:rPr>
                        <a:t>32,0</a:t>
                      </a:r>
                    </a:p>
                  </a:txBody>
                  <a:tcPr marL="9525" marR="9525" marT="9525" marB="0" anchor="ctr"/>
                </a:tc>
                <a:tc>
                  <a:txBody>
                    <a:bodyPr/>
                    <a:lstStyle/>
                    <a:p>
                      <a:pPr algn="ctr" fontAlgn="ctr"/>
                      <a:r>
                        <a:rPr lang="el-GR" sz="1000" b="0" i="0" u="none" strike="noStrike">
                          <a:solidFill>
                            <a:srgbClr val="000000"/>
                          </a:solidFill>
                          <a:latin typeface="Microsoft Sans Serif"/>
                        </a:rPr>
                        <a:t>37,1</a:t>
                      </a:r>
                    </a:p>
                  </a:txBody>
                  <a:tcPr marL="9525" marR="9525" marT="9525" marB="0" anchor="ctr"/>
                </a:tc>
                <a:tc>
                  <a:txBody>
                    <a:bodyPr/>
                    <a:lstStyle/>
                    <a:p>
                      <a:pPr algn="ctr" fontAlgn="ctr"/>
                      <a:r>
                        <a:rPr lang="el-GR" sz="1000" b="0" i="0" u="none" strike="noStrike">
                          <a:solidFill>
                            <a:srgbClr val="000000"/>
                          </a:solidFill>
                          <a:latin typeface="Microsoft Sans Serif"/>
                        </a:rPr>
                        <a:t>31,2</a:t>
                      </a:r>
                    </a:p>
                  </a:txBody>
                  <a:tcPr marL="9525" marR="9525" marT="9525" marB="0" anchor="ctr"/>
                </a:tc>
                <a:tc>
                  <a:txBody>
                    <a:bodyPr/>
                    <a:lstStyle/>
                    <a:p>
                      <a:pPr algn="ctr" rtl="0" fontAlgn="ctr"/>
                      <a:r>
                        <a:rPr lang="el-GR" sz="1000" b="0" i="0" u="none" strike="noStrike">
                          <a:solidFill>
                            <a:srgbClr val="000000"/>
                          </a:solidFill>
                          <a:latin typeface="Microsoft Sans Serif"/>
                        </a:rPr>
                        <a:t>32,4</a:t>
                      </a:r>
                    </a:p>
                  </a:txBody>
                  <a:tcPr marL="9525" marR="9525" marT="9525" marB="0" anchor="ctr"/>
                </a:tc>
                <a:tc>
                  <a:txBody>
                    <a:bodyPr/>
                    <a:lstStyle/>
                    <a:p>
                      <a:pPr algn="ctr" rtl="0" fontAlgn="ctr"/>
                      <a:r>
                        <a:rPr lang="el-GR" sz="1000" b="0" i="0" u="none" strike="noStrike">
                          <a:solidFill>
                            <a:srgbClr val="000000"/>
                          </a:solidFill>
                          <a:latin typeface="Microsoft Sans Serif"/>
                        </a:rPr>
                        <a:t>33,7</a:t>
                      </a:r>
                    </a:p>
                  </a:txBody>
                  <a:tcPr marL="9525" marR="9525" marT="9525" marB="0" anchor="ctr"/>
                </a:tc>
                <a:tc>
                  <a:txBody>
                    <a:bodyPr/>
                    <a:lstStyle/>
                    <a:p>
                      <a:pPr algn="ctr" rtl="0" fontAlgn="ctr"/>
                      <a:r>
                        <a:rPr lang="el-GR" sz="1000" b="0" i="0" u="none" strike="noStrike">
                          <a:solidFill>
                            <a:srgbClr val="000000"/>
                          </a:solidFill>
                          <a:latin typeface="Microsoft Sans Serif"/>
                        </a:rPr>
                        <a:t>21,5</a:t>
                      </a:r>
                    </a:p>
                  </a:txBody>
                  <a:tcPr marL="9525" marR="9525" marT="9525" marB="0" anchor="ctr"/>
                </a:tc>
              </a:tr>
              <a:tr h="283972">
                <a:tc>
                  <a:txBody>
                    <a:bodyPr/>
                    <a:lstStyle/>
                    <a:p>
                      <a:pPr algn="l" fontAlgn="ctr"/>
                      <a:r>
                        <a:rPr lang="el-GR" sz="1000" u="none" strike="noStrike" dirty="0">
                          <a:latin typeface="Microsoft Sans Serif" pitchFamily="34" charset="0"/>
                          <a:cs typeface="Microsoft Sans Serif" pitchFamily="34" charset="0"/>
                        </a:rPr>
                        <a:t>θα παραμείνει </a:t>
                      </a:r>
                      <a:r>
                        <a:rPr lang="el-GR" sz="1000" u="none" strike="noStrike" dirty="0" smtClean="0">
                          <a:latin typeface="Microsoft Sans Serif" pitchFamily="34" charset="0"/>
                          <a:cs typeface="Microsoft Sans Serif" pitchFamily="34" charset="0"/>
                        </a:rPr>
                        <a:t>αμετάβλητη</a:t>
                      </a:r>
                      <a:endParaRPr lang="el-GR" sz="10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524" marR="9524" marT="9531" marB="0" anchor="ctr"/>
                </a:tc>
                <a:tc>
                  <a:txBody>
                    <a:bodyPr/>
                    <a:lstStyle/>
                    <a:p>
                      <a:pPr algn="ctr" fontAlgn="ctr"/>
                      <a:r>
                        <a:rPr lang="el-GR" sz="1000" b="0" i="0" u="none" strike="noStrike">
                          <a:solidFill>
                            <a:srgbClr val="000000"/>
                          </a:solidFill>
                          <a:latin typeface="Microsoft Sans Serif"/>
                        </a:rPr>
                        <a:t>52,4</a:t>
                      </a:r>
                    </a:p>
                  </a:txBody>
                  <a:tcPr marL="9525" marR="9525" marT="9525" marB="0" anchor="ctr"/>
                </a:tc>
                <a:tc>
                  <a:txBody>
                    <a:bodyPr/>
                    <a:lstStyle/>
                    <a:p>
                      <a:pPr algn="ctr" fontAlgn="ctr"/>
                      <a:r>
                        <a:rPr lang="el-GR" sz="1000" b="0" i="0" u="none" strike="noStrike" dirty="0">
                          <a:solidFill>
                            <a:srgbClr val="000000"/>
                          </a:solidFill>
                          <a:latin typeface="Microsoft Sans Serif"/>
                        </a:rPr>
                        <a:t>58,7</a:t>
                      </a:r>
                    </a:p>
                  </a:txBody>
                  <a:tcPr marL="9525" marR="9525" marT="9525" marB="0" anchor="ctr"/>
                </a:tc>
                <a:tc>
                  <a:txBody>
                    <a:bodyPr/>
                    <a:lstStyle/>
                    <a:p>
                      <a:pPr algn="ctr" fontAlgn="ctr"/>
                      <a:r>
                        <a:rPr lang="el-GR" sz="1000" b="0" i="0" u="none" strike="noStrike">
                          <a:solidFill>
                            <a:srgbClr val="000000"/>
                          </a:solidFill>
                          <a:latin typeface="Microsoft Sans Serif"/>
                        </a:rPr>
                        <a:t>57,1</a:t>
                      </a:r>
                    </a:p>
                  </a:txBody>
                  <a:tcPr marL="9525" marR="9525" marT="9525" marB="0" anchor="ctr"/>
                </a:tc>
                <a:tc>
                  <a:txBody>
                    <a:bodyPr/>
                    <a:lstStyle/>
                    <a:p>
                      <a:pPr algn="ctr" fontAlgn="ctr"/>
                      <a:r>
                        <a:rPr lang="el-GR" sz="1000" b="0" i="0" u="none" strike="noStrike">
                          <a:solidFill>
                            <a:srgbClr val="000000"/>
                          </a:solidFill>
                          <a:latin typeface="Microsoft Sans Serif"/>
                        </a:rPr>
                        <a:t>60,9</a:t>
                      </a:r>
                    </a:p>
                  </a:txBody>
                  <a:tcPr marL="9525" marR="9525" marT="9525" marB="0" anchor="ctr"/>
                </a:tc>
                <a:tc>
                  <a:txBody>
                    <a:bodyPr/>
                    <a:lstStyle/>
                    <a:p>
                      <a:pPr algn="ctr" fontAlgn="ctr"/>
                      <a:r>
                        <a:rPr lang="el-GR" sz="1000" b="0" i="0" u="none" strike="noStrike">
                          <a:solidFill>
                            <a:srgbClr val="000000"/>
                          </a:solidFill>
                          <a:latin typeface="Microsoft Sans Serif"/>
                        </a:rPr>
                        <a:t>54,7</a:t>
                      </a:r>
                    </a:p>
                  </a:txBody>
                  <a:tcPr marL="9525" marR="9525" marT="9525" marB="0" anchor="ctr"/>
                </a:tc>
                <a:tc>
                  <a:txBody>
                    <a:bodyPr/>
                    <a:lstStyle/>
                    <a:p>
                      <a:pPr algn="ctr" fontAlgn="ctr"/>
                      <a:r>
                        <a:rPr lang="el-GR" sz="1000" b="0" i="0" u="none" strike="noStrike">
                          <a:solidFill>
                            <a:srgbClr val="000000"/>
                          </a:solidFill>
                          <a:latin typeface="Microsoft Sans Serif"/>
                        </a:rPr>
                        <a:t>52,8</a:t>
                      </a:r>
                    </a:p>
                  </a:txBody>
                  <a:tcPr marL="9525" marR="9525" marT="9525" marB="0" anchor="ctr"/>
                </a:tc>
                <a:tc>
                  <a:txBody>
                    <a:bodyPr/>
                    <a:lstStyle/>
                    <a:p>
                      <a:pPr algn="ctr" fontAlgn="ctr"/>
                      <a:r>
                        <a:rPr lang="el-GR" sz="1000" b="0" i="0" u="none" strike="noStrike">
                          <a:solidFill>
                            <a:srgbClr val="000000"/>
                          </a:solidFill>
                          <a:latin typeface="Microsoft Sans Serif"/>
                        </a:rPr>
                        <a:t>55,7</a:t>
                      </a:r>
                    </a:p>
                  </a:txBody>
                  <a:tcPr marL="9525" marR="9525" marT="9525" marB="0" anchor="ctr"/>
                </a:tc>
                <a:tc>
                  <a:txBody>
                    <a:bodyPr/>
                    <a:lstStyle/>
                    <a:p>
                      <a:pPr algn="ctr" rtl="0" fontAlgn="ctr"/>
                      <a:r>
                        <a:rPr lang="el-GR" sz="1000" b="0" i="0" u="none" strike="noStrike">
                          <a:solidFill>
                            <a:srgbClr val="000000"/>
                          </a:solidFill>
                          <a:latin typeface="Microsoft Sans Serif"/>
                        </a:rPr>
                        <a:t>56,5</a:t>
                      </a:r>
                    </a:p>
                  </a:txBody>
                  <a:tcPr marL="9525" marR="9525" marT="9525" marB="0" anchor="ctr"/>
                </a:tc>
                <a:tc>
                  <a:txBody>
                    <a:bodyPr/>
                    <a:lstStyle/>
                    <a:p>
                      <a:pPr algn="ctr" rtl="0" fontAlgn="ctr"/>
                      <a:r>
                        <a:rPr lang="el-GR" sz="1000" b="0" i="0" u="none" strike="noStrike">
                          <a:solidFill>
                            <a:srgbClr val="000000"/>
                          </a:solidFill>
                          <a:latin typeface="Microsoft Sans Serif"/>
                        </a:rPr>
                        <a:t>53,7</a:t>
                      </a:r>
                    </a:p>
                  </a:txBody>
                  <a:tcPr marL="9525" marR="9525" marT="9525" marB="0" anchor="ctr"/>
                </a:tc>
                <a:tc>
                  <a:txBody>
                    <a:bodyPr/>
                    <a:lstStyle/>
                    <a:p>
                      <a:pPr algn="ctr" rtl="0" fontAlgn="ctr"/>
                      <a:r>
                        <a:rPr lang="el-GR" sz="1000" b="0" i="0" u="none" strike="noStrike">
                          <a:solidFill>
                            <a:srgbClr val="000000"/>
                          </a:solidFill>
                          <a:latin typeface="Microsoft Sans Serif"/>
                        </a:rPr>
                        <a:t>61,2</a:t>
                      </a:r>
                    </a:p>
                  </a:txBody>
                  <a:tcPr marL="9525" marR="9525" marT="9525" marB="0" anchor="ctr"/>
                </a:tc>
              </a:tr>
              <a:tr h="231782">
                <a:tc>
                  <a:txBody>
                    <a:bodyPr/>
                    <a:lstStyle/>
                    <a:p>
                      <a:pPr algn="l" fontAlgn="ctr"/>
                      <a:r>
                        <a:rPr lang="el-GR" sz="1000" u="none" strike="noStrike">
                          <a:latin typeface="Microsoft Sans Serif" pitchFamily="34" charset="0"/>
                          <a:cs typeface="Microsoft Sans Serif" pitchFamily="34" charset="0"/>
                        </a:rPr>
                        <a:t>ΔΑ</a:t>
                      </a:r>
                      <a:endParaRPr lang="el-GR" sz="1000" b="0" i="0" u="none" strike="noStrike">
                        <a:solidFill>
                          <a:srgbClr val="000000"/>
                        </a:solidFill>
                        <a:latin typeface="Microsoft Sans Serif" panose="020B0604020202020204" pitchFamily="34" charset="0"/>
                        <a:cs typeface="Microsoft Sans Serif" panose="020B0604020202020204" pitchFamily="34" charset="0"/>
                      </a:endParaRPr>
                    </a:p>
                  </a:txBody>
                  <a:tcPr marL="9524" marR="9524" marT="9531" marB="0" anchor="ctr"/>
                </a:tc>
                <a:tc>
                  <a:txBody>
                    <a:bodyPr/>
                    <a:lstStyle/>
                    <a:p>
                      <a:pPr algn="ctr" fontAlgn="ctr"/>
                      <a:r>
                        <a:rPr lang="el-GR" sz="1000" b="0" i="0" u="none" strike="noStrike">
                          <a:solidFill>
                            <a:srgbClr val="000000"/>
                          </a:solidFill>
                          <a:latin typeface="Microsoft Sans Serif"/>
                        </a:rPr>
                        <a:t>10,1</a:t>
                      </a:r>
                    </a:p>
                  </a:txBody>
                  <a:tcPr marL="9525" marR="9525" marT="9525" marB="0" anchor="ctr"/>
                </a:tc>
                <a:tc>
                  <a:txBody>
                    <a:bodyPr/>
                    <a:lstStyle/>
                    <a:p>
                      <a:pPr algn="ctr" fontAlgn="ctr"/>
                      <a:r>
                        <a:rPr lang="el-GR" sz="1000" b="0" i="0" u="none" strike="noStrike" dirty="0" smtClean="0">
                          <a:solidFill>
                            <a:srgbClr val="000000"/>
                          </a:solidFill>
                          <a:latin typeface="Microsoft Sans Serif"/>
                        </a:rPr>
                        <a:t>7,</a:t>
                      </a:r>
                      <a:r>
                        <a:rPr lang="en-US" sz="1000" b="0" i="0" u="none" strike="noStrike" dirty="0" smtClean="0">
                          <a:solidFill>
                            <a:srgbClr val="000000"/>
                          </a:solidFill>
                          <a:latin typeface="Microsoft Sans Serif"/>
                        </a:rPr>
                        <a:t>8</a:t>
                      </a:r>
                      <a:endParaRPr lang="el-GR" sz="1000" b="0" i="0" u="none" strike="noStrike" dirty="0">
                        <a:solidFill>
                          <a:srgbClr val="000000"/>
                        </a:solidFill>
                        <a:latin typeface="Microsoft Sans Serif"/>
                      </a:endParaRPr>
                    </a:p>
                  </a:txBody>
                  <a:tcPr marL="9525" marR="9525" marT="9525" marB="0" anchor="ctr"/>
                </a:tc>
                <a:tc>
                  <a:txBody>
                    <a:bodyPr/>
                    <a:lstStyle/>
                    <a:p>
                      <a:pPr algn="ctr" fontAlgn="ctr"/>
                      <a:r>
                        <a:rPr lang="el-GR" sz="1000" b="0" i="0" u="none" strike="noStrike">
                          <a:solidFill>
                            <a:srgbClr val="000000"/>
                          </a:solidFill>
                          <a:latin typeface="Microsoft Sans Serif"/>
                        </a:rPr>
                        <a:t>9,5</a:t>
                      </a:r>
                    </a:p>
                  </a:txBody>
                  <a:tcPr marL="9525" marR="9525" marT="9525" marB="0" anchor="ctr"/>
                </a:tc>
                <a:tc>
                  <a:txBody>
                    <a:bodyPr/>
                    <a:lstStyle/>
                    <a:p>
                      <a:pPr algn="ctr" fontAlgn="ctr"/>
                      <a:r>
                        <a:rPr lang="el-GR" sz="1000" b="0" i="0" u="none" strike="noStrike">
                          <a:solidFill>
                            <a:srgbClr val="000000"/>
                          </a:solidFill>
                          <a:latin typeface="Microsoft Sans Serif"/>
                        </a:rPr>
                        <a:t>7,8</a:t>
                      </a:r>
                    </a:p>
                  </a:txBody>
                  <a:tcPr marL="9525" marR="9525" marT="9525" marB="0" anchor="ctr"/>
                </a:tc>
                <a:tc>
                  <a:txBody>
                    <a:bodyPr/>
                    <a:lstStyle/>
                    <a:p>
                      <a:pPr algn="ctr" fontAlgn="ctr"/>
                      <a:r>
                        <a:rPr lang="el-GR" sz="1000" b="0" i="0" u="none" strike="noStrike">
                          <a:solidFill>
                            <a:srgbClr val="000000"/>
                          </a:solidFill>
                          <a:latin typeface="Microsoft Sans Serif"/>
                        </a:rPr>
                        <a:t>8,0</a:t>
                      </a:r>
                    </a:p>
                  </a:txBody>
                  <a:tcPr marL="9525" marR="9525" marT="9525" marB="0" anchor="ctr"/>
                </a:tc>
                <a:tc>
                  <a:txBody>
                    <a:bodyPr/>
                    <a:lstStyle/>
                    <a:p>
                      <a:pPr algn="ctr" fontAlgn="ctr"/>
                      <a:r>
                        <a:rPr lang="el-GR" sz="1000" b="0" i="0" u="none" strike="noStrike">
                          <a:solidFill>
                            <a:srgbClr val="000000"/>
                          </a:solidFill>
                          <a:latin typeface="Microsoft Sans Serif"/>
                        </a:rPr>
                        <a:t>4,5</a:t>
                      </a:r>
                    </a:p>
                  </a:txBody>
                  <a:tcPr marL="9525" marR="9525" marT="9525" marB="0" anchor="ctr"/>
                </a:tc>
                <a:tc>
                  <a:txBody>
                    <a:bodyPr/>
                    <a:lstStyle/>
                    <a:p>
                      <a:pPr algn="ctr" fontAlgn="ctr"/>
                      <a:r>
                        <a:rPr lang="el-GR" sz="1000" b="0" i="0" u="none" strike="noStrike" dirty="0">
                          <a:solidFill>
                            <a:srgbClr val="000000"/>
                          </a:solidFill>
                          <a:latin typeface="Microsoft Sans Serif"/>
                        </a:rPr>
                        <a:t>10,1</a:t>
                      </a:r>
                    </a:p>
                  </a:txBody>
                  <a:tcPr marL="9525" marR="9525" marT="9525" marB="0" anchor="ctr"/>
                </a:tc>
                <a:tc>
                  <a:txBody>
                    <a:bodyPr/>
                    <a:lstStyle/>
                    <a:p>
                      <a:pPr algn="ctr" rtl="0" fontAlgn="ctr"/>
                      <a:r>
                        <a:rPr lang="el-GR" sz="1000" b="0" i="0" u="none" strike="noStrike">
                          <a:solidFill>
                            <a:srgbClr val="000000"/>
                          </a:solidFill>
                          <a:latin typeface="Microsoft Sans Serif"/>
                        </a:rPr>
                        <a:t>9,5</a:t>
                      </a:r>
                    </a:p>
                  </a:txBody>
                  <a:tcPr marL="9525" marR="9525" marT="9525" marB="0" anchor="ctr"/>
                </a:tc>
                <a:tc>
                  <a:txBody>
                    <a:bodyPr/>
                    <a:lstStyle/>
                    <a:p>
                      <a:pPr algn="ctr" rtl="0" fontAlgn="ctr"/>
                      <a:r>
                        <a:rPr lang="el-GR" sz="1000" b="0" i="0" u="none" strike="noStrike">
                          <a:solidFill>
                            <a:srgbClr val="000000"/>
                          </a:solidFill>
                          <a:latin typeface="Microsoft Sans Serif"/>
                        </a:rPr>
                        <a:t>8,4</a:t>
                      </a:r>
                    </a:p>
                  </a:txBody>
                  <a:tcPr marL="9525" marR="9525" marT="9525" marB="0" anchor="ctr"/>
                </a:tc>
                <a:tc>
                  <a:txBody>
                    <a:bodyPr/>
                    <a:lstStyle/>
                    <a:p>
                      <a:pPr algn="ctr" rtl="0" fontAlgn="ctr"/>
                      <a:r>
                        <a:rPr lang="el-GR" sz="1000" b="0" i="0" u="none" strike="noStrike" dirty="0" smtClean="0">
                          <a:solidFill>
                            <a:srgbClr val="000000"/>
                          </a:solidFill>
                          <a:latin typeface="Microsoft Sans Serif"/>
                        </a:rPr>
                        <a:t>9,0</a:t>
                      </a:r>
                      <a:endParaRPr lang="el-GR" sz="1000" b="0" i="0" u="none" strike="noStrike" dirty="0">
                        <a:solidFill>
                          <a:srgbClr val="000000"/>
                        </a:solidFill>
                        <a:latin typeface="Microsoft Sans Serif"/>
                      </a:endParaRPr>
                    </a:p>
                  </a:txBody>
                  <a:tcPr marL="9525" marR="9525" marT="9525" marB="0" anchor="ctr"/>
                </a:tc>
              </a:tr>
            </a:tbl>
          </a:graphicData>
        </a:graphic>
      </p:graphicFrame>
      <p:graphicFrame>
        <p:nvGraphicFramePr>
          <p:cNvPr id="12" name="11 - Πίνακας"/>
          <p:cNvGraphicFramePr>
            <a:graphicFrameLocks noGrp="1"/>
          </p:cNvGraphicFramePr>
          <p:nvPr>
            <p:extLst>
              <p:ext uri="{D42A27DB-BD31-4B8C-83A1-F6EECF244321}">
                <p14:modId xmlns:p14="http://schemas.microsoft.com/office/powerpoint/2010/main" val="3871428350"/>
              </p:ext>
            </p:extLst>
          </p:nvPr>
        </p:nvGraphicFramePr>
        <p:xfrm>
          <a:off x="971600" y="3645024"/>
          <a:ext cx="5671948" cy="1716404"/>
        </p:xfrm>
        <a:graphic>
          <a:graphicData uri="http://schemas.openxmlformats.org/drawingml/2006/table">
            <a:tbl>
              <a:tblPr>
                <a:tableStyleId>{616DA210-FB5B-4158-B5E0-FEB733F419BA}</a:tableStyleId>
              </a:tblPr>
              <a:tblGrid>
                <a:gridCol w="1076259"/>
                <a:gridCol w="656527"/>
                <a:gridCol w="656527"/>
                <a:gridCol w="656527"/>
                <a:gridCol w="656527"/>
                <a:gridCol w="656527"/>
                <a:gridCol w="656527"/>
                <a:gridCol w="656527"/>
              </a:tblGrid>
              <a:tr h="248615">
                <a:tc rowSpan="2">
                  <a:txBody>
                    <a:bodyPr/>
                    <a:lstStyle/>
                    <a:p>
                      <a:pPr algn="ctr" rtl="0" fontAlgn="b"/>
                      <a:r>
                        <a:rPr lang="en-US" sz="900" u="none" strike="noStrike" dirty="0">
                          <a:latin typeface="Microsoft Sans Serif" pitchFamily="34" charset="0"/>
                          <a:cs typeface="Microsoft Sans Serif" pitchFamily="34" charset="0"/>
                        </a:rPr>
                        <a:t> </a:t>
                      </a:r>
                      <a:endParaRPr lang="en-US" sz="9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388" marR="9388" marT="9391" marB="0" anchor="ctr"/>
                </a:tc>
                <a:tc gridSpan="2">
                  <a:txBody>
                    <a:bodyPr/>
                    <a:lstStyle/>
                    <a:p>
                      <a:pPr algn="ctr" rtl="0" fontAlgn="b"/>
                      <a:r>
                        <a:rPr lang="el-GR" sz="900" u="none" strike="noStrike" dirty="0">
                          <a:latin typeface="Microsoft Sans Serif" pitchFamily="34" charset="0"/>
                          <a:cs typeface="Microsoft Sans Serif" pitchFamily="34" charset="0"/>
                        </a:rPr>
                        <a:t>ΠΕΡΙΟΧΗ</a:t>
                      </a:r>
                      <a:endParaRPr lang="el-GR" sz="900" b="1" i="0" u="none" strike="noStrike" dirty="0">
                        <a:solidFill>
                          <a:srgbClr val="FFFFFF"/>
                        </a:solidFill>
                        <a:latin typeface="Microsoft Sans Serif" panose="020B0604020202020204" pitchFamily="34" charset="0"/>
                        <a:cs typeface="Microsoft Sans Serif" panose="020B0604020202020204" pitchFamily="34" charset="0"/>
                      </a:endParaRPr>
                    </a:p>
                  </a:txBody>
                  <a:tcPr marL="8466" marR="8466" marT="8473" marB="0" anchor="ctr"/>
                </a:tc>
                <a:tc hMerge="1">
                  <a:txBody>
                    <a:bodyPr/>
                    <a:lstStyle/>
                    <a:p>
                      <a:endParaRPr lang="en-US"/>
                    </a:p>
                  </a:txBody>
                  <a:tcPr/>
                </a:tc>
                <a:tc gridSpan="5">
                  <a:txBody>
                    <a:bodyPr/>
                    <a:lstStyle/>
                    <a:p>
                      <a:pPr algn="ctr" rtl="0" fontAlgn="ctr"/>
                      <a:r>
                        <a:rPr lang="el-GR" sz="900" u="none" strike="noStrike" dirty="0">
                          <a:latin typeface="Microsoft Sans Serif" pitchFamily="34" charset="0"/>
                          <a:cs typeface="Microsoft Sans Serif" pitchFamily="34" charset="0"/>
                        </a:rPr>
                        <a:t>ΑΡΙΘΜΟΣ ΕΡΓΑΖΟΜΕΝΩΝ</a:t>
                      </a:r>
                      <a:endParaRPr lang="el-GR" sz="900" b="1" i="0" u="none" strike="noStrike" dirty="0">
                        <a:solidFill>
                          <a:srgbClr val="FFFFFF"/>
                        </a:solidFill>
                        <a:latin typeface="Microsoft Sans Serif" panose="020B0604020202020204" pitchFamily="34" charset="0"/>
                        <a:cs typeface="Microsoft Sans Serif" panose="020B0604020202020204" pitchFamily="34" charset="0"/>
                      </a:endParaRPr>
                    </a:p>
                  </a:txBody>
                  <a:tcPr marL="9388" marR="9388" marT="9391"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0872">
                <a:tc vMerge="1">
                  <a:txBody>
                    <a:bodyPr/>
                    <a:lstStyle/>
                    <a:p>
                      <a:endParaRPr lang="en-US"/>
                    </a:p>
                  </a:txBody>
                  <a:tcPr/>
                </a:tc>
                <a:tc>
                  <a:txBody>
                    <a:bodyPr/>
                    <a:lstStyle/>
                    <a:p>
                      <a:pPr algn="ctr" rtl="0" fontAlgn="ctr"/>
                      <a:r>
                        <a:rPr lang="el-GR" sz="900" u="none" strike="noStrike" dirty="0">
                          <a:latin typeface="Microsoft Sans Serif" pitchFamily="34" charset="0"/>
                          <a:cs typeface="Microsoft Sans Serif" pitchFamily="34" charset="0"/>
                        </a:rPr>
                        <a:t>Αττική</a:t>
                      </a:r>
                      <a:endParaRPr lang="el-GR" sz="900" b="1" i="0" u="none" strike="noStrike" dirty="0">
                        <a:solidFill>
                          <a:srgbClr val="990033"/>
                        </a:solidFill>
                        <a:latin typeface="Microsoft Sans Serif" panose="020B0604020202020204" pitchFamily="34" charset="0"/>
                        <a:cs typeface="Microsoft Sans Serif" panose="020B0604020202020204" pitchFamily="34" charset="0"/>
                      </a:endParaRPr>
                    </a:p>
                  </a:txBody>
                  <a:tcPr marL="8466" marR="8466" marT="8473" marB="0" anchor="ctr"/>
                </a:tc>
                <a:tc>
                  <a:txBody>
                    <a:bodyPr/>
                    <a:lstStyle/>
                    <a:p>
                      <a:pPr algn="ctr" rtl="0" fontAlgn="ctr"/>
                      <a:r>
                        <a:rPr lang="el-GR" sz="900" u="none" strike="noStrike" dirty="0">
                          <a:latin typeface="Microsoft Sans Serif" pitchFamily="34" charset="0"/>
                          <a:cs typeface="Microsoft Sans Serif" pitchFamily="34" charset="0"/>
                        </a:rPr>
                        <a:t>Υπόλοιπη Ελλάδα</a:t>
                      </a:r>
                      <a:endParaRPr lang="el-GR" sz="900" b="1" i="0" u="none" strike="noStrike" dirty="0">
                        <a:solidFill>
                          <a:srgbClr val="990033"/>
                        </a:solidFill>
                        <a:latin typeface="Microsoft Sans Serif" panose="020B0604020202020204" pitchFamily="34" charset="0"/>
                        <a:cs typeface="Microsoft Sans Serif" panose="020B0604020202020204" pitchFamily="34" charset="0"/>
                      </a:endParaRPr>
                    </a:p>
                  </a:txBody>
                  <a:tcPr marL="8466" marR="8466" marT="8473" marB="0" anchor="ctr"/>
                </a:tc>
                <a:tc>
                  <a:txBody>
                    <a:bodyPr/>
                    <a:lstStyle/>
                    <a:p>
                      <a:pPr algn="ctr" rtl="0" fontAlgn="ctr"/>
                      <a:r>
                        <a:rPr lang="el-GR" sz="900" u="none" strike="noStrike">
                          <a:latin typeface="Microsoft Sans Serif" pitchFamily="34" charset="0"/>
                          <a:cs typeface="Microsoft Sans Serif" pitchFamily="34" charset="0"/>
                        </a:rPr>
                        <a:t>Χωρίς προσωπικό</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9388" marR="9388" marT="9391" marB="0" anchor="ctr"/>
                </a:tc>
                <a:tc>
                  <a:txBody>
                    <a:bodyPr/>
                    <a:lstStyle/>
                    <a:p>
                      <a:pPr algn="ctr" rtl="0" fontAlgn="ctr"/>
                      <a:r>
                        <a:rPr lang="el-GR" sz="900" u="none" strike="noStrike">
                          <a:latin typeface="Microsoft Sans Serif" pitchFamily="34" charset="0"/>
                          <a:cs typeface="Microsoft Sans Serif" pitchFamily="34" charset="0"/>
                        </a:rPr>
                        <a:t>1 άτομο</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9388" marR="9388" marT="9391" marB="0" anchor="ctr"/>
                </a:tc>
                <a:tc>
                  <a:txBody>
                    <a:bodyPr/>
                    <a:lstStyle/>
                    <a:p>
                      <a:pPr algn="ctr" rtl="0" fontAlgn="ctr"/>
                      <a:r>
                        <a:rPr lang="el-GR" sz="900" u="none" strike="noStrike">
                          <a:latin typeface="Microsoft Sans Serif" pitchFamily="34" charset="0"/>
                          <a:cs typeface="Microsoft Sans Serif" pitchFamily="34" charset="0"/>
                        </a:rPr>
                        <a:t>2-3 άτομα</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9388" marR="9388" marT="9391" marB="0" anchor="ctr"/>
                </a:tc>
                <a:tc>
                  <a:txBody>
                    <a:bodyPr/>
                    <a:lstStyle/>
                    <a:p>
                      <a:pPr algn="ctr" rtl="0" fontAlgn="ctr"/>
                      <a:r>
                        <a:rPr lang="el-GR" sz="900" u="none" strike="noStrike">
                          <a:latin typeface="Microsoft Sans Serif" pitchFamily="34" charset="0"/>
                          <a:cs typeface="Microsoft Sans Serif" pitchFamily="34" charset="0"/>
                        </a:rPr>
                        <a:t>4-5 άτομα</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9388" marR="9388" marT="9391" marB="0" anchor="ctr"/>
                </a:tc>
                <a:tc>
                  <a:txBody>
                    <a:bodyPr/>
                    <a:lstStyle/>
                    <a:p>
                      <a:pPr algn="ctr" rtl="0" fontAlgn="ctr"/>
                      <a:r>
                        <a:rPr lang="el-GR" sz="900" u="none" strike="noStrike">
                          <a:latin typeface="Microsoft Sans Serif" pitchFamily="34" charset="0"/>
                          <a:cs typeface="Microsoft Sans Serif" pitchFamily="34" charset="0"/>
                        </a:rPr>
                        <a:t>Πάνω από 5 άτομα</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9388" marR="9388" marT="9391" marB="0" anchor="ctr"/>
                </a:tc>
              </a:tr>
              <a:tr h="241987">
                <a:tc>
                  <a:txBody>
                    <a:bodyPr/>
                    <a:lstStyle/>
                    <a:p>
                      <a:pPr algn="l" fontAlgn="ctr"/>
                      <a:r>
                        <a:rPr lang="el-GR" sz="1000" u="none" strike="noStrike" dirty="0">
                          <a:latin typeface="Microsoft Sans Serif" pitchFamily="34" charset="0"/>
                          <a:cs typeface="Microsoft Sans Serif" pitchFamily="34" charset="0"/>
                        </a:rPr>
                        <a:t>Θα </a:t>
                      </a:r>
                      <a:r>
                        <a:rPr lang="el-GR" sz="1000" u="none" strike="noStrike" dirty="0" smtClean="0">
                          <a:latin typeface="Microsoft Sans Serif" pitchFamily="34" charset="0"/>
                          <a:cs typeface="Microsoft Sans Serif" pitchFamily="34" charset="0"/>
                        </a:rPr>
                        <a:t>αυξηθεί</a:t>
                      </a:r>
                      <a:endParaRPr lang="el-GR" sz="10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525" marR="9525" marT="9528" marB="0" anchor="ctr"/>
                </a:tc>
                <a:tc>
                  <a:txBody>
                    <a:bodyPr/>
                    <a:lstStyle/>
                    <a:p>
                      <a:pPr algn="ctr" rtl="0" fontAlgn="ctr"/>
                      <a:r>
                        <a:rPr lang="el-GR" sz="1000" b="0" i="0" u="none" strike="noStrike" dirty="0">
                          <a:solidFill>
                            <a:srgbClr val="000000"/>
                          </a:solidFill>
                          <a:latin typeface="Microsoft Sans Serif"/>
                        </a:rPr>
                        <a:t>2,5</a:t>
                      </a:r>
                    </a:p>
                  </a:txBody>
                  <a:tcPr marL="9525" marR="9525" marT="9525" marB="0" anchor="ctr"/>
                </a:tc>
                <a:tc>
                  <a:txBody>
                    <a:bodyPr/>
                    <a:lstStyle/>
                    <a:p>
                      <a:pPr algn="ctr" rtl="0" fontAlgn="ctr"/>
                      <a:r>
                        <a:rPr lang="el-GR" sz="1000" b="0" i="0" u="none" strike="noStrike">
                          <a:solidFill>
                            <a:srgbClr val="000000"/>
                          </a:solidFill>
                          <a:latin typeface="Microsoft Sans Serif"/>
                        </a:rPr>
                        <a:t>4,2</a:t>
                      </a:r>
                    </a:p>
                  </a:txBody>
                  <a:tcPr marL="9525" marR="9525" marT="9525" marB="0" anchor="ctr"/>
                </a:tc>
                <a:tc>
                  <a:txBody>
                    <a:bodyPr/>
                    <a:lstStyle/>
                    <a:p>
                      <a:pPr algn="ctr" fontAlgn="ctr"/>
                      <a:r>
                        <a:rPr lang="el-GR" sz="1000" b="0" i="0" u="none" strike="noStrike">
                          <a:solidFill>
                            <a:srgbClr val="000000"/>
                          </a:solidFill>
                          <a:latin typeface="Microsoft Sans Serif"/>
                        </a:rPr>
                        <a:t>2,3</a:t>
                      </a:r>
                    </a:p>
                  </a:txBody>
                  <a:tcPr marL="9525" marR="9525" marT="9525" marB="0" anchor="ctr"/>
                </a:tc>
                <a:tc>
                  <a:txBody>
                    <a:bodyPr/>
                    <a:lstStyle/>
                    <a:p>
                      <a:pPr algn="ctr" fontAlgn="ctr"/>
                      <a:r>
                        <a:rPr lang="el-GR" sz="1000" b="0" i="0" u="none" strike="noStrike">
                          <a:solidFill>
                            <a:srgbClr val="000000"/>
                          </a:solidFill>
                          <a:latin typeface="Microsoft Sans Serif"/>
                        </a:rPr>
                        <a:t>1,2</a:t>
                      </a:r>
                    </a:p>
                  </a:txBody>
                  <a:tcPr marL="9525" marR="9525" marT="9525" marB="0" anchor="ctr"/>
                </a:tc>
                <a:tc>
                  <a:txBody>
                    <a:bodyPr/>
                    <a:lstStyle/>
                    <a:p>
                      <a:pPr algn="ctr" fontAlgn="ctr"/>
                      <a:r>
                        <a:rPr lang="el-GR" sz="1000" b="0" i="0" u="none" strike="noStrike">
                          <a:solidFill>
                            <a:srgbClr val="000000"/>
                          </a:solidFill>
                          <a:latin typeface="Microsoft Sans Serif"/>
                        </a:rPr>
                        <a:t>2,8</a:t>
                      </a:r>
                    </a:p>
                  </a:txBody>
                  <a:tcPr marL="9525" marR="9525" marT="9525" marB="0" anchor="ctr"/>
                </a:tc>
                <a:tc>
                  <a:txBody>
                    <a:bodyPr/>
                    <a:lstStyle/>
                    <a:p>
                      <a:pPr algn="ctr" fontAlgn="ctr"/>
                      <a:r>
                        <a:rPr lang="el-GR" sz="1000" b="0" i="0" u="none" strike="noStrike">
                          <a:solidFill>
                            <a:srgbClr val="000000"/>
                          </a:solidFill>
                          <a:latin typeface="Microsoft Sans Serif"/>
                        </a:rPr>
                        <a:t>4,0</a:t>
                      </a:r>
                    </a:p>
                  </a:txBody>
                  <a:tcPr marL="9525" marR="9525" marT="9525" marB="0" anchor="ctr"/>
                </a:tc>
                <a:tc>
                  <a:txBody>
                    <a:bodyPr/>
                    <a:lstStyle/>
                    <a:p>
                      <a:pPr algn="ctr" fontAlgn="ctr"/>
                      <a:r>
                        <a:rPr lang="el-GR" sz="1000" b="0" i="0" u="none" strike="noStrike" dirty="0">
                          <a:solidFill>
                            <a:srgbClr val="000000"/>
                          </a:solidFill>
                          <a:latin typeface="Microsoft Sans Serif"/>
                        </a:rPr>
                        <a:t>10,5</a:t>
                      </a:r>
                    </a:p>
                  </a:txBody>
                  <a:tcPr marL="9525" marR="9525" marT="9525" marB="0" anchor="ctr">
                    <a:solidFill>
                      <a:srgbClr val="92D050"/>
                    </a:solidFill>
                  </a:tcPr>
                </a:tc>
              </a:tr>
              <a:tr h="241987">
                <a:tc>
                  <a:txBody>
                    <a:bodyPr/>
                    <a:lstStyle/>
                    <a:p>
                      <a:pPr algn="l" fontAlgn="ctr"/>
                      <a:r>
                        <a:rPr lang="el-GR" sz="1000" u="none" strike="noStrike" dirty="0">
                          <a:latin typeface="Microsoft Sans Serif" pitchFamily="34" charset="0"/>
                          <a:cs typeface="Microsoft Sans Serif" pitchFamily="34" charset="0"/>
                        </a:rPr>
                        <a:t>Θα μειωθεί</a:t>
                      </a:r>
                      <a:endParaRPr lang="el-GR" sz="10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525" marR="9525" marT="9528" marB="0" anchor="ctr"/>
                </a:tc>
                <a:tc>
                  <a:txBody>
                    <a:bodyPr/>
                    <a:lstStyle/>
                    <a:p>
                      <a:pPr algn="ctr" rtl="0" fontAlgn="ctr"/>
                      <a:r>
                        <a:rPr lang="el-GR" sz="1000" b="0" i="0" u="none" strike="noStrike">
                          <a:solidFill>
                            <a:srgbClr val="000000"/>
                          </a:solidFill>
                          <a:latin typeface="Microsoft Sans Serif"/>
                        </a:rPr>
                        <a:t>32,2</a:t>
                      </a:r>
                    </a:p>
                  </a:txBody>
                  <a:tcPr marL="9525" marR="9525" marT="9525" marB="0" anchor="ctr"/>
                </a:tc>
                <a:tc>
                  <a:txBody>
                    <a:bodyPr/>
                    <a:lstStyle/>
                    <a:p>
                      <a:pPr algn="ctr" rtl="0" fontAlgn="ctr"/>
                      <a:r>
                        <a:rPr lang="el-GR" sz="1000" b="0" i="0" u="none" strike="noStrike">
                          <a:solidFill>
                            <a:srgbClr val="000000"/>
                          </a:solidFill>
                          <a:latin typeface="Microsoft Sans Serif"/>
                        </a:rPr>
                        <a:t>30,9</a:t>
                      </a:r>
                    </a:p>
                  </a:txBody>
                  <a:tcPr marL="9525" marR="9525" marT="9525" marB="0" anchor="ctr"/>
                </a:tc>
                <a:tc>
                  <a:txBody>
                    <a:bodyPr/>
                    <a:lstStyle/>
                    <a:p>
                      <a:pPr algn="ctr" fontAlgn="ctr"/>
                      <a:r>
                        <a:rPr lang="el-GR" sz="1000" b="0" i="0" u="none" strike="noStrike">
                          <a:solidFill>
                            <a:srgbClr val="000000"/>
                          </a:solidFill>
                          <a:latin typeface="Microsoft Sans Serif"/>
                        </a:rPr>
                        <a:t>39,7</a:t>
                      </a:r>
                    </a:p>
                  </a:txBody>
                  <a:tcPr marL="9525" marR="9525" marT="9525" marB="0" anchor="ctr"/>
                </a:tc>
                <a:tc>
                  <a:txBody>
                    <a:bodyPr/>
                    <a:lstStyle/>
                    <a:p>
                      <a:pPr algn="ctr" fontAlgn="ctr"/>
                      <a:r>
                        <a:rPr lang="el-GR" sz="1000" b="0" i="0" u="none" strike="noStrike">
                          <a:solidFill>
                            <a:srgbClr val="000000"/>
                          </a:solidFill>
                          <a:latin typeface="Microsoft Sans Serif"/>
                        </a:rPr>
                        <a:t>25,9</a:t>
                      </a:r>
                    </a:p>
                  </a:txBody>
                  <a:tcPr marL="9525" marR="9525" marT="9525" marB="0" anchor="ctr"/>
                </a:tc>
                <a:tc>
                  <a:txBody>
                    <a:bodyPr/>
                    <a:lstStyle/>
                    <a:p>
                      <a:pPr algn="ctr" fontAlgn="ctr"/>
                      <a:r>
                        <a:rPr lang="el-GR" sz="1000" b="0" i="0" u="none" strike="noStrike">
                          <a:solidFill>
                            <a:srgbClr val="000000"/>
                          </a:solidFill>
                          <a:latin typeface="Microsoft Sans Serif"/>
                        </a:rPr>
                        <a:t>30,9</a:t>
                      </a:r>
                    </a:p>
                  </a:txBody>
                  <a:tcPr marL="9525" marR="9525" marT="9525" marB="0" anchor="ctr"/>
                </a:tc>
                <a:tc>
                  <a:txBody>
                    <a:bodyPr/>
                    <a:lstStyle/>
                    <a:p>
                      <a:pPr algn="ctr" fontAlgn="ctr"/>
                      <a:r>
                        <a:rPr lang="el-GR" sz="1000" b="0" i="0" u="none" strike="noStrike">
                          <a:solidFill>
                            <a:srgbClr val="000000"/>
                          </a:solidFill>
                          <a:latin typeface="Microsoft Sans Serif"/>
                        </a:rPr>
                        <a:t>29,7</a:t>
                      </a:r>
                    </a:p>
                  </a:txBody>
                  <a:tcPr marL="9525" marR="9525" marT="9525" marB="0" anchor="ctr"/>
                </a:tc>
                <a:tc>
                  <a:txBody>
                    <a:bodyPr/>
                    <a:lstStyle/>
                    <a:p>
                      <a:pPr algn="ctr" fontAlgn="ctr"/>
                      <a:r>
                        <a:rPr lang="el-GR" sz="1000" b="0" i="0" u="none" strike="noStrike">
                          <a:solidFill>
                            <a:srgbClr val="000000"/>
                          </a:solidFill>
                          <a:latin typeface="Microsoft Sans Serif"/>
                        </a:rPr>
                        <a:t>28,3</a:t>
                      </a:r>
                    </a:p>
                  </a:txBody>
                  <a:tcPr marL="9525" marR="9525" marT="9525" marB="0" anchor="ctr"/>
                </a:tc>
              </a:tr>
              <a:tr h="283849">
                <a:tc>
                  <a:txBody>
                    <a:bodyPr/>
                    <a:lstStyle/>
                    <a:p>
                      <a:pPr algn="l" fontAlgn="ctr"/>
                      <a:r>
                        <a:rPr lang="el-GR" sz="1000" u="none" strike="noStrike" dirty="0">
                          <a:latin typeface="Microsoft Sans Serif" pitchFamily="34" charset="0"/>
                          <a:cs typeface="Microsoft Sans Serif" pitchFamily="34" charset="0"/>
                        </a:rPr>
                        <a:t>θα παραμείνει </a:t>
                      </a:r>
                      <a:r>
                        <a:rPr lang="el-GR" sz="1000" u="none" strike="noStrike" dirty="0" smtClean="0">
                          <a:latin typeface="Microsoft Sans Serif" pitchFamily="34" charset="0"/>
                          <a:cs typeface="Microsoft Sans Serif" pitchFamily="34" charset="0"/>
                        </a:rPr>
                        <a:t>αμετάβλητη</a:t>
                      </a:r>
                      <a:endParaRPr lang="el-GR" sz="10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525" marR="9525" marT="9528" marB="0" anchor="ctr"/>
                </a:tc>
                <a:tc>
                  <a:txBody>
                    <a:bodyPr/>
                    <a:lstStyle/>
                    <a:p>
                      <a:pPr algn="ctr" rtl="0" fontAlgn="ctr"/>
                      <a:r>
                        <a:rPr lang="el-GR" sz="1000" b="0" i="0" u="none" strike="noStrike">
                          <a:solidFill>
                            <a:srgbClr val="000000"/>
                          </a:solidFill>
                          <a:latin typeface="Microsoft Sans Serif"/>
                        </a:rPr>
                        <a:t>54,0</a:t>
                      </a:r>
                    </a:p>
                  </a:txBody>
                  <a:tcPr marL="9525" marR="9525" marT="9525" marB="0" anchor="ctr"/>
                </a:tc>
                <a:tc>
                  <a:txBody>
                    <a:bodyPr/>
                    <a:lstStyle/>
                    <a:p>
                      <a:pPr algn="ctr" rtl="0" fontAlgn="ctr"/>
                      <a:r>
                        <a:rPr lang="el-GR" sz="1000" b="0" i="0" u="none" strike="noStrike">
                          <a:solidFill>
                            <a:srgbClr val="000000"/>
                          </a:solidFill>
                          <a:latin typeface="Microsoft Sans Serif"/>
                        </a:rPr>
                        <a:t>56,7</a:t>
                      </a:r>
                    </a:p>
                  </a:txBody>
                  <a:tcPr marL="9525" marR="9525" marT="9525" marB="0" anchor="ctr"/>
                </a:tc>
                <a:tc>
                  <a:txBody>
                    <a:bodyPr/>
                    <a:lstStyle/>
                    <a:p>
                      <a:pPr algn="ctr" fontAlgn="ctr"/>
                      <a:r>
                        <a:rPr lang="el-GR" sz="1000" b="0" i="0" u="none" strike="noStrike">
                          <a:solidFill>
                            <a:srgbClr val="000000"/>
                          </a:solidFill>
                          <a:latin typeface="Microsoft Sans Serif"/>
                        </a:rPr>
                        <a:t>49,0</a:t>
                      </a:r>
                    </a:p>
                  </a:txBody>
                  <a:tcPr marL="9525" marR="9525" marT="9525" marB="0" anchor="ctr"/>
                </a:tc>
                <a:tc>
                  <a:txBody>
                    <a:bodyPr/>
                    <a:lstStyle/>
                    <a:p>
                      <a:pPr algn="ctr" fontAlgn="ctr"/>
                      <a:r>
                        <a:rPr lang="el-GR" sz="1000" b="0" i="0" u="none" strike="noStrike">
                          <a:solidFill>
                            <a:srgbClr val="000000"/>
                          </a:solidFill>
                          <a:latin typeface="Microsoft Sans Serif"/>
                        </a:rPr>
                        <a:t>61,4</a:t>
                      </a:r>
                    </a:p>
                  </a:txBody>
                  <a:tcPr marL="9525" marR="9525" marT="9525" marB="0" anchor="ctr"/>
                </a:tc>
                <a:tc>
                  <a:txBody>
                    <a:bodyPr/>
                    <a:lstStyle/>
                    <a:p>
                      <a:pPr algn="ctr" fontAlgn="ctr"/>
                      <a:r>
                        <a:rPr lang="el-GR" sz="1000" b="0" i="0" u="none" strike="noStrike">
                          <a:solidFill>
                            <a:srgbClr val="000000"/>
                          </a:solidFill>
                          <a:latin typeface="Microsoft Sans Serif"/>
                        </a:rPr>
                        <a:t>58,1</a:t>
                      </a:r>
                    </a:p>
                  </a:txBody>
                  <a:tcPr marL="9525" marR="9525" marT="9525" marB="0" anchor="ctr"/>
                </a:tc>
                <a:tc>
                  <a:txBody>
                    <a:bodyPr/>
                    <a:lstStyle/>
                    <a:p>
                      <a:pPr algn="ctr" fontAlgn="ctr"/>
                      <a:r>
                        <a:rPr lang="el-GR" sz="1000" b="0" i="0" u="none" strike="noStrike">
                          <a:solidFill>
                            <a:srgbClr val="000000"/>
                          </a:solidFill>
                          <a:latin typeface="Microsoft Sans Serif"/>
                        </a:rPr>
                        <a:t>57,4</a:t>
                      </a:r>
                    </a:p>
                  </a:txBody>
                  <a:tcPr marL="9525" marR="9525" marT="9525" marB="0" anchor="ctr"/>
                </a:tc>
                <a:tc>
                  <a:txBody>
                    <a:bodyPr/>
                    <a:lstStyle/>
                    <a:p>
                      <a:pPr algn="ctr" fontAlgn="ctr"/>
                      <a:r>
                        <a:rPr lang="el-GR" sz="1000" b="0" i="0" u="none" strike="noStrike">
                          <a:solidFill>
                            <a:srgbClr val="000000"/>
                          </a:solidFill>
                          <a:latin typeface="Microsoft Sans Serif"/>
                        </a:rPr>
                        <a:t>52,6</a:t>
                      </a:r>
                    </a:p>
                  </a:txBody>
                  <a:tcPr marL="9525" marR="9525" marT="9525" marB="0" anchor="ctr"/>
                </a:tc>
              </a:tr>
              <a:tr h="248615">
                <a:tc>
                  <a:txBody>
                    <a:bodyPr/>
                    <a:lstStyle/>
                    <a:p>
                      <a:pPr algn="l" fontAlgn="ctr"/>
                      <a:r>
                        <a:rPr lang="el-GR" sz="1000" u="none" strike="noStrike" dirty="0">
                          <a:latin typeface="Microsoft Sans Serif" pitchFamily="34" charset="0"/>
                          <a:cs typeface="Microsoft Sans Serif" pitchFamily="34" charset="0"/>
                        </a:rPr>
                        <a:t>ΔΑ</a:t>
                      </a:r>
                      <a:endParaRPr lang="el-GR" sz="10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525" marR="9525" marT="9528" marB="0" anchor="ctr"/>
                </a:tc>
                <a:tc>
                  <a:txBody>
                    <a:bodyPr/>
                    <a:lstStyle/>
                    <a:p>
                      <a:pPr algn="ctr" rtl="0" fontAlgn="ctr"/>
                      <a:r>
                        <a:rPr lang="el-GR" sz="1000" b="0" i="0" u="none" strike="noStrike">
                          <a:solidFill>
                            <a:srgbClr val="000000"/>
                          </a:solidFill>
                          <a:latin typeface="Microsoft Sans Serif"/>
                        </a:rPr>
                        <a:t>11,3</a:t>
                      </a:r>
                    </a:p>
                  </a:txBody>
                  <a:tcPr marL="9525" marR="9525" marT="9525" marB="0" anchor="ctr"/>
                </a:tc>
                <a:tc>
                  <a:txBody>
                    <a:bodyPr/>
                    <a:lstStyle/>
                    <a:p>
                      <a:pPr algn="ctr" rtl="0" fontAlgn="ctr"/>
                      <a:r>
                        <a:rPr lang="el-GR" sz="1000" b="0" i="0" u="none" strike="noStrike" dirty="0">
                          <a:solidFill>
                            <a:srgbClr val="000000"/>
                          </a:solidFill>
                          <a:latin typeface="Microsoft Sans Serif"/>
                        </a:rPr>
                        <a:t>8,2</a:t>
                      </a:r>
                    </a:p>
                  </a:txBody>
                  <a:tcPr marL="9525" marR="9525" marT="9525" marB="0" anchor="ctr"/>
                </a:tc>
                <a:tc>
                  <a:txBody>
                    <a:bodyPr/>
                    <a:lstStyle/>
                    <a:p>
                      <a:pPr algn="ctr" fontAlgn="ctr"/>
                      <a:r>
                        <a:rPr lang="en-US" sz="1000" b="0" i="0" u="none" strike="noStrike" dirty="0" smtClean="0">
                          <a:solidFill>
                            <a:srgbClr val="000000"/>
                          </a:solidFill>
                          <a:latin typeface="Microsoft Sans Serif"/>
                        </a:rPr>
                        <a:t>9.0</a:t>
                      </a:r>
                      <a:endParaRPr lang="el-GR" sz="1000" b="0" i="0" u="none" strike="noStrike" dirty="0">
                        <a:solidFill>
                          <a:srgbClr val="000000"/>
                        </a:solidFill>
                        <a:latin typeface="Microsoft Sans Serif"/>
                      </a:endParaRPr>
                    </a:p>
                  </a:txBody>
                  <a:tcPr marL="9525" marR="9525" marT="9525" marB="0" anchor="ctr"/>
                </a:tc>
                <a:tc>
                  <a:txBody>
                    <a:bodyPr/>
                    <a:lstStyle/>
                    <a:p>
                      <a:pPr algn="ctr" fontAlgn="ctr"/>
                      <a:r>
                        <a:rPr lang="el-GR" sz="1000" b="0" i="0" u="none" strike="noStrike" dirty="0" smtClean="0">
                          <a:solidFill>
                            <a:srgbClr val="000000"/>
                          </a:solidFill>
                          <a:latin typeface="Microsoft Sans Serif"/>
                        </a:rPr>
                        <a:t>11,</a:t>
                      </a:r>
                      <a:r>
                        <a:rPr lang="en-US" sz="1000" b="0" i="0" u="none" strike="noStrike" dirty="0" smtClean="0">
                          <a:solidFill>
                            <a:srgbClr val="000000"/>
                          </a:solidFill>
                          <a:latin typeface="Microsoft Sans Serif"/>
                        </a:rPr>
                        <a:t>5</a:t>
                      </a:r>
                      <a:endParaRPr lang="el-GR" sz="1000" b="0" i="0" u="none" strike="noStrike" dirty="0">
                        <a:solidFill>
                          <a:srgbClr val="000000"/>
                        </a:solidFill>
                        <a:latin typeface="Microsoft Sans Serif"/>
                      </a:endParaRPr>
                    </a:p>
                  </a:txBody>
                  <a:tcPr marL="9525" marR="9525" marT="9525" marB="0" anchor="ctr"/>
                </a:tc>
                <a:tc>
                  <a:txBody>
                    <a:bodyPr/>
                    <a:lstStyle/>
                    <a:p>
                      <a:pPr algn="ctr" fontAlgn="ctr"/>
                      <a:r>
                        <a:rPr lang="el-GR" sz="1000" b="0" i="0" u="none" strike="noStrike" dirty="0" smtClean="0">
                          <a:solidFill>
                            <a:srgbClr val="000000"/>
                          </a:solidFill>
                          <a:latin typeface="Microsoft Sans Serif"/>
                        </a:rPr>
                        <a:t>8,</a:t>
                      </a:r>
                      <a:r>
                        <a:rPr lang="en-US" sz="1000" b="0" i="0" u="none" strike="noStrike" dirty="0" smtClean="0">
                          <a:solidFill>
                            <a:srgbClr val="000000"/>
                          </a:solidFill>
                          <a:latin typeface="Microsoft Sans Serif"/>
                        </a:rPr>
                        <a:t>2</a:t>
                      </a:r>
                      <a:endParaRPr lang="el-GR" sz="1000" b="0" i="0" u="none" strike="noStrike" dirty="0">
                        <a:solidFill>
                          <a:srgbClr val="000000"/>
                        </a:solidFill>
                        <a:latin typeface="Microsoft Sans Serif"/>
                      </a:endParaRPr>
                    </a:p>
                  </a:txBody>
                  <a:tcPr marL="9525" marR="9525" marT="9525" marB="0" anchor="ctr"/>
                </a:tc>
                <a:tc>
                  <a:txBody>
                    <a:bodyPr/>
                    <a:lstStyle/>
                    <a:p>
                      <a:pPr algn="ctr" fontAlgn="ctr"/>
                      <a:r>
                        <a:rPr lang="el-GR" sz="1000" b="0" i="0" u="none" strike="noStrike">
                          <a:solidFill>
                            <a:srgbClr val="000000"/>
                          </a:solidFill>
                          <a:latin typeface="Microsoft Sans Serif"/>
                        </a:rPr>
                        <a:t>8,9</a:t>
                      </a:r>
                    </a:p>
                  </a:txBody>
                  <a:tcPr marL="9525" marR="9525" marT="9525" marB="0" anchor="ctr"/>
                </a:tc>
                <a:tc>
                  <a:txBody>
                    <a:bodyPr/>
                    <a:lstStyle/>
                    <a:p>
                      <a:pPr algn="ctr" fontAlgn="ctr"/>
                      <a:r>
                        <a:rPr lang="el-GR" sz="1000" b="0" i="0" u="none" strike="noStrike" dirty="0">
                          <a:solidFill>
                            <a:srgbClr val="000000"/>
                          </a:solidFill>
                          <a:latin typeface="Microsoft Sans Serif"/>
                        </a:rPr>
                        <a:t>8,6</a:t>
                      </a:r>
                    </a:p>
                  </a:txBody>
                  <a:tcPr marL="9525" marR="9525" marT="9525" marB="0" anchor="ct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8"/>
          <p:cNvSpPr>
            <a:spLocks noGrp="1" noChangeArrowheads="1"/>
          </p:cNvSpPr>
          <p:nvPr>
            <p:ph type="ctrTitle" idx="4294967295"/>
          </p:nvPr>
        </p:nvSpPr>
        <p:spPr>
          <a:xfrm>
            <a:off x="1143000" y="332657"/>
            <a:ext cx="7421563" cy="491256"/>
          </a:xfrm>
        </p:spPr>
        <p:txBody>
          <a:bodyPr/>
          <a:lstStyle/>
          <a:p>
            <a:pPr algn="ctr" eaLnBrk="1" hangingPunct="1">
              <a:defRPr/>
            </a:pPr>
            <a:r>
              <a:rPr lang="el-GR" sz="1500" u="sng"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ΕΠΕΝΔΥΤΙΚΗ ΔΡΑΣΤΗΡΙΟΤΗΤΑ </a:t>
            </a:r>
            <a:br>
              <a:rPr lang="el-GR" sz="1500" u="sng"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ΠΡΟΒΛΕΨΗ ΕΠΟΜΕΝΟΥ ΕΞΑΜΗΝΟΥ</a:t>
            </a:r>
            <a:br>
              <a:rPr lang="el-GR" sz="1400" u="sng" dirty="0" smtClean="0">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 </a:t>
            </a:r>
            <a:r>
              <a:rPr lang="el-GR" sz="1200" u="sng" dirty="0" smtClean="0">
                <a:latin typeface="Microsoft Sans Serif" panose="020B0604020202020204" pitchFamily="34" charset="0"/>
                <a:cs typeface="Microsoft Sans Serif" panose="020B0604020202020204" pitchFamily="34" charset="0"/>
              </a:rPr>
              <a:t>ΣΥΓΚΡΙΣΗ ΜΕ ΠΡΟΗΓΟΥΜΕΝΕΣ ΕΡΕΥΝΕΣ</a:t>
            </a:r>
            <a:endParaRPr lang="el-GR" sz="1400" u="sng" dirty="0" smtClean="0">
              <a:latin typeface="Microsoft Sans Serif" panose="020B0604020202020204" pitchFamily="34" charset="0"/>
              <a:cs typeface="Microsoft Sans Serif" panose="020B0604020202020204" pitchFamily="34" charset="0"/>
            </a:endParaRPr>
          </a:p>
        </p:txBody>
      </p:sp>
      <p:graphicFrame>
        <p:nvGraphicFramePr>
          <p:cNvPr id="4" name="Γράφημα 3"/>
          <p:cNvGraphicFramePr/>
          <p:nvPr>
            <p:extLst>
              <p:ext uri="{D42A27DB-BD31-4B8C-83A1-F6EECF244321}">
                <p14:modId xmlns:p14="http://schemas.microsoft.com/office/powerpoint/2010/main" val="1931132170"/>
              </p:ext>
            </p:extLst>
          </p:nvPr>
        </p:nvGraphicFramePr>
        <p:xfrm>
          <a:off x="683568" y="1340768"/>
          <a:ext cx="7344816" cy="4608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8"/>
          <p:cNvSpPr>
            <a:spLocks noGrp="1" noChangeArrowheads="1"/>
          </p:cNvSpPr>
          <p:nvPr>
            <p:ph type="ctrTitle" idx="4294967295"/>
          </p:nvPr>
        </p:nvSpPr>
        <p:spPr>
          <a:xfrm>
            <a:off x="1143000" y="332656"/>
            <a:ext cx="7421563" cy="216619"/>
          </a:xfrm>
        </p:spPr>
        <p:txBody>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Ο ισολογισμός της εταιρίας σας έκλεισε το 2016 με κέρδη ή με ζημιές;</a:t>
            </a:r>
          </a:p>
        </p:txBody>
      </p:sp>
      <p:graphicFrame>
        <p:nvGraphicFramePr>
          <p:cNvPr id="4" name="Γράφημα 3"/>
          <p:cNvGraphicFramePr/>
          <p:nvPr>
            <p:extLst>
              <p:ext uri="{D42A27DB-BD31-4B8C-83A1-F6EECF244321}">
                <p14:modId xmlns:p14="http://schemas.microsoft.com/office/powerpoint/2010/main" val="1529793345"/>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5" name="Ορθογώνιο 4"/>
          <p:cNvSpPr/>
          <p:nvPr/>
        </p:nvSpPr>
        <p:spPr>
          <a:xfrm>
            <a:off x="395536" y="5301208"/>
            <a:ext cx="8352928" cy="1477328"/>
          </a:xfrm>
          <a:prstGeom prst="rect">
            <a:avLst/>
          </a:prstGeom>
        </p:spPr>
        <p:txBody>
          <a:bodyPr wrap="square">
            <a:spAutoFit/>
          </a:bodyPr>
          <a:lstStyle/>
          <a:p>
            <a:pPr algn="just"/>
            <a:r>
              <a:rPr lang="el-GR" dirty="0" smtClean="0"/>
              <a:t>Η </a:t>
            </a:r>
            <a:r>
              <a:rPr lang="el-GR" dirty="0"/>
              <a:t>απαισιόδοξη εικόνα ως προς τις προοπτικές των μικρών και πολύ μικρών επιχειρήσεων, όπως αυτή αποτυπώνεται στους δείκτες της επενδυτικής δραστηριότητας </a:t>
            </a:r>
            <a:r>
              <a:rPr lang="el-GR" dirty="0" smtClean="0"/>
              <a:t>σχετίζεται </a:t>
            </a:r>
            <a:r>
              <a:rPr lang="el-GR" dirty="0"/>
              <a:t>με τις προοπτικές κερδοφορίας αυτής της κατηγορίας των </a:t>
            </a:r>
            <a:r>
              <a:rPr lang="el-GR" dirty="0" smtClean="0"/>
              <a:t>επιχειρήσεων, </a:t>
            </a:r>
            <a:r>
              <a:rPr lang="el-GR" dirty="0"/>
              <a:t>αφού για τις μισές περίπου από αυτές τις επιχειρήσεις (ποσοστό </a:t>
            </a:r>
            <a:r>
              <a:rPr lang="el-GR" dirty="0" smtClean="0"/>
              <a:t>43,4%) </a:t>
            </a:r>
            <a:r>
              <a:rPr lang="el-GR" dirty="0"/>
              <a:t>το 2016 έκλεισε με </a:t>
            </a:r>
            <a:r>
              <a:rPr lang="el-GR" dirty="0" smtClean="0"/>
              <a:t>ζημιές</a:t>
            </a:r>
            <a:r>
              <a:rPr lang="en-US" dirty="0" smtClean="0"/>
              <a:t>.</a:t>
            </a:r>
            <a:endParaRPr lang="el-GR" dirty="0"/>
          </a:p>
        </p:txBody>
      </p:sp>
    </p:spTree>
    <p:extLst>
      <p:ext uri="{BB962C8B-B14F-4D97-AF65-F5344CB8AC3E}">
        <p14:creationId xmlns:p14="http://schemas.microsoft.com/office/powerpoint/2010/main" val="133256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8"/>
          <p:cNvSpPr>
            <a:spLocks noGrp="1" noChangeArrowheads="1"/>
          </p:cNvSpPr>
          <p:nvPr>
            <p:ph type="ctrTitle" idx="4294967295"/>
          </p:nvPr>
        </p:nvSpPr>
        <p:spPr>
          <a:xfrm>
            <a:off x="179512" y="1052736"/>
            <a:ext cx="4437112" cy="503386"/>
          </a:xfrm>
        </p:spPr>
        <p:txBody>
          <a:bodyPr/>
          <a:lstStyle/>
          <a:p>
            <a:pPr algn="ctr"/>
            <a:r>
              <a:rPr lang="el-GR" sz="1400" u="sng" dirty="0" smtClean="0">
                <a:latin typeface="Microsoft Sans Serif" panose="020B0604020202020204" pitchFamily="34" charset="0"/>
                <a:cs typeface="Microsoft Sans Serif" panose="020B0604020202020204" pitchFamily="34" charset="0"/>
              </a:rPr>
              <a:t>Η  επιχείρηση έχει υπαχθεί σε κάποιο από τα πρόσφατα προγράμματα ΕΣΠΑ και Αναπτυξιακού, ή χρηματοδοτήσεις του ΕΤΕΑΝ;</a:t>
            </a:r>
            <a:br>
              <a:rPr lang="el-GR" sz="1400" u="sng" dirty="0" smtClean="0">
                <a:latin typeface="Microsoft Sans Serif" panose="020B0604020202020204" pitchFamily="34" charset="0"/>
                <a:cs typeface="Microsoft Sans Serif" panose="020B0604020202020204" pitchFamily="34" charset="0"/>
              </a:rPr>
            </a:br>
            <a:endParaRPr lang="el-GR" sz="1400" u="sng" dirty="0">
              <a:latin typeface="Microsoft Sans Serif" panose="020B0604020202020204" pitchFamily="34" charset="0"/>
              <a:cs typeface="Microsoft Sans Serif" panose="020B0604020202020204" pitchFamily="34" charset="0"/>
            </a:endParaRPr>
          </a:p>
        </p:txBody>
      </p:sp>
      <p:graphicFrame>
        <p:nvGraphicFramePr>
          <p:cNvPr id="4" name="Γράφημα 3"/>
          <p:cNvGraphicFramePr/>
          <p:nvPr>
            <p:extLst>
              <p:ext uri="{D42A27DB-BD31-4B8C-83A1-F6EECF244321}">
                <p14:modId xmlns:p14="http://schemas.microsoft.com/office/powerpoint/2010/main" val="1833980968"/>
              </p:ext>
            </p:extLst>
          </p:nvPr>
        </p:nvGraphicFramePr>
        <p:xfrm>
          <a:off x="251520" y="1988840"/>
          <a:ext cx="4248472" cy="316835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8"/>
          <p:cNvSpPr>
            <a:spLocks noGrp="1" noChangeArrowheads="1"/>
          </p:cNvSpPr>
          <p:nvPr>
            <p:ph type="ctrTitle" idx="4294967295"/>
          </p:nvPr>
        </p:nvSpPr>
        <p:spPr>
          <a:xfrm>
            <a:off x="4575373" y="1052736"/>
            <a:ext cx="4568627" cy="503386"/>
          </a:xfrm>
        </p:spPr>
        <p:txBody>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Η επιχείρησή σας σχεδιάζει να κάνει αίτηση για υπαγωγή σε κάποιο πρόγραμμα επενδύσεων (ΕΣΠΑ, Αναπτυξιακός) την επόμενη προγραμματική περίοδο;</a:t>
            </a:r>
            <a:r>
              <a:rPr lang="el-GR" sz="1400" u="sng" dirty="0" smtClean="0"/>
              <a:t/>
            </a:r>
            <a:br>
              <a:rPr lang="el-GR" sz="1400" u="sng" dirty="0" smtClean="0"/>
            </a:br>
            <a:endParaRPr lang="el-GR" sz="1400" u="sng" dirty="0" smtClean="0">
              <a:latin typeface="Microsoft Sans Serif" panose="020B0604020202020204" pitchFamily="34" charset="0"/>
              <a:cs typeface="Microsoft Sans Serif" panose="020B0604020202020204" pitchFamily="34" charset="0"/>
            </a:endParaRPr>
          </a:p>
        </p:txBody>
      </p:sp>
      <p:graphicFrame>
        <p:nvGraphicFramePr>
          <p:cNvPr id="6" name="Γράφημα 5"/>
          <p:cNvGraphicFramePr/>
          <p:nvPr>
            <p:extLst>
              <p:ext uri="{D42A27DB-BD31-4B8C-83A1-F6EECF244321}">
                <p14:modId xmlns:p14="http://schemas.microsoft.com/office/powerpoint/2010/main" val="986637032"/>
              </p:ext>
            </p:extLst>
          </p:nvPr>
        </p:nvGraphicFramePr>
        <p:xfrm>
          <a:off x="4716016" y="1772816"/>
          <a:ext cx="4104456" cy="3616176"/>
        </p:xfrm>
        <a:graphic>
          <a:graphicData uri="http://schemas.openxmlformats.org/drawingml/2006/chart">
            <c:chart xmlns:c="http://schemas.openxmlformats.org/drawingml/2006/chart" xmlns:r="http://schemas.openxmlformats.org/officeDocument/2006/relationships" r:id="rId4"/>
          </a:graphicData>
        </a:graphic>
      </p:graphicFrame>
      <p:sp>
        <p:nvSpPr>
          <p:cNvPr id="2" name="Ορθογώνιο 1"/>
          <p:cNvSpPr/>
          <p:nvPr/>
        </p:nvSpPr>
        <p:spPr>
          <a:xfrm>
            <a:off x="467544" y="5103674"/>
            <a:ext cx="7992888" cy="1477328"/>
          </a:xfrm>
          <a:prstGeom prst="rect">
            <a:avLst/>
          </a:prstGeom>
        </p:spPr>
        <p:txBody>
          <a:bodyPr wrap="square">
            <a:spAutoFit/>
          </a:bodyPr>
          <a:lstStyle/>
          <a:p>
            <a:pPr algn="just"/>
            <a:r>
              <a:rPr lang="el-GR" b="1" dirty="0">
                <a:latin typeface="Arial" panose="020B0604020202020204" pitchFamily="34" charset="0"/>
                <a:ea typeface="Times New Roman"/>
                <a:cs typeface="Arial" panose="020B0604020202020204" pitchFamily="34" charset="0"/>
              </a:rPr>
              <a:t>Ένα δεύτερο στοιχείο που υπογραμμίζει περαιτέρω το ιδιαίτερα χαμηλό επίπεδο της επενδυτικής δραστηριότητας είναι και το σχετικά μικρό ποσοστό από τις μικρές και πολύ μικρές επιχειρήσεις (6,4%) που έχει υπαχθεί σε κάποιο πρόγραμμα χρηματοδότησης επιχειρήσεων, όπως το ΕΣΠΑ ή ο Αναπτυξιακός Νόμος.</a:t>
            </a:r>
            <a:endParaRPr lang="el-GR"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9927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8"/>
          <p:cNvSpPr>
            <a:spLocks noGrp="1" noChangeArrowheads="1"/>
          </p:cNvSpPr>
          <p:nvPr>
            <p:ph type="ctrTitle" idx="4294967295"/>
          </p:nvPr>
        </p:nvSpPr>
        <p:spPr>
          <a:xfrm>
            <a:off x="1247254" y="404664"/>
            <a:ext cx="7350125" cy="216049"/>
          </a:xfrm>
        </p:spPr>
        <p:txBody>
          <a:bodyPr/>
          <a:lstStyle/>
          <a:p>
            <a:pPr algn="ctr"/>
            <a:r>
              <a:rPr lang="el-GR" sz="1400" dirty="0">
                <a:latin typeface="Microsoft Sans Serif" panose="020B0604020202020204" pitchFamily="34" charset="0"/>
                <a:cs typeface="Microsoft Sans Serif" panose="020B0604020202020204" pitchFamily="34" charset="0"/>
              </a:rPr>
              <a:t>Η επιχείρησή σας σχεδιάζει να κάνει αίτηση για υπαγωγή σε κάποιο πρόγραμμα επενδύσεων (ΕΣΠΑ, Αναπτυξιακός) την επόμενη προγραμματική περίοδο</a:t>
            </a:r>
            <a:r>
              <a:rPr lang="el-GR" sz="1400" dirty="0" smtClean="0">
                <a:latin typeface="Microsoft Sans Serif" panose="020B0604020202020204" pitchFamily="34" charset="0"/>
                <a:cs typeface="Microsoft Sans Serif" panose="020B0604020202020204" pitchFamily="34" charset="0"/>
              </a:rPr>
              <a:t>;</a:t>
            </a:r>
            <a:br>
              <a:rPr lang="el-GR" sz="14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 </a:t>
            </a:r>
            <a:r>
              <a:rPr lang="el-GR" sz="1200" dirty="0" smtClean="0">
                <a:latin typeface="Microsoft Sans Serif" panose="020B0604020202020204" pitchFamily="34" charset="0"/>
                <a:cs typeface="Microsoft Sans Serif" panose="020B0604020202020204" pitchFamily="34" charset="0"/>
              </a:rPr>
              <a:t>-Ανά κατηγορία -</a:t>
            </a:r>
          </a:p>
        </p:txBody>
      </p:sp>
      <p:graphicFrame>
        <p:nvGraphicFramePr>
          <p:cNvPr id="9" name="12 - Πίνακας"/>
          <p:cNvGraphicFramePr>
            <a:graphicFrameLocks noGrp="1"/>
          </p:cNvGraphicFramePr>
          <p:nvPr>
            <p:extLst>
              <p:ext uri="{D42A27DB-BD31-4B8C-83A1-F6EECF244321}">
                <p14:modId xmlns:p14="http://schemas.microsoft.com/office/powerpoint/2010/main" val="712983183"/>
              </p:ext>
            </p:extLst>
          </p:nvPr>
        </p:nvGraphicFramePr>
        <p:xfrm>
          <a:off x="971600" y="2204864"/>
          <a:ext cx="7386614" cy="1271588"/>
        </p:xfrm>
        <a:graphic>
          <a:graphicData uri="http://schemas.openxmlformats.org/drawingml/2006/table">
            <a:tbl>
              <a:tblPr>
                <a:tableStyleId>{616DA210-FB5B-4158-B5E0-FEB733F419BA}</a:tableStyleId>
              </a:tblPr>
              <a:tblGrid>
                <a:gridCol w="1005594"/>
                <a:gridCol w="627986"/>
                <a:gridCol w="710251"/>
                <a:gridCol w="639226"/>
                <a:gridCol w="639226"/>
                <a:gridCol w="568201"/>
                <a:gridCol w="639226"/>
                <a:gridCol w="639226"/>
                <a:gridCol w="639226"/>
                <a:gridCol w="639226"/>
                <a:gridCol w="639226"/>
              </a:tblGrid>
              <a:tr h="231748">
                <a:tc rowSpan="2">
                  <a:txBody>
                    <a:bodyPr/>
                    <a:lstStyle/>
                    <a:p>
                      <a:pPr algn="ctr" rtl="0" fontAlgn="b"/>
                      <a:r>
                        <a:rPr lang="en-US" sz="900" u="none" strike="noStrike" dirty="0">
                          <a:latin typeface="Microsoft Sans Serif" pitchFamily="34" charset="0"/>
                          <a:cs typeface="Microsoft Sans Serif" pitchFamily="34" charset="0"/>
                        </a:rPr>
                        <a:t> </a:t>
                      </a:r>
                      <a:endParaRPr lang="en-US" sz="9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8466" marR="8466" marT="8471" marB="0" anchor="ctr"/>
                </a:tc>
                <a:tc gridSpan="3">
                  <a:txBody>
                    <a:bodyPr/>
                    <a:lstStyle/>
                    <a:p>
                      <a:pPr algn="ctr" rtl="0" fontAlgn="ctr"/>
                      <a:r>
                        <a:rPr lang="el-GR" sz="900" u="none" strike="noStrike">
                          <a:latin typeface="Microsoft Sans Serif" pitchFamily="34" charset="0"/>
                          <a:cs typeface="Microsoft Sans Serif" pitchFamily="34" charset="0"/>
                        </a:rPr>
                        <a:t>ΚΛΑΔΟΣ</a:t>
                      </a:r>
                      <a:endParaRPr lang="el-GR" sz="900" b="1" i="0" u="none" strike="noStrike">
                        <a:solidFill>
                          <a:srgbClr val="FFFFFF"/>
                        </a:solidFill>
                        <a:latin typeface="Microsoft Sans Serif" panose="020B0604020202020204" pitchFamily="34" charset="0"/>
                        <a:cs typeface="Microsoft Sans Serif" panose="020B0604020202020204" pitchFamily="34" charset="0"/>
                      </a:endParaRPr>
                    </a:p>
                  </a:txBody>
                  <a:tcPr marL="8466" marR="8466" marT="8471" marB="0" anchor="ctr"/>
                </a:tc>
                <a:tc hMerge="1">
                  <a:txBody>
                    <a:bodyPr/>
                    <a:lstStyle/>
                    <a:p>
                      <a:endParaRPr lang="en-US"/>
                    </a:p>
                  </a:txBody>
                  <a:tcPr/>
                </a:tc>
                <a:tc hMerge="1">
                  <a:txBody>
                    <a:bodyPr/>
                    <a:lstStyle/>
                    <a:p>
                      <a:endParaRPr lang="en-US"/>
                    </a:p>
                  </a:txBody>
                  <a:tcPr/>
                </a:tc>
                <a:tc gridSpan="4">
                  <a:txBody>
                    <a:bodyPr/>
                    <a:lstStyle/>
                    <a:p>
                      <a:pPr algn="ctr" rtl="0" fontAlgn="ctr"/>
                      <a:r>
                        <a:rPr lang="el-GR" sz="900" u="none" strike="noStrike" dirty="0">
                          <a:latin typeface="Microsoft Sans Serif" pitchFamily="34" charset="0"/>
                          <a:cs typeface="Microsoft Sans Serif" pitchFamily="34" charset="0"/>
                        </a:rPr>
                        <a:t>ΕΤΗ ΛΕΙΤΟΥΡΓΙΑΣ</a:t>
                      </a:r>
                      <a:endParaRPr lang="el-GR" sz="900" b="1" i="0" u="none" strike="noStrike" dirty="0">
                        <a:solidFill>
                          <a:srgbClr val="FFFFFF"/>
                        </a:solidFill>
                        <a:latin typeface="Microsoft Sans Serif" panose="020B0604020202020204" pitchFamily="34" charset="0"/>
                        <a:cs typeface="Microsoft Sans Serif" panose="020B0604020202020204" pitchFamily="34" charset="0"/>
                      </a:endParaRPr>
                    </a:p>
                  </a:txBody>
                  <a:tcPr marL="8466" marR="8466" marT="8471" marB="0" anchor="ct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rtl="0" fontAlgn="ctr"/>
                      <a:r>
                        <a:rPr lang="el-GR" sz="900" b="0" i="0" u="none" strike="noStrike" dirty="0">
                          <a:solidFill>
                            <a:srgbClr val="000000"/>
                          </a:solidFill>
                          <a:latin typeface="Microsoft Sans Serif"/>
                        </a:rPr>
                        <a:t>Ετήσιος τζίρος</a:t>
                      </a:r>
                    </a:p>
                  </a:txBody>
                  <a:tcPr marL="9525" marR="9525" marT="9525" marB="0" anchor="ctr"/>
                </a:tc>
                <a:tc hMerge="1">
                  <a:txBody>
                    <a:bodyPr/>
                    <a:lstStyle/>
                    <a:p>
                      <a:endParaRPr lang="el-GR"/>
                    </a:p>
                  </a:txBody>
                  <a:tcPr/>
                </a:tc>
                <a:tc hMerge="1">
                  <a:txBody>
                    <a:bodyPr/>
                    <a:lstStyle/>
                    <a:p>
                      <a:endParaRPr lang="el-GR"/>
                    </a:p>
                  </a:txBody>
                  <a:tcPr/>
                </a:tc>
              </a:tr>
              <a:tr h="344596">
                <a:tc vMerge="1">
                  <a:txBody>
                    <a:bodyPr/>
                    <a:lstStyle/>
                    <a:p>
                      <a:endParaRPr lang="en-US"/>
                    </a:p>
                  </a:txBody>
                  <a:tcPr/>
                </a:tc>
                <a:tc>
                  <a:txBody>
                    <a:bodyPr/>
                    <a:lstStyle/>
                    <a:p>
                      <a:pPr algn="ctr" rtl="0" fontAlgn="ctr"/>
                      <a:r>
                        <a:rPr lang="el-GR" sz="900" u="none" strike="noStrike">
                          <a:latin typeface="Microsoft Sans Serif" pitchFamily="34" charset="0"/>
                          <a:cs typeface="Microsoft Sans Serif" pitchFamily="34" charset="0"/>
                        </a:rPr>
                        <a:t>Εμπόριο</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8466" marR="8466" marT="8471" marB="0" anchor="ctr"/>
                </a:tc>
                <a:tc>
                  <a:txBody>
                    <a:bodyPr/>
                    <a:lstStyle/>
                    <a:p>
                      <a:pPr algn="ctr" rtl="0" fontAlgn="ctr"/>
                      <a:r>
                        <a:rPr lang="el-GR" sz="900" u="none" strike="noStrike">
                          <a:latin typeface="Microsoft Sans Serif" pitchFamily="34" charset="0"/>
                          <a:cs typeface="Microsoft Sans Serif" pitchFamily="34" charset="0"/>
                        </a:rPr>
                        <a:t>Μεταποίηση</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8466" marR="8466" marT="8471" marB="0" anchor="ctr"/>
                </a:tc>
                <a:tc>
                  <a:txBody>
                    <a:bodyPr/>
                    <a:lstStyle/>
                    <a:p>
                      <a:pPr algn="ctr" rtl="0" fontAlgn="ctr"/>
                      <a:r>
                        <a:rPr lang="el-GR" sz="900" u="none" strike="noStrike" dirty="0">
                          <a:latin typeface="Microsoft Sans Serif" pitchFamily="34" charset="0"/>
                          <a:cs typeface="Microsoft Sans Serif" pitchFamily="34" charset="0"/>
                        </a:rPr>
                        <a:t>Υπηρεσίες</a:t>
                      </a:r>
                      <a:endParaRPr lang="el-GR" sz="900" b="1" i="0" u="none" strike="noStrike" dirty="0">
                        <a:solidFill>
                          <a:srgbClr val="990033"/>
                        </a:solidFill>
                        <a:latin typeface="Microsoft Sans Serif" panose="020B0604020202020204" pitchFamily="34" charset="0"/>
                        <a:cs typeface="Microsoft Sans Serif" panose="020B0604020202020204" pitchFamily="34" charset="0"/>
                      </a:endParaRPr>
                    </a:p>
                  </a:txBody>
                  <a:tcPr marL="8466" marR="8466" marT="8471" marB="0" anchor="ctr"/>
                </a:tc>
                <a:tc>
                  <a:txBody>
                    <a:bodyPr/>
                    <a:lstStyle/>
                    <a:p>
                      <a:pPr algn="ctr" rtl="0" fontAlgn="ctr"/>
                      <a:r>
                        <a:rPr lang="el-GR" sz="900" u="none" strike="noStrike">
                          <a:latin typeface="Microsoft Sans Serif" pitchFamily="34" charset="0"/>
                          <a:cs typeface="Microsoft Sans Serif" pitchFamily="34" charset="0"/>
                        </a:rPr>
                        <a:t>έως 5 χρόνια</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8466" marR="8466" marT="8471" marB="0" anchor="ctr"/>
                </a:tc>
                <a:tc>
                  <a:txBody>
                    <a:bodyPr/>
                    <a:lstStyle/>
                    <a:p>
                      <a:pPr algn="ctr" rtl="0" fontAlgn="ctr"/>
                      <a:r>
                        <a:rPr lang="el-GR" sz="900" u="none" strike="noStrike">
                          <a:latin typeface="Microsoft Sans Serif" pitchFamily="34" charset="0"/>
                          <a:cs typeface="Microsoft Sans Serif" pitchFamily="34" charset="0"/>
                        </a:rPr>
                        <a:t>5-10 χρόνια</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8466" marR="8466" marT="8471" marB="0" anchor="ctr"/>
                </a:tc>
                <a:tc>
                  <a:txBody>
                    <a:bodyPr/>
                    <a:lstStyle/>
                    <a:p>
                      <a:pPr algn="ctr" rtl="0" fontAlgn="ctr"/>
                      <a:r>
                        <a:rPr lang="el-GR" sz="900" u="none" strike="noStrike">
                          <a:latin typeface="Microsoft Sans Serif" pitchFamily="34" charset="0"/>
                          <a:cs typeface="Microsoft Sans Serif" pitchFamily="34" charset="0"/>
                        </a:rPr>
                        <a:t>10-15 χρόνια</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8466" marR="8466" marT="8471" marB="0" anchor="ctr"/>
                </a:tc>
                <a:tc>
                  <a:txBody>
                    <a:bodyPr/>
                    <a:lstStyle/>
                    <a:p>
                      <a:pPr algn="ctr" rtl="0" fontAlgn="ctr"/>
                      <a:r>
                        <a:rPr lang="el-GR" sz="900" u="none" strike="noStrike">
                          <a:latin typeface="Microsoft Sans Serif" pitchFamily="34" charset="0"/>
                          <a:cs typeface="Microsoft Sans Serif" pitchFamily="34" charset="0"/>
                        </a:rPr>
                        <a:t>15 χρόνια και άνω</a:t>
                      </a:r>
                      <a:endParaRPr lang="el-GR" sz="900" b="1" i="0" u="none" strike="noStrike">
                        <a:solidFill>
                          <a:srgbClr val="990033"/>
                        </a:solidFill>
                        <a:latin typeface="Microsoft Sans Serif" panose="020B0604020202020204" pitchFamily="34" charset="0"/>
                        <a:cs typeface="Microsoft Sans Serif" panose="020B0604020202020204" pitchFamily="34" charset="0"/>
                      </a:endParaRPr>
                    </a:p>
                  </a:txBody>
                  <a:tcPr marL="8466" marR="8466" marT="8471" marB="0" anchor="ctr"/>
                </a:tc>
                <a:tc>
                  <a:txBody>
                    <a:bodyPr/>
                    <a:lstStyle/>
                    <a:p>
                      <a:pPr algn="ctr" rtl="0" fontAlgn="ctr"/>
                      <a:r>
                        <a:rPr lang="el-GR" sz="900" b="0" i="0" u="none" strike="noStrike" dirty="0">
                          <a:solidFill>
                            <a:srgbClr val="000000"/>
                          </a:solidFill>
                          <a:latin typeface="Microsoft Sans Serif"/>
                        </a:rPr>
                        <a:t>Έως 50.000</a:t>
                      </a:r>
                    </a:p>
                  </a:txBody>
                  <a:tcPr marL="9525" marR="9525" marT="9525" marB="0" anchor="ctr"/>
                </a:tc>
                <a:tc>
                  <a:txBody>
                    <a:bodyPr/>
                    <a:lstStyle/>
                    <a:p>
                      <a:pPr algn="ctr" rtl="0" fontAlgn="ctr"/>
                      <a:r>
                        <a:rPr lang="el-GR" sz="900" b="0" i="0" u="none" strike="noStrike" dirty="0">
                          <a:solidFill>
                            <a:srgbClr val="000000"/>
                          </a:solidFill>
                          <a:latin typeface="Microsoft Sans Serif"/>
                        </a:rPr>
                        <a:t>50.000-300.000</a:t>
                      </a:r>
                    </a:p>
                  </a:txBody>
                  <a:tcPr marL="9525" marR="9525" marT="9525" marB="0" anchor="ctr"/>
                </a:tc>
                <a:tc>
                  <a:txBody>
                    <a:bodyPr/>
                    <a:lstStyle/>
                    <a:p>
                      <a:pPr algn="ctr" rtl="0" fontAlgn="ctr"/>
                      <a:r>
                        <a:rPr lang="el-GR" sz="900" b="0" i="0" u="none" strike="noStrike" dirty="0">
                          <a:solidFill>
                            <a:srgbClr val="000000"/>
                          </a:solidFill>
                          <a:latin typeface="Microsoft Sans Serif"/>
                        </a:rPr>
                        <a:t>Πάνω από 300.000</a:t>
                      </a:r>
                    </a:p>
                  </a:txBody>
                  <a:tcPr marL="9525" marR="9525" marT="9525" marB="0" anchor="ctr"/>
                </a:tc>
              </a:tr>
              <a:tr h="231748">
                <a:tc>
                  <a:txBody>
                    <a:bodyPr/>
                    <a:lstStyle/>
                    <a:p>
                      <a:pPr algn="l" fontAlgn="ctr"/>
                      <a:r>
                        <a:rPr lang="el-GR" sz="1000" u="none" strike="noStrike" dirty="0">
                          <a:latin typeface="Microsoft Sans Serif" pitchFamily="34" charset="0"/>
                          <a:cs typeface="Microsoft Sans Serif" pitchFamily="34" charset="0"/>
                        </a:rPr>
                        <a:t>Ναι</a:t>
                      </a:r>
                      <a:endParaRPr lang="el-GR" sz="10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524" marR="9524" marT="9530" marB="0" anchor="ctr"/>
                </a:tc>
                <a:tc>
                  <a:txBody>
                    <a:bodyPr/>
                    <a:lstStyle/>
                    <a:p>
                      <a:pPr algn="ctr" fontAlgn="ctr"/>
                      <a:r>
                        <a:rPr lang="el-GR" sz="1000" b="0" i="0" u="none" strike="noStrike" dirty="0">
                          <a:solidFill>
                            <a:srgbClr val="000000"/>
                          </a:solidFill>
                          <a:latin typeface="Microsoft Sans Serif"/>
                        </a:rPr>
                        <a:t>18,5</a:t>
                      </a:r>
                    </a:p>
                  </a:txBody>
                  <a:tcPr marL="9525" marR="9525" marT="9525" marB="0" anchor="ctr"/>
                </a:tc>
                <a:tc>
                  <a:txBody>
                    <a:bodyPr/>
                    <a:lstStyle/>
                    <a:p>
                      <a:pPr algn="ctr" fontAlgn="ctr"/>
                      <a:r>
                        <a:rPr lang="el-GR" sz="1000" b="0" i="0" u="none" strike="noStrike">
                          <a:solidFill>
                            <a:srgbClr val="000000"/>
                          </a:solidFill>
                          <a:latin typeface="Microsoft Sans Serif"/>
                        </a:rPr>
                        <a:t>13,8</a:t>
                      </a:r>
                    </a:p>
                  </a:txBody>
                  <a:tcPr marL="9525" marR="9525" marT="9525" marB="0" anchor="ctr"/>
                </a:tc>
                <a:tc>
                  <a:txBody>
                    <a:bodyPr/>
                    <a:lstStyle/>
                    <a:p>
                      <a:pPr algn="ctr" fontAlgn="ctr"/>
                      <a:r>
                        <a:rPr lang="el-GR" sz="1000" b="0" i="0" u="none" strike="noStrike">
                          <a:solidFill>
                            <a:srgbClr val="000000"/>
                          </a:solidFill>
                          <a:latin typeface="Microsoft Sans Serif"/>
                        </a:rPr>
                        <a:t>22,8</a:t>
                      </a:r>
                    </a:p>
                  </a:txBody>
                  <a:tcPr marL="9525" marR="9525" marT="9525" marB="0" anchor="ctr"/>
                </a:tc>
                <a:tc>
                  <a:txBody>
                    <a:bodyPr/>
                    <a:lstStyle/>
                    <a:p>
                      <a:pPr algn="ctr" fontAlgn="ctr"/>
                      <a:r>
                        <a:rPr lang="el-GR" sz="1000" b="0" i="0" u="none" strike="noStrike" dirty="0">
                          <a:solidFill>
                            <a:srgbClr val="000000"/>
                          </a:solidFill>
                          <a:latin typeface="Microsoft Sans Serif"/>
                        </a:rPr>
                        <a:t>25,0</a:t>
                      </a:r>
                    </a:p>
                  </a:txBody>
                  <a:tcPr marL="9525" marR="9525" marT="9525" marB="0" anchor="ctr">
                    <a:solidFill>
                      <a:srgbClr val="00B050"/>
                    </a:solidFill>
                  </a:tcPr>
                </a:tc>
                <a:tc>
                  <a:txBody>
                    <a:bodyPr/>
                    <a:lstStyle/>
                    <a:p>
                      <a:pPr algn="ctr" fontAlgn="ctr"/>
                      <a:r>
                        <a:rPr lang="el-GR" sz="1000" b="0" i="0" u="none" strike="noStrike" dirty="0">
                          <a:solidFill>
                            <a:srgbClr val="000000"/>
                          </a:solidFill>
                          <a:latin typeface="Microsoft Sans Serif"/>
                        </a:rPr>
                        <a:t>27,8</a:t>
                      </a:r>
                    </a:p>
                  </a:txBody>
                  <a:tcPr marL="9525" marR="9525" marT="9525" marB="0" anchor="ctr">
                    <a:solidFill>
                      <a:srgbClr val="00B050"/>
                    </a:solidFill>
                  </a:tcPr>
                </a:tc>
                <a:tc>
                  <a:txBody>
                    <a:bodyPr/>
                    <a:lstStyle/>
                    <a:p>
                      <a:pPr algn="ctr" fontAlgn="ctr"/>
                      <a:r>
                        <a:rPr lang="el-GR" sz="1000" b="0" i="0" u="none" strike="noStrike">
                          <a:solidFill>
                            <a:srgbClr val="000000"/>
                          </a:solidFill>
                          <a:latin typeface="Microsoft Sans Serif"/>
                        </a:rPr>
                        <a:t>15,2</a:t>
                      </a:r>
                    </a:p>
                  </a:txBody>
                  <a:tcPr marL="9525" marR="9525" marT="9525" marB="0" anchor="ctr"/>
                </a:tc>
                <a:tc>
                  <a:txBody>
                    <a:bodyPr/>
                    <a:lstStyle/>
                    <a:p>
                      <a:pPr algn="ctr" fontAlgn="ctr"/>
                      <a:r>
                        <a:rPr lang="el-GR" sz="1000" b="0" i="0" u="none" strike="noStrike">
                          <a:solidFill>
                            <a:srgbClr val="000000"/>
                          </a:solidFill>
                          <a:latin typeface="Microsoft Sans Serif"/>
                        </a:rPr>
                        <a:t>18,1</a:t>
                      </a:r>
                    </a:p>
                  </a:txBody>
                  <a:tcPr marL="9525" marR="9525" marT="9525" marB="0" anchor="ctr"/>
                </a:tc>
                <a:tc>
                  <a:txBody>
                    <a:bodyPr/>
                    <a:lstStyle/>
                    <a:p>
                      <a:pPr algn="ctr" rtl="0" fontAlgn="ctr"/>
                      <a:r>
                        <a:rPr lang="el-GR" sz="1000" b="0" i="0" u="none" strike="noStrike" dirty="0">
                          <a:solidFill>
                            <a:srgbClr val="000000"/>
                          </a:solidFill>
                          <a:latin typeface="Microsoft Sans Serif"/>
                        </a:rPr>
                        <a:t>14,6</a:t>
                      </a:r>
                    </a:p>
                  </a:txBody>
                  <a:tcPr marL="9525" marR="9525" marT="9525" marB="0" anchor="ctr"/>
                </a:tc>
                <a:tc>
                  <a:txBody>
                    <a:bodyPr/>
                    <a:lstStyle/>
                    <a:p>
                      <a:pPr algn="ctr" rtl="0" fontAlgn="ctr"/>
                      <a:r>
                        <a:rPr lang="el-GR" sz="1000" b="0" i="0" u="none" strike="noStrike">
                          <a:solidFill>
                            <a:srgbClr val="000000"/>
                          </a:solidFill>
                          <a:latin typeface="Microsoft Sans Serif"/>
                        </a:rPr>
                        <a:t>22,1</a:t>
                      </a:r>
                    </a:p>
                  </a:txBody>
                  <a:tcPr marL="9525" marR="9525" marT="9525" marB="0" anchor="ctr"/>
                </a:tc>
                <a:tc>
                  <a:txBody>
                    <a:bodyPr/>
                    <a:lstStyle/>
                    <a:p>
                      <a:pPr algn="ctr" rtl="0" fontAlgn="ctr"/>
                      <a:r>
                        <a:rPr lang="el-GR" sz="1000" b="0" i="0" u="none" strike="noStrike" dirty="0">
                          <a:solidFill>
                            <a:srgbClr val="000000"/>
                          </a:solidFill>
                          <a:latin typeface="Microsoft Sans Serif"/>
                        </a:rPr>
                        <a:t>25,0</a:t>
                      </a:r>
                    </a:p>
                  </a:txBody>
                  <a:tcPr marL="9525" marR="9525" marT="9525" marB="0" anchor="ctr">
                    <a:solidFill>
                      <a:srgbClr val="00B050"/>
                    </a:solidFill>
                  </a:tcPr>
                </a:tc>
              </a:tr>
              <a:tr h="231748">
                <a:tc>
                  <a:txBody>
                    <a:bodyPr/>
                    <a:lstStyle/>
                    <a:p>
                      <a:pPr algn="l" fontAlgn="ctr"/>
                      <a:r>
                        <a:rPr lang="el-GR" sz="1000" u="none" strike="noStrike" dirty="0">
                          <a:latin typeface="Microsoft Sans Serif" pitchFamily="34" charset="0"/>
                          <a:cs typeface="Microsoft Sans Serif" pitchFamily="34" charset="0"/>
                        </a:rPr>
                        <a:t>Όχι</a:t>
                      </a:r>
                      <a:endParaRPr lang="el-GR" sz="10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524" marR="9524" marT="9530" marB="0" anchor="ctr"/>
                </a:tc>
                <a:tc>
                  <a:txBody>
                    <a:bodyPr/>
                    <a:lstStyle/>
                    <a:p>
                      <a:pPr algn="ctr" fontAlgn="ctr"/>
                      <a:r>
                        <a:rPr lang="el-GR" sz="1000" b="0" i="0" u="none" strike="noStrike">
                          <a:solidFill>
                            <a:srgbClr val="000000"/>
                          </a:solidFill>
                          <a:latin typeface="Microsoft Sans Serif"/>
                        </a:rPr>
                        <a:t>77,6</a:t>
                      </a:r>
                    </a:p>
                  </a:txBody>
                  <a:tcPr marL="9525" marR="9525" marT="9525" marB="0" anchor="ctr"/>
                </a:tc>
                <a:tc>
                  <a:txBody>
                    <a:bodyPr/>
                    <a:lstStyle/>
                    <a:p>
                      <a:pPr algn="ctr" fontAlgn="ctr"/>
                      <a:r>
                        <a:rPr lang="el-GR" sz="1000" b="0" i="0" u="none" strike="noStrike" dirty="0">
                          <a:solidFill>
                            <a:srgbClr val="000000"/>
                          </a:solidFill>
                          <a:latin typeface="Microsoft Sans Serif"/>
                        </a:rPr>
                        <a:t>83,5</a:t>
                      </a:r>
                    </a:p>
                  </a:txBody>
                  <a:tcPr marL="9525" marR="9525" marT="9525" marB="0" anchor="ctr"/>
                </a:tc>
                <a:tc>
                  <a:txBody>
                    <a:bodyPr/>
                    <a:lstStyle/>
                    <a:p>
                      <a:pPr algn="ctr" fontAlgn="ctr"/>
                      <a:r>
                        <a:rPr lang="el-GR" sz="1000" b="0" i="0" u="none" strike="noStrike">
                          <a:solidFill>
                            <a:srgbClr val="000000"/>
                          </a:solidFill>
                          <a:latin typeface="Microsoft Sans Serif"/>
                        </a:rPr>
                        <a:t>73,1</a:t>
                      </a:r>
                    </a:p>
                  </a:txBody>
                  <a:tcPr marL="9525" marR="9525" marT="9525" marB="0" anchor="ctr"/>
                </a:tc>
                <a:tc>
                  <a:txBody>
                    <a:bodyPr/>
                    <a:lstStyle/>
                    <a:p>
                      <a:pPr algn="ctr" fontAlgn="ctr"/>
                      <a:r>
                        <a:rPr lang="el-GR" sz="1000" b="0" i="0" u="none" strike="noStrike">
                          <a:solidFill>
                            <a:srgbClr val="000000"/>
                          </a:solidFill>
                          <a:latin typeface="Microsoft Sans Serif"/>
                        </a:rPr>
                        <a:t>68,3</a:t>
                      </a:r>
                    </a:p>
                  </a:txBody>
                  <a:tcPr marL="9525" marR="9525" marT="9525" marB="0" anchor="ctr"/>
                </a:tc>
                <a:tc>
                  <a:txBody>
                    <a:bodyPr/>
                    <a:lstStyle/>
                    <a:p>
                      <a:pPr algn="ctr" fontAlgn="ctr"/>
                      <a:r>
                        <a:rPr lang="el-GR" sz="1000" b="0" i="0" u="none" strike="noStrike">
                          <a:solidFill>
                            <a:srgbClr val="000000"/>
                          </a:solidFill>
                          <a:latin typeface="Microsoft Sans Serif"/>
                        </a:rPr>
                        <a:t>65,3</a:t>
                      </a:r>
                    </a:p>
                  </a:txBody>
                  <a:tcPr marL="9525" marR="9525" marT="9525" marB="0" anchor="ctr"/>
                </a:tc>
                <a:tc>
                  <a:txBody>
                    <a:bodyPr/>
                    <a:lstStyle/>
                    <a:p>
                      <a:pPr algn="ctr" fontAlgn="ctr"/>
                      <a:r>
                        <a:rPr lang="el-GR" sz="1000" b="0" i="0" u="none" strike="noStrike" dirty="0">
                          <a:solidFill>
                            <a:srgbClr val="000000"/>
                          </a:solidFill>
                          <a:latin typeface="Microsoft Sans Serif"/>
                        </a:rPr>
                        <a:t>77,2</a:t>
                      </a:r>
                    </a:p>
                  </a:txBody>
                  <a:tcPr marL="9525" marR="9525" marT="9525" marB="0" anchor="ctr"/>
                </a:tc>
                <a:tc>
                  <a:txBody>
                    <a:bodyPr/>
                    <a:lstStyle/>
                    <a:p>
                      <a:pPr algn="ctr" fontAlgn="ctr"/>
                      <a:r>
                        <a:rPr lang="el-GR" sz="1000" b="0" i="0" u="none" strike="noStrike">
                          <a:solidFill>
                            <a:srgbClr val="000000"/>
                          </a:solidFill>
                          <a:latin typeface="Microsoft Sans Serif"/>
                        </a:rPr>
                        <a:t>79,1</a:t>
                      </a:r>
                    </a:p>
                  </a:txBody>
                  <a:tcPr marL="9525" marR="9525" marT="9525" marB="0" anchor="ctr"/>
                </a:tc>
                <a:tc>
                  <a:txBody>
                    <a:bodyPr/>
                    <a:lstStyle/>
                    <a:p>
                      <a:pPr algn="ctr" rtl="0" fontAlgn="ctr"/>
                      <a:r>
                        <a:rPr lang="el-GR" sz="1000" b="0" i="0" u="none" strike="noStrike">
                          <a:solidFill>
                            <a:srgbClr val="000000"/>
                          </a:solidFill>
                          <a:latin typeface="Microsoft Sans Serif"/>
                        </a:rPr>
                        <a:t>82,7</a:t>
                      </a:r>
                    </a:p>
                  </a:txBody>
                  <a:tcPr marL="9525" marR="9525" marT="9525" marB="0" anchor="ctr"/>
                </a:tc>
                <a:tc>
                  <a:txBody>
                    <a:bodyPr/>
                    <a:lstStyle/>
                    <a:p>
                      <a:pPr algn="ctr" rtl="0" fontAlgn="ctr"/>
                      <a:r>
                        <a:rPr lang="el-GR" sz="1000" b="0" i="0" u="none" strike="noStrike">
                          <a:solidFill>
                            <a:srgbClr val="000000"/>
                          </a:solidFill>
                          <a:latin typeface="Microsoft Sans Serif"/>
                        </a:rPr>
                        <a:t>73,4</a:t>
                      </a:r>
                    </a:p>
                  </a:txBody>
                  <a:tcPr marL="9525" marR="9525" marT="9525" marB="0" anchor="ctr"/>
                </a:tc>
                <a:tc>
                  <a:txBody>
                    <a:bodyPr/>
                    <a:lstStyle/>
                    <a:p>
                      <a:pPr algn="ctr" rtl="0" fontAlgn="ctr"/>
                      <a:r>
                        <a:rPr lang="el-GR" sz="1000" b="0" i="0" u="none" strike="noStrike">
                          <a:solidFill>
                            <a:srgbClr val="000000"/>
                          </a:solidFill>
                          <a:latin typeface="Microsoft Sans Serif"/>
                        </a:rPr>
                        <a:t>73,0</a:t>
                      </a:r>
                    </a:p>
                  </a:txBody>
                  <a:tcPr marL="9525" marR="9525" marT="9525" marB="0" anchor="ctr"/>
                </a:tc>
              </a:tr>
              <a:tr h="231748">
                <a:tc>
                  <a:txBody>
                    <a:bodyPr/>
                    <a:lstStyle/>
                    <a:p>
                      <a:pPr algn="l" fontAlgn="ctr"/>
                      <a:r>
                        <a:rPr lang="el-GR" sz="1000" u="none" strike="noStrike" dirty="0">
                          <a:latin typeface="Microsoft Sans Serif" pitchFamily="34" charset="0"/>
                          <a:cs typeface="Microsoft Sans Serif" pitchFamily="34" charset="0"/>
                        </a:rPr>
                        <a:t>ΔΑ</a:t>
                      </a:r>
                      <a:endParaRPr lang="el-GR" sz="10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524" marR="9524" marT="9530" marB="0" anchor="ctr"/>
                </a:tc>
                <a:tc>
                  <a:txBody>
                    <a:bodyPr/>
                    <a:lstStyle/>
                    <a:p>
                      <a:pPr algn="ctr" fontAlgn="ctr"/>
                      <a:r>
                        <a:rPr lang="el-GR" sz="1000" b="0" i="0" u="none" strike="noStrike">
                          <a:solidFill>
                            <a:srgbClr val="000000"/>
                          </a:solidFill>
                          <a:latin typeface="Microsoft Sans Serif"/>
                        </a:rPr>
                        <a:t>3,9</a:t>
                      </a:r>
                    </a:p>
                  </a:txBody>
                  <a:tcPr marL="9525" marR="9525" marT="9525" marB="0" anchor="ctr"/>
                </a:tc>
                <a:tc>
                  <a:txBody>
                    <a:bodyPr/>
                    <a:lstStyle/>
                    <a:p>
                      <a:pPr algn="ctr" fontAlgn="ctr"/>
                      <a:r>
                        <a:rPr lang="el-GR" sz="1000" b="0" i="0" u="none" strike="noStrike" dirty="0" smtClean="0">
                          <a:solidFill>
                            <a:srgbClr val="000000"/>
                          </a:solidFill>
                          <a:latin typeface="Microsoft Sans Serif"/>
                        </a:rPr>
                        <a:t>2,7</a:t>
                      </a:r>
                      <a:endParaRPr lang="el-GR" sz="1000" b="0" i="0" u="none" strike="noStrike" dirty="0">
                        <a:solidFill>
                          <a:srgbClr val="000000"/>
                        </a:solidFill>
                        <a:latin typeface="Microsoft Sans Serif"/>
                      </a:endParaRPr>
                    </a:p>
                  </a:txBody>
                  <a:tcPr marL="9525" marR="9525" marT="9525" marB="0" anchor="ctr"/>
                </a:tc>
                <a:tc>
                  <a:txBody>
                    <a:bodyPr/>
                    <a:lstStyle/>
                    <a:p>
                      <a:pPr algn="ctr" fontAlgn="ctr"/>
                      <a:r>
                        <a:rPr lang="el-GR" sz="1000" b="0" i="0" u="none" strike="noStrike">
                          <a:solidFill>
                            <a:srgbClr val="000000"/>
                          </a:solidFill>
                          <a:latin typeface="Microsoft Sans Serif"/>
                        </a:rPr>
                        <a:t>4,1</a:t>
                      </a:r>
                    </a:p>
                  </a:txBody>
                  <a:tcPr marL="9525" marR="9525" marT="9525" marB="0" anchor="ctr"/>
                </a:tc>
                <a:tc>
                  <a:txBody>
                    <a:bodyPr/>
                    <a:lstStyle/>
                    <a:p>
                      <a:pPr algn="ctr" fontAlgn="ctr"/>
                      <a:r>
                        <a:rPr lang="el-GR" sz="1000" b="0" i="0" u="none" strike="noStrike">
                          <a:solidFill>
                            <a:srgbClr val="000000"/>
                          </a:solidFill>
                          <a:latin typeface="Microsoft Sans Serif"/>
                        </a:rPr>
                        <a:t>6,7</a:t>
                      </a:r>
                    </a:p>
                  </a:txBody>
                  <a:tcPr marL="9525" marR="9525" marT="9525" marB="0" anchor="ctr"/>
                </a:tc>
                <a:tc>
                  <a:txBody>
                    <a:bodyPr/>
                    <a:lstStyle/>
                    <a:p>
                      <a:pPr algn="ctr" fontAlgn="ctr"/>
                      <a:r>
                        <a:rPr lang="el-GR" sz="1000" b="0" i="0" u="none" strike="noStrike">
                          <a:solidFill>
                            <a:srgbClr val="000000"/>
                          </a:solidFill>
                          <a:latin typeface="Microsoft Sans Serif"/>
                        </a:rPr>
                        <a:t>6,9</a:t>
                      </a:r>
                    </a:p>
                  </a:txBody>
                  <a:tcPr marL="9525" marR="9525" marT="9525" marB="0" anchor="ctr"/>
                </a:tc>
                <a:tc>
                  <a:txBody>
                    <a:bodyPr/>
                    <a:lstStyle/>
                    <a:p>
                      <a:pPr algn="ctr" fontAlgn="ctr"/>
                      <a:r>
                        <a:rPr lang="el-GR" sz="1000" b="0" i="0" u="none" strike="noStrike">
                          <a:solidFill>
                            <a:srgbClr val="000000"/>
                          </a:solidFill>
                          <a:latin typeface="Microsoft Sans Serif"/>
                        </a:rPr>
                        <a:t>7,6</a:t>
                      </a:r>
                    </a:p>
                  </a:txBody>
                  <a:tcPr marL="9525" marR="9525" marT="9525" marB="0" anchor="ctr"/>
                </a:tc>
                <a:tc>
                  <a:txBody>
                    <a:bodyPr/>
                    <a:lstStyle/>
                    <a:p>
                      <a:pPr algn="ctr" fontAlgn="ctr"/>
                      <a:r>
                        <a:rPr lang="el-GR" sz="1000" b="0" i="0" u="none" strike="noStrike" dirty="0" smtClean="0">
                          <a:solidFill>
                            <a:srgbClr val="000000"/>
                          </a:solidFill>
                          <a:latin typeface="Microsoft Sans Serif"/>
                        </a:rPr>
                        <a:t>2,8</a:t>
                      </a:r>
                      <a:endParaRPr lang="el-GR" sz="1000" b="0" i="0" u="none" strike="noStrike" dirty="0">
                        <a:solidFill>
                          <a:srgbClr val="000000"/>
                        </a:solidFill>
                        <a:latin typeface="Microsoft Sans Serif"/>
                      </a:endParaRPr>
                    </a:p>
                  </a:txBody>
                  <a:tcPr marL="9525" marR="9525" marT="9525" marB="0" anchor="ctr"/>
                </a:tc>
                <a:tc>
                  <a:txBody>
                    <a:bodyPr/>
                    <a:lstStyle/>
                    <a:p>
                      <a:pPr algn="ctr" rtl="0" fontAlgn="ctr"/>
                      <a:r>
                        <a:rPr lang="el-GR" sz="1000" b="0" i="0" u="none" strike="noStrike">
                          <a:solidFill>
                            <a:srgbClr val="000000"/>
                          </a:solidFill>
                          <a:latin typeface="Microsoft Sans Serif"/>
                        </a:rPr>
                        <a:t>2,7</a:t>
                      </a:r>
                    </a:p>
                  </a:txBody>
                  <a:tcPr marL="9525" marR="9525" marT="9525" marB="0" anchor="ctr"/>
                </a:tc>
                <a:tc>
                  <a:txBody>
                    <a:bodyPr/>
                    <a:lstStyle/>
                    <a:p>
                      <a:pPr algn="ctr" rtl="0" fontAlgn="ctr"/>
                      <a:r>
                        <a:rPr lang="el-GR" sz="1000" b="0" i="0" u="none" strike="noStrike">
                          <a:solidFill>
                            <a:srgbClr val="000000"/>
                          </a:solidFill>
                          <a:latin typeface="Microsoft Sans Serif"/>
                        </a:rPr>
                        <a:t>4,5</a:t>
                      </a:r>
                    </a:p>
                  </a:txBody>
                  <a:tcPr marL="9525" marR="9525" marT="9525" marB="0" anchor="ctr"/>
                </a:tc>
                <a:tc>
                  <a:txBody>
                    <a:bodyPr/>
                    <a:lstStyle/>
                    <a:p>
                      <a:pPr algn="ctr" rtl="0" fontAlgn="ctr"/>
                      <a:r>
                        <a:rPr lang="el-GR" sz="1000" b="0" i="0" u="none" strike="noStrike" dirty="0">
                          <a:solidFill>
                            <a:srgbClr val="000000"/>
                          </a:solidFill>
                          <a:latin typeface="Microsoft Sans Serif"/>
                        </a:rPr>
                        <a:t>2,0</a:t>
                      </a:r>
                    </a:p>
                  </a:txBody>
                  <a:tcPr marL="9525" marR="9525" marT="9525" marB="0" anchor="ctr"/>
                </a:tc>
              </a:tr>
            </a:tbl>
          </a:graphicData>
        </a:graphic>
      </p:graphicFrame>
      <p:graphicFrame>
        <p:nvGraphicFramePr>
          <p:cNvPr id="11" name="13 - Πίνακας"/>
          <p:cNvGraphicFramePr>
            <a:graphicFrameLocks noGrp="1"/>
          </p:cNvGraphicFramePr>
          <p:nvPr>
            <p:extLst>
              <p:ext uri="{D42A27DB-BD31-4B8C-83A1-F6EECF244321}">
                <p14:modId xmlns:p14="http://schemas.microsoft.com/office/powerpoint/2010/main" val="811937368"/>
              </p:ext>
            </p:extLst>
          </p:nvPr>
        </p:nvGraphicFramePr>
        <p:xfrm>
          <a:off x="971600" y="4149080"/>
          <a:ext cx="5671948" cy="1336675"/>
        </p:xfrm>
        <a:graphic>
          <a:graphicData uri="http://schemas.openxmlformats.org/drawingml/2006/table">
            <a:tbl>
              <a:tblPr>
                <a:tableStyleId>{616DA210-FB5B-4158-B5E0-FEB733F419BA}</a:tableStyleId>
              </a:tblPr>
              <a:tblGrid>
                <a:gridCol w="1076259"/>
                <a:gridCol w="656527"/>
                <a:gridCol w="656527"/>
                <a:gridCol w="656527"/>
                <a:gridCol w="656527"/>
                <a:gridCol w="656527"/>
                <a:gridCol w="656527"/>
                <a:gridCol w="656527"/>
              </a:tblGrid>
              <a:tr h="248444">
                <a:tc rowSpan="2">
                  <a:txBody>
                    <a:bodyPr/>
                    <a:lstStyle/>
                    <a:p>
                      <a:pPr algn="ctr" rtl="0" fontAlgn="b"/>
                      <a:r>
                        <a:rPr lang="en-US" sz="800" u="none" strike="noStrike" dirty="0">
                          <a:latin typeface="Microsoft Sans Serif" pitchFamily="34" charset="0"/>
                          <a:cs typeface="Microsoft Sans Serif" pitchFamily="34" charset="0"/>
                        </a:rPr>
                        <a:t> </a:t>
                      </a:r>
                      <a:endParaRPr lang="en-US" sz="8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388" marR="9388" marT="9384" marB="0" anchor="ctr"/>
                </a:tc>
                <a:tc gridSpan="2">
                  <a:txBody>
                    <a:bodyPr/>
                    <a:lstStyle/>
                    <a:p>
                      <a:pPr algn="ctr" rtl="0" fontAlgn="b"/>
                      <a:r>
                        <a:rPr lang="el-GR" sz="900" u="none" strike="noStrike" dirty="0">
                          <a:latin typeface="Microsoft Sans Serif" pitchFamily="34" charset="0"/>
                          <a:cs typeface="Microsoft Sans Serif" pitchFamily="34" charset="0"/>
                        </a:rPr>
                        <a:t>ΠΕΡΙΟΧΗ</a:t>
                      </a:r>
                      <a:endParaRPr lang="el-GR" sz="900" b="1" i="0" u="none" strike="noStrike" dirty="0">
                        <a:solidFill>
                          <a:srgbClr val="FFFFFF"/>
                        </a:solidFill>
                        <a:latin typeface="Microsoft Sans Serif" panose="020B0604020202020204" pitchFamily="34" charset="0"/>
                        <a:cs typeface="Microsoft Sans Serif" panose="020B0604020202020204" pitchFamily="34" charset="0"/>
                      </a:endParaRPr>
                    </a:p>
                  </a:txBody>
                  <a:tcPr marL="8466" marR="8466" marT="8471" marB="0" anchor="ctr"/>
                </a:tc>
                <a:tc hMerge="1">
                  <a:txBody>
                    <a:bodyPr/>
                    <a:lstStyle/>
                    <a:p>
                      <a:endParaRPr lang="en-US"/>
                    </a:p>
                  </a:txBody>
                  <a:tcPr/>
                </a:tc>
                <a:tc gridSpan="5">
                  <a:txBody>
                    <a:bodyPr/>
                    <a:lstStyle/>
                    <a:p>
                      <a:pPr algn="ctr" rtl="0" fontAlgn="ctr"/>
                      <a:r>
                        <a:rPr lang="el-GR" sz="800" u="none" strike="noStrike" dirty="0">
                          <a:latin typeface="Microsoft Sans Serif" pitchFamily="34" charset="0"/>
                          <a:cs typeface="Microsoft Sans Serif" pitchFamily="34" charset="0"/>
                        </a:rPr>
                        <a:t>ΑΡΙΘΜΟΣ ΕΡΓΑΖΟΜΕΝΩΝ</a:t>
                      </a:r>
                      <a:endParaRPr lang="el-GR" sz="800" b="1" i="0" u="none" strike="noStrike" dirty="0">
                        <a:solidFill>
                          <a:srgbClr val="FFFFFF"/>
                        </a:solidFill>
                        <a:latin typeface="Microsoft Sans Serif" panose="020B0604020202020204" pitchFamily="34" charset="0"/>
                        <a:cs typeface="Microsoft Sans Serif" panose="020B0604020202020204" pitchFamily="34" charset="0"/>
                      </a:endParaRPr>
                    </a:p>
                  </a:txBody>
                  <a:tcPr marL="9388" marR="9388" marT="9384"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2768">
                <a:tc vMerge="1">
                  <a:txBody>
                    <a:bodyPr/>
                    <a:lstStyle/>
                    <a:p>
                      <a:endParaRPr lang="en-US"/>
                    </a:p>
                  </a:txBody>
                  <a:tcPr/>
                </a:tc>
                <a:tc>
                  <a:txBody>
                    <a:bodyPr/>
                    <a:lstStyle/>
                    <a:p>
                      <a:pPr algn="ctr" rtl="0" fontAlgn="ctr"/>
                      <a:r>
                        <a:rPr lang="el-GR" sz="900" u="none" strike="noStrike" dirty="0">
                          <a:latin typeface="Microsoft Sans Serif" pitchFamily="34" charset="0"/>
                          <a:cs typeface="Microsoft Sans Serif" pitchFamily="34" charset="0"/>
                        </a:rPr>
                        <a:t>Αττική</a:t>
                      </a:r>
                      <a:endParaRPr lang="el-GR" sz="900" b="1" i="0" u="none" strike="noStrike" dirty="0">
                        <a:solidFill>
                          <a:srgbClr val="990033"/>
                        </a:solidFill>
                        <a:latin typeface="Microsoft Sans Serif" panose="020B0604020202020204" pitchFamily="34" charset="0"/>
                        <a:cs typeface="Microsoft Sans Serif" panose="020B0604020202020204" pitchFamily="34" charset="0"/>
                      </a:endParaRPr>
                    </a:p>
                  </a:txBody>
                  <a:tcPr marL="8466" marR="8466" marT="8471" marB="0" anchor="ctr"/>
                </a:tc>
                <a:tc>
                  <a:txBody>
                    <a:bodyPr/>
                    <a:lstStyle/>
                    <a:p>
                      <a:pPr algn="ctr" rtl="0" fontAlgn="ctr"/>
                      <a:r>
                        <a:rPr lang="el-GR" sz="900" u="none" strike="noStrike" dirty="0">
                          <a:latin typeface="Microsoft Sans Serif" pitchFamily="34" charset="0"/>
                          <a:cs typeface="Microsoft Sans Serif" pitchFamily="34" charset="0"/>
                        </a:rPr>
                        <a:t>Υπόλοιπη Ελλάδα</a:t>
                      </a:r>
                      <a:endParaRPr lang="el-GR" sz="900" b="1" i="0" u="none" strike="noStrike" dirty="0">
                        <a:solidFill>
                          <a:srgbClr val="990033"/>
                        </a:solidFill>
                        <a:latin typeface="Microsoft Sans Serif" panose="020B0604020202020204" pitchFamily="34" charset="0"/>
                        <a:cs typeface="Microsoft Sans Serif" panose="020B0604020202020204" pitchFamily="34" charset="0"/>
                      </a:endParaRPr>
                    </a:p>
                  </a:txBody>
                  <a:tcPr marL="8466" marR="8466" marT="8471" marB="0" anchor="ctr"/>
                </a:tc>
                <a:tc>
                  <a:txBody>
                    <a:bodyPr/>
                    <a:lstStyle/>
                    <a:p>
                      <a:pPr algn="ctr" rtl="0" fontAlgn="ctr"/>
                      <a:r>
                        <a:rPr lang="el-GR" sz="800" u="none" strike="noStrike">
                          <a:latin typeface="Microsoft Sans Serif" pitchFamily="34" charset="0"/>
                          <a:cs typeface="Microsoft Sans Serif" pitchFamily="34" charset="0"/>
                        </a:rPr>
                        <a:t>Χωρίς προσωπικό</a:t>
                      </a:r>
                      <a:endParaRPr lang="el-GR" sz="800" b="1" i="0" u="none" strike="noStrike">
                        <a:solidFill>
                          <a:srgbClr val="990033"/>
                        </a:solidFill>
                        <a:latin typeface="Microsoft Sans Serif" panose="020B0604020202020204" pitchFamily="34" charset="0"/>
                        <a:cs typeface="Microsoft Sans Serif" panose="020B0604020202020204" pitchFamily="34" charset="0"/>
                      </a:endParaRPr>
                    </a:p>
                  </a:txBody>
                  <a:tcPr marL="9388" marR="9388" marT="9384" marB="0" anchor="ctr"/>
                </a:tc>
                <a:tc>
                  <a:txBody>
                    <a:bodyPr/>
                    <a:lstStyle/>
                    <a:p>
                      <a:pPr algn="ctr" rtl="0" fontAlgn="ctr"/>
                      <a:r>
                        <a:rPr lang="el-GR" sz="800" u="none" strike="noStrike">
                          <a:latin typeface="Microsoft Sans Serif" pitchFamily="34" charset="0"/>
                          <a:cs typeface="Microsoft Sans Serif" pitchFamily="34" charset="0"/>
                        </a:rPr>
                        <a:t>1 άτομο</a:t>
                      </a:r>
                      <a:endParaRPr lang="el-GR" sz="800" b="1" i="0" u="none" strike="noStrike">
                        <a:solidFill>
                          <a:srgbClr val="990033"/>
                        </a:solidFill>
                        <a:latin typeface="Microsoft Sans Serif" panose="020B0604020202020204" pitchFamily="34" charset="0"/>
                        <a:cs typeface="Microsoft Sans Serif" panose="020B0604020202020204" pitchFamily="34" charset="0"/>
                      </a:endParaRPr>
                    </a:p>
                  </a:txBody>
                  <a:tcPr marL="9388" marR="9388" marT="9384" marB="0" anchor="ctr"/>
                </a:tc>
                <a:tc>
                  <a:txBody>
                    <a:bodyPr/>
                    <a:lstStyle/>
                    <a:p>
                      <a:pPr algn="ctr" rtl="0" fontAlgn="ctr"/>
                      <a:r>
                        <a:rPr lang="el-GR" sz="800" u="none" strike="noStrike">
                          <a:latin typeface="Microsoft Sans Serif" pitchFamily="34" charset="0"/>
                          <a:cs typeface="Microsoft Sans Serif" pitchFamily="34" charset="0"/>
                        </a:rPr>
                        <a:t>2-3 άτομα</a:t>
                      </a:r>
                      <a:endParaRPr lang="el-GR" sz="800" b="1" i="0" u="none" strike="noStrike">
                        <a:solidFill>
                          <a:srgbClr val="990033"/>
                        </a:solidFill>
                        <a:latin typeface="Microsoft Sans Serif" panose="020B0604020202020204" pitchFamily="34" charset="0"/>
                        <a:cs typeface="Microsoft Sans Serif" panose="020B0604020202020204" pitchFamily="34" charset="0"/>
                      </a:endParaRPr>
                    </a:p>
                  </a:txBody>
                  <a:tcPr marL="9388" marR="9388" marT="9384" marB="0" anchor="ctr"/>
                </a:tc>
                <a:tc>
                  <a:txBody>
                    <a:bodyPr/>
                    <a:lstStyle/>
                    <a:p>
                      <a:pPr algn="ctr" rtl="0" fontAlgn="ctr"/>
                      <a:r>
                        <a:rPr lang="el-GR" sz="800" u="none" strike="noStrike">
                          <a:latin typeface="Microsoft Sans Serif" pitchFamily="34" charset="0"/>
                          <a:cs typeface="Microsoft Sans Serif" pitchFamily="34" charset="0"/>
                        </a:rPr>
                        <a:t>4-5 άτομα</a:t>
                      </a:r>
                      <a:endParaRPr lang="el-GR" sz="800" b="1" i="0" u="none" strike="noStrike">
                        <a:solidFill>
                          <a:srgbClr val="990033"/>
                        </a:solidFill>
                        <a:latin typeface="Microsoft Sans Serif" panose="020B0604020202020204" pitchFamily="34" charset="0"/>
                        <a:cs typeface="Microsoft Sans Serif" panose="020B0604020202020204" pitchFamily="34" charset="0"/>
                      </a:endParaRPr>
                    </a:p>
                  </a:txBody>
                  <a:tcPr marL="9388" marR="9388" marT="9384" marB="0" anchor="ctr"/>
                </a:tc>
                <a:tc>
                  <a:txBody>
                    <a:bodyPr/>
                    <a:lstStyle/>
                    <a:p>
                      <a:pPr algn="ctr" rtl="0" fontAlgn="ctr"/>
                      <a:r>
                        <a:rPr lang="el-GR" sz="800" u="none" strike="noStrike">
                          <a:latin typeface="Microsoft Sans Serif" pitchFamily="34" charset="0"/>
                          <a:cs typeface="Microsoft Sans Serif" pitchFamily="34" charset="0"/>
                        </a:rPr>
                        <a:t>Πάνω από 5 άτομα</a:t>
                      </a:r>
                      <a:endParaRPr lang="el-GR" sz="800" b="1" i="0" u="none" strike="noStrike">
                        <a:solidFill>
                          <a:srgbClr val="990033"/>
                        </a:solidFill>
                        <a:latin typeface="Microsoft Sans Serif" panose="020B0604020202020204" pitchFamily="34" charset="0"/>
                        <a:cs typeface="Microsoft Sans Serif" panose="020B0604020202020204" pitchFamily="34" charset="0"/>
                      </a:endParaRPr>
                    </a:p>
                  </a:txBody>
                  <a:tcPr marL="9388" marR="9388" marT="9384" marB="0" anchor="ctr"/>
                </a:tc>
              </a:tr>
              <a:tr h="241821">
                <a:tc>
                  <a:txBody>
                    <a:bodyPr/>
                    <a:lstStyle/>
                    <a:p>
                      <a:pPr algn="l" fontAlgn="ctr"/>
                      <a:r>
                        <a:rPr lang="el-GR" sz="1000" u="none" strike="noStrike" dirty="0">
                          <a:latin typeface="Microsoft Sans Serif" pitchFamily="34" charset="0"/>
                          <a:cs typeface="Microsoft Sans Serif" pitchFamily="34" charset="0"/>
                        </a:rPr>
                        <a:t>Ναι</a:t>
                      </a:r>
                      <a:endParaRPr lang="el-GR" sz="10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525" marR="9525" marT="9521" marB="0" anchor="ctr"/>
                </a:tc>
                <a:tc>
                  <a:txBody>
                    <a:bodyPr/>
                    <a:lstStyle/>
                    <a:p>
                      <a:pPr algn="ctr" rtl="0" fontAlgn="ctr"/>
                      <a:r>
                        <a:rPr lang="el-GR" sz="1000" b="0" i="0" u="none" strike="noStrike" dirty="0">
                          <a:solidFill>
                            <a:srgbClr val="000000"/>
                          </a:solidFill>
                          <a:latin typeface="Microsoft Sans Serif"/>
                        </a:rPr>
                        <a:t>16,8</a:t>
                      </a:r>
                    </a:p>
                  </a:txBody>
                  <a:tcPr marL="9525" marR="9525" marT="9525" marB="0" anchor="ctr"/>
                </a:tc>
                <a:tc>
                  <a:txBody>
                    <a:bodyPr/>
                    <a:lstStyle/>
                    <a:p>
                      <a:pPr algn="ctr" rtl="0" fontAlgn="ctr"/>
                      <a:r>
                        <a:rPr lang="el-GR" sz="1000" b="0" i="0" u="none" strike="noStrike">
                          <a:solidFill>
                            <a:srgbClr val="000000"/>
                          </a:solidFill>
                          <a:latin typeface="Microsoft Sans Serif"/>
                        </a:rPr>
                        <a:t>20,4</a:t>
                      </a:r>
                    </a:p>
                  </a:txBody>
                  <a:tcPr marL="9525" marR="9525" marT="9525" marB="0" anchor="ctr"/>
                </a:tc>
                <a:tc>
                  <a:txBody>
                    <a:bodyPr/>
                    <a:lstStyle/>
                    <a:p>
                      <a:pPr algn="ctr" fontAlgn="ctr"/>
                      <a:r>
                        <a:rPr lang="el-GR" sz="1000" b="0" i="0" u="none" strike="noStrike">
                          <a:solidFill>
                            <a:srgbClr val="000000"/>
                          </a:solidFill>
                          <a:latin typeface="Microsoft Sans Serif"/>
                        </a:rPr>
                        <a:t>16,5</a:t>
                      </a:r>
                    </a:p>
                  </a:txBody>
                  <a:tcPr marL="9525" marR="9525" marT="9525" marB="0" anchor="ctr"/>
                </a:tc>
                <a:tc>
                  <a:txBody>
                    <a:bodyPr/>
                    <a:lstStyle/>
                    <a:p>
                      <a:pPr algn="ctr" fontAlgn="ctr"/>
                      <a:r>
                        <a:rPr lang="el-GR" sz="1000" b="0" i="0" u="none" strike="noStrike">
                          <a:solidFill>
                            <a:srgbClr val="000000"/>
                          </a:solidFill>
                          <a:latin typeface="Microsoft Sans Serif"/>
                        </a:rPr>
                        <a:t>16,5</a:t>
                      </a:r>
                    </a:p>
                  </a:txBody>
                  <a:tcPr marL="9525" marR="9525" marT="9525" marB="0" anchor="ctr"/>
                </a:tc>
                <a:tc>
                  <a:txBody>
                    <a:bodyPr/>
                    <a:lstStyle/>
                    <a:p>
                      <a:pPr algn="ctr" fontAlgn="ctr"/>
                      <a:r>
                        <a:rPr lang="el-GR" sz="1000" b="0" i="0" u="none" strike="noStrike">
                          <a:solidFill>
                            <a:srgbClr val="000000"/>
                          </a:solidFill>
                          <a:latin typeface="Microsoft Sans Serif"/>
                        </a:rPr>
                        <a:t>18,0</a:t>
                      </a:r>
                    </a:p>
                  </a:txBody>
                  <a:tcPr marL="9525" marR="9525" marT="9525" marB="0" anchor="ctr"/>
                </a:tc>
                <a:tc>
                  <a:txBody>
                    <a:bodyPr/>
                    <a:lstStyle/>
                    <a:p>
                      <a:pPr algn="ctr" fontAlgn="ctr"/>
                      <a:r>
                        <a:rPr lang="el-GR" sz="1000" b="0" i="0" u="none" strike="noStrike">
                          <a:solidFill>
                            <a:srgbClr val="000000"/>
                          </a:solidFill>
                          <a:latin typeface="Microsoft Sans Serif"/>
                        </a:rPr>
                        <a:t>25,6</a:t>
                      </a:r>
                    </a:p>
                  </a:txBody>
                  <a:tcPr marL="9525" marR="9525" marT="9525" marB="0" anchor="ctr"/>
                </a:tc>
                <a:tc>
                  <a:txBody>
                    <a:bodyPr/>
                    <a:lstStyle/>
                    <a:p>
                      <a:pPr algn="ctr" fontAlgn="ctr"/>
                      <a:r>
                        <a:rPr lang="el-GR" sz="1000" b="0" i="0" u="none" strike="noStrike" dirty="0">
                          <a:solidFill>
                            <a:srgbClr val="000000"/>
                          </a:solidFill>
                          <a:latin typeface="Microsoft Sans Serif"/>
                        </a:rPr>
                        <a:t>26,4</a:t>
                      </a:r>
                    </a:p>
                  </a:txBody>
                  <a:tcPr marL="9525" marR="9525" marT="9525" marB="0" anchor="ctr">
                    <a:solidFill>
                      <a:srgbClr val="00B050"/>
                    </a:solidFill>
                  </a:tcPr>
                </a:tc>
              </a:tr>
              <a:tr h="241821">
                <a:tc>
                  <a:txBody>
                    <a:bodyPr/>
                    <a:lstStyle/>
                    <a:p>
                      <a:pPr algn="l" fontAlgn="ctr"/>
                      <a:r>
                        <a:rPr lang="el-GR" sz="1000" u="none" strike="noStrike" dirty="0">
                          <a:latin typeface="Microsoft Sans Serif" pitchFamily="34" charset="0"/>
                          <a:cs typeface="Microsoft Sans Serif" pitchFamily="34" charset="0"/>
                        </a:rPr>
                        <a:t>Όχι</a:t>
                      </a:r>
                      <a:endParaRPr lang="el-GR" sz="10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525" marR="9525" marT="9521" marB="0" anchor="ctr"/>
                </a:tc>
                <a:tc>
                  <a:txBody>
                    <a:bodyPr/>
                    <a:lstStyle/>
                    <a:p>
                      <a:pPr algn="ctr" rtl="0" fontAlgn="ctr"/>
                      <a:r>
                        <a:rPr lang="el-GR" sz="1000" b="0" i="0" u="none" strike="noStrike">
                          <a:solidFill>
                            <a:srgbClr val="000000"/>
                          </a:solidFill>
                          <a:latin typeface="Microsoft Sans Serif"/>
                        </a:rPr>
                        <a:t>79,5</a:t>
                      </a:r>
                    </a:p>
                  </a:txBody>
                  <a:tcPr marL="9525" marR="9525" marT="9525" marB="0" anchor="ctr"/>
                </a:tc>
                <a:tc>
                  <a:txBody>
                    <a:bodyPr/>
                    <a:lstStyle/>
                    <a:p>
                      <a:pPr algn="ctr" rtl="0" fontAlgn="ctr"/>
                      <a:r>
                        <a:rPr lang="el-GR" sz="1000" b="0" i="0" u="none" strike="noStrike">
                          <a:solidFill>
                            <a:srgbClr val="000000"/>
                          </a:solidFill>
                          <a:latin typeface="Microsoft Sans Serif"/>
                        </a:rPr>
                        <a:t>75,9</a:t>
                      </a:r>
                    </a:p>
                  </a:txBody>
                  <a:tcPr marL="9525" marR="9525" marT="9525" marB="0" anchor="ctr"/>
                </a:tc>
                <a:tc>
                  <a:txBody>
                    <a:bodyPr/>
                    <a:lstStyle/>
                    <a:p>
                      <a:pPr algn="ctr" fontAlgn="ctr"/>
                      <a:r>
                        <a:rPr lang="el-GR" sz="1000" b="0" i="0" u="none" strike="noStrike">
                          <a:solidFill>
                            <a:srgbClr val="000000"/>
                          </a:solidFill>
                          <a:latin typeface="Microsoft Sans Serif"/>
                        </a:rPr>
                        <a:t>82,3</a:t>
                      </a:r>
                    </a:p>
                  </a:txBody>
                  <a:tcPr marL="9525" marR="9525" marT="9525" marB="0" anchor="ctr"/>
                </a:tc>
                <a:tc>
                  <a:txBody>
                    <a:bodyPr/>
                    <a:lstStyle/>
                    <a:p>
                      <a:pPr algn="ctr" fontAlgn="ctr"/>
                      <a:r>
                        <a:rPr lang="el-GR" sz="1000" b="0" i="0" u="none" strike="noStrike">
                          <a:solidFill>
                            <a:srgbClr val="000000"/>
                          </a:solidFill>
                          <a:latin typeface="Microsoft Sans Serif"/>
                        </a:rPr>
                        <a:t>79,4</a:t>
                      </a:r>
                    </a:p>
                  </a:txBody>
                  <a:tcPr marL="9525" marR="9525" marT="9525" marB="0" anchor="ctr"/>
                </a:tc>
                <a:tc>
                  <a:txBody>
                    <a:bodyPr/>
                    <a:lstStyle/>
                    <a:p>
                      <a:pPr algn="ctr" fontAlgn="ctr"/>
                      <a:r>
                        <a:rPr lang="el-GR" sz="1000" b="0" i="0" u="none" strike="noStrike">
                          <a:solidFill>
                            <a:srgbClr val="000000"/>
                          </a:solidFill>
                          <a:latin typeface="Microsoft Sans Serif"/>
                        </a:rPr>
                        <a:t>77,3</a:t>
                      </a:r>
                    </a:p>
                  </a:txBody>
                  <a:tcPr marL="9525" marR="9525" marT="9525" marB="0" anchor="ctr"/>
                </a:tc>
                <a:tc>
                  <a:txBody>
                    <a:bodyPr/>
                    <a:lstStyle/>
                    <a:p>
                      <a:pPr algn="ctr" fontAlgn="ctr"/>
                      <a:r>
                        <a:rPr lang="el-GR" sz="1000" b="0" i="0" u="none" strike="noStrike">
                          <a:solidFill>
                            <a:srgbClr val="000000"/>
                          </a:solidFill>
                          <a:latin typeface="Microsoft Sans Serif"/>
                        </a:rPr>
                        <a:t>70,0</a:t>
                      </a:r>
                    </a:p>
                  </a:txBody>
                  <a:tcPr marL="9525" marR="9525" marT="9525" marB="0" anchor="ctr"/>
                </a:tc>
                <a:tc>
                  <a:txBody>
                    <a:bodyPr/>
                    <a:lstStyle/>
                    <a:p>
                      <a:pPr algn="ctr" fontAlgn="ctr"/>
                      <a:r>
                        <a:rPr lang="el-GR" sz="1000" b="0" i="0" u="none" strike="noStrike">
                          <a:solidFill>
                            <a:srgbClr val="000000"/>
                          </a:solidFill>
                          <a:latin typeface="Microsoft Sans Serif"/>
                        </a:rPr>
                        <a:t>68,0</a:t>
                      </a:r>
                    </a:p>
                  </a:txBody>
                  <a:tcPr marL="9525" marR="9525" marT="9525" marB="0" anchor="ctr"/>
                </a:tc>
              </a:tr>
              <a:tr h="241821">
                <a:tc>
                  <a:txBody>
                    <a:bodyPr/>
                    <a:lstStyle/>
                    <a:p>
                      <a:pPr algn="l" fontAlgn="ctr"/>
                      <a:r>
                        <a:rPr lang="el-GR" sz="1000" u="none" strike="noStrike" dirty="0">
                          <a:latin typeface="Microsoft Sans Serif" pitchFamily="34" charset="0"/>
                          <a:cs typeface="Microsoft Sans Serif" pitchFamily="34" charset="0"/>
                        </a:rPr>
                        <a:t>ΔΑ</a:t>
                      </a:r>
                      <a:endParaRPr lang="el-GR" sz="1000" b="0" i="0" u="none" strike="noStrike" dirty="0">
                        <a:solidFill>
                          <a:srgbClr val="000000"/>
                        </a:solidFill>
                        <a:latin typeface="Microsoft Sans Serif" panose="020B0604020202020204" pitchFamily="34" charset="0"/>
                        <a:cs typeface="Microsoft Sans Serif" panose="020B0604020202020204" pitchFamily="34" charset="0"/>
                      </a:endParaRPr>
                    </a:p>
                  </a:txBody>
                  <a:tcPr marL="9525" marR="9525" marT="9521" marB="0" anchor="ctr"/>
                </a:tc>
                <a:tc>
                  <a:txBody>
                    <a:bodyPr/>
                    <a:lstStyle/>
                    <a:p>
                      <a:pPr algn="ctr" rtl="0" fontAlgn="ctr"/>
                      <a:r>
                        <a:rPr lang="el-GR" sz="1000" b="0" i="0" u="none" strike="noStrike" dirty="0" smtClean="0">
                          <a:solidFill>
                            <a:srgbClr val="000000"/>
                          </a:solidFill>
                          <a:latin typeface="Microsoft Sans Serif"/>
                        </a:rPr>
                        <a:t>3,7</a:t>
                      </a:r>
                      <a:endParaRPr lang="el-GR" sz="1000" b="0" i="0" u="none" strike="noStrike" dirty="0">
                        <a:solidFill>
                          <a:srgbClr val="000000"/>
                        </a:solidFill>
                        <a:latin typeface="Microsoft Sans Serif"/>
                      </a:endParaRPr>
                    </a:p>
                  </a:txBody>
                  <a:tcPr marL="9525" marR="9525" marT="9525" marB="0" anchor="ctr"/>
                </a:tc>
                <a:tc>
                  <a:txBody>
                    <a:bodyPr/>
                    <a:lstStyle/>
                    <a:p>
                      <a:pPr algn="ctr" rtl="0" fontAlgn="ctr"/>
                      <a:r>
                        <a:rPr lang="el-GR" sz="1000" b="0" i="0" u="none" strike="noStrike" dirty="0">
                          <a:solidFill>
                            <a:srgbClr val="000000"/>
                          </a:solidFill>
                          <a:latin typeface="Microsoft Sans Serif"/>
                        </a:rPr>
                        <a:t>3,7</a:t>
                      </a:r>
                    </a:p>
                  </a:txBody>
                  <a:tcPr marL="9525" marR="9525" marT="9525" marB="0" anchor="ctr"/>
                </a:tc>
                <a:tc>
                  <a:txBody>
                    <a:bodyPr/>
                    <a:lstStyle/>
                    <a:p>
                      <a:pPr algn="ctr" fontAlgn="ctr"/>
                      <a:r>
                        <a:rPr lang="el-GR" sz="1000" b="0" i="0" u="none" strike="noStrike">
                          <a:solidFill>
                            <a:srgbClr val="000000"/>
                          </a:solidFill>
                          <a:latin typeface="Microsoft Sans Serif"/>
                        </a:rPr>
                        <a:t>1,2</a:t>
                      </a:r>
                    </a:p>
                  </a:txBody>
                  <a:tcPr marL="9525" marR="9525" marT="9525" marB="0" anchor="ctr"/>
                </a:tc>
                <a:tc>
                  <a:txBody>
                    <a:bodyPr/>
                    <a:lstStyle/>
                    <a:p>
                      <a:pPr algn="ctr" fontAlgn="ctr"/>
                      <a:r>
                        <a:rPr lang="el-GR" sz="1000" b="0" i="0" u="none" strike="noStrike">
                          <a:solidFill>
                            <a:srgbClr val="000000"/>
                          </a:solidFill>
                          <a:latin typeface="Microsoft Sans Serif"/>
                        </a:rPr>
                        <a:t>4,1</a:t>
                      </a:r>
                    </a:p>
                  </a:txBody>
                  <a:tcPr marL="9525" marR="9525" marT="9525" marB="0" anchor="ctr"/>
                </a:tc>
                <a:tc>
                  <a:txBody>
                    <a:bodyPr/>
                    <a:lstStyle/>
                    <a:p>
                      <a:pPr algn="ctr" fontAlgn="ctr"/>
                      <a:r>
                        <a:rPr lang="el-GR" sz="1000" b="0" i="0" u="none" strike="noStrike">
                          <a:solidFill>
                            <a:srgbClr val="000000"/>
                          </a:solidFill>
                          <a:latin typeface="Microsoft Sans Serif"/>
                        </a:rPr>
                        <a:t>4,7</a:t>
                      </a:r>
                    </a:p>
                  </a:txBody>
                  <a:tcPr marL="9525" marR="9525" marT="9525" marB="0" anchor="ctr"/>
                </a:tc>
                <a:tc>
                  <a:txBody>
                    <a:bodyPr/>
                    <a:lstStyle/>
                    <a:p>
                      <a:pPr algn="ctr" fontAlgn="ctr"/>
                      <a:r>
                        <a:rPr lang="el-GR" sz="1000" b="0" i="0" u="none" strike="noStrike">
                          <a:solidFill>
                            <a:srgbClr val="000000"/>
                          </a:solidFill>
                          <a:latin typeface="Microsoft Sans Serif"/>
                        </a:rPr>
                        <a:t>4,4</a:t>
                      </a:r>
                    </a:p>
                  </a:txBody>
                  <a:tcPr marL="9525" marR="9525" marT="9525" marB="0" anchor="ctr"/>
                </a:tc>
                <a:tc>
                  <a:txBody>
                    <a:bodyPr/>
                    <a:lstStyle/>
                    <a:p>
                      <a:pPr algn="ctr" fontAlgn="ctr"/>
                      <a:r>
                        <a:rPr lang="el-GR" sz="1000" b="0" i="0" u="none" strike="noStrike" dirty="0">
                          <a:solidFill>
                            <a:srgbClr val="000000"/>
                          </a:solidFill>
                          <a:latin typeface="Microsoft Sans Serif"/>
                        </a:rPr>
                        <a:t>5,6</a:t>
                      </a:r>
                    </a:p>
                  </a:txBody>
                  <a:tcPr marL="9525" marR="9525" marT="9525" marB="0" anchor="ctr"/>
                </a:tc>
              </a:tr>
            </a:tbl>
          </a:graphicData>
        </a:graphic>
      </p:graphicFrame>
    </p:spTree>
    <p:extLst>
      <p:ext uri="{BB962C8B-B14F-4D97-AF65-F5344CB8AC3E}">
        <p14:creationId xmlns:p14="http://schemas.microsoft.com/office/powerpoint/2010/main" val="19293925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332656"/>
            <a:ext cx="7421563" cy="419819"/>
          </a:xfrm>
        </p:spPr>
        <p:txBody>
          <a:bodyPr/>
          <a:lstStyle/>
          <a:p>
            <a:pPr algn="ctr" eaLnBrk="1" hangingPunct="1">
              <a:defRPr/>
            </a:pPr>
            <a:r>
              <a:rPr lang="el-GR" sz="15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ΤΙΜΕΣ ΑΓΑΘΩΝ/ ΥΠΗΡΕΣΙΩΝ</a:t>
            </a:r>
            <a:r>
              <a:rPr lang="el-GR" sz="1500" dirty="0" smtClean="0">
                <a:latin typeface="Microsoft Sans Serif" panose="020B0604020202020204" pitchFamily="34" charset="0"/>
                <a:cs typeface="Microsoft Sans Serif" panose="020B0604020202020204" pitchFamily="34" charset="0"/>
              </a:rPr>
              <a:t/>
            </a:r>
            <a:br>
              <a:rPr lang="el-GR" sz="1500" dirty="0" smtClean="0">
                <a:latin typeface="Microsoft Sans Serif" panose="020B0604020202020204" pitchFamily="34" charset="0"/>
                <a:cs typeface="Microsoft Sans Serif" panose="020B0604020202020204" pitchFamily="34" charset="0"/>
              </a:rPr>
            </a:br>
            <a:r>
              <a:rPr lang="el-GR" sz="1500" dirty="0" smtClean="0">
                <a:latin typeface="Microsoft Sans Serif" panose="020B0604020202020204" pitchFamily="34" charset="0"/>
                <a:cs typeface="Microsoft Sans Serif" panose="020B0604020202020204" pitchFamily="34" charset="0"/>
              </a:rPr>
              <a:t> </a:t>
            </a:r>
            <a:r>
              <a:rPr lang="el-GR" sz="1400" dirty="0" smtClean="0">
                <a:latin typeface="Microsoft Sans Serif" panose="020B0604020202020204" pitchFamily="34" charset="0"/>
                <a:cs typeface="Microsoft Sans Serif" panose="020B0604020202020204" pitchFamily="34" charset="0"/>
              </a:rPr>
              <a:t>Προβλέπετε ότι οι τιμές των αγαθών/ υπηρεσιών που προσφέρει η επιχείρησή σας</a:t>
            </a:r>
            <a:r>
              <a:rPr lang="en-US" sz="1400" dirty="0" smtClean="0">
                <a:latin typeface="Microsoft Sans Serif" panose="020B0604020202020204" pitchFamily="34" charset="0"/>
                <a:cs typeface="Microsoft Sans Serif" panose="020B0604020202020204" pitchFamily="34" charset="0"/>
              </a:rPr>
              <a:t>,</a:t>
            </a:r>
            <a:br>
              <a:rPr lang="en-US" sz="14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 το επόμενο εξάμηνο:</a:t>
            </a:r>
            <a:br>
              <a:rPr lang="el-GR" sz="1400" dirty="0" smtClean="0">
                <a:latin typeface="Microsoft Sans Serif" panose="020B0604020202020204" pitchFamily="34" charset="0"/>
                <a:cs typeface="Microsoft Sans Serif" panose="020B0604020202020204" pitchFamily="34" charset="0"/>
              </a:rPr>
            </a:br>
            <a:endParaRPr lang="el-GR" sz="1400" dirty="0" smtClean="0">
              <a:latin typeface="Microsoft Sans Serif" panose="020B0604020202020204" pitchFamily="34" charset="0"/>
              <a:cs typeface="Microsoft Sans Serif" panose="020B0604020202020204" pitchFamily="34" charset="0"/>
            </a:endParaRPr>
          </a:p>
        </p:txBody>
      </p:sp>
      <p:graphicFrame>
        <p:nvGraphicFramePr>
          <p:cNvPr id="4" name="Γράφημα 3"/>
          <p:cNvGraphicFramePr/>
          <p:nvPr>
            <p:extLst>
              <p:ext uri="{D42A27DB-BD31-4B8C-83A1-F6EECF244321}">
                <p14:modId xmlns:p14="http://schemas.microsoft.com/office/powerpoint/2010/main" val="3066107843"/>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636296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8"/>
          <p:cNvSpPr>
            <a:spLocks noGrp="1" noChangeArrowheads="1"/>
          </p:cNvSpPr>
          <p:nvPr>
            <p:ph type="ctrTitle" idx="4294967295"/>
          </p:nvPr>
        </p:nvSpPr>
        <p:spPr>
          <a:xfrm>
            <a:off x="1143000" y="332655"/>
            <a:ext cx="7421563" cy="491257"/>
          </a:xfrm>
        </p:spPr>
        <p:txBody>
          <a:bodyPr/>
          <a:lstStyle/>
          <a:p>
            <a:pPr algn="ctr" eaLnBrk="1" hangingPunct="1"/>
            <a:r>
              <a:rPr lang="el-GR" sz="1500" dirty="0" smtClean="0">
                <a:latin typeface="Microsoft Sans Serif" panose="020B0604020202020204" pitchFamily="34" charset="0"/>
                <a:cs typeface="Microsoft Sans Serif" panose="020B0604020202020204" pitchFamily="34" charset="0"/>
              </a:rPr>
              <a:t>ΠΡΟΒΛΕΨΗ ΕΠΟΜΕΝΟΥ ΕΞΑΜΗΝΟΥ</a:t>
            </a:r>
            <a:br>
              <a:rPr lang="el-GR" sz="15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ΣΥΓΚΕΝΤΡΩΤΙΚΟ ΓΡΑΦΗΜΑ</a:t>
            </a:r>
          </a:p>
        </p:txBody>
      </p:sp>
      <p:graphicFrame>
        <p:nvGraphicFramePr>
          <p:cNvPr id="5" name="Γράφημα 4"/>
          <p:cNvGraphicFramePr/>
          <p:nvPr>
            <p:extLst>
              <p:ext uri="{D42A27DB-BD31-4B8C-83A1-F6EECF244321}">
                <p14:modId xmlns:p14="http://schemas.microsoft.com/office/powerpoint/2010/main" val="4197681614"/>
              </p:ext>
            </p:extLst>
          </p:nvPr>
        </p:nvGraphicFramePr>
        <p:xfrm>
          <a:off x="755576" y="1268760"/>
          <a:ext cx="7632848" cy="4752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044289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971600" y="2636912"/>
            <a:ext cx="7421563" cy="419819"/>
          </a:xfrm>
        </p:spPr>
        <p:txBody>
          <a:bodyPr/>
          <a:lstStyle/>
          <a:p>
            <a:pPr algn="ctr" eaLnBrk="1" hangingPunct="1">
              <a:defRPr/>
            </a:pPr>
            <a:r>
              <a:rPr lang="el-GR" sz="3200" b="1" dirty="0">
                <a:ln w="15875">
                  <a:noFill/>
                  <a:round/>
                  <a:headEnd/>
                  <a:tailEnd/>
                </a:ln>
                <a:solidFill>
                  <a:schemeClr val="bg2">
                    <a:lumMod val="10000"/>
                  </a:schemeClr>
                </a:solidFill>
                <a:latin typeface="Microsoft Sans Serif" panose="020B0604020202020204" pitchFamily="34" charset="0"/>
                <a:ea typeface="+mn-ea"/>
                <a:cs typeface="Microsoft Sans Serif" panose="020B0604020202020204" pitchFamily="34" charset="0"/>
              </a:rPr>
              <a:t>ΑΠΑΣΧΟΛΗΣΗ- ΑΓΟΡΑ ΕΡΓΑΣΙΑΣ</a:t>
            </a:r>
          </a:p>
        </p:txBody>
      </p:sp>
    </p:spTree>
    <p:extLst>
      <p:ext uri="{BB962C8B-B14F-4D97-AF65-F5344CB8AC3E}">
        <p14:creationId xmlns:p14="http://schemas.microsoft.com/office/powerpoint/2010/main" val="6785830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WordArt 14"/>
          <p:cNvSpPr>
            <a:spLocks noChangeArrowheads="1" noChangeShapeType="1" noTextEdit="1"/>
          </p:cNvSpPr>
          <p:nvPr/>
        </p:nvSpPr>
        <p:spPr bwMode="auto">
          <a:xfrm>
            <a:off x="1691680" y="3429000"/>
            <a:ext cx="5857875" cy="485675"/>
          </a:xfrm>
          <a:prstGeom prst="rect">
            <a:avLst/>
          </a:prstGeom>
        </p:spPr>
        <p:txBody>
          <a:bodyPr wrap="none" fromWordArt="1">
            <a:prstTxWarp prst="textPlain">
              <a:avLst>
                <a:gd name="adj" fmla="val 50000"/>
              </a:avLst>
            </a:prstTxWarp>
          </a:bodyPr>
          <a:lstStyle/>
          <a:p>
            <a:pPr algn="ctr"/>
            <a:r>
              <a:rPr lang="el-GR" b="1" kern="0" dirty="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ΑΠΟΤΕΛΕΣΜΑΤΑ</a:t>
            </a:r>
            <a:r>
              <a:rPr lang="el-GR" b="1" kern="10" dirty="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 </a:t>
            </a:r>
            <a:r>
              <a:rPr lang="el-GR" b="1" kern="10" dirty="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ΕΡΕΥΝΑΣ</a:t>
            </a:r>
            <a:r>
              <a:rPr lang="el-GR" b="1" kern="10" dirty="0">
                <a:ln w="15875">
                  <a:solidFill>
                    <a:srgbClr val="660033"/>
                  </a:solidFill>
                  <a:round/>
                  <a:headEnd/>
                  <a:tailEnd/>
                </a:ln>
                <a:solidFill>
                  <a:schemeClr val="bg2">
                    <a:lumMod val="10000"/>
                  </a:schemeClr>
                </a:solidFill>
                <a:latin typeface="Microsoft Sans Serif" panose="020B0604020202020204" pitchFamily="34" charset="0"/>
                <a:cs typeface="Microsoft Sans Serif" panose="020B0604020202020204" pitchFamily="34" charset="0"/>
              </a:rPr>
              <a: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Γράφημα 10"/>
          <p:cNvGraphicFramePr/>
          <p:nvPr>
            <p:extLst>
              <p:ext uri="{D42A27DB-BD31-4B8C-83A1-F6EECF244321}">
                <p14:modId xmlns:p14="http://schemas.microsoft.com/office/powerpoint/2010/main" val="2953510312"/>
              </p:ext>
            </p:extLst>
          </p:nvPr>
        </p:nvGraphicFramePr>
        <p:xfrm>
          <a:off x="4499992" y="863996"/>
          <a:ext cx="4560168" cy="2790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Γράφημα 1"/>
          <p:cNvGraphicFramePr/>
          <p:nvPr>
            <p:extLst>
              <p:ext uri="{D42A27DB-BD31-4B8C-83A1-F6EECF244321}">
                <p14:modId xmlns:p14="http://schemas.microsoft.com/office/powerpoint/2010/main" val="2290937617"/>
              </p:ext>
            </p:extLst>
          </p:nvPr>
        </p:nvGraphicFramePr>
        <p:xfrm>
          <a:off x="386010" y="1412776"/>
          <a:ext cx="7632848" cy="5056336"/>
        </p:xfrm>
        <a:graphic>
          <a:graphicData uri="http://schemas.openxmlformats.org/drawingml/2006/chart">
            <c:chart xmlns:c="http://schemas.openxmlformats.org/drawingml/2006/chart" xmlns:r="http://schemas.openxmlformats.org/officeDocument/2006/relationships" r:id="rId4"/>
          </a:graphicData>
        </a:graphic>
      </p:graphicFrame>
      <p:sp>
        <p:nvSpPr>
          <p:cNvPr id="4100" name="Rectangle 8"/>
          <p:cNvSpPr>
            <a:spLocks noGrp="1" noChangeArrowheads="1"/>
          </p:cNvSpPr>
          <p:nvPr>
            <p:ph type="ctrTitle" idx="4294967295"/>
          </p:nvPr>
        </p:nvSpPr>
        <p:spPr>
          <a:xfrm>
            <a:off x="1143000" y="115888"/>
            <a:ext cx="7643813" cy="681037"/>
          </a:xfrm>
        </p:spPr>
        <p:txBody>
          <a:bodyPr/>
          <a:lstStyle/>
          <a:p>
            <a:pPr algn="ctr" eaLnBrk="1" hangingPunct="1">
              <a:defRPr/>
            </a:pPr>
            <a:r>
              <a:rPr lang="el-GR" sz="1500" u="sng"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ΑΠΑΣΧΟΛΗΣΗ </a:t>
            </a:r>
            <a:r>
              <a:rPr lang="el-GR" sz="1500" u="sng" dirty="0" smtClean="0">
                <a:latin typeface="Microsoft Sans Serif" panose="020B0604020202020204" pitchFamily="34" charset="0"/>
                <a:cs typeface="Microsoft Sans Serif" panose="020B0604020202020204" pitchFamily="34" charset="0"/>
              </a:rPr>
              <a:t/>
            </a:r>
            <a:br>
              <a:rPr lang="el-GR" sz="1500" u="sng" dirty="0" smtClean="0">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 Το προσωπικό της επιχείρησής σας τους τελευταίους 6 μήνες</a:t>
            </a:r>
            <a:br>
              <a:rPr lang="el-GR" sz="1400" u="sng" dirty="0" smtClean="0">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αυξήθηκε, μειώθηκε ή παρέμεινε σταθερό; (Αφορά το διάστημα Ιούλιος - Δεκέμβριος 2016)</a:t>
            </a:r>
          </a:p>
        </p:txBody>
      </p:sp>
      <p:sp>
        <p:nvSpPr>
          <p:cNvPr id="8" name="7 - Δεξιό άγκιστρο"/>
          <p:cNvSpPr/>
          <p:nvPr/>
        </p:nvSpPr>
        <p:spPr>
          <a:xfrm>
            <a:off x="4202434" y="1662806"/>
            <a:ext cx="214313" cy="1500187"/>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9" name="8 - Δεξιό άγκιστρο"/>
          <p:cNvSpPr/>
          <p:nvPr/>
        </p:nvSpPr>
        <p:spPr>
          <a:xfrm>
            <a:off x="4202433" y="3464520"/>
            <a:ext cx="214313" cy="1500188"/>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prstClr val="black"/>
              </a:solidFill>
            </a:endParaRPr>
          </a:p>
        </p:txBody>
      </p:sp>
      <p:sp>
        <p:nvSpPr>
          <p:cNvPr id="41991" name="10 - TextBox"/>
          <p:cNvSpPr txBox="1">
            <a:spLocks noChangeArrowheads="1"/>
          </p:cNvSpPr>
          <p:nvPr/>
        </p:nvSpPr>
        <p:spPr bwMode="auto">
          <a:xfrm>
            <a:off x="4416747" y="2259012"/>
            <a:ext cx="428625" cy="307777"/>
          </a:xfrm>
          <a:prstGeom prst="rect">
            <a:avLst/>
          </a:prstGeom>
          <a:noFill/>
          <a:ln w="9525">
            <a:noFill/>
            <a:miter lim="800000"/>
            <a:headEnd/>
            <a:tailEnd/>
          </a:ln>
        </p:spPr>
        <p:txBody>
          <a:bodyPr>
            <a:spAutoFit/>
          </a:bodyPr>
          <a:lstStyle/>
          <a:p>
            <a:r>
              <a:rPr lang="en-US" sz="1400" dirty="0" smtClean="0">
                <a:solidFill>
                  <a:prstClr val="black"/>
                </a:solidFill>
                <a:latin typeface="Calibri" panose="020F0502020204030204" pitchFamily="34" charset="0"/>
                <a:cs typeface="Microsoft Sans Serif" panose="020B0604020202020204" pitchFamily="34" charset="0"/>
              </a:rPr>
              <a:t>4.6</a:t>
            </a:r>
            <a:endParaRPr lang="en-US" sz="1400" dirty="0">
              <a:solidFill>
                <a:prstClr val="black"/>
              </a:solidFill>
              <a:latin typeface="Calibri" panose="020F0502020204030204" pitchFamily="34" charset="0"/>
              <a:cs typeface="Microsoft Sans Serif" panose="020B0604020202020204" pitchFamily="34" charset="0"/>
            </a:endParaRPr>
          </a:p>
        </p:txBody>
      </p:sp>
      <p:sp>
        <p:nvSpPr>
          <p:cNvPr id="41992" name="11 - TextBox"/>
          <p:cNvSpPr txBox="1">
            <a:spLocks noChangeArrowheads="1"/>
          </p:cNvSpPr>
          <p:nvPr/>
        </p:nvSpPr>
        <p:spPr bwMode="auto">
          <a:xfrm>
            <a:off x="4416746" y="4049214"/>
            <a:ext cx="571500" cy="307777"/>
          </a:xfrm>
          <a:prstGeom prst="rect">
            <a:avLst/>
          </a:prstGeom>
          <a:noFill/>
          <a:ln w="9525">
            <a:noFill/>
            <a:miter lim="800000"/>
            <a:headEnd/>
            <a:tailEnd/>
          </a:ln>
        </p:spPr>
        <p:txBody>
          <a:bodyPr>
            <a:spAutoFit/>
          </a:bodyPr>
          <a:lstStyle>
            <a:defPPr>
              <a:defRPr lang="en-US"/>
            </a:defPPr>
            <a:lvl1pPr>
              <a:defRPr sz="1400">
                <a:latin typeface="Calibri" panose="020F0502020204030204" pitchFamily="34" charset="0"/>
                <a:cs typeface="Microsoft Sans Serif" panose="020B0604020202020204" pitchFamily="34" charset="0"/>
              </a:defRPr>
            </a:lvl1pPr>
          </a:lstStyle>
          <a:p>
            <a:r>
              <a:rPr lang="en-US" dirty="0" smtClean="0">
                <a:solidFill>
                  <a:prstClr val="black"/>
                </a:solidFill>
              </a:rPr>
              <a:t>9.2</a:t>
            </a:r>
            <a:endParaRPr lang="en-US" dirty="0">
              <a:solidFill>
                <a:prstClr val="black"/>
              </a:solidFill>
            </a:endParaRPr>
          </a:p>
        </p:txBody>
      </p:sp>
      <p:sp>
        <p:nvSpPr>
          <p:cNvPr id="3" name="Ορθογώνιο 2"/>
          <p:cNvSpPr/>
          <p:nvPr/>
        </p:nvSpPr>
        <p:spPr>
          <a:xfrm>
            <a:off x="4698157" y="3717032"/>
            <a:ext cx="4464496" cy="1169551"/>
          </a:xfrm>
          <a:prstGeom prst="rect">
            <a:avLst/>
          </a:prstGeom>
        </p:spPr>
        <p:txBody>
          <a:bodyPr wrap="square">
            <a:spAutoFit/>
          </a:bodyPr>
          <a:lstStyle/>
          <a:p>
            <a:r>
              <a:rPr lang="el-GR" sz="1400" b="1" dirty="0">
                <a:solidFill>
                  <a:srgbClr val="FF0000"/>
                </a:solidFill>
                <a:latin typeface="Arial" panose="020B0604020202020204" pitchFamily="34" charset="0"/>
                <a:ea typeface="Times New Roman"/>
                <a:cs typeface="Arial" panose="020B0604020202020204" pitchFamily="34" charset="0"/>
              </a:rPr>
              <a:t>Σε απόλυτα μεγέθη, εκτιμάται ότι η απώλεια θέσεων μισθωτής απασχόλησης στις μικρές και πολύ μικρές επιχειρήσεις κατά το </a:t>
            </a:r>
            <a:r>
              <a:rPr lang="el-GR" sz="1400" b="1" dirty="0" err="1">
                <a:solidFill>
                  <a:srgbClr val="FF0000"/>
                </a:solidFill>
                <a:latin typeface="Arial" panose="020B0604020202020204" pitchFamily="34" charset="0"/>
                <a:ea typeface="Times New Roman"/>
                <a:cs typeface="Arial" panose="020B0604020202020204" pitchFamily="34" charset="0"/>
              </a:rPr>
              <a:t>β</a:t>
            </a:r>
            <a:r>
              <a:rPr lang="el-GR" sz="1400" b="1" dirty="0" err="1" smtClean="0">
                <a:solidFill>
                  <a:srgbClr val="FF0000"/>
                </a:solidFill>
                <a:latin typeface="Arial" panose="020B0604020202020204" pitchFamily="34" charset="0"/>
                <a:ea typeface="Times New Roman"/>
                <a:cs typeface="Arial" panose="020B0604020202020204" pitchFamily="34" charset="0"/>
              </a:rPr>
              <a:t>΄</a:t>
            </a:r>
            <a:r>
              <a:rPr lang="el-GR" sz="1400" b="1" dirty="0" smtClean="0">
                <a:solidFill>
                  <a:srgbClr val="FF0000"/>
                </a:solidFill>
                <a:latin typeface="Arial" panose="020B0604020202020204" pitchFamily="34" charset="0"/>
                <a:ea typeface="Times New Roman"/>
                <a:cs typeface="Arial" panose="020B0604020202020204" pitchFamily="34" charset="0"/>
              </a:rPr>
              <a:t> εξάμηνο </a:t>
            </a:r>
            <a:r>
              <a:rPr lang="el-GR" sz="1400" b="1" dirty="0">
                <a:solidFill>
                  <a:srgbClr val="FF0000"/>
                </a:solidFill>
                <a:latin typeface="Arial" panose="020B0604020202020204" pitchFamily="34" charset="0"/>
                <a:ea typeface="Times New Roman"/>
                <a:cs typeface="Arial" panose="020B0604020202020204" pitchFamily="34" charset="0"/>
              </a:rPr>
              <a:t>του 2016 ανήλθε στις 23,000 (στην έρευνα Ιουλίου είχαν προβλεφθεί 22,500 απώλειες)</a:t>
            </a:r>
            <a:endParaRPr lang="el-GR" sz="14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83141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8"/>
          <p:cNvSpPr>
            <a:spLocks noGrp="1" noChangeArrowheads="1"/>
          </p:cNvSpPr>
          <p:nvPr>
            <p:ph type="ctrTitle" idx="4294967295"/>
          </p:nvPr>
        </p:nvSpPr>
        <p:spPr>
          <a:xfrm>
            <a:off x="1143000" y="332655"/>
            <a:ext cx="7421563" cy="491257"/>
          </a:xfrm>
        </p:spPr>
        <p:txBody>
          <a:bodyPr/>
          <a:lstStyle/>
          <a:p>
            <a:pPr algn="ctr" eaLnBrk="1" hangingPunct="1">
              <a:defRPr/>
            </a:pPr>
            <a:r>
              <a:rPr lang="el-GR" sz="1500" u="sng"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ΑΠΑΣΧΟΛΗΣΗ</a:t>
            </a:r>
            <a:r>
              <a:rPr lang="el-GR" sz="1400" u="sng"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t>
            </a:r>
            <a:r>
              <a:rPr lang="el-GR" sz="1600" u="sng" dirty="0" smtClean="0">
                <a:latin typeface="Microsoft Sans Serif" panose="020B0604020202020204" pitchFamily="34" charset="0"/>
                <a:cs typeface="Microsoft Sans Serif" panose="020B0604020202020204" pitchFamily="34" charset="0"/>
              </a:rPr>
              <a:t/>
            </a:r>
            <a:br>
              <a:rPr lang="el-GR" sz="1600" u="sng" dirty="0" smtClean="0">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ΑΠΟΤΙΜΗΣΗ ΤΕΛΕΥΤΑΙΟΥ ΕΞΑΜΗΝΟΥ</a:t>
            </a:r>
            <a:br>
              <a:rPr lang="el-GR" sz="1400" u="sng" dirty="0" smtClean="0">
                <a:latin typeface="Microsoft Sans Serif" panose="020B0604020202020204" pitchFamily="34" charset="0"/>
                <a:cs typeface="Microsoft Sans Serif" panose="020B0604020202020204" pitchFamily="34" charset="0"/>
              </a:rPr>
            </a:br>
            <a:r>
              <a:rPr lang="el-GR" sz="1200" u="sng" dirty="0" smtClean="0">
                <a:latin typeface="Microsoft Sans Serif" panose="020B0604020202020204" pitchFamily="34" charset="0"/>
                <a:cs typeface="Microsoft Sans Serif" panose="020B0604020202020204" pitchFamily="34" charset="0"/>
              </a:rPr>
              <a:t>ΣΥΓΚΡΙΣΗ ΜΕ ΠΡΟΗΓΟΥΜΕΝΕΣ ΕΡΕΥΝΕΣ</a:t>
            </a:r>
          </a:p>
        </p:txBody>
      </p:sp>
      <p:graphicFrame>
        <p:nvGraphicFramePr>
          <p:cNvPr id="4" name="Γράφημα 3"/>
          <p:cNvGraphicFramePr/>
          <p:nvPr>
            <p:extLst>
              <p:ext uri="{D42A27DB-BD31-4B8C-83A1-F6EECF244321}">
                <p14:modId xmlns:p14="http://schemas.microsoft.com/office/powerpoint/2010/main" val="1477323532"/>
              </p:ext>
            </p:extLst>
          </p:nvPr>
        </p:nvGraphicFramePr>
        <p:xfrm>
          <a:off x="683568" y="1124744"/>
          <a:ext cx="7344816"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637134" y="5657671"/>
            <a:ext cx="7848872" cy="1200329"/>
          </a:xfrm>
          <a:prstGeom prst="rect">
            <a:avLst/>
          </a:prstGeom>
        </p:spPr>
        <p:txBody>
          <a:bodyPr wrap="square">
            <a:spAutoFit/>
          </a:bodyPr>
          <a:lstStyle/>
          <a:p>
            <a:pPr algn="just"/>
            <a:r>
              <a:rPr lang="el-GR" dirty="0" smtClean="0"/>
              <a:t>Ο λόγος </a:t>
            </a:r>
            <a:r>
              <a:rPr lang="el-GR" dirty="0"/>
              <a:t>προσλήψεων- απολύσεων παρέμεινε αρνητικός – μολονότι η «ψαλίδα» φαίνεται να κλείνει – αφού κατά το </a:t>
            </a:r>
            <a:r>
              <a:rPr lang="el-GR" dirty="0" err="1"/>
              <a:t>β΄</a:t>
            </a:r>
            <a:r>
              <a:rPr lang="el-GR" dirty="0"/>
              <a:t> εξάμηνο του 2016 για κάθε μία επιχείρηση που έκανε πρόσληψη υπήρξαν 2 επιχειρήσεις που έκαναν απολύσεις. Μ</a:t>
            </a:r>
            <a:r>
              <a:rPr lang="el-GR" dirty="0" smtClean="0"/>
              <a:t>είωση </a:t>
            </a:r>
            <a:r>
              <a:rPr lang="el-GR" dirty="0"/>
              <a:t>προσωπικού ανέφερε το 9,2% των </a:t>
            </a:r>
            <a:r>
              <a:rPr lang="el-GR" dirty="0" smtClean="0"/>
              <a:t>επιχειρήσεων.</a:t>
            </a:r>
            <a:endParaRPr lang="el-GR" dirty="0"/>
          </a:p>
        </p:txBody>
      </p:sp>
    </p:spTree>
    <p:extLst>
      <p:ext uri="{BB962C8B-B14F-4D97-AF65-F5344CB8AC3E}">
        <p14:creationId xmlns:p14="http://schemas.microsoft.com/office/powerpoint/2010/main" val="18956769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ctrTitle" idx="4294967295"/>
          </p:nvPr>
        </p:nvSpPr>
        <p:spPr>
          <a:xfrm>
            <a:off x="1143000" y="332656"/>
            <a:ext cx="7421563" cy="419819"/>
          </a:xfrm>
        </p:spPr>
        <p:txBody>
          <a:bodyPr/>
          <a:lstStyle/>
          <a:p>
            <a:pPr algn="ctr" eaLnBrk="1" hangingPunct="1">
              <a:defRPr/>
            </a:pPr>
            <a:r>
              <a:rPr lang="el-GR" sz="1500" u="sng"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ΑΠΑΣΧΟΛΗΣΗ</a:t>
            </a:r>
            <a:r>
              <a:rPr lang="el-GR" sz="1500" u="sng" dirty="0" smtClean="0">
                <a:latin typeface="Microsoft Sans Serif" panose="020B0604020202020204" pitchFamily="34" charset="0"/>
                <a:cs typeface="Microsoft Sans Serif" panose="020B0604020202020204" pitchFamily="34" charset="0"/>
              </a:rPr>
              <a:t/>
            </a:r>
            <a:br>
              <a:rPr lang="el-GR" sz="1500" u="sng" dirty="0" smtClean="0">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Τους επόμενους 6 μήνες θεωρείτε πιο πιθανό το προσωπικό της επιχείρησής σας </a:t>
            </a:r>
            <a:r>
              <a:rPr lang="en-US" sz="1400" u="sng" dirty="0" smtClean="0">
                <a:latin typeface="Microsoft Sans Serif" panose="020B0604020202020204" pitchFamily="34" charset="0"/>
                <a:cs typeface="Microsoft Sans Serif" panose="020B0604020202020204" pitchFamily="34" charset="0"/>
              </a:rPr>
              <a:t/>
            </a:r>
            <a:br>
              <a:rPr lang="en-US" sz="1400" u="sng" dirty="0" smtClean="0">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να αυξηθεί, να μειωθεί ή να παραμείνει το ίδιο;</a:t>
            </a:r>
            <a:br>
              <a:rPr lang="el-GR" sz="1400" u="sng" dirty="0" smtClean="0">
                <a:latin typeface="Microsoft Sans Serif" panose="020B0604020202020204" pitchFamily="34" charset="0"/>
                <a:cs typeface="Microsoft Sans Serif" panose="020B0604020202020204" pitchFamily="34" charset="0"/>
              </a:rPr>
            </a:br>
            <a:r>
              <a:rPr lang="el-GR" sz="1400" i="1" u="sng" dirty="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a:t>
            </a:r>
            <a:r>
              <a:rPr lang="el-GR" sz="1400" i="1" u="sng" dirty="0" smtClean="0">
                <a:solidFill>
                  <a:schemeClr val="tx1">
                    <a:lumMod val="50000"/>
                    <a:lumOff val="50000"/>
                  </a:schemeClr>
                </a:solidFill>
                <a:latin typeface="Microsoft Sans Serif" panose="020B0604020202020204" pitchFamily="34" charset="0"/>
                <a:cs typeface="Microsoft Sans Serif" panose="020B0604020202020204" pitchFamily="34" charset="0"/>
              </a:rPr>
              <a:t>προσωπικό-</a:t>
            </a:r>
            <a:r>
              <a:rPr lang="en-US" sz="1400" u="sng" dirty="0" smtClean="0">
                <a:latin typeface="Microsoft Sans Serif" panose="020B0604020202020204" pitchFamily="34" charset="0"/>
                <a:cs typeface="Microsoft Sans Serif" panose="020B0604020202020204" pitchFamily="34" charset="0"/>
              </a:rPr>
              <a:t/>
            </a:r>
            <a:br>
              <a:rPr lang="en-US" sz="1400" u="sng" dirty="0" smtClean="0">
                <a:latin typeface="Microsoft Sans Serif" panose="020B0604020202020204" pitchFamily="34" charset="0"/>
                <a:cs typeface="Microsoft Sans Serif" panose="020B0604020202020204" pitchFamily="34" charset="0"/>
              </a:rPr>
            </a:br>
            <a:endParaRPr lang="el-GR" sz="1400" u="sng" dirty="0" smtClean="0">
              <a:latin typeface="Microsoft Sans Serif" panose="020B0604020202020204" pitchFamily="34" charset="0"/>
              <a:cs typeface="Microsoft Sans Serif" panose="020B0604020202020204" pitchFamily="34" charset="0"/>
            </a:endParaRPr>
          </a:p>
        </p:txBody>
      </p:sp>
      <p:graphicFrame>
        <p:nvGraphicFramePr>
          <p:cNvPr id="4" name="Γράφημα 3"/>
          <p:cNvGraphicFramePr/>
          <p:nvPr>
            <p:extLst>
              <p:ext uri="{D42A27DB-BD31-4B8C-83A1-F6EECF244321}">
                <p14:modId xmlns:p14="http://schemas.microsoft.com/office/powerpoint/2010/main" val="1197485501"/>
              </p:ext>
            </p:extLst>
          </p:nvPr>
        </p:nvGraphicFramePr>
        <p:xfrm>
          <a:off x="1560004" y="1381224"/>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683568" y="5445224"/>
            <a:ext cx="7992888" cy="1323439"/>
          </a:xfrm>
          <a:prstGeom prst="rect">
            <a:avLst/>
          </a:prstGeom>
        </p:spPr>
        <p:txBody>
          <a:bodyPr wrap="square">
            <a:spAutoFit/>
          </a:bodyPr>
          <a:lstStyle/>
          <a:p>
            <a:pPr algn="just"/>
            <a:r>
              <a:rPr lang="el-GR" sz="1600" dirty="0">
                <a:latin typeface="Arial" panose="020B0604020202020204" pitchFamily="34" charset="0"/>
                <a:ea typeface="Times New Roman"/>
                <a:cs typeface="Arial" panose="020B0604020202020204" pitchFamily="34" charset="0"/>
              </a:rPr>
              <a:t>Οι προοπτικές για το </a:t>
            </a:r>
            <a:r>
              <a:rPr lang="el-GR" sz="1600" dirty="0" err="1">
                <a:latin typeface="Arial" panose="020B0604020202020204" pitchFamily="34" charset="0"/>
                <a:ea typeface="Times New Roman"/>
                <a:cs typeface="Arial" panose="020B0604020202020204" pitchFamily="34" charset="0"/>
              </a:rPr>
              <a:t>α΄</a:t>
            </a:r>
            <a:r>
              <a:rPr lang="el-GR" sz="1600" dirty="0">
                <a:latin typeface="Arial" panose="020B0604020202020204" pitchFamily="34" charset="0"/>
                <a:ea typeface="Times New Roman"/>
                <a:cs typeface="Arial" panose="020B0604020202020204" pitchFamily="34" charset="0"/>
              </a:rPr>
              <a:t> εξάμηνο του 2017 ως προς το λόγο προσλήψεων – απολύσεων δείχνουν ότι σε δύο επιχειρήσεις που κάνουν προσλήψεις (8,1% των επιχειρήσεων) αντιστοιχούν τρεις επιχειρήσεις που προχωρούν σε απολύσεις. Για το επόμενο εξάμηνο </a:t>
            </a:r>
            <a:r>
              <a:rPr lang="el-GR" sz="1600" dirty="0" smtClean="0">
                <a:latin typeface="Arial" panose="020B0604020202020204" pitchFamily="34" charset="0"/>
                <a:ea typeface="Times New Roman"/>
                <a:cs typeface="Arial" panose="020B0604020202020204" pitchFamily="34" charset="0"/>
              </a:rPr>
              <a:t>αναμένονται </a:t>
            </a:r>
            <a:r>
              <a:rPr lang="el-GR" sz="1600" dirty="0">
                <a:latin typeface="Arial" panose="020B0604020202020204" pitchFamily="34" charset="0"/>
                <a:ea typeface="Times New Roman"/>
                <a:cs typeface="Arial" panose="020B0604020202020204" pitchFamily="34" charset="0"/>
              </a:rPr>
              <a:t>2.000 επιπλέον απώλειες θέσεων μισθωτής απασχόλησης, χωρίς να λαμβάνονται υπόψη οι απώλειες από τα λουκέτα. </a:t>
            </a:r>
            <a:endParaRPr lang="el-GR"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78371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8"/>
          <p:cNvSpPr>
            <a:spLocks noGrp="1" noChangeArrowheads="1"/>
          </p:cNvSpPr>
          <p:nvPr>
            <p:ph type="ctrTitle" idx="4294967295"/>
          </p:nvPr>
        </p:nvSpPr>
        <p:spPr>
          <a:xfrm>
            <a:off x="1143000" y="260649"/>
            <a:ext cx="7421563" cy="563264"/>
          </a:xfrm>
        </p:spPr>
        <p:txBody>
          <a:bodyPr/>
          <a:lstStyle/>
          <a:p>
            <a:pPr algn="ctr" eaLnBrk="1" hangingPunct="1">
              <a:defRPr/>
            </a:pPr>
            <a:r>
              <a:rPr lang="el-GR" sz="15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ΑΠΑΣΧΟΛΗΣΗ</a:t>
            </a:r>
            <a:r>
              <a:rPr lang="el-GR" sz="1600" dirty="0" smtClean="0">
                <a:latin typeface="Microsoft Sans Serif" panose="020B0604020202020204" pitchFamily="34" charset="0"/>
                <a:cs typeface="Microsoft Sans Serif" panose="020B0604020202020204" pitchFamily="34" charset="0"/>
              </a:rPr>
              <a:t> </a:t>
            </a:r>
            <a:r>
              <a:rPr lang="el-GR" sz="12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t/>
            </a:r>
            <a:br>
              <a:rPr lang="el-GR" sz="1200" dirty="0" smtClean="0">
                <a:effectLst>
                  <a:outerShdw blurRad="38100" dist="38100" dir="2700000" algn="tl">
                    <a:srgbClr val="000000">
                      <a:alpha val="43137"/>
                    </a:srgbClr>
                  </a:outerShdw>
                </a:effectLst>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ΠΡΟΒΛΕΨΗ ΕΠΟΜΕΝΟΥ ΕΞΑΜΗΝΟΥ</a:t>
            </a:r>
            <a:br>
              <a:rPr lang="el-GR" sz="14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 </a:t>
            </a:r>
            <a:r>
              <a:rPr lang="el-GR" sz="1200" dirty="0" smtClean="0">
                <a:latin typeface="Microsoft Sans Serif" panose="020B0604020202020204" pitchFamily="34" charset="0"/>
                <a:cs typeface="Microsoft Sans Serif" panose="020B0604020202020204" pitchFamily="34" charset="0"/>
              </a:rPr>
              <a:t>ΣΥΓΚΡΙΣΗ ΜΕ ΠΡΟΗΓΟΥΜΕΝΕΣ ΕΡΕΥΝΕΣ</a:t>
            </a:r>
            <a:endParaRPr lang="el-GR" sz="1400" dirty="0" smtClean="0">
              <a:latin typeface="Microsoft Sans Serif" panose="020B0604020202020204" pitchFamily="34" charset="0"/>
              <a:cs typeface="Microsoft Sans Serif" panose="020B0604020202020204" pitchFamily="34" charset="0"/>
            </a:endParaRPr>
          </a:p>
        </p:txBody>
      </p:sp>
      <p:graphicFrame>
        <p:nvGraphicFramePr>
          <p:cNvPr id="4" name="Γράφημα 3"/>
          <p:cNvGraphicFramePr/>
          <p:nvPr>
            <p:extLst>
              <p:ext uri="{D42A27DB-BD31-4B8C-83A1-F6EECF244321}">
                <p14:modId xmlns:p14="http://schemas.microsoft.com/office/powerpoint/2010/main" val="1167932765"/>
              </p:ext>
            </p:extLst>
          </p:nvPr>
        </p:nvGraphicFramePr>
        <p:xfrm>
          <a:off x="683568" y="1340768"/>
          <a:ext cx="7344816" cy="460851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115888"/>
            <a:ext cx="7643813" cy="681037"/>
          </a:xfrm>
        </p:spPr>
        <p:txBody>
          <a:bodyPr/>
          <a:lstStyle/>
          <a:p>
            <a:pPr algn="ctr" eaLnBrk="1" hangingPunct="1">
              <a:defRPr/>
            </a:pPr>
            <a:r>
              <a:rPr lang="en-US" sz="1500" b="1" u="sng" dirty="0" smtClean="0">
                <a:latin typeface="Microsoft Sans Serif" panose="020B0604020202020204" pitchFamily="34" charset="0"/>
                <a:cs typeface="Microsoft Sans Serif" panose="020B0604020202020204" pitchFamily="34" charset="0"/>
              </a:rPr>
              <a:t/>
            </a:r>
            <a:br>
              <a:rPr lang="en-US" sz="1500" b="1" u="sng" dirty="0" smtClean="0">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Αν αυξηθεί...</a:t>
            </a:r>
            <a:br>
              <a:rPr lang="el-GR" sz="1400" u="sng" dirty="0" smtClean="0">
                <a:latin typeface="Microsoft Sans Serif" panose="020B0604020202020204" pitchFamily="34" charset="0"/>
                <a:cs typeface="Microsoft Sans Serif" panose="020B0604020202020204" pitchFamily="34" charset="0"/>
              </a:rPr>
            </a:br>
            <a:r>
              <a:rPr lang="el-GR" sz="1200" u="sng" dirty="0">
                <a:solidFill>
                  <a:schemeClr val="tx1">
                    <a:lumMod val="65000"/>
                    <a:lumOff val="35000"/>
                  </a:schemeClr>
                </a:solidFill>
                <a:latin typeface="Microsoft Sans Serif" panose="020B0604020202020204" pitchFamily="34" charset="0"/>
                <a:cs typeface="Microsoft Sans Serif" panose="020B0604020202020204" pitchFamily="34" charset="0"/>
              </a:rPr>
              <a:t>ΒΑΣΗ: </a:t>
            </a:r>
            <a:r>
              <a:rPr lang="el-GR" sz="1200" u="sng" dirty="0" smtClean="0">
                <a:solidFill>
                  <a:schemeClr val="tx1">
                    <a:lumMod val="65000"/>
                    <a:lumOff val="35000"/>
                  </a:schemeClr>
                </a:solidFill>
                <a:latin typeface="Microsoft Sans Serif" panose="020B0604020202020204" pitchFamily="34" charset="0"/>
                <a:cs typeface="Microsoft Sans Serif" panose="020B0604020202020204" pitchFamily="34" charset="0"/>
              </a:rPr>
              <a:t>Όσοι είπαν θα αυξηθεί</a:t>
            </a:r>
            <a:endParaRPr lang="el-GR" sz="1200" u="sng" dirty="0" smtClean="0">
              <a:latin typeface="Microsoft Sans Serif" panose="020B0604020202020204" pitchFamily="34" charset="0"/>
              <a:cs typeface="Microsoft Sans Serif" panose="020B0604020202020204" pitchFamily="34" charset="0"/>
            </a:endParaRPr>
          </a:p>
        </p:txBody>
      </p:sp>
      <p:graphicFrame>
        <p:nvGraphicFramePr>
          <p:cNvPr id="5" name="Γράφημα 4"/>
          <p:cNvGraphicFramePr/>
          <p:nvPr>
            <p:extLst>
              <p:ext uri="{D42A27DB-BD31-4B8C-83A1-F6EECF244321}">
                <p14:modId xmlns:p14="http://schemas.microsoft.com/office/powerpoint/2010/main" val="3781243415"/>
              </p:ext>
            </p:extLst>
          </p:nvPr>
        </p:nvGraphicFramePr>
        <p:xfrm>
          <a:off x="683568" y="1397000"/>
          <a:ext cx="6936432" cy="4264248"/>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323528" y="5657671"/>
            <a:ext cx="8388424" cy="1200329"/>
          </a:xfrm>
          <a:prstGeom prst="rect">
            <a:avLst/>
          </a:prstGeom>
        </p:spPr>
        <p:txBody>
          <a:bodyPr wrap="square">
            <a:spAutoFit/>
          </a:bodyPr>
          <a:lstStyle/>
          <a:p>
            <a:pPr algn="just"/>
            <a:r>
              <a:rPr lang="el-GR" b="1" i="1" dirty="0" smtClean="0"/>
              <a:t>Από </a:t>
            </a:r>
            <a:r>
              <a:rPr lang="el-GR" b="1" i="1" dirty="0"/>
              <a:t>τις επιχειρήσεις που θα προχωρήσουν σε προσλήψεις και αύξηση του προσωπικού κατά το </a:t>
            </a:r>
            <a:r>
              <a:rPr lang="el-GR" b="1" i="1" dirty="0" err="1"/>
              <a:t>α΄</a:t>
            </a:r>
            <a:r>
              <a:rPr lang="el-GR" b="1" i="1" dirty="0"/>
              <a:t> εξάμηνο του </a:t>
            </a:r>
            <a:r>
              <a:rPr lang="el-GR" b="1" i="1" dirty="0" smtClean="0"/>
              <a:t>2017, </a:t>
            </a:r>
            <a:r>
              <a:rPr lang="el-GR" b="1" i="1" dirty="0"/>
              <a:t>το 40% περίπου θα προχωρήσει σε προσλήψεις είτε με το καθεστώς της μερικής απασχόλησης είτε με το καθεστώς του εξωτερικού συνεργάτη.</a:t>
            </a:r>
          </a:p>
        </p:txBody>
      </p:sp>
    </p:spTree>
    <p:extLst>
      <p:ext uri="{BB962C8B-B14F-4D97-AF65-F5344CB8AC3E}">
        <p14:creationId xmlns:p14="http://schemas.microsoft.com/office/powerpoint/2010/main" val="35849266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WordArt 14"/>
          <p:cNvSpPr>
            <a:spLocks noChangeArrowheads="1" noChangeShapeType="1" noTextEdit="1"/>
          </p:cNvSpPr>
          <p:nvPr/>
        </p:nvSpPr>
        <p:spPr bwMode="auto">
          <a:xfrm>
            <a:off x="1691680" y="3389757"/>
            <a:ext cx="5904656" cy="395189"/>
          </a:xfrm>
          <a:prstGeom prst="rect">
            <a:avLst/>
          </a:prstGeom>
        </p:spPr>
        <p:txBody>
          <a:bodyPr wrap="none" fromWordArt="1">
            <a:prstTxWarp prst="textPlain">
              <a:avLst>
                <a:gd name="adj" fmla="val 50000"/>
              </a:avLst>
            </a:prstTxWarp>
          </a:bodyPr>
          <a:lstStyle/>
          <a:p>
            <a:pPr algn="ctr"/>
            <a:r>
              <a:rPr lang="el-GR" b="1" i="1" kern="10" dirty="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ΜΙΣΘΟΙ ΚΑΙ ΩΡΕΣ ΕΡΓΑΣΙΑΣ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8"/>
          <p:cNvSpPr>
            <a:spLocks noGrp="1" noChangeArrowheads="1"/>
          </p:cNvSpPr>
          <p:nvPr>
            <p:ph type="ctrTitle" idx="4294967295"/>
          </p:nvPr>
        </p:nvSpPr>
        <p:spPr>
          <a:xfrm>
            <a:off x="1143000" y="332656"/>
            <a:ext cx="7421563" cy="216619"/>
          </a:xfrm>
        </p:spPr>
        <p:txBody>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Έχετε αναγκαστεί έστω και περιστασιακά να μειώσετε ώρες ή ημέρες εργασίας </a:t>
            </a:r>
            <a:r>
              <a:rPr lang="en-US" sz="1400" u="sng" dirty="0" smtClean="0">
                <a:latin typeface="Microsoft Sans Serif" panose="020B0604020202020204" pitchFamily="34" charset="0"/>
                <a:cs typeface="Microsoft Sans Serif" panose="020B0604020202020204" pitchFamily="34" charset="0"/>
              </a:rPr>
              <a:t/>
            </a:r>
            <a:br>
              <a:rPr lang="en-US" sz="1400" u="sng" dirty="0" smtClean="0">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σε κάποιους υπαλλήλους;</a:t>
            </a:r>
            <a:br>
              <a:rPr lang="el-GR" sz="1400" u="sng" dirty="0" smtClean="0">
                <a:latin typeface="Microsoft Sans Serif" panose="020B0604020202020204" pitchFamily="34" charset="0"/>
                <a:cs typeface="Microsoft Sans Serif" panose="020B0604020202020204" pitchFamily="34" charset="0"/>
              </a:rPr>
            </a:br>
            <a:r>
              <a:rPr lang="el-GR" sz="1200" i="1" u="sng"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προσωπικό</a:t>
            </a:r>
            <a:r>
              <a:rPr lang="el-GR" sz="1400" i="1" u="sng" dirty="0" smtClean="0">
                <a:solidFill>
                  <a:srgbClr val="C00000"/>
                </a:solidFill>
                <a:latin typeface="Microsoft Sans Serif" panose="020B0604020202020204" pitchFamily="34" charset="0"/>
                <a:cs typeface="Microsoft Sans Serif" panose="020B0604020202020204" pitchFamily="34" charset="0"/>
              </a:rPr>
              <a:t> </a:t>
            </a:r>
            <a:endParaRPr lang="el-GR" sz="1400" u="sng" dirty="0" smtClean="0">
              <a:latin typeface="Microsoft Sans Serif" panose="020B0604020202020204" pitchFamily="34" charset="0"/>
              <a:cs typeface="Microsoft Sans Serif" panose="020B0604020202020204" pitchFamily="34" charset="0"/>
            </a:endParaRPr>
          </a:p>
        </p:txBody>
      </p:sp>
      <p:graphicFrame>
        <p:nvGraphicFramePr>
          <p:cNvPr id="4" name="Γράφημα 3"/>
          <p:cNvGraphicFramePr/>
          <p:nvPr>
            <p:extLst>
              <p:ext uri="{D42A27DB-BD31-4B8C-83A1-F6EECF244321}">
                <p14:modId xmlns:p14="http://schemas.microsoft.com/office/powerpoint/2010/main" val="111232089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683568" y="5517232"/>
            <a:ext cx="7704856" cy="923330"/>
          </a:xfrm>
          <a:prstGeom prst="rect">
            <a:avLst/>
          </a:prstGeom>
        </p:spPr>
        <p:txBody>
          <a:bodyPr wrap="square">
            <a:spAutoFit/>
          </a:bodyPr>
          <a:lstStyle/>
          <a:p>
            <a:pPr algn="just"/>
            <a:r>
              <a:rPr lang="el-GR" dirty="0" smtClean="0"/>
              <a:t>Το </a:t>
            </a:r>
            <a:r>
              <a:rPr lang="el-GR" dirty="0"/>
              <a:t>37,2% των επιχειρήσεων προχώρησε κατά το </a:t>
            </a:r>
            <a:r>
              <a:rPr lang="el-GR" dirty="0" err="1"/>
              <a:t>β΄</a:t>
            </a:r>
            <a:r>
              <a:rPr lang="el-GR" dirty="0"/>
              <a:t> εξάμηνο του 2016 σε μείωση ωρών ή και ημερών εργασίας (τον Φεβρουάριο του 2016 το αντίστοιχο ποσοστό ήταν 45,2%). </a:t>
            </a:r>
          </a:p>
        </p:txBody>
      </p:sp>
    </p:spTree>
    <p:extLst>
      <p:ext uri="{BB962C8B-B14F-4D97-AF65-F5344CB8AC3E}">
        <p14:creationId xmlns:p14="http://schemas.microsoft.com/office/powerpoint/2010/main" val="20783609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8"/>
          <p:cNvSpPr>
            <a:spLocks noGrp="1" noChangeArrowheads="1"/>
          </p:cNvSpPr>
          <p:nvPr>
            <p:ph type="ctrTitle"/>
          </p:nvPr>
        </p:nvSpPr>
        <p:spPr>
          <a:xfrm>
            <a:off x="971600" y="260648"/>
            <a:ext cx="8136904" cy="792088"/>
          </a:xfrm>
        </p:spPr>
        <p:txBody>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Έχουν αναγκαστεί έστω και περιστασιακά να μειώσουν ώρες</a:t>
            </a:r>
            <a:r>
              <a:rPr lang="en-US" sz="1400" u="sng" dirty="0" smtClean="0">
                <a:latin typeface="Microsoft Sans Serif" panose="020B0604020202020204" pitchFamily="34" charset="0"/>
                <a:cs typeface="Microsoft Sans Serif" panose="020B0604020202020204" pitchFamily="34" charset="0"/>
              </a:rPr>
              <a:t> </a:t>
            </a:r>
            <a:r>
              <a:rPr lang="el-GR" sz="1400" u="sng" dirty="0" smtClean="0">
                <a:latin typeface="Microsoft Sans Serif" panose="020B0604020202020204" pitchFamily="34" charset="0"/>
                <a:cs typeface="Microsoft Sans Serif" panose="020B0604020202020204" pitchFamily="34" charset="0"/>
              </a:rPr>
              <a:t>ή ημέρες εργασίας</a:t>
            </a:r>
            <a:br>
              <a:rPr lang="el-GR" sz="1400" u="sng" dirty="0" smtClean="0">
                <a:latin typeface="Microsoft Sans Serif" panose="020B0604020202020204" pitchFamily="34" charset="0"/>
                <a:cs typeface="Microsoft Sans Serif" panose="020B0604020202020204" pitchFamily="34" charset="0"/>
              </a:rPr>
            </a:br>
            <a:r>
              <a:rPr lang="el-GR" sz="1200" i="1" u="sng"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προσωπικό -</a:t>
            </a:r>
            <a:r>
              <a:rPr lang="el-GR" sz="1200" u="sng" dirty="0" smtClean="0">
                <a:solidFill>
                  <a:schemeClr val="tx1">
                    <a:lumMod val="50000"/>
                    <a:lumOff val="50000"/>
                  </a:schemeClr>
                </a:solidFill>
                <a:latin typeface="Microsoft Sans Serif" panose="020B0604020202020204" pitchFamily="34" charset="0"/>
                <a:cs typeface="Microsoft Sans Serif" panose="020B0604020202020204" pitchFamily="34" charset="0"/>
              </a:rPr>
              <a:t/>
            </a:r>
            <a:br>
              <a:rPr lang="el-GR" sz="1200" u="sng" dirty="0" smtClean="0">
                <a:solidFill>
                  <a:schemeClr val="tx1">
                    <a:lumMod val="50000"/>
                    <a:lumOff val="50000"/>
                  </a:schemeClr>
                </a:solidFill>
                <a:latin typeface="Microsoft Sans Serif" panose="020B0604020202020204" pitchFamily="34" charset="0"/>
                <a:cs typeface="Microsoft Sans Serif" panose="020B0604020202020204" pitchFamily="34" charset="0"/>
              </a:rPr>
            </a:br>
            <a:r>
              <a:rPr lang="el-GR" sz="1100" u="sng" dirty="0" smtClean="0">
                <a:latin typeface="Microsoft Sans Serif" panose="020B0604020202020204" pitchFamily="34" charset="0"/>
                <a:cs typeface="Microsoft Sans Serif" panose="020B0604020202020204" pitchFamily="34" charset="0"/>
              </a:rPr>
              <a:t>ΣΥΓΚΡΙΤΙΚΟ ΓΡΑΦΗΜΑ ΙΟΥΛΙΟΣ 2010 – ΦΕΒΡΟΥΑΡΙΟΣ 2017</a:t>
            </a:r>
          </a:p>
        </p:txBody>
      </p:sp>
      <p:graphicFrame>
        <p:nvGraphicFramePr>
          <p:cNvPr id="3" name="Γράφημα 2"/>
          <p:cNvGraphicFramePr/>
          <p:nvPr>
            <p:extLst>
              <p:ext uri="{D42A27DB-BD31-4B8C-83A1-F6EECF244321}">
                <p14:modId xmlns:p14="http://schemas.microsoft.com/office/powerpoint/2010/main" val="3976143027"/>
              </p:ext>
            </p:extLst>
          </p:nvPr>
        </p:nvGraphicFramePr>
        <p:xfrm>
          <a:off x="857224" y="1285860"/>
          <a:ext cx="6977090" cy="47466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105853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Γράφημα 5"/>
          <p:cNvGraphicFramePr/>
          <p:nvPr>
            <p:extLst>
              <p:ext uri="{D42A27DB-BD31-4B8C-83A1-F6EECF244321}">
                <p14:modId xmlns:p14="http://schemas.microsoft.com/office/powerpoint/2010/main" val="3972402744"/>
              </p:ext>
            </p:extLst>
          </p:nvPr>
        </p:nvGraphicFramePr>
        <p:xfrm>
          <a:off x="1357290" y="1357298"/>
          <a:ext cx="6500858" cy="4286280"/>
        </p:xfrm>
        <a:graphic>
          <a:graphicData uri="http://schemas.openxmlformats.org/drawingml/2006/chart">
            <c:chart xmlns:c="http://schemas.openxmlformats.org/drawingml/2006/chart" xmlns:r="http://schemas.openxmlformats.org/officeDocument/2006/relationships" r:id="rId3"/>
          </a:graphicData>
        </a:graphic>
      </p:graphicFrame>
      <p:sp>
        <p:nvSpPr>
          <p:cNvPr id="79875" name="Rectangle 8"/>
          <p:cNvSpPr>
            <a:spLocks noGrp="1" noChangeArrowheads="1"/>
          </p:cNvSpPr>
          <p:nvPr>
            <p:ph type="ctrTitle" idx="4294967295"/>
          </p:nvPr>
        </p:nvSpPr>
        <p:spPr>
          <a:xfrm>
            <a:off x="1143000" y="404663"/>
            <a:ext cx="7421563" cy="347811"/>
          </a:xfrm>
        </p:spPr>
        <p:txBody>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Έχετε αναγκαστεί να μειώσετε τις αποδοχές κάποιων υπαλλήλων;</a:t>
            </a:r>
            <a:br>
              <a:rPr lang="el-GR" sz="1400" u="sng" dirty="0" smtClean="0">
                <a:latin typeface="Microsoft Sans Serif" panose="020B0604020202020204" pitchFamily="34" charset="0"/>
                <a:cs typeface="Microsoft Sans Serif" panose="020B0604020202020204" pitchFamily="34" charset="0"/>
              </a:rPr>
            </a:br>
            <a:r>
              <a:rPr lang="el-GR" sz="1200" i="1" u="sng"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προσωπικό -</a:t>
            </a:r>
            <a:endParaRPr lang="el-GR" sz="1200" u="sng" dirty="0" smtClean="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sp>
        <p:nvSpPr>
          <p:cNvPr id="7" name="6 - Δεξιό άγκιστρο"/>
          <p:cNvSpPr/>
          <p:nvPr/>
        </p:nvSpPr>
        <p:spPr>
          <a:xfrm rot="18805015">
            <a:off x="5945126" y="1438644"/>
            <a:ext cx="368300" cy="792162"/>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dirty="0"/>
          </a:p>
        </p:txBody>
      </p:sp>
      <p:sp>
        <p:nvSpPr>
          <p:cNvPr id="79878" name="7 - TextBox"/>
          <p:cNvSpPr txBox="1">
            <a:spLocks noChangeArrowheads="1"/>
          </p:cNvSpPr>
          <p:nvPr/>
        </p:nvSpPr>
        <p:spPr bwMode="auto">
          <a:xfrm>
            <a:off x="6286512" y="1428736"/>
            <a:ext cx="719138" cy="307777"/>
          </a:xfrm>
          <a:prstGeom prst="rect">
            <a:avLst/>
          </a:prstGeom>
          <a:noFill/>
          <a:ln w="9525">
            <a:noFill/>
            <a:miter lim="800000"/>
            <a:headEnd/>
            <a:tailEnd/>
          </a:ln>
        </p:spPr>
        <p:txBody>
          <a:bodyPr>
            <a:spAutoFit/>
          </a:bodyPr>
          <a:lstStyle/>
          <a:p>
            <a:r>
              <a:rPr lang="el-GR" sz="1400" dirty="0" smtClean="0">
                <a:latin typeface="Calibri" pitchFamily="34" charset="0"/>
                <a:cs typeface="Calibri" pitchFamily="34" charset="0"/>
              </a:rPr>
              <a:t>31,8%</a:t>
            </a:r>
            <a:endParaRPr lang="el-GR" sz="1400" dirty="0">
              <a:latin typeface="Calibri" pitchFamily="34" charset="0"/>
              <a:cs typeface="Calibri" pitchFamily="34" charset="0"/>
            </a:endParaRPr>
          </a:p>
        </p:txBody>
      </p:sp>
      <p:sp>
        <p:nvSpPr>
          <p:cNvPr id="2" name="Ορθογώνιο 1"/>
          <p:cNvSpPr/>
          <p:nvPr/>
        </p:nvSpPr>
        <p:spPr>
          <a:xfrm>
            <a:off x="707976" y="5805264"/>
            <a:ext cx="7560840" cy="646331"/>
          </a:xfrm>
          <a:prstGeom prst="rect">
            <a:avLst/>
          </a:prstGeom>
        </p:spPr>
        <p:txBody>
          <a:bodyPr wrap="square">
            <a:spAutoFit/>
          </a:bodyPr>
          <a:lstStyle/>
          <a:p>
            <a:pPr algn="just"/>
            <a:r>
              <a:rPr lang="el-GR" dirty="0" smtClean="0"/>
              <a:t>Κατά </a:t>
            </a:r>
            <a:r>
              <a:rPr lang="el-GR" dirty="0"/>
              <a:t>το </a:t>
            </a:r>
            <a:r>
              <a:rPr lang="el-GR" dirty="0" err="1"/>
              <a:t>β΄</a:t>
            </a:r>
            <a:r>
              <a:rPr lang="el-GR" dirty="0"/>
              <a:t> εξάμηνο του 2016 περίπου 3 στις 10 επιχειρήσεις (ποσοστό 31,8%) προχώρησαν σε μείωση των αποδοχών του προσωπικού τους. </a:t>
            </a:r>
          </a:p>
        </p:txBody>
      </p:sp>
    </p:spTree>
    <p:extLst>
      <p:ext uri="{BB962C8B-B14F-4D97-AF65-F5344CB8AC3E}">
        <p14:creationId xmlns:p14="http://schemas.microsoft.com/office/powerpoint/2010/main" val="65669638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8"/>
          <p:cNvSpPr>
            <a:spLocks noGrp="1" noChangeArrowheads="1"/>
          </p:cNvSpPr>
          <p:nvPr>
            <p:ph type="ctrTitle"/>
          </p:nvPr>
        </p:nvSpPr>
        <p:spPr>
          <a:xfrm>
            <a:off x="1143000" y="332656"/>
            <a:ext cx="7500938" cy="330919"/>
          </a:xfrm>
        </p:spPr>
        <p:txBody>
          <a:bodyPr/>
          <a:lstStyle/>
          <a:p>
            <a:pPr algn="ctr" eaLnBrk="1" hangingPunct="1"/>
            <a:r>
              <a:rPr lang="el-GR" sz="1400" dirty="0" smtClean="0">
                <a:latin typeface="Microsoft Sans Serif" panose="020B0604020202020204" pitchFamily="34" charset="0"/>
                <a:cs typeface="Microsoft Sans Serif" panose="020B0604020202020204" pitchFamily="34" charset="0"/>
              </a:rPr>
              <a:t>Έχουν αναγκαστεί να μειώσουν τις αποδοχές κάποιων υπαλλήλων </a:t>
            </a:r>
            <a:br>
              <a:rPr lang="el-GR" sz="1400" dirty="0" smtClean="0">
                <a:latin typeface="Microsoft Sans Serif" panose="020B0604020202020204" pitchFamily="34" charset="0"/>
                <a:cs typeface="Microsoft Sans Serif" panose="020B0604020202020204" pitchFamily="34" charset="0"/>
              </a:rPr>
            </a:br>
            <a:r>
              <a:rPr lang="el-GR" sz="1200" i="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προσωπικό - </a:t>
            </a:r>
            <a:r>
              <a:rPr lang="el-GR" sz="12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t/>
            </a:r>
            <a:br>
              <a:rPr lang="el-GR" sz="12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br>
            <a:r>
              <a:rPr lang="el-GR" sz="1100" dirty="0" smtClean="0">
                <a:latin typeface="Microsoft Sans Serif" panose="020B0604020202020204" pitchFamily="34" charset="0"/>
                <a:cs typeface="Microsoft Sans Serif" panose="020B0604020202020204" pitchFamily="34" charset="0"/>
              </a:rPr>
              <a:t>ΣΥΓΚΡΙΤΙΚΟ ΓΡΑΦΗΜΑ ΙΟΥΛΙΟΣ 2010 – ΦΕΒΡΟΥΑΡΙΟΣ 2017</a:t>
            </a:r>
          </a:p>
        </p:txBody>
      </p:sp>
      <p:graphicFrame>
        <p:nvGraphicFramePr>
          <p:cNvPr id="4" name="Γράφημα 3"/>
          <p:cNvGraphicFramePr/>
          <p:nvPr>
            <p:extLst>
              <p:ext uri="{D42A27DB-BD31-4B8C-83A1-F6EECF244321}">
                <p14:modId xmlns:p14="http://schemas.microsoft.com/office/powerpoint/2010/main" val="1809487710"/>
              </p:ext>
            </p:extLst>
          </p:nvPr>
        </p:nvGraphicFramePr>
        <p:xfrm>
          <a:off x="1071538" y="1428736"/>
          <a:ext cx="6977090" cy="467520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5388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WordArt 14"/>
          <p:cNvSpPr>
            <a:spLocks noChangeArrowheads="1" noChangeShapeType="1" noTextEdit="1"/>
          </p:cNvSpPr>
          <p:nvPr/>
        </p:nvSpPr>
        <p:spPr bwMode="auto">
          <a:xfrm>
            <a:off x="1714500" y="3167063"/>
            <a:ext cx="6072188" cy="1000125"/>
          </a:xfrm>
          <a:prstGeom prst="rect">
            <a:avLst/>
          </a:prstGeom>
        </p:spPr>
        <p:txBody>
          <a:bodyPr wrap="none" fromWordArt="1">
            <a:prstTxWarp prst="textPlain">
              <a:avLst>
                <a:gd name="adj" fmla="val 50000"/>
              </a:avLst>
            </a:prstTxWarp>
          </a:bodyPr>
          <a:lstStyle/>
          <a:p>
            <a:pPr algn="ctr"/>
            <a:r>
              <a:rPr lang="el-GR" b="1" kern="10" dirty="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ΓΕΝΙΚΗ ΑΞΙΟΛΟΓΗΣΗ ΠΟΡΕΙΑΣ ΕΠΙΧΕΙΡΗΣΕΩΝ</a:t>
            </a:r>
          </a:p>
          <a:p>
            <a:pPr algn="ctr"/>
            <a:r>
              <a:rPr lang="el-GR" b="1" kern="10" dirty="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(ΑΠΟΤΙΜΗΣΗ / ΠΡΟΒΛΕΨΗ)</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Γράφημα 5"/>
          <p:cNvGraphicFramePr/>
          <p:nvPr>
            <p:extLst>
              <p:ext uri="{D42A27DB-BD31-4B8C-83A1-F6EECF244321}">
                <p14:modId xmlns:p14="http://schemas.microsoft.com/office/powerpoint/2010/main" val="1637114964"/>
              </p:ext>
            </p:extLst>
          </p:nvPr>
        </p:nvGraphicFramePr>
        <p:xfrm>
          <a:off x="1475656" y="1401535"/>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3731" name="Rectangle 8"/>
          <p:cNvSpPr>
            <a:spLocks noGrp="1" noChangeArrowheads="1"/>
          </p:cNvSpPr>
          <p:nvPr>
            <p:ph type="ctrTitle" idx="4294967295"/>
          </p:nvPr>
        </p:nvSpPr>
        <p:spPr>
          <a:xfrm>
            <a:off x="1143000" y="260648"/>
            <a:ext cx="7421563" cy="321965"/>
          </a:xfrm>
        </p:spPr>
        <p:txBody>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Αντιμετωπίσατε</a:t>
            </a:r>
            <a:r>
              <a:rPr lang="en-US" sz="1400" u="sng" dirty="0" smtClean="0">
                <a:latin typeface="Microsoft Sans Serif" panose="020B0604020202020204" pitchFamily="34" charset="0"/>
                <a:cs typeface="Microsoft Sans Serif" panose="020B0604020202020204" pitchFamily="34" charset="0"/>
              </a:rPr>
              <a:t> </a:t>
            </a:r>
            <a:r>
              <a:rPr lang="el-GR" sz="1400" u="sng" dirty="0" smtClean="0">
                <a:latin typeface="Microsoft Sans Serif" panose="020B0604020202020204" pitchFamily="34" charset="0"/>
                <a:cs typeface="Microsoft Sans Serif" panose="020B0604020202020204" pitchFamily="34" charset="0"/>
              </a:rPr>
              <a:t>το τελευταίο 6μηνο δυσκολίες </a:t>
            </a:r>
            <a:br>
              <a:rPr lang="el-GR" sz="1400" u="sng" dirty="0" smtClean="0">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στην έγκαιρη καταβολή των μισθών των εργαζομένων;</a:t>
            </a:r>
            <a:br>
              <a:rPr lang="el-GR" sz="1400" u="sng" dirty="0" smtClean="0">
                <a:latin typeface="Microsoft Sans Serif" panose="020B0604020202020204" pitchFamily="34" charset="0"/>
                <a:cs typeface="Microsoft Sans Serif" panose="020B0604020202020204" pitchFamily="34" charset="0"/>
              </a:rPr>
            </a:br>
            <a:r>
              <a:rPr lang="el-GR" sz="1200" i="1" u="sng"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προσωπικό -</a:t>
            </a:r>
            <a:endParaRPr lang="el-GR" sz="1400" i="1" u="sng" dirty="0" smtClean="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sp>
        <p:nvSpPr>
          <p:cNvPr id="7" name="6 - Δεξιό άγκιστρο"/>
          <p:cNvSpPr/>
          <p:nvPr/>
        </p:nvSpPr>
        <p:spPr>
          <a:xfrm>
            <a:off x="6500826" y="2088768"/>
            <a:ext cx="358304" cy="1439590"/>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l-GR" dirty="0"/>
          </a:p>
        </p:txBody>
      </p:sp>
      <p:sp>
        <p:nvSpPr>
          <p:cNvPr id="73734" name="7 - TextBox"/>
          <p:cNvSpPr txBox="1">
            <a:spLocks noChangeArrowheads="1"/>
          </p:cNvSpPr>
          <p:nvPr/>
        </p:nvSpPr>
        <p:spPr bwMode="auto">
          <a:xfrm>
            <a:off x="6858016" y="2663826"/>
            <a:ext cx="792163" cy="307777"/>
          </a:xfrm>
          <a:prstGeom prst="rect">
            <a:avLst/>
          </a:prstGeom>
          <a:noFill/>
          <a:ln w="9525">
            <a:noFill/>
            <a:miter lim="800000"/>
            <a:headEnd/>
            <a:tailEnd/>
          </a:ln>
        </p:spPr>
        <p:txBody>
          <a:bodyPr>
            <a:spAutoFit/>
          </a:bodyPr>
          <a:lstStyle/>
          <a:p>
            <a:r>
              <a:rPr lang="el-GR" sz="1400" dirty="0" smtClean="0">
                <a:latin typeface="Calibri" pitchFamily="34" charset="0"/>
                <a:cs typeface="Calibri" pitchFamily="34" charset="0"/>
              </a:rPr>
              <a:t>39,3%</a:t>
            </a:r>
            <a:endParaRPr lang="el-GR" sz="1400" dirty="0">
              <a:latin typeface="Calibri" pitchFamily="34" charset="0"/>
              <a:cs typeface="Calibri" pitchFamily="34" charset="0"/>
            </a:endParaRPr>
          </a:p>
        </p:txBody>
      </p:sp>
      <p:sp>
        <p:nvSpPr>
          <p:cNvPr id="2" name="Ορθογώνιο 1"/>
          <p:cNvSpPr/>
          <p:nvPr/>
        </p:nvSpPr>
        <p:spPr>
          <a:xfrm>
            <a:off x="611560" y="5373216"/>
            <a:ext cx="8064896" cy="923330"/>
          </a:xfrm>
          <a:prstGeom prst="rect">
            <a:avLst/>
          </a:prstGeom>
        </p:spPr>
        <p:txBody>
          <a:bodyPr wrap="square">
            <a:spAutoFit/>
          </a:bodyPr>
          <a:lstStyle/>
          <a:p>
            <a:r>
              <a:rPr lang="el-GR" dirty="0"/>
              <a:t>4 στις 10 επιχειρήσεις περίπου (ποσοστό 39,3%) αντιμετώπισαν κατά το </a:t>
            </a:r>
            <a:r>
              <a:rPr lang="el-GR" dirty="0" err="1"/>
              <a:t>β΄</a:t>
            </a:r>
            <a:r>
              <a:rPr lang="el-GR" dirty="0"/>
              <a:t> εξάμηνο του 2016 δυσκολίες στην καταβολή των μισθών του προσωπικού τους.</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8"/>
          <p:cNvSpPr>
            <a:spLocks noGrp="1" noChangeArrowheads="1"/>
          </p:cNvSpPr>
          <p:nvPr>
            <p:ph type="ctrTitle"/>
          </p:nvPr>
        </p:nvSpPr>
        <p:spPr>
          <a:xfrm>
            <a:off x="1143000" y="188640"/>
            <a:ext cx="7500938" cy="474935"/>
          </a:xfrm>
        </p:spPr>
        <p:txBody>
          <a:bodyPr/>
          <a:lstStyle/>
          <a:p>
            <a:pPr algn="ctr" eaLnBrk="1" hangingPunct="1"/>
            <a:r>
              <a:rPr lang="el-GR" sz="1400" dirty="0" smtClean="0">
                <a:latin typeface="Microsoft Sans Serif" panose="020B0604020202020204" pitchFamily="34" charset="0"/>
                <a:cs typeface="Microsoft Sans Serif" panose="020B0604020202020204" pitchFamily="34" charset="0"/>
              </a:rPr>
              <a:t>Αντιμετωπίζουν το τελευταίο 6μηνο δυσκολίες στην καταβολή των μισθών </a:t>
            </a:r>
            <a:r>
              <a:rPr lang="en-US" sz="1400" dirty="0" smtClean="0">
                <a:latin typeface="Microsoft Sans Serif" panose="020B0604020202020204" pitchFamily="34" charset="0"/>
                <a:cs typeface="Microsoft Sans Serif" panose="020B0604020202020204" pitchFamily="34" charset="0"/>
              </a:rPr>
              <a:t/>
            </a:r>
            <a:br>
              <a:rPr lang="en-US" sz="1400" dirty="0" smtClean="0">
                <a:latin typeface="Microsoft Sans Serif" panose="020B0604020202020204" pitchFamily="34" charset="0"/>
                <a:cs typeface="Microsoft Sans Serif" panose="020B0604020202020204" pitchFamily="34" charset="0"/>
              </a:rPr>
            </a:br>
            <a:r>
              <a:rPr lang="el-GR" sz="1200" i="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προσωπικό -</a:t>
            </a:r>
            <a:r>
              <a:rPr lang="el-GR" sz="12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t/>
            </a:r>
            <a:br>
              <a:rPr lang="el-GR" sz="12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br>
            <a:r>
              <a:rPr lang="el-GR" sz="1100" dirty="0" smtClean="0">
                <a:latin typeface="Microsoft Sans Serif" panose="020B0604020202020204" pitchFamily="34" charset="0"/>
                <a:cs typeface="Microsoft Sans Serif" panose="020B0604020202020204" pitchFamily="34" charset="0"/>
              </a:rPr>
              <a:t>ΣΥΓΚΡΙΤΙΚΟ ΓΡΑΦΗΜΑ ΙΑΝΟΥΑΡΙΟΣ 2011 – ΦΕΒΡΟΥΑΡΙΟΣ 2017</a:t>
            </a:r>
          </a:p>
        </p:txBody>
      </p:sp>
      <p:graphicFrame>
        <p:nvGraphicFramePr>
          <p:cNvPr id="4" name="Γράφημα 3"/>
          <p:cNvGraphicFramePr/>
          <p:nvPr>
            <p:extLst>
              <p:ext uri="{D42A27DB-BD31-4B8C-83A1-F6EECF244321}">
                <p14:modId xmlns:p14="http://schemas.microsoft.com/office/powerpoint/2010/main" val="722911787"/>
              </p:ext>
            </p:extLst>
          </p:nvPr>
        </p:nvGraphicFramePr>
        <p:xfrm>
          <a:off x="1142976" y="1285860"/>
          <a:ext cx="6809410" cy="458799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8"/>
          <p:cNvSpPr>
            <a:spLocks noGrp="1" noChangeArrowheads="1"/>
          </p:cNvSpPr>
          <p:nvPr>
            <p:ph type="ctrTitle" idx="4294967295"/>
          </p:nvPr>
        </p:nvSpPr>
        <p:spPr>
          <a:xfrm>
            <a:off x="1143000" y="332656"/>
            <a:ext cx="7421563" cy="288057"/>
          </a:xfrm>
        </p:spPr>
        <p:txBody>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Πόσο πιθανό θεωρείτε να αναγκαστείτε να μειώσετε μισθούς ή ώρες εργασίας </a:t>
            </a:r>
            <a:r>
              <a:rPr lang="en-US" sz="1400" u="sng" dirty="0" smtClean="0">
                <a:latin typeface="Microsoft Sans Serif" panose="020B0604020202020204" pitchFamily="34" charset="0"/>
                <a:cs typeface="Microsoft Sans Serif" panose="020B0604020202020204" pitchFamily="34" charset="0"/>
              </a:rPr>
              <a:t/>
            </a:r>
            <a:br>
              <a:rPr lang="en-US" sz="1400" u="sng" dirty="0" smtClean="0">
                <a:latin typeface="Microsoft Sans Serif" panose="020B0604020202020204" pitchFamily="34" charset="0"/>
                <a:cs typeface="Microsoft Sans Serif" panose="020B0604020202020204" pitchFamily="34" charset="0"/>
              </a:rPr>
            </a:br>
            <a:r>
              <a:rPr lang="el-GR" sz="1400" u="sng" dirty="0" smtClean="0">
                <a:latin typeface="Microsoft Sans Serif" panose="020B0604020202020204" pitchFamily="34" charset="0"/>
                <a:cs typeface="Microsoft Sans Serif" panose="020B0604020202020204" pitchFamily="34" charset="0"/>
              </a:rPr>
              <a:t>των υπαλλήλων σας μέσα στο επόμενο εξάμηνο;</a:t>
            </a:r>
            <a:br>
              <a:rPr lang="el-GR" sz="1400" u="sng" dirty="0" smtClean="0">
                <a:latin typeface="Microsoft Sans Serif" panose="020B0604020202020204" pitchFamily="34" charset="0"/>
                <a:cs typeface="Microsoft Sans Serif" panose="020B0604020202020204" pitchFamily="34" charset="0"/>
              </a:rPr>
            </a:br>
            <a:r>
              <a:rPr lang="el-GR" sz="1200" i="1" u="sng"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προσωπικό -</a:t>
            </a:r>
            <a:endParaRPr lang="el-GR" sz="1200" u="sng" dirty="0" smtClean="0">
              <a:solidFill>
                <a:schemeClr val="tx1">
                  <a:lumMod val="50000"/>
                  <a:lumOff val="50000"/>
                </a:schemeClr>
              </a:solidFill>
              <a:latin typeface="Microsoft Sans Serif" panose="020B0604020202020204" pitchFamily="34" charset="0"/>
              <a:cs typeface="Microsoft Sans Serif" panose="020B0604020202020204" pitchFamily="34" charset="0"/>
            </a:endParaRPr>
          </a:p>
        </p:txBody>
      </p:sp>
      <p:graphicFrame>
        <p:nvGraphicFramePr>
          <p:cNvPr id="4" name="Γράφημα 3"/>
          <p:cNvGraphicFramePr/>
          <p:nvPr>
            <p:extLst>
              <p:ext uri="{D42A27DB-BD31-4B8C-83A1-F6EECF244321}">
                <p14:modId xmlns:p14="http://schemas.microsoft.com/office/powerpoint/2010/main" val="3058978529"/>
              </p:ext>
            </p:extLst>
          </p:nvPr>
        </p:nvGraphicFramePr>
        <p:xfrm>
          <a:off x="1475656" y="1401535"/>
          <a:ext cx="60960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8"/>
          <p:cNvSpPr>
            <a:spLocks noGrp="1" noChangeArrowheads="1"/>
          </p:cNvSpPr>
          <p:nvPr>
            <p:ph type="ctrTitle"/>
          </p:nvPr>
        </p:nvSpPr>
        <p:spPr>
          <a:xfrm>
            <a:off x="1143000" y="260648"/>
            <a:ext cx="7500938" cy="402927"/>
          </a:xfrm>
        </p:spPr>
        <p:txBody>
          <a:bodyPr/>
          <a:lstStyle/>
          <a:p>
            <a:pPr algn="ctr" eaLnBrk="1" hangingPunct="1"/>
            <a:r>
              <a:rPr lang="el-GR" sz="1400" dirty="0" smtClean="0">
                <a:latin typeface="Microsoft Sans Serif" panose="020B0604020202020204" pitchFamily="34" charset="0"/>
                <a:cs typeface="Microsoft Sans Serif" panose="020B0604020202020204" pitchFamily="34" charset="0"/>
              </a:rPr>
              <a:t>Θεωρούν σχεδόν βέβαιο να αναγκαστούν να μειώσουν μισθούς ή ώρες εργασίας υπαλλήλων μέσα στο επόμενο εξάμηνο </a:t>
            </a:r>
            <a:br>
              <a:rPr lang="el-GR" sz="1400" dirty="0" smtClean="0">
                <a:latin typeface="Microsoft Sans Serif" panose="020B0604020202020204" pitchFamily="34" charset="0"/>
                <a:cs typeface="Microsoft Sans Serif" panose="020B0604020202020204" pitchFamily="34" charset="0"/>
              </a:rPr>
            </a:br>
            <a:r>
              <a:rPr lang="el-GR" sz="1200" i="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προσωπικό - </a:t>
            </a:r>
            <a:r>
              <a:rPr lang="el-GR" sz="12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t/>
            </a:r>
            <a:br>
              <a:rPr lang="el-GR" sz="1200" dirty="0" smtClean="0">
                <a:solidFill>
                  <a:schemeClr val="tx1">
                    <a:lumMod val="50000"/>
                    <a:lumOff val="50000"/>
                  </a:schemeClr>
                </a:solidFill>
                <a:latin typeface="Microsoft Sans Serif" panose="020B0604020202020204" pitchFamily="34" charset="0"/>
                <a:cs typeface="Microsoft Sans Serif" panose="020B0604020202020204" pitchFamily="34" charset="0"/>
              </a:rPr>
            </a:br>
            <a:r>
              <a:rPr lang="el-GR" sz="1100" dirty="0" smtClean="0">
                <a:latin typeface="Microsoft Sans Serif" panose="020B0604020202020204" pitchFamily="34" charset="0"/>
                <a:cs typeface="Microsoft Sans Serif" panose="020B0604020202020204" pitchFamily="34" charset="0"/>
              </a:rPr>
              <a:t>ΣΥΓΚΡΙΤΙΚΟ ΓΡΑΦΗΜΑ ΙΑΝΟΥΑΡΙΟΣ 2011 – ΦΕΒΡΟΥΑΡΙΟΣ 2017</a:t>
            </a:r>
            <a:endParaRPr lang="el-GR" sz="1200" dirty="0" smtClean="0">
              <a:latin typeface="Microsoft Sans Serif" panose="020B0604020202020204" pitchFamily="34" charset="0"/>
              <a:cs typeface="Microsoft Sans Serif" panose="020B0604020202020204" pitchFamily="34" charset="0"/>
            </a:endParaRPr>
          </a:p>
        </p:txBody>
      </p:sp>
      <p:graphicFrame>
        <p:nvGraphicFramePr>
          <p:cNvPr id="4" name="Γράφημα 3"/>
          <p:cNvGraphicFramePr/>
          <p:nvPr>
            <p:extLst>
              <p:ext uri="{D42A27DB-BD31-4B8C-83A1-F6EECF244321}">
                <p14:modId xmlns:p14="http://schemas.microsoft.com/office/powerpoint/2010/main" val="1808508561"/>
              </p:ext>
            </p:extLst>
          </p:nvPr>
        </p:nvGraphicFramePr>
        <p:xfrm>
          <a:off x="1214414" y="1428736"/>
          <a:ext cx="6595096" cy="473086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8"/>
          <p:cNvSpPr>
            <a:spLocks noGrp="1" noChangeArrowheads="1"/>
          </p:cNvSpPr>
          <p:nvPr>
            <p:ph type="ctrTitle" idx="4294967295"/>
          </p:nvPr>
        </p:nvSpPr>
        <p:spPr>
          <a:xfrm>
            <a:off x="1143000" y="332656"/>
            <a:ext cx="7421563" cy="216619"/>
          </a:xfrm>
        </p:spPr>
        <p:txBody>
          <a:bodyPr>
            <a:normAutofit fontScale="90000"/>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Απασχολείτε προσωπικό με μερική απασχόληση;</a:t>
            </a:r>
            <a:r>
              <a:rPr lang="en-US" sz="1400" u="sng" dirty="0" smtClean="0">
                <a:latin typeface="Microsoft Sans Serif" panose="020B0604020202020204" pitchFamily="34" charset="0"/>
                <a:cs typeface="Microsoft Sans Serif" panose="020B0604020202020204" pitchFamily="34" charset="0"/>
              </a:rPr>
              <a:t> </a:t>
            </a:r>
            <a:br>
              <a:rPr lang="en-US" sz="1400" u="sng" dirty="0" smtClean="0">
                <a:latin typeface="Microsoft Sans Serif" panose="020B0604020202020204" pitchFamily="34" charset="0"/>
                <a:cs typeface="Microsoft Sans Serif" panose="020B0604020202020204" pitchFamily="34" charset="0"/>
              </a:rPr>
            </a:br>
            <a:r>
              <a:rPr lang="el-GR" sz="1400" i="1" u="sng"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απασχολούν αμειβόμενο προσωπικό - </a:t>
            </a:r>
            <a:endParaRPr lang="el-GR" sz="1400" u="sng" dirty="0" smtClean="0">
              <a:latin typeface="Microsoft Sans Serif" panose="020B0604020202020204" pitchFamily="34" charset="0"/>
              <a:cs typeface="Microsoft Sans Serif" panose="020B0604020202020204" pitchFamily="34" charset="0"/>
            </a:endParaRPr>
          </a:p>
        </p:txBody>
      </p:sp>
      <p:graphicFrame>
        <p:nvGraphicFramePr>
          <p:cNvPr id="4" name="Γράφημα 3"/>
          <p:cNvGraphicFramePr/>
          <p:nvPr>
            <p:extLst>
              <p:ext uri="{D42A27DB-BD31-4B8C-83A1-F6EECF244321}">
                <p14:modId xmlns:p14="http://schemas.microsoft.com/office/powerpoint/2010/main" val="199449693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755576" y="5445224"/>
            <a:ext cx="7632848" cy="1200329"/>
          </a:xfrm>
          <a:prstGeom prst="rect">
            <a:avLst/>
          </a:prstGeom>
        </p:spPr>
        <p:txBody>
          <a:bodyPr wrap="square">
            <a:spAutoFit/>
          </a:bodyPr>
          <a:lstStyle/>
          <a:p>
            <a:pPr algn="just"/>
            <a:r>
              <a:rPr lang="el-GR" dirty="0" smtClean="0">
                <a:solidFill>
                  <a:prstClr val="black"/>
                </a:solidFill>
              </a:rPr>
              <a:t>Το </a:t>
            </a:r>
            <a:r>
              <a:rPr lang="el-GR" dirty="0">
                <a:solidFill>
                  <a:prstClr val="black"/>
                </a:solidFill>
              </a:rPr>
              <a:t>καθεστώς των ευέλικτων μορφών απασχόλησης φαίνεται ότι έχει παγιωθεί στις μικρές και πολύ μικρές επιχειρήσεις αφού οι μισές σχεδόν από αυτές (ποσοστό </a:t>
            </a:r>
            <a:r>
              <a:rPr lang="el-GR" dirty="0" smtClean="0">
                <a:solidFill>
                  <a:prstClr val="black"/>
                </a:solidFill>
              </a:rPr>
              <a:t>48,2%) </a:t>
            </a:r>
            <a:r>
              <a:rPr lang="el-GR" dirty="0">
                <a:solidFill>
                  <a:prstClr val="black"/>
                </a:solidFill>
              </a:rPr>
              <a:t>απασχολεί προσωπικό με ευέλικτες μορφές </a:t>
            </a:r>
            <a:r>
              <a:rPr lang="el-GR" dirty="0" smtClean="0">
                <a:solidFill>
                  <a:prstClr val="black"/>
                </a:solidFill>
              </a:rPr>
              <a:t>απασχόλησης.</a:t>
            </a:r>
            <a:endParaRPr lang="el-GR" dirty="0">
              <a:solidFill>
                <a:prstClr val="black"/>
              </a:solidFill>
            </a:endParaRPr>
          </a:p>
        </p:txBody>
      </p:sp>
    </p:spTree>
    <p:extLst>
      <p:ext uri="{BB962C8B-B14F-4D97-AF65-F5344CB8AC3E}">
        <p14:creationId xmlns:p14="http://schemas.microsoft.com/office/powerpoint/2010/main" val="11563755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8"/>
          <p:cNvSpPr>
            <a:spLocks noGrp="1" noChangeArrowheads="1"/>
          </p:cNvSpPr>
          <p:nvPr>
            <p:ph type="ctrTitle" idx="4294967295"/>
          </p:nvPr>
        </p:nvSpPr>
        <p:spPr>
          <a:xfrm>
            <a:off x="1143000" y="332656"/>
            <a:ext cx="7421563" cy="216619"/>
          </a:xfrm>
        </p:spPr>
        <p:txBody>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Έχετε συμβοηθούντα μέλη (της οικογένειας) στην επιχείρηση;</a:t>
            </a:r>
          </a:p>
        </p:txBody>
      </p:sp>
      <p:graphicFrame>
        <p:nvGraphicFramePr>
          <p:cNvPr id="4" name="Γράφημα 3"/>
          <p:cNvGraphicFramePr/>
          <p:nvPr>
            <p:extLst>
              <p:ext uri="{D42A27DB-BD31-4B8C-83A1-F6EECF244321}">
                <p14:modId xmlns:p14="http://schemas.microsoft.com/office/powerpoint/2010/main" val="111232089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827584" y="5805264"/>
            <a:ext cx="7776864" cy="646331"/>
          </a:xfrm>
          <a:prstGeom prst="rect">
            <a:avLst/>
          </a:prstGeom>
        </p:spPr>
        <p:txBody>
          <a:bodyPr wrap="square">
            <a:spAutoFit/>
          </a:bodyPr>
          <a:lstStyle/>
          <a:p>
            <a:pPr algn="just"/>
            <a:r>
              <a:rPr lang="el-GR" dirty="0"/>
              <a:t>6 στις 10 επιχειρήσεις (ποσοστό 60,1%) </a:t>
            </a:r>
            <a:r>
              <a:rPr lang="el-GR" dirty="0" smtClean="0"/>
              <a:t>απασχολούν </a:t>
            </a:r>
            <a:r>
              <a:rPr lang="el-GR" dirty="0" err="1" smtClean="0"/>
              <a:t>συμβοηθούντα</a:t>
            </a:r>
            <a:r>
              <a:rPr lang="el-GR" dirty="0" smtClean="0"/>
              <a:t> </a:t>
            </a:r>
            <a:r>
              <a:rPr lang="el-GR" dirty="0"/>
              <a:t>μέλη της </a:t>
            </a:r>
            <a:r>
              <a:rPr lang="el-GR" dirty="0" smtClean="0"/>
              <a:t>οικογένειας (παραδοσιακή </a:t>
            </a:r>
            <a:r>
              <a:rPr lang="el-GR" dirty="0"/>
              <a:t>μορφή </a:t>
            </a:r>
            <a:r>
              <a:rPr lang="el-GR" dirty="0" smtClean="0"/>
              <a:t>ευελιξίας). </a:t>
            </a:r>
            <a:endParaRPr lang="el-GR" dirty="0"/>
          </a:p>
        </p:txBody>
      </p:sp>
    </p:spTree>
    <p:extLst>
      <p:ext uri="{BB962C8B-B14F-4D97-AF65-F5344CB8AC3E}">
        <p14:creationId xmlns:p14="http://schemas.microsoft.com/office/powerpoint/2010/main" val="20783609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WordArt 14"/>
          <p:cNvSpPr>
            <a:spLocks noChangeArrowheads="1" noChangeShapeType="1" noTextEdit="1"/>
          </p:cNvSpPr>
          <p:nvPr/>
        </p:nvSpPr>
        <p:spPr bwMode="auto">
          <a:xfrm>
            <a:off x="1691680" y="3284984"/>
            <a:ext cx="5857875" cy="465484"/>
          </a:xfrm>
          <a:prstGeom prst="rect">
            <a:avLst/>
          </a:prstGeom>
        </p:spPr>
        <p:txBody>
          <a:bodyPr wrap="none" fromWordArt="1">
            <a:prstTxWarp prst="textPlain">
              <a:avLst>
                <a:gd name="adj" fmla="val 50000"/>
              </a:avLst>
            </a:prstTxWarp>
          </a:bodyPr>
          <a:lstStyle/>
          <a:p>
            <a:pPr algn="ctr"/>
            <a:r>
              <a:rPr lang="el-GR" b="1" kern="10" dirty="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ΥΠΟΧΡΕΩΣΕΙΣ ΚΑΙ ΟΦΕΙΛΕΣ </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8"/>
          <p:cNvSpPr>
            <a:spLocks noGrp="1" noChangeArrowheads="1"/>
          </p:cNvSpPr>
          <p:nvPr>
            <p:ph type="ctrTitle" idx="4294967295"/>
          </p:nvPr>
        </p:nvSpPr>
        <p:spPr>
          <a:xfrm>
            <a:off x="1143000" y="332656"/>
            <a:ext cx="7421563" cy="216619"/>
          </a:xfrm>
        </p:spPr>
        <p:txBody>
          <a:bodyPr/>
          <a:lstStyle/>
          <a:p>
            <a:pPr algn="ctr" eaLnBrk="1" hangingPunct="1"/>
            <a:r>
              <a:rPr lang="el-GR" sz="1500" dirty="0" smtClean="0">
                <a:latin typeface="Microsoft Sans Serif" panose="020B0604020202020204" pitchFamily="34" charset="0"/>
                <a:cs typeface="Microsoft Sans Serif" panose="020B0604020202020204" pitchFamily="34" charset="0"/>
              </a:rPr>
              <a:t>Έχουν καθυστερημένες οφειλές σε προμηθευτές το τελευταίο εξάμηνο</a:t>
            </a:r>
            <a:br>
              <a:rPr lang="el-GR" sz="1500" dirty="0" smtClean="0">
                <a:latin typeface="Microsoft Sans Serif" panose="020B0604020202020204" pitchFamily="34" charset="0"/>
                <a:cs typeface="Microsoft Sans Serif" panose="020B0604020202020204" pitchFamily="34" charset="0"/>
              </a:rPr>
            </a:br>
            <a:r>
              <a:rPr lang="el-GR" sz="1200" dirty="0" smtClean="0">
                <a:latin typeface="Microsoft Sans Serif" panose="020B0604020202020204" pitchFamily="34" charset="0"/>
                <a:cs typeface="Microsoft Sans Serif" panose="020B0604020202020204" pitchFamily="34" charset="0"/>
              </a:rPr>
              <a:t>ΣΥΓΚΡΙΤΙΚΟ ΓΡΑΦΗΜΑ</a:t>
            </a:r>
            <a:r>
              <a:rPr lang="en-US" sz="1200" dirty="0" smtClean="0">
                <a:latin typeface="Microsoft Sans Serif" panose="020B0604020202020204" pitchFamily="34" charset="0"/>
                <a:cs typeface="Microsoft Sans Serif" panose="020B0604020202020204" pitchFamily="34" charset="0"/>
              </a:rPr>
              <a:t> </a:t>
            </a:r>
            <a:r>
              <a:rPr lang="el-GR" sz="1200" dirty="0" smtClean="0">
                <a:latin typeface="Microsoft Sans Serif" panose="020B0604020202020204" pitchFamily="34" charset="0"/>
                <a:cs typeface="Microsoft Sans Serif" panose="020B0604020202020204" pitchFamily="34" charset="0"/>
              </a:rPr>
              <a:t>ΙΑΝΟΥΑΡΙΟΣ 2011 –</a:t>
            </a:r>
            <a:r>
              <a:rPr lang="en-US" sz="1200" dirty="0" smtClean="0">
                <a:latin typeface="Microsoft Sans Serif" panose="020B0604020202020204" pitchFamily="34" charset="0"/>
                <a:cs typeface="Microsoft Sans Serif" panose="020B0604020202020204" pitchFamily="34" charset="0"/>
              </a:rPr>
              <a:t> </a:t>
            </a:r>
            <a:r>
              <a:rPr lang="el-GR" sz="1200" dirty="0" smtClean="0">
                <a:latin typeface="Microsoft Sans Serif" panose="020B0604020202020204" pitchFamily="34" charset="0"/>
                <a:cs typeface="Microsoft Sans Serif" panose="020B0604020202020204" pitchFamily="34" charset="0"/>
              </a:rPr>
              <a:t>ΦΕΒΡΟΥΑΡΙΟΣ 2017</a:t>
            </a:r>
            <a:br>
              <a:rPr lang="el-GR" sz="1200" dirty="0" smtClean="0">
                <a:latin typeface="Microsoft Sans Serif" panose="020B0604020202020204" pitchFamily="34" charset="0"/>
                <a:cs typeface="Microsoft Sans Serif" panose="020B0604020202020204" pitchFamily="34" charset="0"/>
              </a:rPr>
            </a:br>
            <a:endParaRPr lang="el-GR" sz="1400" dirty="0" smtClean="0">
              <a:latin typeface="Microsoft Sans Serif" panose="020B0604020202020204" pitchFamily="34" charset="0"/>
              <a:cs typeface="Microsoft Sans Serif" panose="020B0604020202020204" pitchFamily="34" charset="0"/>
            </a:endParaRPr>
          </a:p>
        </p:txBody>
      </p:sp>
      <p:graphicFrame>
        <p:nvGraphicFramePr>
          <p:cNvPr id="4" name="Γράφημα 3"/>
          <p:cNvGraphicFramePr/>
          <p:nvPr>
            <p:extLst>
              <p:ext uri="{D42A27DB-BD31-4B8C-83A1-F6EECF244321}">
                <p14:modId xmlns:p14="http://schemas.microsoft.com/office/powerpoint/2010/main" val="3281064916"/>
              </p:ext>
            </p:extLst>
          </p:nvPr>
        </p:nvGraphicFramePr>
        <p:xfrm>
          <a:off x="1142976" y="1357298"/>
          <a:ext cx="6809410" cy="4587992"/>
        </p:xfrm>
        <a:graphic>
          <a:graphicData uri="http://schemas.openxmlformats.org/drawingml/2006/chart">
            <c:chart xmlns:c="http://schemas.openxmlformats.org/drawingml/2006/chart" xmlns:r="http://schemas.openxmlformats.org/officeDocument/2006/relationships" r:id="rId3"/>
          </a:graphicData>
        </a:graphic>
      </p:graphicFrame>
      <p:sp>
        <p:nvSpPr>
          <p:cNvPr id="5" name="Ορθογώνιο 4"/>
          <p:cNvSpPr/>
          <p:nvPr/>
        </p:nvSpPr>
        <p:spPr>
          <a:xfrm>
            <a:off x="467544" y="5934670"/>
            <a:ext cx="8352928" cy="830997"/>
          </a:xfrm>
          <a:prstGeom prst="rect">
            <a:avLst/>
          </a:prstGeom>
        </p:spPr>
        <p:txBody>
          <a:bodyPr wrap="square">
            <a:spAutoFit/>
          </a:bodyPr>
          <a:lstStyle/>
          <a:p>
            <a:pPr algn="just"/>
            <a:r>
              <a:rPr lang="el-GR" sz="1600" dirty="0" smtClean="0"/>
              <a:t>Ανησυχητική </a:t>
            </a:r>
            <a:r>
              <a:rPr lang="el-GR" sz="1600" dirty="0"/>
              <a:t>είναι και η αύξηση των επιχειρήσεων που έχουν χρέη προς τους προμηθευτές τους αφού από 19% τον Ιούλιο του 2016 αυξήθηκαν σε 21,7% (</a:t>
            </a:r>
            <a:r>
              <a:rPr lang="el-GR" sz="1600" b="1" dirty="0"/>
              <a:t>ρυθμός αύξησης πάνω από 10</a:t>
            </a:r>
            <a:r>
              <a:rPr lang="el-GR" sz="1600" b="1" dirty="0" smtClean="0"/>
              <a:t>%</a:t>
            </a:r>
            <a:r>
              <a:rPr lang="el-GR" sz="1600" dirty="0" smtClean="0"/>
              <a:t>)</a:t>
            </a:r>
            <a:endParaRPr lang="el-GR" sz="16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8"/>
          <p:cNvSpPr>
            <a:spLocks noGrp="1" noChangeArrowheads="1"/>
          </p:cNvSpPr>
          <p:nvPr>
            <p:ph type="ctrTitle" idx="4294967295"/>
          </p:nvPr>
        </p:nvSpPr>
        <p:spPr>
          <a:xfrm>
            <a:off x="1143000" y="260648"/>
            <a:ext cx="7421563" cy="288627"/>
          </a:xfrm>
        </p:spPr>
        <p:txBody>
          <a:bodyPr/>
          <a:lstStyle/>
          <a:p>
            <a:pPr algn="ctr" eaLnBrk="1" hangingPunct="1"/>
            <a:r>
              <a:rPr lang="el-GR" sz="1400" dirty="0" smtClean="0">
                <a:latin typeface="Microsoft Sans Serif" panose="020B0604020202020204" pitchFamily="34" charset="0"/>
                <a:cs typeface="Microsoft Sans Serif" panose="020B0604020202020204" pitchFamily="34" charset="0"/>
              </a:rPr>
              <a:t>Έχουν καθυστερημένες οφειλές στον ΟΑΕΕ (στο ασφαλιστικό τους ταμείο) το τελευταίο εξάμηνο</a:t>
            </a:r>
            <a:br>
              <a:rPr lang="el-GR" sz="1400" dirty="0" smtClean="0">
                <a:latin typeface="Microsoft Sans Serif" panose="020B0604020202020204" pitchFamily="34" charset="0"/>
                <a:cs typeface="Microsoft Sans Serif" panose="020B0604020202020204" pitchFamily="34" charset="0"/>
              </a:rPr>
            </a:br>
            <a:r>
              <a:rPr lang="el-GR" sz="1200" dirty="0" smtClean="0">
                <a:latin typeface="Microsoft Sans Serif" panose="020B0604020202020204" pitchFamily="34" charset="0"/>
                <a:cs typeface="Microsoft Sans Serif" panose="020B0604020202020204" pitchFamily="34" charset="0"/>
              </a:rPr>
              <a:t>ΣΥΓΚΡΙΤΙΚΟ ΓΡΑΦΗΜΑ</a:t>
            </a:r>
            <a:r>
              <a:rPr lang="en-US" sz="1200" dirty="0" smtClean="0">
                <a:latin typeface="Microsoft Sans Serif" panose="020B0604020202020204" pitchFamily="34" charset="0"/>
                <a:cs typeface="Microsoft Sans Serif" panose="020B0604020202020204" pitchFamily="34" charset="0"/>
              </a:rPr>
              <a:t> </a:t>
            </a:r>
            <a:r>
              <a:rPr lang="el-GR" sz="1200" dirty="0" smtClean="0">
                <a:latin typeface="Microsoft Sans Serif" panose="020B0604020202020204" pitchFamily="34" charset="0"/>
                <a:cs typeface="Microsoft Sans Serif" panose="020B0604020202020204" pitchFamily="34" charset="0"/>
              </a:rPr>
              <a:t>ΙΑΝΟΥΑΡΙΟΣ 2011 –</a:t>
            </a:r>
            <a:r>
              <a:rPr lang="en-US" sz="1200" dirty="0" smtClean="0">
                <a:latin typeface="Microsoft Sans Serif" panose="020B0604020202020204" pitchFamily="34" charset="0"/>
                <a:cs typeface="Microsoft Sans Serif" panose="020B0604020202020204" pitchFamily="34" charset="0"/>
              </a:rPr>
              <a:t> </a:t>
            </a:r>
            <a:r>
              <a:rPr lang="el-GR" sz="1200" dirty="0" smtClean="0">
                <a:latin typeface="Microsoft Sans Serif" panose="020B0604020202020204" pitchFamily="34" charset="0"/>
                <a:cs typeface="Microsoft Sans Serif" panose="020B0604020202020204" pitchFamily="34" charset="0"/>
              </a:rPr>
              <a:t>ΦΕΒΡΟΥΑΡΙΟΣ 2017</a:t>
            </a:r>
            <a:r>
              <a:rPr lang="el-GR" sz="1400" b="1" dirty="0" smtClean="0">
                <a:latin typeface="Microsoft Sans Serif" panose="020B0604020202020204" pitchFamily="34" charset="0"/>
                <a:cs typeface="Microsoft Sans Serif" panose="020B0604020202020204" pitchFamily="34" charset="0"/>
              </a:rPr>
              <a:t/>
            </a:r>
            <a:br>
              <a:rPr lang="el-GR" sz="1400" b="1" dirty="0" smtClean="0">
                <a:latin typeface="Microsoft Sans Serif" panose="020B0604020202020204" pitchFamily="34" charset="0"/>
                <a:cs typeface="Microsoft Sans Serif" panose="020B0604020202020204" pitchFamily="34" charset="0"/>
              </a:rPr>
            </a:br>
            <a:endParaRPr lang="el-GR" sz="1400" b="1" dirty="0" smtClean="0">
              <a:latin typeface="Microsoft Sans Serif" panose="020B0604020202020204" pitchFamily="34" charset="0"/>
              <a:cs typeface="Microsoft Sans Serif" panose="020B0604020202020204" pitchFamily="34" charset="0"/>
            </a:endParaRPr>
          </a:p>
        </p:txBody>
      </p:sp>
      <p:graphicFrame>
        <p:nvGraphicFramePr>
          <p:cNvPr id="4" name="Γράφημα 3"/>
          <p:cNvGraphicFramePr/>
          <p:nvPr>
            <p:extLst>
              <p:ext uri="{D42A27DB-BD31-4B8C-83A1-F6EECF244321}">
                <p14:modId xmlns:p14="http://schemas.microsoft.com/office/powerpoint/2010/main" val="754091301"/>
              </p:ext>
            </p:extLst>
          </p:nvPr>
        </p:nvGraphicFramePr>
        <p:xfrm>
          <a:off x="1000100" y="1357298"/>
          <a:ext cx="6952286" cy="4730868"/>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827584" y="5938956"/>
            <a:ext cx="7704856" cy="830997"/>
          </a:xfrm>
          <a:prstGeom prst="rect">
            <a:avLst/>
          </a:prstGeom>
        </p:spPr>
        <p:txBody>
          <a:bodyPr wrap="square">
            <a:spAutoFit/>
          </a:bodyPr>
          <a:lstStyle/>
          <a:p>
            <a:pPr algn="just"/>
            <a:r>
              <a:rPr lang="el-GR" sz="1600" dirty="0" smtClean="0"/>
              <a:t>Το </a:t>
            </a:r>
            <a:r>
              <a:rPr lang="el-GR" sz="1600" dirty="0"/>
              <a:t>υψηλότερο ποσοστό των επιχειρήσεων που έχουν καθυστερημένες οφειλές συγκεντρώνεται σε εκείνες που έχουν χρέη προς τον ΟΑΕΕ και νυν ΕΦΚΑ (ποσοστό 26,7%).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8"/>
          <p:cNvSpPr>
            <a:spLocks noGrp="1" noChangeArrowheads="1"/>
          </p:cNvSpPr>
          <p:nvPr>
            <p:ph type="ctrTitle" idx="4294967295"/>
          </p:nvPr>
        </p:nvSpPr>
        <p:spPr>
          <a:xfrm>
            <a:off x="1143000" y="332656"/>
            <a:ext cx="7421563" cy="216619"/>
          </a:xfrm>
        </p:spPr>
        <p:txBody>
          <a:bodyPr/>
          <a:lstStyle/>
          <a:p>
            <a:pPr algn="ctr" eaLnBrk="1" hangingPunct="1"/>
            <a:r>
              <a:rPr lang="el-GR" sz="1400" dirty="0" smtClean="0">
                <a:latin typeface="Microsoft Sans Serif" panose="020B0604020202020204" pitchFamily="34" charset="0"/>
                <a:cs typeface="Microsoft Sans Serif" panose="020B0604020202020204" pitchFamily="34" charset="0"/>
              </a:rPr>
              <a:t>Έχουν καθυστερημένες οφειλές στην εφορία (ΦΠΑ, ΦΜΥ, κλπ) το τελευταίο εξάμηνο</a:t>
            </a:r>
            <a:br>
              <a:rPr lang="el-GR" sz="1400" dirty="0" smtClean="0">
                <a:latin typeface="Microsoft Sans Serif" panose="020B0604020202020204" pitchFamily="34" charset="0"/>
                <a:cs typeface="Microsoft Sans Serif" panose="020B0604020202020204" pitchFamily="34" charset="0"/>
              </a:rPr>
            </a:br>
            <a:r>
              <a:rPr lang="el-GR" sz="1200" dirty="0" smtClean="0">
                <a:latin typeface="Microsoft Sans Serif" panose="020B0604020202020204" pitchFamily="34" charset="0"/>
                <a:cs typeface="Microsoft Sans Serif" panose="020B0604020202020204" pitchFamily="34" charset="0"/>
              </a:rPr>
              <a:t>ΣΥΓΚΡΙΤΙΚΟ ΓΡΑΦΗΜΑ</a:t>
            </a:r>
            <a:r>
              <a:rPr lang="en-US" sz="1200" dirty="0" smtClean="0">
                <a:latin typeface="Microsoft Sans Serif" panose="020B0604020202020204" pitchFamily="34" charset="0"/>
                <a:cs typeface="Microsoft Sans Serif" panose="020B0604020202020204" pitchFamily="34" charset="0"/>
              </a:rPr>
              <a:t> </a:t>
            </a:r>
            <a:r>
              <a:rPr lang="el-GR" sz="1200" dirty="0" smtClean="0">
                <a:latin typeface="Microsoft Sans Serif" panose="020B0604020202020204" pitchFamily="34" charset="0"/>
                <a:cs typeface="Microsoft Sans Serif" panose="020B0604020202020204" pitchFamily="34" charset="0"/>
              </a:rPr>
              <a:t>ΙΑΝΟΥΑΡΙΟΣ 2011 - ΦΕΒΡΟΥΑΡΙΟΣ 2017 </a:t>
            </a:r>
            <a:r>
              <a:rPr lang="el-GR" sz="1400" b="1" dirty="0" smtClean="0">
                <a:solidFill>
                  <a:schemeClr val="accent2"/>
                </a:solidFill>
                <a:latin typeface="Microsoft Sans Serif" panose="020B0604020202020204" pitchFamily="34" charset="0"/>
                <a:cs typeface="Microsoft Sans Serif" panose="020B0604020202020204" pitchFamily="34" charset="0"/>
              </a:rPr>
              <a:t/>
            </a:r>
            <a:br>
              <a:rPr lang="el-GR" sz="1400" b="1" dirty="0" smtClean="0">
                <a:solidFill>
                  <a:schemeClr val="accent2"/>
                </a:solidFill>
                <a:latin typeface="Microsoft Sans Serif" panose="020B0604020202020204" pitchFamily="34" charset="0"/>
                <a:cs typeface="Microsoft Sans Serif" panose="020B0604020202020204" pitchFamily="34" charset="0"/>
              </a:rPr>
            </a:br>
            <a:endParaRPr lang="el-GR" sz="1400" b="1" dirty="0" smtClean="0">
              <a:solidFill>
                <a:schemeClr val="accent2"/>
              </a:solidFill>
              <a:latin typeface="Microsoft Sans Serif" panose="020B0604020202020204" pitchFamily="34" charset="0"/>
              <a:cs typeface="Microsoft Sans Serif" panose="020B0604020202020204" pitchFamily="34" charset="0"/>
            </a:endParaRPr>
          </a:p>
        </p:txBody>
      </p:sp>
      <p:graphicFrame>
        <p:nvGraphicFramePr>
          <p:cNvPr id="4" name="Γράφημα 3"/>
          <p:cNvGraphicFramePr/>
          <p:nvPr>
            <p:extLst>
              <p:ext uri="{D42A27DB-BD31-4B8C-83A1-F6EECF244321}">
                <p14:modId xmlns:p14="http://schemas.microsoft.com/office/powerpoint/2010/main" val="1410255434"/>
              </p:ext>
            </p:extLst>
          </p:nvPr>
        </p:nvGraphicFramePr>
        <p:xfrm>
          <a:off x="1142976" y="1357298"/>
          <a:ext cx="6737972" cy="4802306"/>
        </p:xfrm>
        <a:graphic>
          <a:graphicData uri="http://schemas.openxmlformats.org/drawingml/2006/chart">
            <c:chart xmlns:c="http://schemas.openxmlformats.org/drawingml/2006/chart" xmlns:r="http://schemas.openxmlformats.org/officeDocument/2006/relationships" r:id="rId3"/>
          </a:graphicData>
        </a:graphic>
      </p:graphicFrame>
      <p:sp>
        <p:nvSpPr>
          <p:cNvPr id="3" name="Ορθογώνιο 2"/>
          <p:cNvSpPr/>
          <p:nvPr/>
        </p:nvSpPr>
        <p:spPr>
          <a:xfrm>
            <a:off x="539552" y="6093296"/>
            <a:ext cx="8208912" cy="584775"/>
          </a:xfrm>
          <a:prstGeom prst="rect">
            <a:avLst/>
          </a:prstGeom>
        </p:spPr>
        <p:txBody>
          <a:bodyPr wrap="square">
            <a:spAutoFit/>
          </a:bodyPr>
          <a:lstStyle/>
          <a:p>
            <a:pPr algn="just"/>
            <a:r>
              <a:rPr lang="el-GR" sz="1600" dirty="0" smtClean="0"/>
              <a:t>Οι </a:t>
            </a:r>
            <a:r>
              <a:rPr lang="el-GR" sz="1600" dirty="0"/>
              <a:t>επιχειρήσεις που έχουν οφειλές προς την εφορία αυξήθηκαν από 21,9% τον Ιούλιο του 2016 σε 23,8% τον Φεβρουάριο του 2017 </a:t>
            </a:r>
            <a:r>
              <a:rPr lang="el-GR" sz="1600" b="1" dirty="0"/>
              <a:t>(ρυθμός αύξησης 10</a:t>
            </a:r>
            <a:r>
              <a:rPr lang="el-GR" sz="1600" b="1" dirty="0" smtClean="0"/>
              <a:t>%). </a:t>
            </a:r>
            <a:endParaRPr lang="el-GR" sz="16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8"/>
          <p:cNvSpPr>
            <a:spLocks noGrp="1" noChangeArrowheads="1"/>
          </p:cNvSpPr>
          <p:nvPr>
            <p:ph type="ctrTitle" idx="4294967295"/>
          </p:nvPr>
        </p:nvSpPr>
        <p:spPr>
          <a:xfrm>
            <a:off x="1143000" y="404664"/>
            <a:ext cx="7421563" cy="562124"/>
          </a:xfrm>
        </p:spPr>
        <p:txBody>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Θεωρείτε ότι η κατάσταση της επιχείρησής σας κατά το τελευταίο εξάμηνο:</a:t>
            </a:r>
          </a:p>
        </p:txBody>
      </p:sp>
      <p:graphicFrame>
        <p:nvGraphicFramePr>
          <p:cNvPr id="2" name="Γράφημα 1"/>
          <p:cNvGraphicFramePr/>
          <p:nvPr>
            <p:extLst>
              <p:ext uri="{D42A27DB-BD31-4B8C-83A1-F6EECF244321}">
                <p14:modId xmlns:p14="http://schemas.microsoft.com/office/powerpoint/2010/main" val="658628974"/>
              </p:ext>
            </p:extLst>
          </p:nvPr>
        </p:nvGraphicFramePr>
        <p:xfrm>
          <a:off x="1547664" y="119675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 name="Ορθογώνιο 2"/>
          <p:cNvSpPr/>
          <p:nvPr/>
        </p:nvSpPr>
        <p:spPr>
          <a:xfrm>
            <a:off x="611585" y="5380672"/>
            <a:ext cx="8280920" cy="1323439"/>
          </a:xfrm>
          <a:prstGeom prst="rect">
            <a:avLst/>
          </a:prstGeom>
        </p:spPr>
        <p:txBody>
          <a:bodyPr wrap="square">
            <a:spAutoFit/>
          </a:bodyPr>
          <a:lstStyle/>
          <a:p>
            <a:pPr algn="just"/>
            <a:r>
              <a:rPr lang="el-GR" sz="1600" dirty="0" smtClean="0"/>
              <a:t>Η </a:t>
            </a:r>
            <a:r>
              <a:rPr lang="el-GR" sz="1600" dirty="0"/>
              <a:t>αποτίμηση του </a:t>
            </a:r>
            <a:r>
              <a:rPr lang="el-GR" sz="1600" dirty="0" err="1"/>
              <a:t>β΄</a:t>
            </a:r>
            <a:r>
              <a:rPr lang="el-GR" sz="1600" dirty="0"/>
              <a:t> εξαμήνου του 2016 ακολουθεί με συνέπεια τα αντίστοιχα πορίσματα της αντίστοιχης έρευνας του προηγούμενου εξαμήνου. Μολονότι ο αρνητικός δείκτης τείνει προς χαμηλότερες τιμές, ο λόγος </a:t>
            </a:r>
            <a:r>
              <a:rPr lang="el-GR" sz="1600" dirty="0" smtClean="0"/>
              <a:t>των αρνητικών </a:t>
            </a:r>
            <a:r>
              <a:rPr lang="el-GR" sz="1600" dirty="0"/>
              <a:t>προς τις θετικές αποτιμήσεις είναι 9:1. Ο λόγος αυτός είναι ακόμα δυσμενέστερος για τους αυτοαπασχολούμενους (25:1) και για τις επιχειρήσεις του εμπορίου (10:1).</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8"/>
          <p:cNvSpPr>
            <a:spLocks noGrp="1" noChangeArrowheads="1"/>
          </p:cNvSpPr>
          <p:nvPr>
            <p:ph type="ctrTitle" idx="4294967295"/>
          </p:nvPr>
        </p:nvSpPr>
        <p:spPr>
          <a:xfrm>
            <a:off x="1143001" y="404664"/>
            <a:ext cx="3284984" cy="648072"/>
          </a:xfrm>
        </p:spPr>
        <p:txBody>
          <a:bodyPr/>
          <a:lstStyle/>
          <a:p>
            <a:pPr algn="ctr" eaLnBrk="1" hangingPunct="1"/>
            <a:r>
              <a:rPr lang="el-GR" sz="1400" dirty="0" smtClean="0">
                <a:latin typeface="Microsoft Sans Serif" panose="020B0604020202020204" pitchFamily="34" charset="0"/>
                <a:cs typeface="Microsoft Sans Serif" panose="020B0604020202020204" pitchFamily="34" charset="0"/>
              </a:rPr>
              <a:t>Η επιχείρησή σας έχει κάποιο δάνειο σε τράπεζα;</a:t>
            </a:r>
          </a:p>
        </p:txBody>
      </p:sp>
      <p:graphicFrame>
        <p:nvGraphicFramePr>
          <p:cNvPr id="4" name="Γράφημα 3"/>
          <p:cNvGraphicFramePr/>
          <p:nvPr>
            <p:extLst>
              <p:ext uri="{D42A27DB-BD31-4B8C-83A1-F6EECF244321}">
                <p14:modId xmlns:p14="http://schemas.microsoft.com/office/powerpoint/2010/main" val="1130384986"/>
              </p:ext>
            </p:extLst>
          </p:nvPr>
        </p:nvGraphicFramePr>
        <p:xfrm>
          <a:off x="395536" y="1844824"/>
          <a:ext cx="4536504" cy="355994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8"/>
          <p:cNvSpPr>
            <a:spLocks noGrp="1" noChangeArrowheads="1"/>
          </p:cNvSpPr>
          <p:nvPr>
            <p:ph type="ctrTitle" idx="4294967295"/>
          </p:nvPr>
        </p:nvSpPr>
        <p:spPr>
          <a:xfrm>
            <a:off x="4716016" y="332656"/>
            <a:ext cx="4248472" cy="720080"/>
          </a:xfrm>
        </p:spPr>
        <p:txBody>
          <a:bodyPr/>
          <a:lstStyle/>
          <a:p>
            <a:pPr algn="ctr" eaLnBrk="1" hangingPunct="1"/>
            <a:r>
              <a:rPr lang="el-GR" sz="1400" dirty="0" smtClean="0">
                <a:latin typeface="Microsoft Sans Serif" panose="020B0604020202020204" pitchFamily="34" charset="0"/>
                <a:cs typeface="Microsoft Sans Serif" panose="020B0604020202020204" pitchFamily="34" charset="0"/>
              </a:rPr>
              <a:t>Εξοφλείτε κανονικά τις δόσεις του δανείου ή έχετε καθυστερημένες  οφειλές (πάνω από 3 μήνες);</a:t>
            </a:r>
            <a:br>
              <a:rPr lang="el-GR" sz="1400" dirty="0" smtClean="0">
                <a:latin typeface="Microsoft Sans Serif" panose="020B0604020202020204" pitchFamily="34" charset="0"/>
                <a:cs typeface="Microsoft Sans Serif" panose="020B0604020202020204" pitchFamily="34" charset="0"/>
              </a:rPr>
            </a:br>
            <a:r>
              <a:rPr lang="el-GR" sz="12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ΒΑΣΗ: Όσοι έχουν δάνειο σε τράπεζα</a:t>
            </a:r>
          </a:p>
        </p:txBody>
      </p:sp>
      <p:graphicFrame>
        <p:nvGraphicFramePr>
          <p:cNvPr id="6" name="Γράφημα 5"/>
          <p:cNvGraphicFramePr/>
          <p:nvPr>
            <p:extLst>
              <p:ext uri="{D42A27DB-BD31-4B8C-83A1-F6EECF244321}">
                <p14:modId xmlns:p14="http://schemas.microsoft.com/office/powerpoint/2010/main" val="1226569873"/>
              </p:ext>
            </p:extLst>
          </p:nvPr>
        </p:nvGraphicFramePr>
        <p:xfrm>
          <a:off x="4860032" y="1700808"/>
          <a:ext cx="3888432" cy="36004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815006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8"/>
          <p:cNvSpPr>
            <a:spLocks noGrp="1" noChangeArrowheads="1"/>
          </p:cNvSpPr>
          <p:nvPr>
            <p:ph type="ctrTitle" idx="4294967295"/>
          </p:nvPr>
        </p:nvSpPr>
        <p:spPr>
          <a:xfrm>
            <a:off x="1187450" y="332656"/>
            <a:ext cx="7633022" cy="720080"/>
          </a:xfrm>
        </p:spPr>
        <p:txBody>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Πολλές από τις επιχειρήσεις μας ανέφεραν ότι δυσκολεύονται πλέον</a:t>
            </a:r>
            <a:r>
              <a:rPr lang="en-US" sz="1400" u="sng" dirty="0" smtClean="0">
                <a:latin typeface="Microsoft Sans Serif" panose="020B0604020202020204" pitchFamily="34" charset="0"/>
                <a:cs typeface="Microsoft Sans Serif" panose="020B0604020202020204" pitchFamily="34" charset="0"/>
              </a:rPr>
              <a:t> </a:t>
            </a:r>
            <a:r>
              <a:rPr lang="el-GR" sz="1400" u="sng" dirty="0" smtClean="0">
                <a:latin typeface="Microsoft Sans Serif" panose="020B0604020202020204" pitchFamily="34" charset="0"/>
                <a:cs typeface="Microsoft Sans Serif" panose="020B0604020202020204" pitchFamily="34" charset="0"/>
              </a:rPr>
              <a:t>να ανταποκριθούν στην κάλυψη βασικών υποχρεώσεων. </a:t>
            </a:r>
            <a:r>
              <a:rPr lang="en-US" sz="1400" u="sng" dirty="0" smtClean="0">
                <a:latin typeface="Microsoft Sans Serif" panose="020B0604020202020204" pitchFamily="34" charset="0"/>
                <a:cs typeface="Microsoft Sans Serif" panose="020B0604020202020204" pitchFamily="34" charset="0"/>
              </a:rPr>
              <a:t> </a:t>
            </a:r>
            <a:r>
              <a:rPr lang="el-GR" sz="1400" u="sng" dirty="0" smtClean="0">
                <a:latin typeface="Microsoft Sans Serif" panose="020B0604020202020204" pitchFamily="34" charset="0"/>
                <a:cs typeface="Microsoft Sans Serif" panose="020B0604020202020204" pitchFamily="34" charset="0"/>
              </a:rPr>
              <a:t>Εσείς, κατά το τελευταίο εξάμηνο έχετε καθυστερημένες οφειλές… </a:t>
            </a:r>
            <a:br>
              <a:rPr lang="el-GR" sz="1400" u="sng" dirty="0" smtClean="0">
                <a:latin typeface="Microsoft Sans Serif" panose="020B0604020202020204" pitchFamily="34" charset="0"/>
                <a:cs typeface="Microsoft Sans Serif" panose="020B0604020202020204" pitchFamily="34" charset="0"/>
              </a:rPr>
            </a:br>
            <a:r>
              <a:rPr lang="el-GR" sz="1200" u="sng" dirty="0" smtClean="0">
                <a:latin typeface="Microsoft Sans Serif" panose="020B0604020202020204" pitchFamily="34" charset="0"/>
                <a:cs typeface="Microsoft Sans Serif" panose="020B0604020202020204" pitchFamily="34" charset="0"/>
              </a:rPr>
              <a:t>ΣΥΓΚΡΙΣΗ ΣΤΟΙΧΕΙΩΝ ΙΟΥΛΙΟΥ 2016 - ΦΕΒΡΟΥΑΡΙΟΣ 2017</a:t>
            </a:r>
          </a:p>
        </p:txBody>
      </p:sp>
      <p:graphicFrame>
        <p:nvGraphicFramePr>
          <p:cNvPr id="2" name="Αντικείμενο 1"/>
          <p:cNvGraphicFramePr>
            <a:graphicFrameLocks noChangeAspect="1"/>
          </p:cNvGraphicFramePr>
          <p:nvPr>
            <p:extLst>
              <p:ext uri="{D42A27DB-BD31-4B8C-83A1-F6EECF244321}">
                <p14:modId xmlns:p14="http://schemas.microsoft.com/office/powerpoint/2010/main" val="4142209088"/>
              </p:ext>
            </p:extLst>
          </p:nvPr>
        </p:nvGraphicFramePr>
        <p:xfrm>
          <a:off x="323528" y="1569996"/>
          <a:ext cx="8620125" cy="2857500"/>
        </p:xfrm>
        <a:graphic>
          <a:graphicData uri="http://schemas.openxmlformats.org/presentationml/2006/ole">
            <mc:AlternateContent xmlns:mc="http://schemas.openxmlformats.org/markup-compatibility/2006">
              <mc:Choice xmlns:v="urn:schemas-microsoft-com:vml" Requires="v">
                <p:oleObj spid="_x0000_s103705" name="Worksheet" r:id="rId4" imgW="6896299" imgH="2285867" progId="Excel.Sheet.8">
                  <p:embed/>
                </p:oleObj>
              </mc:Choice>
              <mc:Fallback>
                <p:oleObj name="Worksheet" r:id="rId4" imgW="6896299" imgH="2285867" progId="Excel.Sheet.8">
                  <p:embed/>
                  <p:pic>
                    <p:nvPicPr>
                      <p:cNvPr id="0" name="Picture 2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569996"/>
                        <a:ext cx="8620125" cy="285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453208" y="6312698"/>
            <a:ext cx="3816424" cy="261610"/>
          </a:xfrm>
          <a:prstGeom prst="rect">
            <a:avLst/>
          </a:prstGeom>
          <a:noFill/>
        </p:spPr>
        <p:txBody>
          <a:bodyPr wrap="square" rtlCol="0">
            <a:spAutoFit/>
          </a:bodyPr>
          <a:lstStyle/>
          <a:p>
            <a:r>
              <a:rPr lang="el-GR" sz="1100" dirty="0" smtClean="0">
                <a:latin typeface="Microsoft Sans Serif" panose="020B0604020202020204" pitchFamily="34" charset="0"/>
                <a:cs typeface="Microsoft Sans Serif" panose="020B0604020202020204" pitchFamily="34" charset="0"/>
              </a:rPr>
              <a:t>* Στο σύνολο των επιχειρήσεων</a:t>
            </a:r>
            <a:endParaRPr lang="el-GR" sz="1100" dirty="0">
              <a:latin typeface="Microsoft Sans Serif" panose="020B0604020202020204" pitchFamily="34" charset="0"/>
              <a:cs typeface="Microsoft Sans Serif" panose="020B0604020202020204" pitchFamily="34" charset="0"/>
            </a:endParaRPr>
          </a:p>
        </p:txBody>
      </p:sp>
      <p:sp>
        <p:nvSpPr>
          <p:cNvPr id="3" name="Ορθογώνιο 2"/>
          <p:cNvSpPr/>
          <p:nvPr/>
        </p:nvSpPr>
        <p:spPr>
          <a:xfrm>
            <a:off x="485106" y="4437112"/>
            <a:ext cx="8335366" cy="1323439"/>
          </a:xfrm>
          <a:prstGeom prst="rect">
            <a:avLst/>
          </a:prstGeom>
        </p:spPr>
        <p:txBody>
          <a:bodyPr wrap="square">
            <a:spAutoFit/>
          </a:bodyPr>
          <a:lstStyle/>
          <a:p>
            <a:pPr algn="just"/>
            <a:r>
              <a:rPr lang="el-GR" sz="1600" dirty="0">
                <a:latin typeface="Arial" panose="020B0604020202020204" pitchFamily="34" charset="0"/>
                <a:ea typeface="Times New Roman"/>
                <a:cs typeface="Arial" panose="020B0604020202020204" pitchFamily="34" charset="0"/>
              </a:rPr>
              <a:t>Οι στατιστικές προβολές του ΙΜΕ ΓΣΕΒΕΕ δείχνουν ότι έχει παγιωθεί ένα περιβάλλον υψηλής έκθεσης των επιχειρήσεων σε οφειλές προς το δημόσιο και τον ιδιωτικό τομέα. Πάνω από 3 στις 10 επιχειρήσεις αναμένεται να μην ανταποκριθούν στις φορολογικές και ασφαλιστικές υποχρεώσεις τους για το 2017.</a:t>
            </a:r>
            <a:r>
              <a:rPr lang="el-GR" sz="1600" dirty="0">
                <a:solidFill>
                  <a:srgbClr val="FF0000"/>
                </a:solidFill>
                <a:latin typeface="Arial" panose="020B0604020202020204" pitchFamily="34" charset="0"/>
                <a:ea typeface="Times New Roman"/>
                <a:cs typeface="Arial" panose="020B0604020202020204" pitchFamily="34" charset="0"/>
              </a:rPr>
              <a:t> </a:t>
            </a:r>
            <a:r>
              <a:rPr lang="el-GR" sz="1600" dirty="0">
                <a:latin typeface="Arial" panose="020B0604020202020204" pitchFamily="34" charset="0"/>
                <a:ea typeface="Times New Roman"/>
                <a:cs typeface="Arial" panose="020B0604020202020204" pitchFamily="34" charset="0"/>
              </a:rPr>
              <a:t>Αξίζει να σημειωθεί ότι 9,3% των επιχειρήσεων έχει ταυτόχρονα οφειλές σε δημόσιο και ασφαλιστικά ταμεία.</a:t>
            </a:r>
            <a:r>
              <a:rPr lang="el-GR" sz="1600" dirty="0">
                <a:solidFill>
                  <a:srgbClr val="FF0000"/>
                </a:solidFill>
                <a:latin typeface="Arial" panose="020B0604020202020204" pitchFamily="34" charset="0"/>
                <a:ea typeface="Times New Roman"/>
                <a:cs typeface="Arial" panose="020B0604020202020204" pitchFamily="34" charset="0"/>
              </a:rPr>
              <a:t> </a:t>
            </a:r>
            <a:endParaRPr lang="el-GR" sz="16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8"/>
          <p:cNvSpPr>
            <a:spLocks noGrp="1" noChangeArrowheads="1"/>
          </p:cNvSpPr>
          <p:nvPr>
            <p:ph type="ctrTitle" idx="4294967295"/>
          </p:nvPr>
        </p:nvSpPr>
        <p:spPr>
          <a:xfrm>
            <a:off x="1143001" y="332656"/>
            <a:ext cx="3717032" cy="720080"/>
          </a:xfrm>
        </p:spPr>
        <p:txBody>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Εκτιμάτε ότι το 2017 θα μπορέσετε να ανταποκριθείτε: στις φορολογικές σας υποχρεώσεις; (ΦΠΑ, ΦΜΥ κλπ)</a:t>
            </a:r>
          </a:p>
        </p:txBody>
      </p:sp>
      <p:graphicFrame>
        <p:nvGraphicFramePr>
          <p:cNvPr id="4" name="Γράφημα 3"/>
          <p:cNvGraphicFramePr/>
          <p:nvPr>
            <p:extLst>
              <p:ext uri="{D42A27DB-BD31-4B8C-83A1-F6EECF244321}">
                <p14:modId xmlns:p14="http://schemas.microsoft.com/office/powerpoint/2010/main" val="1032100631"/>
              </p:ext>
            </p:extLst>
          </p:nvPr>
        </p:nvGraphicFramePr>
        <p:xfrm>
          <a:off x="539552" y="1412776"/>
          <a:ext cx="4032448" cy="36319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068757757"/>
              </p:ext>
            </p:extLst>
          </p:nvPr>
        </p:nvGraphicFramePr>
        <p:xfrm>
          <a:off x="539552" y="5301208"/>
          <a:ext cx="3505200" cy="1133475"/>
        </p:xfrm>
        <a:graphic>
          <a:graphicData uri="http://schemas.openxmlformats.org/drawingml/2006/table">
            <a:tbl>
              <a:tblPr/>
              <a:tblGrid>
                <a:gridCol w="2082800"/>
                <a:gridCol w="711200"/>
                <a:gridCol w="711200"/>
              </a:tblGrid>
              <a:tr h="333375">
                <a:tc>
                  <a:txBody>
                    <a:bodyPr/>
                    <a:lstStyle/>
                    <a:p>
                      <a:pPr algn="ctr" rtl="0" fontAlgn="ctr"/>
                      <a:r>
                        <a:rPr lang="el-GR" sz="900" b="0" i="0" u="none" strike="noStrike" dirty="0">
                          <a:solidFill>
                            <a:srgbClr val="000000"/>
                          </a:solidFill>
                          <a:latin typeface="Microsoft Sans Serif"/>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900" b="0" i="0" u="none" strike="noStrike">
                          <a:solidFill>
                            <a:srgbClr val="000000"/>
                          </a:solidFill>
                          <a:latin typeface="Microsoft Sans Serif"/>
                        </a:rPr>
                        <a:t>Φεβρ. 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900" b="0" i="0" u="none" strike="noStrike">
                          <a:solidFill>
                            <a:srgbClr val="000000"/>
                          </a:solidFill>
                          <a:latin typeface="Microsoft Sans Serif"/>
                        </a:rPr>
                        <a:t>Ιουλ. 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rtl="0" fontAlgn="ctr"/>
                      <a:r>
                        <a:rPr lang="el-GR" sz="1000" b="0" i="0" u="none" strike="noStrike">
                          <a:solidFill>
                            <a:srgbClr val="000000"/>
                          </a:solidFill>
                          <a:latin typeface="Microsoft Sans Serif"/>
                        </a:rPr>
                        <a:t>Ναι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39,4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55,3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rtl="0" fontAlgn="ctr"/>
                      <a:r>
                        <a:rPr lang="el-GR" sz="1000" b="0" i="0" u="none" strike="noStrike">
                          <a:solidFill>
                            <a:srgbClr val="000000"/>
                          </a:solidFill>
                          <a:latin typeface="Microsoft Sans Serif"/>
                        </a:rPr>
                        <a:t>Όχι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37,6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30,9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rtl="0" fontAlgn="ctr"/>
                      <a:r>
                        <a:rPr lang="el-GR" sz="1000" b="0" i="0" u="none" strike="noStrike">
                          <a:solidFill>
                            <a:srgbClr val="000000"/>
                          </a:solidFill>
                          <a:latin typeface="Microsoft Sans Serif"/>
                        </a:rPr>
                        <a:t>Δεν γνωρίζω τις νέες ρυθμίσεις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13,2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rtl="0" fontAlgn="ctr"/>
                      <a:r>
                        <a:rPr lang="el-GR" sz="1000" b="0" i="0" u="none" strike="noStrike" dirty="0">
                          <a:solidFill>
                            <a:srgbClr val="000000"/>
                          </a:solidFill>
                          <a:latin typeface="Microsoft Sans Serif"/>
                        </a:rPr>
                        <a:t>ΔΑ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13,8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8"/>
          <p:cNvSpPr>
            <a:spLocks noGrp="1" noChangeArrowheads="1"/>
          </p:cNvSpPr>
          <p:nvPr>
            <p:ph type="ctrTitle" idx="4294967295"/>
          </p:nvPr>
        </p:nvSpPr>
        <p:spPr>
          <a:xfrm>
            <a:off x="4716016" y="332656"/>
            <a:ext cx="4248472" cy="576064"/>
          </a:xfrm>
        </p:spPr>
        <p:txBody>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Εκτιμάτε ότι το 2017 θα μπορέσετε να ανταποκριθείτε: στις ασφαλιστικές σας υποχρεώσεις; </a:t>
            </a:r>
          </a:p>
        </p:txBody>
      </p:sp>
      <p:graphicFrame>
        <p:nvGraphicFramePr>
          <p:cNvPr id="7" name="Γράφημα 6"/>
          <p:cNvGraphicFramePr/>
          <p:nvPr>
            <p:extLst>
              <p:ext uri="{D42A27DB-BD31-4B8C-83A1-F6EECF244321}">
                <p14:modId xmlns:p14="http://schemas.microsoft.com/office/powerpoint/2010/main" val="1402346622"/>
              </p:ext>
            </p:extLst>
          </p:nvPr>
        </p:nvGraphicFramePr>
        <p:xfrm>
          <a:off x="5076056" y="1556792"/>
          <a:ext cx="3672408" cy="35283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Table 4"/>
          <p:cNvGraphicFramePr>
            <a:graphicFrameLocks noGrp="1"/>
          </p:cNvGraphicFramePr>
          <p:nvPr>
            <p:extLst>
              <p:ext uri="{D42A27DB-BD31-4B8C-83A1-F6EECF244321}">
                <p14:modId xmlns:p14="http://schemas.microsoft.com/office/powerpoint/2010/main" val="2856318731"/>
              </p:ext>
            </p:extLst>
          </p:nvPr>
        </p:nvGraphicFramePr>
        <p:xfrm>
          <a:off x="4860032" y="5301208"/>
          <a:ext cx="3505200" cy="1133475"/>
        </p:xfrm>
        <a:graphic>
          <a:graphicData uri="http://schemas.openxmlformats.org/drawingml/2006/table">
            <a:tbl>
              <a:tblPr/>
              <a:tblGrid>
                <a:gridCol w="2082800"/>
                <a:gridCol w="711200"/>
                <a:gridCol w="711200"/>
              </a:tblGrid>
              <a:tr h="333375">
                <a:tc>
                  <a:txBody>
                    <a:bodyPr/>
                    <a:lstStyle/>
                    <a:p>
                      <a:pPr algn="ctr" rtl="0" fontAlgn="ctr"/>
                      <a:r>
                        <a:rPr lang="el-GR" sz="900" b="0" i="0" u="none" strike="noStrike" dirty="0">
                          <a:solidFill>
                            <a:srgbClr val="000000"/>
                          </a:solidFill>
                          <a:latin typeface="Microsoft Sans Serif"/>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900" b="0" i="0" u="none" strike="noStrike">
                          <a:solidFill>
                            <a:srgbClr val="000000"/>
                          </a:solidFill>
                          <a:latin typeface="Microsoft Sans Serif"/>
                        </a:rPr>
                        <a:t>Φεβρ. 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900" b="0" i="0" u="none" strike="noStrike">
                          <a:solidFill>
                            <a:srgbClr val="000000"/>
                          </a:solidFill>
                          <a:latin typeface="Microsoft Sans Serif"/>
                        </a:rPr>
                        <a:t>Ιουλ. 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rtl="0" fontAlgn="ctr"/>
                      <a:r>
                        <a:rPr lang="el-GR" sz="1000" b="0" i="0" u="none" strike="noStrike">
                          <a:solidFill>
                            <a:srgbClr val="000000"/>
                          </a:solidFill>
                          <a:latin typeface="Microsoft Sans Serif"/>
                        </a:rPr>
                        <a:t>Ναι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41,5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55,4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rtl="0" fontAlgn="ctr"/>
                      <a:r>
                        <a:rPr lang="el-GR" sz="1000" b="0" i="0" u="none" strike="noStrike">
                          <a:solidFill>
                            <a:srgbClr val="000000"/>
                          </a:solidFill>
                          <a:latin typeface="Microsoft Sans Serif"/>
                        </a:rPr>
                        <a:t>Όχι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36,1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31,6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rtl="0" fontAlgn="ctr"/>
                      <a:r>
                        <a:rPr lang="el-GR" sz="1000" b="0" i="0" u="none" strike="noStrike">
                          <a:solidFill>
                            <a:srgbClr val="000000"/>
                          </a:solidFill>
                          <a:latin typeface="Microsoft Sans Serif"/>
                        </a:rPr>
                        <a:t>Δεν γνωρίζω τις νέες ρυθμίσεις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12,6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rtl="0" fontAlgn="ctr"/>
                      <a:r>
                        <a:rPr lang="el-GR" sz="1000" b="0" i="0" u="none" strike="noStrike">
                          <a:solidFill>
                            <a:srgbClr val="000000"/>
                          </a:solidFill>
                          <a:latin typeface="Microsoft Sans Serif"/>
                        </a:rPr>
                        <a:t>ΔΑ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a:solidFill>
                            <a:srgbClr val="000000"/>
                          </a:solidFill>
                          <a:latin typeface="Microsoft Sans Serif"/>
                        </a:rPr>
                        <a:t>9,8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13,1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8"/>
          <p:cNvSpPr>
            <a:spLocks noGrp="1" noChangeArrowheads="1"/>
          </p:cNvSpPr>
          <p:nvPr>
            <p:ph type="ctrTitle" idx="4294967295"/>
          </p:nvPr>
        </p:nvSpPr>
        <p:spPr>
          <a:xfrm>
            <a:off x="1143000" y="332656"/>
            <a:ext cx="7421563" cy="216619"/>
          </a:xfrm>
        </p:spPr>
        <p:txBody>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Μήπως αντιμετωπίσατε κατάσχεση καταθέσεων ή δέσμευση λογαριασμών λόγω οφειλών το προηγούμενο εξάμηνο;</a:t>
            </a:r>
          </a:p>
        </p:txBody>
      </p:sp>
      <p:graphicFrame>
        <p:nvGraphicFramePr>
          <p:cNvPr id="4" name="Γράφημα 3"/>
          <p:cNvGraphicFramePr/>
          <p:nvPr>
            <p:extLst>
              <p:ext uri="{D42A27DB-BD31-4B8C-83A1-F6EECF244321}">
                <p14:modId xmlns:p14="http://schemas.microsoft.com/office/powerpoint/2010/main" val="1112320894"/>
              </p:ext>
            </p:extLst>
          </p:nvPr>
        </p:nvGraphicFramePr>
        <p:xfrm>
          <a:off x="1524000" y="1397000"/>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7740315"/>
              </p:ext>
            </p:extLst>
          </p:nvPr>
        </p:nvGraphicFramePr>
        <p:xfrm>
          <a:off x="7020272" y="2276872"/>
          <a:ext cx="1752600" cy="733425"/>
        </p:xfrm>
        <a:graphic>
          <a:graphicData uri="http://schemas.openxmlformats.org/drawingml/2006/table">
            <a:tbl>
              <a:tblPr/>
              <a:tblGrid>
                <a:gridCol w="1041400"/>
                <a:gridCol w="711200"/>
              </a:tblGrid>
              <a:tr h="333375">
                <a:tc>
                  <a:txBody>
                    <a:bodyPr/>
                    <a:lstStyle/>
                    <a:p>
                      <a:pPr algn="ctr" rtl="0" fontAlgn="ctr"/>
                      <a:r>
                        <a:rPr lang="el-GR" sz="900" b="0" i="0" u="none" strike="noStrike" dirty="0">
                          <a:solidFill>
                            <a:srgbClr val="000000"/>
                          </a:solidFill>
                          <a:latin typeface="Microsoft Sans Serif"/>
                        </a:rPr>
                        <a:t>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900" b="0" i="0" u="none" strike="noStrike">
                          <a:solidFill>
                            <a:srgbClr val="000000"/>
                          </a:solidFill>
                          <a:latin typeface="Microsoft Sans Serif"/>
                        </a:rPr>
                        <a:t>Ιουλ. 2016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rtl="0" fontAlgn="ctr"/>
                      <a:r>
                        <a:rPr lang="el-GR" sz="1000" b="0" i="0" u="none" strike="noStrike" dirty="0">
                          <a:solidFill>
                            <a:srgbClr val="000000"/>
                          </a:solidFill>
                          <a:latin typeface="Microsoft Sans Serif"/>
                        </a:rPr>
                        <a:t>Ναι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7,2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algn="l" rtl="0" fontAlgn="ctr"/>
                      <a:r>
                        <a:rPr lang="el-GR" sz="1000" b="0" i="0" u="none" strike="noStrike" dirty="0">
                          <a:solidFill>
                            <a:srgbClr val="000000"/>
                          </a:solidFill>
                          <a:latin typeface="Microsoft Sans Serif"/>
                        </a:rPr>
                        <a:t>Όχι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000" b="0" i="0" u="none" strike="noStrike" dirty="0">
                          <a:solidFill>
                            <a:srgbClr val="000000"/>
                          </a:solidFill>
                          <a:latin typeface="Microsoft Sans Serif"/>
                        </a:rPr>
                        <a:t>92,8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Ορθογώνιο 1"/>
          <p:cNvSpPr/>
          <p:nvPr/>
        </p:nvSpPr>
        <p:spPr>
          <a:xfrm>
            <a:off x="683568" y="5517232"/>
            <a:ext cx="7632848" cy="923330"/>
          </a:xfrm>
          <a:prstGeom prst="rect">
            <a:avLst/>
          </a:prstGeom>
        </p:spPr>
        <p:txBody>
          <a:bodyPr wrap="square">
            <a:spAutoFit/>
          </a:bodyPr>
          <a:lstStyle/>
          <a:p>
            <a:pPr algn="just"/>
            <a:r>
              <a:rPr lang="el-GR" dirty="0" smtClean="0">
                <a:latin typeface="Arial" panose="020B0604020202020204" pitchFamily="34" charset="0"/>
                <a:ea typeface="Times New Roman"/>
                <a:cs typeface="Arial" panose="020B0604020202020204" pitchFamily="34" charset="0"/>
              </a:rPr>
              <a:t>Περίπου </a:t>
            </a:r>
            <a:r>
              <a:rPr lang="el-GR" dirty="0">
                <a:latin typeface="Arial" panose="020B0604020202020204" pitchFamily="34" charset="0"/>
                <a:ea typeface="Times New Roman"/>
                <a:cs typeface="Arial" panose="020B0604020202020204" pitchFamily="34" charset="0"/>
              </a:rPr>
              <a:t>67,000 μικρές επιχειρήσεις δηλώνουν ότι έχουν βρεθεί αντιμέτωπες το προηγούμενο εξάμηνο με κατάσχεση/ ή δέσμευση λογαριασμών για </a:t>
            </a:r>
            <a:r>
              <a:rPr lang="el-GR" dirty="0" smtClean="0">
                <a:latin typeface="Arial" panose="020B0604020202020204" pitchFamily="34" charset="0"/>
                <a:ea typeface="Times New Roman"/>
                <a:cs typeface="Arial" panose="020B0604020202020204" pitchFamily="34" charset="0"/>
              </a:rPr>
              <a:t>οφειλές.</a:t>
            </a:r>
            <a:endParaRPr lang="el-G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3609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115888"/>
            <a:ext cx="7643813" cy="681037"/>
          </a:xfrm>
        </p:spPr>
        <p:txBody>
          <a:bodyPr/>
          <a:lstStyle/>
          <a:p>
            <a:pPr algn="ctr" eaLnBrk="1" hangingPunct="1">
              <a:defRPr/>
            </a:pPr>
            <a:r>
              <a:rPr lang="el-GR" sz="1500" u="sng" dirty="0" smtClean="0">
                <a:latin typeface="Microsoft Sans Serif" panose="020B0604020202020204" pitchFamily="34" charset="0"/>
                <a:cs typeface="Microsoft Sans Serif" panose="020B0604020202020204" pitchFamily="34" charset="0"/>
              </a:rPr>
              <a:t/>
            </a:r>
            <a:br>
              <a:rPr lang="el-GR" sz="1500" u="sng" dirty="0" smtClean="0">
                <a:latin typeface="Microsoft Sans Serif" panose="020B0604020202020204" pitchFamily="34" charset="0"/>
                <a:cs typeface="Microsoft Sans Serif" panose="020B0604020202020204" pitchFamily="34" charset="0"/>
              </a:rPr>
            </a:br>
            <a:r>
              <a:rPr lang="el-GR" sz="1500" u="sng" dirty="0" smtClean="0">
                <a:latin typeface="Microsoft Sans Serif" panose="020B0604020202020204" pitchFamily="34" charset="0"/>
                <a:cs typeface="Microsoft Sans Serif" panose="020B0604020202020204" pitchFamily="34" charset="0"/>
              </a:rPr>
              <a:t>Γνωρίζετε αν με το νέο σύστημα των ασφαλιστικών εισφορών, θα πληρώνετε περισσότερα ή λιγότερα;</a:t>
            </a:r>
            <a:endParaRPr lang="el-GR" sz="1200" u="sng" dirty="0" smtClean="0">
              <a:latin typeface="Microsoft Sans Serif" panose="020B0604020202020204" pitchFamily="34" charset="0"/>
              <a:cs typeface="Microsoft Sans Serif" panose="020B0604020202020204" pitchFamily="34" charset="0"/>
            </a:endParaRPr>
          </a:p>
        </p:txBody>
      </p:sp>
      <p:graphicFrame>
        <p:nvGraphicFramePr>
          <p:cNvPr id="5" name="Γράφημα 4"/>
          <p:cNvGraphicFramePr/>
          <p:nvPr>
            <p:extLst>
              <p:ext uri="{D42A27DB-BD31-4B8C-83A1-F6EECF244321}">
                <p14:modId xmlns:p14="http://schemas.microsoft.com/office/powerpoint/2010/main" val="1193229098"/>
              </p:ext>
            </p:extLst>
          </p:nvPr>
        </p:nvGraphicFramePr>
        <p:xfrm>
          <a:off x="683568" y="1397000"/>
          <a:ext cx="6936432" cy="426424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Γράφημα 3"/>
          <p:cNvGraphicFramePr/>
          <p:nvPr>
            <p:extLst>
              <p:ext uri="{D42A27DB-BD31-4B8C-83A1-F6EECF244321}">
                <p14:modId xmlns:p14="http://schemas.microsoft.com/office/powerpoint/2010/main" val="3452146666"/>
              </p:ext>
            </p:extLst>
          </p:nvPr>
        </p:nvGraphicFramePr>
        <p:xfrm>
          <a:off x="539552" y="1412776"/>
          <a:ext cx="5616624" cy="365062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Table 8"/>
          <p:cNvGraphicFramePr>
            <a:graphicFrameLocks noGrp="1"/>
          </p:cNvGraphicFramePr>
          <p:nvPr>
            <p:extLst>
              <p:ext uri="{D42A27DB-BD31-4B8C-83A1-F6EECF244321}">
                <p14:modId xmlns:p14="http://schemas.microsoft.com/office/powerpoint/2010/main" val="2906280088"/>
              </p:ext>
            </p:extLst>
          </p:nvPr>
        </p:nvGraphicFramePr>
        <p:xfrm>
          <a:off x="5364088" y="1268760"/>
          <a:ext cx="3500463" cy="1714513"/>
        </p:xfrm>
        <a:graphic>
          <a:graphicData uri="http://schemas.openxmlformats.org/drawingml/2006/table">
            <a:tbl>
              <a:tblPr/>
              <a:tblGrid>
                <a:gridCol w="1634745"/>
                <a:gridCol w="932859"/>
                <a:gridCol w="932859"/>
              </a:tblGrid>
              <a:tr h="547421">
                <a:tc rowSpan="2">
                  <a:txBody>
                    <a:bodyPr/>
                    <a:lstStyle/>
                    <a:p>
                      <a:pPr algn="ctr" rtl="0" fontAlgn="b"/>
                      <a:r>
                        <a:rPr lang="el-GR" sz="1200" b="0" i="0" u="none" strike="noStrike" dirty="0">
                          <a:solidFill>
                            <a:srgbClr val="000000"/>
                          </a:solidFill>
                          <a:latin typeface="Microsoft Sans Serif"/>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rtl="0" fontAlgn="ctr"/>
                      <a:r>
                        <a:rPr lang="el-GR" sz="1200" b="0" i="0" u="none" strike="noStrike">
                          <a:solidFill>
                            <a:srgbClr val="000000"/>
                          </a:solidFill>
                          <a:latin typeface="Microsoft Sans Serif"/>
                        </a:rPr>
                        <a:t>Απασχολούν προσωπικό</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r>
              <a:tr h="291773">
                <a:tc vMerge="1">
                  <a:txBody>
                    <a:bodyPr/>
                    <a:lstStyle/>
                    <a:p>
                      <a:endParaRPr lang="el-GR"/>
                    </a:p>
                  </a:txBody>
                  <a:tcPr/>
                </a:tc>
                <a:tc>
                  <a:txBody>
                    <a:bodyPr/>
                    <a:lstStyle/>
                    <a:p>
                      <a:pPr algn="ctr" rtl="0" fontAlgn="ctr"/>
                      <a:r>
                        <a:rPr lang="el-GR" sz="1200" b="0" i="0" u="none" strike="noStrike">
                          <a:solidFill>
                            <a:srgbClr val="000000"/>
                          </a:solidFill>
                          <a:latin typeface="Microsoft Sans Serif"/>
                        </a:rPr>
                        <a:t>Ναι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a:solidFill>
                            <a:srgbClr val="000000"/>
                          </a:solidFill>
                          <a:latin typeface="Microsoft Sans Serif"/>
                        </a:rPr>
                        <a:t>Όχι</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773">
                <a:tc>
                  <a:txBody>
                    <a:bodyPr/>
                    <a:lstStyle/>
                    <a:p>
                      <a:pPr algn="l" rtl="0" fontAlgn="b"/>
                      <a:r>
                        <a:rPr lang="el-GR" sz="1200" b="0" i="0" u="none" strike="noStrike" dirty="0">
                          <a:solidFill>
                            <a:srgbClr val="000000"/>
                          </a:solidFill>
                          <a:latin typeface="Microsoft Sans Serif"/>
                        </a:rPr>
                        <a:t>Περισσότερα</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dirty="0">
                          <a:solidFill>
                            <a:srgbClr val="000000"/>
                          </a:solidFill>
                          <a:latin typeface="Microsoft Sans Serif"/>
                        </a:rPr>
                        <a:t>31,5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a:solidFill>
                            <a:srgbClr val="000000"/>
                          </a:solidFill>
                          <a:latin typeface="Microsoft Sans Serif"/>
                        </a:rPr>
                        <a:t>21,2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773">
                <a:tc>
                  <a:txBody>
                    <a:bodyPr/>
                    <a:lstStyle/>
                    <a:p>
                      <a:pPr algn="l" rtl="0" fontAlgn="b"/>
                      <a:r>
                        <a:rPr lang="el-GR" sz="1200" b="0" i="0" u="none" strike="noStrike">
                          <a:solidFill>
                            <a:srgbClr val="000000"/>
                          </a:solidFill>
                          <a:latin typeface="Microsoft Sans Serif"/>
                        </a:rPr>
                        <a:t>Λιγότερα</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dirty="0">
                          <a:solidFill>
                            <a:srgbClr val="000000"/>
                          </a:solidFill>
                          <a:latin typeface="Microsoft Sans Serif"/>
                        </a:rPr>
                        <a:t>67,8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dirty="0">
                          <a:solidFill>
                            <a:srgbClr val="000000"/>
                          </a:solidFill>
                          <a:latin typeface="Microsoft Sans Serif"/>
                        </a:rPr>
                        <a:t>77,6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1773">
                <a:tc>
                  <a:txBody>
                    <a:bodyPr/>
                    <a:lstStyle/>
                    <a:p>
                      <a:pPr algn="l" rtl="0" fontAlgn="b"/>
                      <a:r>
                        <a:rPr lang="el-GR" sz="1200" b="0" i="0" u="none" strike="noStrike" dirty="0">
                          <a:solidFill>
                            <a:srgbClr val="000000"/>
                          </a:solidFill>
                          <a:latin typeface="Microsoft Sans Serif"/>
                        </a:rPr>
                        <a:t>Τα ίδια</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a:solidFill>
                            <a:srgbClr val="000000"/>
                          </a:solidFill>
                          <a:latin typeface="Microsoft Sans Serif"/>
                        </a:rPr>
                        <a:t>0,7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dirty="0">
                          <a:solidFill>
                            <a:srgbClr val="000000"/>
                          </a:solidFill>
                          <a:latin typeface="Microsoft Sans Serif"/>
                        </a:rPr>
                        <a:t>1,2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9"/>
          <p:cNvGraphicFramePr>
            <a:graphicFrameLocks noGrp="1"/>
          </p:cNvGraphicFramePr>
          <p:nvPr>
            <p:extLst>
              <p:ext uri="{D42A27DB-BD31-4B8C-83A1-F6EECF244321}">
                <p14:modId xmlns:p14="http://schemas.microsoft.com/office/powerpoint/2010/main" val="2208515682"/>
              </p:ext>
            </p:extLst>
          </p:nvPr>
        </p:nvGraphicFramePr>
        <p:xfrm>
          <a:off x="5292080" y="3140968"/>
          <a:ext cx="3762328" cy="1641933"/>
        </p:xfrm>
        <a:graphic>
          <a:graphicData uri="http://schemas.openxmlformats.org/drawingml/2006/table">
            <a:tbl>
              <a:tblPr/>
              <a:tblGrid>
                <a:gridCol w="1197355"/>
                <a:gridCol w="854991"/>
                <a:gridCol w="854991"/>
                <a:gridCol w="854991"/>
              </a:tblGrid>
              <a:tr h="289753">
                <a:tc rowSpan="2">
                  <a:txBody>
                    <a:bodyPr/>
                    <a:lstStyle/>
                    <a:p>
                      <a:pPr algn="ctr" rtl="0" fontAlgn="b"/>
                      <a:r>
                        <a:rPr lang="el-GR" sz="1200" b="0" i="0" u="none" strike="noStrike" dirty="0">
                          <a:solidFill>
                            <a:srgbClr val="000000"/>
                          </a:solidFill>
                          <a:latin typeface="Microsoft Sans Serif"/>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rtl="0" fontAlgn="ctr"/>
                      <a:r>
                        <a:rPr lang="el-GR" sz="1200" b="0" i="0" u="none" strike="noStrike" dirty="0">
                          <a:solidFill>
                            <a:srgbClr val="000000"/>
                          </a:solidFill>
                          <a:latin typeface="Microsoft Sans Serif"/>
                        </a:rPr>
                        <a:t>Απασχολούν προσωπικό</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hMerge="1">
                  <a:txBody>
                    <a:bodyPr/>
                    <a:lstStyle/>
                    <a:p>
                      <a:endParaRPr lang="el-GR"/>
                    </a:p>
                  </a:txBody>
                  <a:tcPr/>
                </a:tc>
              </a:tr>
              <a:tr h="482921">
                <a:tc vMerge="1">
                  <a:txBody>
                    <a:bodyPr/>
                    <a:lstStyle/>
                    <a:p>
                      <a:endParaRPr lang="el-GR"/>
                    </a:p>
                  </a:txBody>
                  <a:tcPr/>
                </a:tc>
                <a:tc>
                  <a:txBody>
                    <a:bodyPr/>
                    <a:lstStyle/>
                    <a:p>
                      <a:pPr algn="ctr" rtl="0" fontAlgn="ctr"/>
                      <a:r>
                        <a:rPr lang="el-GR" sz="1200" b="0" i="0" u="none" strike="noStrike">
                          <a:solidFill>
                            <a:srgbClr val="000000"/>
                          </a:solidFill>
                          <a:latin typeface="Microsoft Sans Serif"/>
                        </a:rPr>
                        <a:t>Εμπόριο</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a:solidFill>
                            <a:srgbClr val="000000"/>
                          </a:solidFill>
                          <a:latin typeface="Microsoft Sans Serif"/>
                        </a:rPr>
                        <a:t>Μεταποίηση</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a:solidFill>
                            <a:srgbClr val="000000"/>
                          </a:solidFill>
                          <a:latin typeface="Microsoft Sans Serif"/>
                        </a:rPr>
                        <a:t>Υπηρεσίες</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53">
                <a:tc>
                  <a:txBody>
                    <a:bodyPr/>
                    <a:lstStyle/>
                    <a:p>
                      <a:pPr algn="l" rtl="0" fontAlgn="b"/>
                      <a:r>
                        <a:rPr lang="el-GR" sz="1200" b="0" i="0" u="none" strike="noStrike">
                          <a:solidFill>
                            <a:srgbClr val="000000"/>
                          </a:solidFill>
                          <a:latin typeface="Microsoft Sans Serif"/>
                        </a:rPr>
                        <a:t>Περισσότερα</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dirty="0">
                          <a:solidFill>
                            <a:srgbClr val="000000"/>
                          </a:solidFill>
                          <a:latin typeface="Microsoft Sans Serif"/>
                        </a:rPr>
                        <a:t>31,6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a:solidFill>
                            <a:srgbClr val="000000"/>
                          </a:solidFill>
                          <a:latin typeface="Microsoft Sans Serif"/>
                        </a:rPr>
                        <a:t>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a:solidFill>
                            <a:srgbClr val="000000"/>
                          </a:solidFill>
                          <a:latin typeface="Microsoft Sans Serif"/>
                        </a:rPr>
                        <a:t>22,2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53">
                <a:tc>
                  <a:txBody>
                    <a:bodyPr/>
                    <a:lstStyle/>
                    <a:p>
                      <a:pPr algn="l" rtl="0" fontAlgn="b"/>
                      <a:r>
                        <a:rPr lang="el-GR" sz="1200" b="0" i="0" u="none" strike="noStrike">
                          <a:solidFill>
                            <a:srgbClr val="000000"/>
                          </a:solidFill>
                          <a:latin typeface="Microsoft Sans Serif"/>
                        </a:rPr>
                        <a:t>Λιγότερα</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a:solidFill>
                            <a:srgbClr val="000000"/>
                          </a:solidFill>
                          <a:latin typeface="Microsoft Sans Serif"/>
                        </a:rPr>
                        <a:t>65,8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dirty="0">
                          <a:solidFill>
                            <a:srgbClr val="000000"/>
                          </a:solidFill>
                          <a:latin typeface="Microsoft Sans Serif"/>
                        </a:rPr>
                        <a:t>77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a:solidFill>
                            <a:srgbClr val="000000"/>
                          </a:solidFill>
                          <a:latin typeface="Microsoft Sans Serif"/>
                        </a:rPr>
                        <a:t>77,8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9753">
                <a:tc>
                  <a:txBody>
                    <a:bodyPr/>
                    <a:lstStyle/>
                    <a:p>
                      <a:pPr algn="l" rtl="0" fontAlgn="b"/>
                      <a:r>
                        <a:rPr lang="el-GR" sz="1200" b="0" i="0" u="none" strike="noStrike">
                          <a:solidFill>
                            <a:srgbClr val="000000"/>
                          </a:solidFill>
                          <a:latin typeface="Microsoft Sans Serif"/>
                        </a:rPr>
                        <a:t>Τα ίδια</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a:solidFill>
                            <a:srgbClr val="000000"/>
                          </a:solidFill>
                          <a:latin typeface="Microsoft Sans Serif"/>
                        </a:rPr>
                        <a:t>2,6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dirty="0">
                          <a:solidFill>
                            <a:srgbClr val="000000"/>
                          </a:solidFill>
                          <a:latin typeface="Microsoft Sans Serif"/>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el-GR" sz="1200" b="0" i="0" u="none" strike="noStrike" dirty="0">
                          <a:solidFill>
                            <a:srgbClr val="000000"/>
                          </a:solidFill>
                          <a:latin typeface="Microsoft Sans Serif"/>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 name="Ορθογώνιο 1"/>
          <p:cNvSpPr/>
          <p:nvPr/>
        </p:nvSpPr>
        <p:spPr>
          <a:xfrm>
            <a:off x="423764" y="5373216"/>
            <a:ext cx="7920880" cy="923330"/>
          </a:xfrm>
          <a:prstGeom prst="rect">
            <a:avLst/>
          </a:prstGeom>
        </p:spPr>
        <p:txBody>
          <a:bodyPr wrap="square">
            <a:spAutoFit/>
          </a:bodyPr>
          <a:lstStyle/>
          <a:p>
            <a:pPr algn="just"/>
            <a:r>
              <a:rPr lang="el-GR" dirty="0" smtClean="0">
                <a:solidFill>
                  <a:prstClr val="black"/>
                </a:solidFill>
              </a:rPr>
              <a:t>Σε </a:t>
            </a:r>
            <a:r>
              <a:rPr lang="el-GR" dirty="0">
                <a:solidFill>
                  <a:prstClr val="black"/>
                </a:solidFill>
              </a:rPr>
              <a:t>σχέση με τις νέες ρυθμίσεις του ασφαλιστικού το 73,3% των επιχειρηματιών εκτιμά ότι θα καταβάλει λιγότερες εισφορές ενώ το 25,8% εκτιμά ότι θα καταβάλει υψηλότερες εισφορές. </a:t>
            </a:r>
          </a:p>
        </p:txBody>
      </p:sp>
    </p:spTree>
    <p:extLst>
      <p:ext uri="{BB962C8B-B14F-4D97-AF65-F5344CB8AC3E}">
        <p14:creationId xmlns:p14="http://schemas.microsoft.com/office/powerpoint/2010/main" val="389256123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WordArt 14"/>
          <p:cNvSpPr>
            <a:spLocks noChangeArrowheads="1" noChangeShapeType="1" noTextEdit="1"/>
          </p:cNvSpPr>
          <p:nvPr/>
        </p:nvSpPr>
        <p:spPr bwMode="auto">
          <a:xfrm>
            <a:off x="971600" y="2492896"/>
            <a:ext cx="7128792" cy="792088"/>
          </a:xfrm>
          <a:prstGeom prst="rect">
            <a:avLst/>
          </a:prstGeom>
        </p:spPr>
        <p:txBody>
          <a:bodyPr wrap="none" fromWordArt="1">
            <a:prstTxWarp prst="textPlain">
              <a:avLst>
                <a:gd name="adj" fmla="val 50000"/>
              </a:avLst>
            </a:prstTxWarp>
          </a:bodyPr>
          <a:lstStyle/>
          <a:p>
            <a:pPr algn="ctr"/>
            <a:r>
              <a:rPr lang="el-GR" b="1" kern="10" dirty="0" smtClean="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ΔΕΙΚΤΕΣ ΒΙΩΣΙΜΟΤΗΤΑΣ- ΛΟΥΚΕΤΑ </a:t>
            </a:r>
            <a:endParaRPr lang="el-GR" b="1" kern="10" dirty="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8"/>
          <p:cNvSpPr>
            <a:spLocks noGrp="1" noChangeArrowheads="1"/>
          </p:cNvSpPr>
          <p:nvPr>
            <p:ph type="ctrTitle"/>
          </p:nvPr>
        </p:nvSpPr>
        <p:spPr>
          <a:xfrm>
            <a:off x="1143000" y="332656"/>
            <a:ext cx="7500938" cy="792088"/>
          </a:xfrm>
        </p:spPr>
        <p:txBody>
          <a:bodyPr/>
          <a:lstStyle/>
          <a:p>
            <a:pPr algn="ctr" eaLnBrk="1" hangingPunct="1"/>
            <a:r>
              <a:rPr lang="el-GR" sz="1400" dirty="0" smtClean="0">
                <a:latin typeface="Microsoft Sans Serif" panose="020B0604020202020204" pitchFamily="34" charset="0"/>
                <a:cs typeface="Microsoft Sans Serif" panose="020B0604020202020204" pitchFamily="34" charset="0"/>
              </a:rPr>
              <a:t>Με τις υπάρχουσες σήμερα συνθήκες  και με τις προοπτικές της κρίσης όπως διαμορφώνονται, θεωρείτε πιθανό ή όχι το ενδεχόμενο η επιχείρησή σας να έχει σοβαρό πρόβλημα λειτουργίας το επόμενο διάστημα σε βαθμό που θα κινδυνεύει να κλείσει;</a:t>
            </a:r>
          </a:p>
        </p:txBody>
      </p:sp>
      <p:sp>
        <p:nvSpPr>
          <p:cNvPr id="16" name="15 - TextBox"/>
          <p:cNvSpPr txBox="1"/>
          <p:nvPr/>
        </p:nvSpPr>
        <p:spPr>
          <a:xfrm>
            <a:off x="6000750" y="4714875"/>
            <a:ext cx="2155825" cy="246221"/>
          </a:xfrm>
          <a:prstGeom prst="rect">
            <a:avLst/>
          </a:prstGeom>
          <a:ln/>
        </p:spPr>
        <p:style>
          <a:lnRef idx="1">
            <a:schemeClr val="accent2"/>
          </a:lnRef>
          <a:fillRef idx="3">
            <a:schemeClr val="accent2"/>
          </a:fillRef>
          <a:effectRef idx="2">
            <a:schemeClr val="accent2"/>
          </a:effectRef>
          <a:fontRef idx="minor">
            <a:schemeClr val="lt1"/>
          </a:fontRef>
        </p:style>
        <p:txBody>
          <a:bodyPr>
            <a:spAutoFit/>
          </a:bodyPr>
          <a:lstStyle/>
          <a:p>
            <a:pPr algn="ctr">
              <a:defRPr/>
            </a:pPr>
            <a:r>
              <a:rPr lang="el-GR" sz="1000" b="1" dirty="0">
                <a:latin typeface="Microsoft Sans Serif" panose="020B0604020202020204" pitchFamily="34" charset="0"/>
                <a:cs typeface="Microsoft Sans Serif" panose="020B0604020202020204" pitchFamily="34" charset="0"/>
              </a:rPr>
              <a:t>Πολύ &amp; Αρκετά πιθανό: </a:t>
            </a:r>
            <a:r>
              <a:rPr lang="el-GR" sz="1000" b="1" dirty="0" smtClean="0">
                <a:latin typeface="Microsoft Sans Serif" panose="020B0604020202020204" pitchFamily="34" charset="0"/>
                <a:cs typeface="Microsoft Sans Serif" panose="020B0604020202020204" pitchFamily="34" charset="0"/>
              </a:rPr>
              <a:t>40,3%</a:t>
            </a:r>
            <a:endParaRPr lang="en-US" sz="1000" b="1" dirty="0">
              <a:latin typeface="Microsoft Sans Serif" panose="020B0604020202020204" pitchFamily="34" charset="0"/>
              <a:cs typeface="Microsoft Sans Serif" panose="020B0604020202020204" pitchFamily="34" charset="0"/>
            </a:endParaRPr>
          </a:p>
        </p:txBody>
      </p:sp>
      <p:sp>
        <p:nvSpPr>
          <p:cNvPr id="17" name="16 - TextBox"/>
          <p:cNvSpPr txBox="1"/>
          <p:nvPr/>
        </p:nvSpPr>
        <p:spPr>
          <a:xfrm>
            <a:off x="539552" y="1713072"/>
            <a:ext cx="2286000" cy="246221"/>
          </a:xfrm>
          <a:prstGeom prst="rect">
            <a:avLst/>
          </a:prstGeom>
          <a:ln/>
        </p:spPr>
        <p:style>
          <a:lnRef idx="1">
            <a:schemeClr val="accent3"/>
          </a:lnRef>
          <a:fillRef idx="3">
            <a:schemeClr val="accent3"/>
          </a:fillRef>
          <a:effectRef idx="2">
            <a:schemeClr val="accent3"/>
          </a:effectRef>
          <a:fontRef idx="minor">
            <a:schemeClr val="lt1"/>
          </a:fontRef>
        </p:style>
        <p:txBody>
          <a:bodyPr>
            <a:spAutoFit/>
          </a:bodyPr>
          <a:lstStyle/>
          <a:p>
            <a:pPr algn="ctr">
              <a:defRPr/>
            </a:pPr>
            <a:r>
              <a:rPr lang="el-GR" sz="1000" b="1" dirty="0">
                <a:latin typeface="Microsoft Sans Serif" panose="020B0604020202020204" pitchFamily="34" charset="0"/>
                <a:cs typeface="Microsoft Sans Serif" panose="020B0604020202020204" pitchFamily="34" charset="0"/>
              </a:rPr>
              <a:t>Ελάχιστα &amp; Καθόλου πιθανό : </a:t>
            </a:r>
            <a:r>
              <a:rPr lang="el-GR" sz="1000" b="1" dirty="0" smtClean="0">
                <a:latin typeface="Microsoft Sans Serif" panose="020B0604020202020204" pitchFamily="34" charset="0"/>
                <a:cs typeface="Microsoft Sans Serif" panose="020B0604020202020204" pitchFamily="34" charset="0"/>
              </a:rPr>
              <a:t>57,9%</a:t>
            </a:r>
            <a:endParaRPr lang="en-US" sz="1000" b="1" dirty="0">
              <a:latin typeface="Microsoft Sans Serif" panose="020B0604020202020204" pitchFamily="34" charset="0"/>
              <a:cs typeface="Microsoft Sans Serif" panose="020B0604020202020204" pitchFamily="34" charset="0"/>
            </a:endParaRPr>
          </a:p>
        </p:txBody>
      </p:sp>
      <p:graphicFrame>
        <p:nvGraphicFramePr>
          <p:cNvPr id="6" name="Γράφημα 5"/>
          <p:cNvGraphicFramePr/>
          <p:nvPr>
            <p:extLst>
              <p:ext uri="{D42A27DB-BD31-4B8C-83A1-F6EECF244321}">
                <p14:modId xmlns:p14="http://schemas.microsoft.com/office/powerpoint/2010/main" val="531375596"/>
              </p:ext>
            </p:extLst>
          </p:nvPr>
        </p:nvGraphicFramePr>
        <p:xfrm>
          <a:off x="1547664" y="131667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251520" y="5288340"/>
            <a:ext cx="8640960" cy="1569660"/>
          </a:xfrm>
          <a:prstGeom prst="rect">
            <a:avLst/>
          </a:prstGeom>
        </p:spPr>
        <p:txBody>
          <a:bodyPr wrap="square">
            <a:spAutoFit/>
          </a:bodyPr>
          <a:lstStyle/>
          <a:p>
            <a:pPr algn="just"/>
            <a:r>
              <a:rPr lang="el-GR" sz="1600" dirty="0"/>
              <a:t>Σύμφωνα με στοιχεία του ΓΕΜΗ κατά το χρονικό διάστημα Αύγουστος 2016 – Ιανουάριος 2017 διέκοψαν τη λειτουργία τους </a:t>
            </a:r>
            <a:r>
              <a:rPr lang="el-GR" sz="1600" dirty="0" smtClean="0"/>
              <a:t>18,410 </a:t>
            </a:r>
            <a:r>
              <a:rPr lang="el-GR" sz="1600" dirty="0"/>
              <a:t>επιχειρήσεις. Οι εκτιμήσεις του ΙΜΕ με βάση τα ευρήματα της έρευνας του Ιουλίου 2016 υπήρξαν για μία ακόμα φορά μετριοπαθείς καθώς η εκτίμηση ήταν για «κλείσιμο» </a:t>
            </a:r>
            <a:r>
              <a:rPr lang="el-GR" sz="1600" dirty="0" smtClean="0"/>
              <a:t>18,100 </a:t>
            </a:r>
            <a:r>
              <a:rPr lang="el-GR" sz="1600" dirty="0"/>
              <a:t>επιχειρήσεων.</a:t>
            </a:r>
          </a:p>
          <a:p>
            <a:pPr algn="just"/>
            <a:r>
              <a:rPr lang="el-GR" sz="1600" b="1" dirty="0" smtClean="0"/>
              <a:t>Για </a:t>
            </a:r>
            <a:r>
              <a:rPr lang="el-GR" sz="1600" b="1" dirty="0"/>
              <a:t>το επόμενο διάστημα 4 στις 10 επιχειρήσεις</a:t>
            </a:r>
            <a:r>
              <a:rPr lang="el-GR" sz="1600" dirty="0"/>
              <a:t> (ποσοστό 40,3%) θεωρεί αρκετά και πολύ πιθανό ότι θα </a:t>
            </a:r>
            <a:r>
              <a:rPr lang="el-GR" sz="1600" dirty="0" smtClean="0"/>
              <a:t>κλείσει</a:t>
            </a:r>
            <a:r>
              <a:rPr lang="el-GR" sz="1600" dirty="0"/>
              <a:t>. </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8"/>
          <p:cNvSpPr>
            <a:spLocks noGrp="1" noChangeArrowheads="1"/>
          </p:cNvSpPr>
          <p:nvPr>
            <p:ph type="ctrTitle" idx="4294967295"/>
          </p:nvPr>
        </p:nvSpPr>
        <p:spPr>
          <a:xfrm>
            <a:off x="1143000" y="332655"/>
            <a:ext cx="7421563" cy="491257"/>
          </a:xfrm>
        </p:spPr>
        <p:txBody>
          <a:bodyPr/>
          <a:lstStyle/>
          <a:p>
            <a:pPr algn="ctr" eaLnBrk="1" hangingPunct="1"/>
            <a:r>
              <a:rPr lang="el-GR" sz="1400" dirty="0" smtClean="0">
                <a:latin typeface="Microsoft Sans Serif" panose="020B0604020202020204" pitchFamily="34" charset="0"/>
                <a:cs typeface="Microsoft Sans Serif" panose="020B0604020202020204" pitchFamily="34" charset="0"/>
              </a:rPr>
              <a:t>Θεωρούν πιθανό το ενδεχόμενο η επιχείρησή τους να έχει σοβαρό πρόβλημα λειτουργίας το επόμενο διάστημα σε βαθμό που θα κινδυνεύει να κλείσει </a:t>
            </a:r>
            <a:br>
              <a:rPr lang="el-GR" sz="1400" dirty="0" smtClean="0">
                <a:latin typeface="Microsoft Sans Serif" panose="020B0604020202020204" pitchFamily="34" charset="0"/>
                <a:cs typeface="Microsoft Sans Serif" panose="020B0604020202020204" pitchFamily="34" charset="0"/>
              </a:rPr>
            </a:br>
            <a:r>
              <a:rPr lang="el-GR" sz="1200" dirty="0" smtClean="0">
                <a:latin typeface="Microsoft Sans Serif" panose="020B0604020202020204" pitchFamily="34" charset="0"/>
                <a:cs typeface="Microsoft Sans Serif" panose="020B0604020202020204" pitchFamily="34" charset="0"/>
              </a:rPr>
              <a:t> -Ανά κατηγορία -</a:t>
            </a:r>
          </a:p>
        </p:txBody>
      </p:sp>
      <p:graphicFrame>
        <p:nvGraphicFramePr>
          <p:cNvPr id="5" name="Γράφημα 4"/>
          <p:cNvGraphicFramePr/>
          <p:nvPr>
            <p:extLst>
              <p:ext uri="{D42A27DB-BD31-4B8C-83A1-F6EECF244321}">
                <p14:modId xmlns:p14="http://schemas.microsoft.com/office/powerpoint/2010/main" val="1451601520"/>
              </p:ext>
            </p:extLst>
          </p:nvPr>
        </p:nvGraphicFramePr>
        <p:xfrm>
          <a:off x="285720" y="1000108"/>
          <a:ext cx="8496944" cy="5544616"/>
        </p:xfrm>
        <a:graphic>
          <a:graphicData uri="http://schemas.openxmlformats.org/drawingml/2006/chart">
            <c:chart xmlns:c="http://schemas.openxmlformats.org/drawingml/2006/chart" xmlns:r="http://schemas.openxmlformats.org/officeDocument/2006/relationships" r:id="rId3"/>
          </a:graphicData>
        </a:graphic>
      </p:graphicFrame>
      <p:sp>
        <p:nvSpPr>
          <p:cNvPr id="4" name="Ορθογώνιο 3"/>
          <p:cNvSpPr/>
          <p:nvPr/>
        </p:nvSpPr>
        <p:spPr>
          <a:xfrm>
            <a:off x="5868144" y="1412776"/>
            <a:ext cx="2788543" cy="1815882"/>
          </a:xfrm>
          <a:prstGeom prst="rect">
            <a:avLst/>
          </a:prstGeom>
        </p:spPr>
        <p:txBody>
          <a:bodyPr wrap="square">
            <a:spAutoFit/>
          </a:bodyPr>
          <a:lstStyle/>
          <a:p>
            <a:pPr algn="just"/>
            <a:r>
              <a:rPr lang="el-GR" sz="1600" dirty="0"/>
              <a:t>Το </a:t>
            </a:r>
            <a:r>
              <a:rPr lang="el-GR" sz="1600" dirty="0" smtClean="0"/>
              <a:t>ποσοστό </a:t>
            </a:r>
            <a:r>
              <a:rPr lang="el-GR" sz="1600" dirty="0"/>
              <a:t>είναι ιδιαίτερα υψηλό για τους αυτοαπασχολούμενους (57,4</a:t>
            </a:r>
            <a:r>
              <a:rPr lang="el-GR" sz="1600" dirty="0" smtClean="0"/>
              <a:t>%), ένδειξη </a:t>
            </a:r>
            <a:r>
              <a:rPr lang="el-GR" sz="1600" dirty="0"/>
              <a:t>για περαιτέρω διεύρυνση της αδήλωτης επιχειρηματικής </a:t>
            </a:r>
            <a:r>
              <a:rPr lang="el-GR" sz="1600" dirty="0" smtClean="0"/>
              <a:t>δραστηριότητας.</a:t>
            </a:r>
            <a:endParaRPr lang="el-GR" sz="1600"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8"/>
          <p:cNvSpPr>
            <a:spLocks noGrp="1" noChangeArrowheads="1"/>
          </p:cNvSpPr>
          <p:nvPr>
            <p:ph type="ctrTitle"/>
          </p:nvPr>
        </p:nvSpPr>
        <p:spPr>
          <a:xfrm>
            <a:off x="1042988" y="142875"/>
            <a:ext cx="7600950" cy="690563"/>
          </a:xfrm>
        </p:spPr>
        <p:txBody>
          <a:bodyPr/>
          <a:lstStyle/>
          <a:p>
            <a:pPr algn="ctr" eaLnBrk="1" hangingPunct="1"/>
            <a:r>
              <a:rPr lang="el-GR" sz="1400" dirty="0" smtClean="0">
                <a:latin typeface="Microsoft Sans Serif" panose="020B0604020202020204" pitchFamily="34" charset="0"/>
                <a:cs typeface="Microsoft Sans Serif" panose="020B0604020202020204" pitchFamily="34" charset="0"/>
              </a:rPr>
              <a:t>ΦΟΒΟΣ ΓΙΑ ΕΝΔΕΧΟΜΕΝΟ ΚΛΕΙΣΙΜΟ ΤΗΣ ΕΠΙΧΕΙΡΗΣΗΣ</a:t>
            </a:r>
            <a:br>
              <a:rPr lang="el-GR" sz="1400" dirty="0" smtClean="0">
                <a:latin typeface="Microsoft Sans Serif" panose="020B0604020202020204" pitchFamily="34" charset="0"/>
                <a:cs typeface="Microsoft Sans Serif" panose="020B0604020202020204" pitchFamily="34" charset="0"/>
              </a:rPr>
            </a:br>
            <a:r>
              <a:rPr lang="el-GR" sz="1200" dirty="0" smtClean="0">
                <a:latin typeface="Microsoft Sans Serif" panose="020B0604020202020204" pitchFamily="34" charset="0"/>
                <a:cs typeface="Microsoft Sans Serif" panose="020B0604020202020204" pitchFamily="34" charset="0"/>
              </a:rPr>
              <a:t>ΣΥΓΚΡΙΤΙΚΟ ΓΡΑΦΗΜΑ </a:t>
            </a:r>
            <a:br>
              <a:rPr lang="el-GR" sz="1200" dirty="0" smtClean="0">
                <a:latin typeface="Microsoft Sans Serif" panose="020B0604020202020204" pitchFamily="34" charset="0"/>
                <a:cs typeface="Microsoft Sans Serif" panose="020B0604020202020204" pitchFamily="34" charset="0"/>
              </a:rPr>
            </a:br>
            <a:r>
              <a:rPr lang="el-GR" sz="1200" dirty="0" smtClean="0">
                <a:latin typeface="Microsoft Sans Serif" panose="020B0604020202020204" pitchFamily="34" charset="0"/>
                <a:cs typeface="Microsoft Sans Serif" panose="020B0604020202020204" pitchFamily="34" charset="0"/>
              </a:rPr>
              <a:t> ΙΟΥΛΙΟΣ 2010 – ΦΕΒΡΟΥΑΡΙΟΣ 2017</a:t>
            </a:r>
          </a:p>
        </p:txBody>
      </p:sp>
      <p:graphicFrame>
        <p:nvGraphicFramePr>
          <p:cNvPr id="4" name="Γράφημα 3"/>
          <p:cNvGraphicFramePr/>
          <p:nvPr>
            <p:extLst>
              <p:ext uri="{D42A27DB-BD31-4B8C-83A1-F6EECF244321}">
                <p14:modId xmlns:p14="http://schemas.microsoft.com/office/powerpoint/2010/main" val="1484410460"/>
              </p:ext>
            </p:extLst>
          </p:nvPr>
        </p:nvGraphicFramePr>
        <p:xfrm>
          <a:off x="1142976" y="1357298"/>
          <a:ext cx="6977090" cy="481808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8"/>
          <p:cNvSpPr>
            <a:spLocks noGrp="1" noChangeArrowheads="1"/>
          </p:cNvSpPr>
          <p:nvPr>
            <p:ph type="ctrTitle"/>
          </p:nvPr>
        </p:nvSpPr>
        <p:spPr>
          <a:xfrm>
            <a:off x="1143000" y="71438"/>
            <a:ext cx="7500938" cy="690562"/>
          </a:xfrm>
        </p:spPr>
        <p:txBody>
          <a:bodyPr/>
          <a:lstStyle/>
          <a:p>
            <a:pPr algn="ctr" eaLnBrk="1" hangingPunct="1"/>
            <a:r>
              <a:rPr lang="en-US" sz="1500" b="1" dirty="0" smtClean="0">
                <a:latin typeface="Microsoft Sans Serif" panose="020B0604020202020204" pitchFamily="34" charset="0"/>
                <a:cs typeface="Microsoft Sans Serif" panose="020B0604020202020204" pitchFamily="34" charset="0"/>
              </a:rPr>
              <a:t/>
            </a:r>
            <a:br>
              <a:rPr lang="en-US" sz="1500" b="1"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Χρονικά πού τοποθετείτε αυτό το ενδεχόμενο;</a:t>
            </a:r>
            <a:br>
              <a:rPr lang="el-GR" sz="1400" dirty="0" smtClean="0">
                <a:latin typeface="Microsoft Sans Serif" panose="020B0604020202020204" pitchFamily="34" charset="0"/>
                <a:cs typeface="Microsoft Sans Serif" panose="020B0604020202020204" pitchFamily="34" charset="0"/>
              </a:rPr>
            </a:br>
            <a:r>
              <a:rPr lang="el-GR" sz="1200" i="1" dirty="0" smtClean="0">
                <a:solidFill>
                  <a:schemeClr val="tx1">
                    <a:lumMod val="50000"/>
                    <a:lumOff val="50000"/>
                  </a:schemeClr>
                </a:solidFill>
                <a:latin typeface="Microsoft Sans Serif" panose="020B0604020202020204" pitchFamily="34" charset="0"/>
                <a:cs typeface="Microsoft Sans Serif" panose="020B0604020202020204" pitchFamily="34" charset="0"/>
              </a:rPr>
              <a:t>-Βάση: Όσοι θεωρούν πιθανό το ενδεχόμενο η επιχείρησή τους να έχει σοβαρό πρόβλημα λειτουργίας το επόμενο διάστημα σε βαθμό που θα κινδυνεύει να κλείσει -</a:t>
            </a:r>
          </a:p>
        </p:txBody>
      </p:sp>
      <p:graphicFrame>
        <p:nvGraphicFramePr>
          <p:cNvPr id="4" name="Γράφημα 3"/>
          <p:cNvGraphicFramePr/>
          <p:nvPr>
            <p:extLst>
              <p:ext uri="{D42A27DB-BD31-4B8C-83A1-F6EECF244321}">
                <p14:modId xmlns:p14="http://schemas.microsoft.com/office/powerpoint/2010/main" val="3739992594"/>
              </p:ext>
            </p:extLst>
          </p:nvPr>
        </p:nvGraphicFramePr>
        <p:xfrm>
          <a:off x="1547664" y="131667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539552" y="5360669"/>
            <a:ext cx="8064896" cy="1323439"/>
          </a:xfrm>
          <a:prstGeom prst="rect">
            <a:avLst/>
          </a:prstGeom>
        </p:spPr>
        <p:txBody>
          <a:bodyPr wrap="square">
            <a:spAutoFit/>
          </a:bodyPr>
          <a:lstStyle/>
          <a:p>
            <a:pPr algn="just"/>
            <a:r>
              <a:rPr lang="el-GR" sz="1600" dirty="0"/>
              <a:t>Η εκτίμηση του ΙΜΕ είναι ότι το </a:t>
            </a:r>
            <a:r>
              <a:rPr lang="el-GR" sz="1600" dirty="0" err="1"/>
              <a:t>α΄</a:t>
            </a:r>
            <a:r>
              <a:rPr lang="el-GR" sz="1600" dirty="0"/>
              <a:t> εξάμηνο του 2017 θα διακόψουν τη λειτουργία τους </a:t>
            </a:r>
            <a:r>
              <a:rPr lang="el-GR" sz="1600" b="1" dirty="0"/>
              <a:t>18.700 επιχειρήσεις</a:t>
            </a:r>
            <a:r>
              <a:rPr lang="el-GR" sz="1600" dirty="0"/>
              <a:t>. Σύμφωνα με τις εκτιμήσεις του ΙΜΕ ΓΣΕΒΕΕ τα πιθανά λουκέτα επιχειρήσεων, που βρίσκονται στο «κόκκινο» </a:t>
            </a:r>
            <a:r>
              <a:rPr lang="el-GR" sz="1600" b="1" dirty="0"/>
              <a:t>συνεπάγονται υψηλό κίνδυνο απώλειας 34,000 θέσεων συνολικής απασχόλησης (εργοδότες, αυτοαπασχολούμενοι, μισθωτοί).</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8"/>
          <p:cNvSpPr>
            <a:spLocks noGrp="1" noChangeArrowheads="1"/>
          </p:cNvSpPr>
          <p:nvPr>
            <p:ph type="ctrTitle" idx="4294967295"/>
          </p:nvPr>
        </p:nvSpPr>
        <p:spPr>
          <a:xfrm>
            <a:off x="1143000" y="332655"/>
            <a:ext cx="7421563" cy="491257"/>
          </a:xfrm>
        </p:spPr>
        <p:txBody>
          <a:bodyPr/>
          <a:lstStyle/>
          <a:p>
            <a:pPr algn="ctr" eaLnBrk="1" hangingPunct="1"/>
            <a:r>
              <a:rPr lang="el-GR" sz="1500" dirty="0" smtClean="0">
                <a:latin typeface="Microsoft Sans Serif" panose="020B0604020202020204" pitchFamily="34" charset="0"/>
                <a:cs typeface="Microsoft Sans Serif" panose="020B0604020202020204" pitchFamily="34" charset="0"/>
              </a:rPr>
              <a:t>ΑΠΟΤΙΜΗΣΗ ΤΕΛΕΥΤΑΙΟΥ ΕΞΑΜΗΝΟΥ</a:t>
            </a:r>
            <a:br>
              <a:rPr lang="el-GR" sz="15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 -Ανά κατηγορία -</a:t>
            </a:r>
          </a:p>
        </p:txBody>
      </p:sp>
      <p:graphicFrame>
        <p:nvGraphicFramePr>
          <p:cNvPr id="2" name="Γράφημα 1"/>
          <p:cNvGraphicFramePr/>
          <p:nvPr>
            <p:extLst>
              <p:ext uri="{D42A27DB-BD31-4B8C-83A1-F6EECF244321}">
                <p14:modId xmlns:p14="http://schemas.microsoft.com/office/powerpoint/2010/main" val="3607519092"/>
              </p:ext>
            </p:extLst>
          </p:nvPr>
        </p:nvGraphicFramePr>
        <p:xfrm>
          <a:off x="323528" y="908720"/>
          <a:ext cx="8496944" cy="554461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WordArt 14"/>
          <p:cNvSpPr>
            <a:spLocks noChangeArrowheads="1" noChangeShapeType="1" noTextEdit="1"/>
          </p:cNvSpPr>
          <p:nvPr/>
        </p:nvSpPr>
        <p:spPr bwMode="auto">
          <a:xfrm>
            <a:off x="1691680" y="2348880"/>
            <a:ext cx="5309212" cy="428628"/>
          </a:xfrm>
          <a:prstGeom prst="rect">
            <a:avLst/>
          </a:prstGeom>
        </p:spPr>
        <p:txBody>
          <a:bodyPr wrap="none" fromWordArt="1">
            <a:prstTxWarp prst="textPlain">
              <a:avLst>
                <a:gd name="adj" fmla="val 50000"/>
              </a:avLst>
            </a:prstTxWarp>
          </a:bodyPr>
          <a:lstStyle/>
          <a:p>
            <a:pPr algn="ctr"/>
            <a:r>
              <a:rPr lang="el-GR" b="1" kern="10" dirty="0" smtClean="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rPr>
              <a:t>ΗΛΕΚΤΡΟΝΙΚΕΣ  ΣΥΝΑΛΛΑΓΕΣ</a:t>
            </a:r>
            <a:endParaRPr lang="el-GR" b="1" kern="10" dirty="0">
              <a:ln w="15875">
                <a:noFill/>
                <a:round/>
                <a:headEnd/>
                <a:tailEnd/>
              </a:ln>
              <a:solidFill>
                <a:schemeClr val="bg2">
                  <a:lumMod val="10000"/>
                </a:schemeClr>
              </a:solidFill>
              <a:latin typeface="Microsoft Sans Serif" panose="020B0604020202020204" pitchFamily="34" charset="0"/>
              <a:cs typeface="Microsoft Sans Serif" panose="020B0604020202020204" pitchFamily="34" charset="0"/>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8"/>
          <p:cNvSpPr>
            <a:spLocks noGrp="1" noChangeArrowheads="1"/>
          </p:cNvSpPr>
          <p:nvPr>
            <p:ph type="ctrTitle" idx="4294967295"/>
          </p:nvPr>
        </p:nvSpPr>
        <p:spPr>
          <a:xfrm>
            <a:off x="1143001" y="82550"/>
            <a:ext cx="3429000" cy="825500"/>
          </a:xfrm>
        </p:spPr>
        <p:txBody>
          <a:bodyPr/>
          <a:lstStyle/>
          <a:p>
            <a:pPr algn="ctr" eaLnBrk="1" hangingPunct="1"/>
            <a:r>
              <a:rPr lang="en-US" sz="1500" b="1" dirty="0" smtClean="0">
                <a:latin typeface="Microsoft Sans Serif" panose="020B0604020202020204" pitchFamily="34" charset="0"/>
                <a:cs typeface="Microsoft Sans Serif" panose="020B0604020202020204" pitchFamily="34" charset="0"/>
              </a:rPr>
              <a:t/>
            </a:r>
            <a:br>
              <a:rPr lang="en-US" sz="1500" b="1"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Για τις συναλλαγές σας με πελάτες και προμηθευτές , η επιχείρησή σας διαθέτει</a:t>
            </a:r>
            <a:br>
              <a:rPr lang="el-GR" sz="1400"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 </a:t>
            </a:r>
            <a:r>
              <a:rPr lang="en-US" sz="1400" dirty="0" smtClean="0">
                <a:latin typeface="Microsoft Sans Serif" panose="020B0604020202020204" pitchFamily="34" charset="0"/>
                <a:cs typeface="Microsoft Sans Serif" panose="020B0604020202020204" pitchFamily="34" charset="0"/>
              </a:rPr>
              <a:t>e-banking</a:t>
            </a:r>
            <a:r>
              <a:rPr lang="el-GR" sz="1400" dirty="0" smtClean="0">
                <a:latin typeface="Microsoft Sans Serif" panose="020B0604020202020204" pitchFamily="34" charset="0"/>
                <a:cs typeface="Microsoft Sans Serif" panose="020B0604020202020204" pitchFamily="34" charset="0"/>
              </a:rPr>
              <a:t>;</a:t>
            </a:r>
          </a:p>
        </p:txBody>
      </p:sp>
      <p:graphicFrame>
        <p:nvGraphicFramePr>
          <p:cNvPr id="4" name="Γράφημα 3"/>
          <p:cNvGraphicFramePr/>
          <p:nvPr>
            <p:extLst>
              <p:ext uri="{D42A27DB-BD31-4B8C-83A1-F6EECF244321}">
                <p14:modId xmlns:p14="http://schemas.microsoft.com/office/powerpoint/2010/main" val="3638691311"/>
              </p:ext>
            </p:extLst>
          </p:nvPr>
        </p:nvGraphicFramePr>
        <p:xfrm>
          <a:off x="662608" y="620688"/>
          <a:ext cx="3840088" cy="3544168"/>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8"/>
          <p:cNvSpPr>
            <a:spLocks noGrp="1" noChangeArrowheads="1"/>
          </p:cNvSpPr>
          <p:nvPr>
            <p:ph type="ctrTitle" idx="4294967295"/>
          </p:nvPr>
        </p:nvSpPr>
        <p:spPr>
          <a:xfrm>
            <a:off x="4716016" y="260648"/>
            <a:ext cx="4176464" cy="825500"/>
          </a:xfrm>
        </p:spPr>
        <p:txBody>
          <a:bodyPr/>
          <a:lstStyle/>
          <a:p>
            <a:pPr algn="ctr" eaLnBrk="1" hangingPunct="1"/>
            <a:r>
              <a:rPr lang="en-US" sz="1500" b="1" dirty="0" smtClean="0">
                <a:latin typeface="Microsoft Sans Serif" panose="020B0604020202020204" pitchFamily="34" charset="0"/>
                <a:cs typeface="Microsoft Sans Serif" panose="020B0604020202020204" pitchFamily="34" charset="0"/>
              </a:rPr>
              <a:t/>
            </a:r>
            <a:br>
              <a:rPr lang="en-US" sz="1500" b="1"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Έχετε στην επιχείρησή σας μηχάνημα για συναλλαγές με κάρτες (πιστωτικές ή χρεωστικές);</a:t>
            </a:r>
          </a:p>
        </p:txBody>
      </p:sp>
      <p:graphicFrame>
        <p:nvGraphicFramePr>
          <p:cNvPr id="7" name="Γράφημα 6"/>
          <p:cNvGraphicFramePr/>
          <p:nvPr>
            <p:extLst>
              <p:ext uri="{D42A27DB-BD31-4B8C-83A1-F6EECF244321}">
                <p14:modId xmlns:p14="http://schemas.microsoft.com/office/powerpoint/2010/main" val="2365644159"/>
              </p:ext>
            </p:extLst>
          </p:nvPr>
        </p:nvGraphicFramePr>
        <p:xfrm>
          <a:off x="4644008" y="548680"/>
          <a:ext cx="3816424" cy="345638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Αντικείμενο 2"/>
          <p:cNvGraphicFramePr>
            <a:graphicFrameLocks noChangeAspect="1"/>
          </p:cNvGraphicFramePr>
          <p:nvPr>
            <p:extLst>
              <p:ext uri="{D42A27DB-BD31-4B8C-83A1-F6EECF244321}">
                <p14:modId xmlns:p14="http://schemas.microsoft.com/office/powerpoint/2010/main" val="1850105286"/>
              </p:ext>
            </p:extLst>
          </p:nvPr>
        </p:nvGraphicFramePr>
        <p:xfrm>
          <a:off x="1115616" y="3861048"/>
          <a:ext cx="6553200" cy="2027237"/>
        </p:xfrm>
        <a:graphic>
          <a:graphicData uri="http://schemas.openxmlformats.org/presentationml/2006/ole">
            <mc:AlternateContent xmlns:mc="http://schemas.openxmlformats.org/markup-compatibility/2006">
              <mc:Choice xmlns:v="urn:schemas-microsoft-com:vml" Requires="v">
                <p:oleObj spid="_x0000_s105495" name="Έγγραφο" r:id="rId6" imgW="6552518" imgH="2027362" progId="Word.Document.12">
                  <p:embed/>
                </p:oleObj>
              </mc:Choice>
              <mc:Fallback>
                <p:oleObj name="Έγγραφο" r:id="rId6" imgW="6552518" imgH="2027362" progId="Word.Document.12">
                  <p:embed/>
                  <p:pic>
                    <p:nvPicPr>
                      <p:cNvPr id="0" name=""/>
                      <p:cNvPicPr/>
                      <p:nvPr/>
                    </p:nvPicPr>
                    <p:blipFill>
                      <a:blip r:embed="rId7"/>
                      <a:stretch>
                        <a:fillRect/>
                      </a:stretch>
                    </p:blipFill>
                    <p:spPr>
                      <a:xfrm>
                        <a:off x="1115616" y="3861048"/>
                        <a:ext cx="6553200" cy="2027237"/>
                      </a:xfrm>
                      <a:prstGeom prst="rect">
                        <a:avLst/>
                      </a:prstGeom>
                    </p:spPr>
                  </p:pic>
                </p:oleObj>
              </mc:Fallback>
            </mc:AlternateContent>
          </a:graphicData>
        </a:graphic>
      </p:graphicFrame>
      <p:sp>
        <p:nvSpPr>
          <p:cNvPr id="8" name="Ορθογώνιο 7"/>
          <p:cNvSpPr/>
          <p:nvPr/>
        </p:nvSpPr>
        <p:spPr>
          <a:xfrm>
            <a:off x="323528" y="5769347"/>
            <a:ext cx="8496944" cy="1077218"/>
          </a:xfrm>
          <a:prstGeom prst="rect">
            <a:avLst/>
          </a:prstGeom>
        </p:spPr>
        <p:txBody>
          <a:bodyPr wrap="square">
            <a:spAutoFit/>
          </a:bodyPr>
          <a:lstStyle/>
          <a:p>
            <a:pPr algn="just"/>
            <a:r>
              <a:rPr lang="el-GR" sz="1600" dirty="0" smtClean="0"/>
              <a:t>Το </a:t>
            </a:r>
            <a:r>
              <a:rPr lang="el-GR" sz="1600" dirty="0"/>
              <a:t>τελευταίο εξάμηνο </a:t>
            </a:r>
            <a:r>
              <a:rPr lang="el-GR" sz="1600" b="1" dirty="0"/>
              <a:t>παρατηρείται ανάσχεση της αυξητικής τάσης των επιχειρήσεων </a:t>
            </a:r>
            <a:r>
              <a:rPr lang="el-GR" sz="1600" b="1" dirty="0" smtClean="0"/>
              <a:t>που </a:t>
            </a:r>
            <a:r>
              <a:rPr lang="el-GR" sz="1600" b="1" dirty="0"/>
              <a:t>διαθέτουν ηλεκτρονικά μέσα πληρωμής</a:t>
            </a:r>
            <a:r>
              <a:rPr lang="el-GR" sz="1600" dirty="0"/>
              <a:t>, καθώς το ποσοστό των επιχειρήσεων που διαθέτει e-</a:t>
            </a:r>
            <a:r>
              <a:rPr lang="el-GR" sz="1600" dirty="0" err="1"/>
              <a:t>banking</a:t>
            </a:r>
            <a:r>
              <a:rPr lang="el-GR" sz="1600" dirty="0"/>
              <a:t> ανήλθε μόλις στο 68,8% (από 66,4% τον Ιούλιο 2016) ενώ το ποσοστό εκείνων που διαθέτουν τερματικό POS ανήλθε στο 52,4% (από 49% τον Ιούλιο 2016</a:t>
            </a:r>
            <a:r>
              <a:rPr lang="el-GR" sz="1600" dirty="0" smtClean="0"/>
              <a:t>).</a:t>
            </a:r>
            <a:endParaRPr lang="el-GR" sz="1600" dirty="0"/>
          </a:p>
        </p:txBody>
      </p:sp>
    </p:spTree>
    <p:extLst>
      <p:ext uri="{BB962C8B-B14F-4D97-AF65-F5344CB8AC3E}">
        <p14:creationId xmlns:p14="http://schemas.microsoft.com/office/powerpoint/2010/main" val="5935383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115888"/>
            <a:ext cx="7643813" cy="681037"/>
          </a:xfrm>
        </p:spPr>
        <p:txBody>
          <a:bodyPr/>
          <a:lstStyle/>
          <a:p>
            <a:pPr algn="ctr" eaLnBrk="1" hangingPunct="1">
              <a:defRPr/>
            </a:pPr>
            <a:r>
              <a:rPr lang="en-US" sz="1500" b="1" dirty="0" smtClean="0">
                <a:latin typeface="Microsoft Sans Serif" panose="020B0604020202020204" pitchFamily="34" charset="0"/>
                <a:cs typeface="Microsoft Sans Serif" panose="020B0604020202020204" pitchFamily="34" charset="0"/>
              </a:rPr>
              <a:t/>
            </a:r>
            <a:br>
              <a:rPr lang="en-US" sz="1500" b="1" dirty="0" smtClean="0">
                <a:latin typeface="Microsoft Sans Serif" panose="020B0604020202020204" pitchFamily="34" charset="0"/>
                <a:cs typeface="Microsoft Sans Serif" panose="020B0604020202020204" pitchFamily="34" charset="0"/>
              </a:rPr>
            </a:br>
            <a:r>
              <a:rPr lang="el-GR" sz="1400" b="1" i="1" dirty="0" smtClean="0"/>
              <a:t> </a:t>
            </a:r>
            <a:r>
              <a:rPr lang="el-GR" sz="1400" dirty="0" smtClean="0">
                <a:latin typeface="Microsoft Sans Serif" panose="020B0604020202020204" pitchFamily="34" charset="0"/>
                <a:cs typeface="Microsoft Sans Serif" panose="020B0604020202020204" pitchFamily="34" charset="0"/>
              </a:rPr>
              <a:t>Τι ποσοστό του τζίρου σας κάνετε με ηλεκτρονικές/ τραπεζικές συναλλαγές;</a:t>
            </a:r>
            <a:br>
              <a:rPr lang="el-GR" sz="1400" dirty="0" smtClean="0">
                <a:latin typeface="Microsoft Sans Serif" panose="020B0604020202020204" pitchFamily="34" charset="0"/>
                <a:cs typeface="Microsoft Sans Serif" panose="020B0604020202020204" pitchFamily="34" charset="0"/>
              </a:rPr>
            </a:br>
            <a:r>
              <a:rPr lang="el-GR" sz="1200" dirty="0">
                <a:solidFill>
                  <a:schemeClr val="tx1">
                    <a:lumMod val="65000"/>
                    <a:lumOff val="35000"/>
                  </a:schemeClr>
                </a:solidFill>
                <a:latin typeface="Microsoft Sans Serif" panose="020B0604020202020204" pitchFamily="34" charset="0"/>
                <a:cs typeface="Microsoft Sans Serif" panose="020B0604020202020204" pitchFamily="34" charset="0"/>
              </a:rPr>
              <a:t>ΒΑΣΗ: Όσοι έχουν </a:t>
            </a:r>
            <a:r>
              <a:rPr lang="el-GR" sz="12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μηχάνημα για συναλλαγές με κάρτα</a:t>
            </a:r>
            <a:endParaRPr lang="el-GR" sz="1200" dirty="0" smtClean="0">
              <a:latin typeface="Microsoft Sans Serif" panose="020B0604020202020204" pitchFamily="34" charset="0"/>
              <a:cs typeface="Microsoft Sans Serif" panose="020B0604020202020204" pitchFamily="34" charset="0"/>
            </a:endParaRPr>
          </a:p>
        </p:txBody>
      </p:sp>
      <p:graphicFrame>
        <p:nvGraphicFramePr>
          <p:cNvPr id="5" name="Γράφημα 4"/>
          <p:cNvGraphicFramePr/>
          <p:nvPr>
            <p:extLst>
              <p:ext uri="{D42A27DB-BD31-4B8C-83A1-F6EECF244321}">
                <p14:modId xmlns:p14="http://schemas.microsoft.com/office/powerpoint/2010/main" val="3290002817"/>
              </p:ext>
            </p:extLst>
          </p:nvPr>
        </p:nvGraphicFramePr>
        <p:xfrm>
          <a:off x="1428728" y="1142984"/>
          <a:ext cx="6936432" cy="5175272"/>
        </p:xfrm>
        <a:graphic>
          <a:graphicData uri="http://schemas.openxmlformats.org/drawingml/2006/chart">
            <c:chart xmlns:c="http://schemas.openxmlformats.org/drawingml/2006/chart" xmlns:r="http://schemas.openxmlformats.org/officeDocument/2006/relationships" r:id="rId3"/>
          </a:graphicData>
        </a:graphic>
      </p:graphicFrame>
      <p:sp>
        <p:nvSpPr>
          <p:cNvPr id="4" name="11 - TextBox"/>
          <p:cNvSpPr txBox="1">
            <a:spLocks noChangeArrowheads="1"/>
          </p:cNvSpPr>
          <p:nvPr/>
        </p:nvSpPr>
        <p:spPr bwMode="auto">
          <a:xfrm>
            <a:off x="2643174" y="6237312"/>
            <a:ext cx="4850272" cy="523220"/>
          </a:xfrm>
          <a:prstGeom prst="rect">
            <a:avLst/>
          </a:prstGeom>
          <a:noFill/>
          <a:ln w="9525">
            <a:noFill/>
            <a:miter lim="800000"/>
            <a:headEnd/>
            <a:tailEnd/>
          </a:ln>
        </p:spPr>
        <p:txBody>
          <a:bodyPr wrap="square">
            <a:spAutoFit/>
          </a:bodyPr>
          <a:lstStyle/>
          <a:p>
            <a:pPr algn="ctr"/>
            <a:r>
              <a:rPr lang="el-GR" sz="1400" b="1" u="sng" dirty="0">
                <a:solidFill>
                  <a:srgbClr val="CC0000"/>
                </a:solidFill>
                <a:latin typeface="Tahoma" pitchFamily="34" charset="0"/>
                <a:cs typeface="Tahoma" pitchFamily="34" charset="0"/>
              </a:rPr>
              <a:t>Μ.Ο. </a:t>
            </a:r>
            <a:r>
              <a:rPr lang="el-GR" sz="1400" b="1" u="sng" dirty="0" smtClean="0">
                <a:solidFill>
                  <a:srgbClr val="CC0000"/>
                </a:solidFill>
                <a:latin typeface="Tahoma" pitchFamily="34" charset="0"/>
                <a:cs typeface="Tahoma" pitchFamily="34" charset="0"/>
              </a:rPr>
              <a:t>Ποσοστού Τζίρου με ηλεκτρονικές συναλλαγές: 33,22%</a:t>
            </a:r>
            <a:endParaRPr lang="el-GR" sz="1400" b="1" u="sng" dirty="0">
              <a:solidFill>
                <a:srgbClr val="CC0000"/>
              </a:solidFill>
              <a:latin typeface="Tahoma" pitchFamily="34" charset="0"/>
              <a:cs typeface="Tahoma" pitchFamily="34" charset="0"/>
            </a:endParaRPr>
          </a:p>
        </p:txBody>
      </p:sp>
    </p:spTree>
    <p:extLst>
      <p:ext uri="{BB962C8B-B14F-4D97-AF65-F5344CB8AC3E}">
        <p14:creationId xmlns:p14="http://schemas.microsoft.com/office/powerpoint/2010/main" val="281000172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Grp="1" noChangeArrowheads="1"/>
          </p:cNvSpPr>
          <p:nvPr>
            <p:ph type="ctrTitle" idx="4294967295"/>
          </p:nvPr>
        </p:nvSpPr>
        <p:spPr>
          <a:xfrm>
            <a:off x="1143000" y="115888"/>
            <a:ext cx="7643813" cy="681037"/>
          </a:xfrm>
        </p:spPr>
        <p:txBody>
          <a:bodyPr/>
          <a:lstStyle/>
          <a:p>
            <a:pPr algn="ctr" eaLnBrk="1" hangingPunct="1">
              <a:defRPr/>
            </a:pPr>
            <a:r>
              <a:rPr lang="en-US" sz="1500" b="1" dirty="0" smtClean="0">
                <a:latin typeface="Microsoft Sans Serif" panose="020B0604020202020204" pitchFamily="34" charset="0"/>
                <a:cs typeface="Microsoft Sans Serif" panose="020B0604020202020204" pitchFamily="34" charset="0"/>
              </a:rPr>
              <a:t/>
            </a:r>
            <a:br>
              <a:rPr lang="en-US" sz="1500" b="1" dirty="0" smtClean="0">
                <a:latin typeface="Microsoft Sans Serif" panose="020B0604020202020204" pitchFamily="34" charset="0"/>
                <a:cs typeface="Microsoft Sans Serif" panose="020B0604020202020204" pitchFamily="34" charset="0"/>
              </a:rPr>
            </a:br>
            <a:r>
              <a:rPr lang="el-GR" sz="1400" dirty="0" smtClean="0">
                <a:latin typeface="Microsoft Sans Serif" panose="020B0604020202020204" pitchFamily="34" charset="0"/>
                <a:cs typeface="Microsoft Sans Serif" panose="020B0604020202020204" pitchFamily="34" charset="0"/>
              </a:rPr>
              <a:t>Γνωρίζετε ποιο είναι το ποσοστό χρέωσης ανά συναλλαγή επί του τζίρου που επιβάλλει η τράπεζα;</a:t>
            </a:r>
            <a:br>
              <a:rPr lang="el-GR" sz="1400" dirty="0" smtClean="0">
                <a:latin typeface="Microsoft Sans Serif" panose="020B0604020202020204" pitchFamily="34" charset="0"/>
                <a:cs typeface="Microsoft Sans Serif" panose="020B0604020202020204" pitchFamily="34" charset="0"/>
              </a:rPr>
            </a:br>
            <a:r>
              <a:rPr lang="el-GR" sz="1200" dirty="0">
                <a:solidFill>
                  <a:schemeClr val="tx1">
                    <a:lumMod val="65000"/>
                    <a:lumOff val="35000"/>
                  </a:schemeClr>
                </a:solidFill>
                <a:latin typeface="Microsoft Sans Serif" panose="020B0604020202020204" pitchFamily="34" charset="0"/>
                <a:cs typeface="Microsoft Sans Serif" panose="020B0604020202020204" pitchFamily="34" charset="0"/>
              </a:rPr>
              <a:t>ΒΑΣΗ: Όσοι έχουν </a:t>
            </a:r>
            <a:r>
              <a:rPr lang="el-GR" sz="1200" dirty="0" smtClean="0">
                <a:solidFill>
                  <a:schemeClr val="tx1">
                    <a:lumMod val="65000"/>
                    <a:lumOff val="35000"/>
                  </a:schemeClr>
                </a:solidFill>
                <a:latin typeface="Microsoft Sans Serif" panose="020B0604020202020204" pitchFamily="34" charset="0"/>
                <a:cs typeface="Microsoft Sans Serif" panose="020B0604020202020204" pitchFamily="34" charset="0"/>
              </a:rPr>
              <a:t>μηχάνημα για συναλλαγές με κάρτα</a:t>
            </a:r>
            <a:endParaRPr lang="el-GR" sz="1200" dirty="0" smtClean="0">
              <a:latin typeface="Microsoft Sans Serif" panose="020B0604020202020204" pitchFamily="34" charset="0"/>
              <a:cs typeface="Microsoft Sans Serif" panose="020B0604020202020204" pitchFamily="34" charset="0"/>
            </a:endParaRPr>
          </a:p>
        </p:txBody>
      </p:sp>
      <p:graphicFrame>
        <p:nvGraphicFramePr>
          <p:cNvPr id="5" name="Γράφημα 4"/>
          <p:cNvGraphicFramePr/>
          <p:nvPr>
            <p:extLst>
              <p:ext uri="{D42A27DB-BD31-4B8C-83A1-F6EECF244321}">
                <p14:modId xmlns:p14="http://schemas.microsoft.com/office/powerpoint/2010/main" val="3290002817"/>
              </p:ext>
            </p:extLst>
          </p:nvPr>
        </p:nvGraphicFramePr>
        <p:xfrm>
          <a:off x="683568" y="1397000"/>
          <a:ext cx="6936432" cy="4264248"/>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358974" y="5657671"/>
            <a:ext cx="8101458" cy="1077218"/>
          </a:xfrm>
          <a:prstGeom prst="rect">
            <a:avLst/>
          </a:prstGeom>
        </p:spPr>
        <p:txBody>
          <a:bodyPr wrap="square">
            <a:spAutoFit/>
          </a:bodyPr>
          <a:lstStyle/>
          <a:p>
            <a:pPr algn="just"/>
            <a:r>
              <a:rPr lang="el-GR" sz="1600" dirty="0" smtClean="0"/>
              <a:t>Οι </a:t>
            </a:r>
            <a:r>
              <a:rPr lang="el-GR" sz="1600" dirty="0"/>
              <a:t>υψηλές χρεώσεις των τραπεζών </a:t>
            </a:r>
            <a:r>
              <a:rPr lang="el-GR" sz="1600" dirty="0" smtClean="0"/>
              <a:t>δρουν </a:t>
            </a:r>
            <a:r>
              <a:rPr lang="el-GR" sz="1600" dirty="0"/>
              <a:t>ανασταλτικά ως προς την εγκατάσταση τερματικών μηχανών στην επιχείρηση. Πάνω από το 50% των επιχειρήσεων τιμολογείται για τη χρήση τερματικού με ποσοστό άνω του 1% επί του τζίρου, ενώ το 27% πληρώνει περισσότερο από 1,5% του τζίρου. </a:t>
            </a:r>
          </a:p>
        </p:txBody>
      </p:sp>
    </p:spTree>
    <p:extLst>
      <p:ext uri="{BB962C8B-B14F-4D97-AF65-F5344CB8AC3E}">
        <p14:creationId xmlns:p14="http://schemas.microsoft.com/office/powerpoint/2010/main" val="28100017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8"/>
          <p:cNvSpPr>
            <a:spLocks noGrp="1" noChangeArrowheads="1"/>
          </p:cNvSpPr>
          <p:nvPr>
            <p:ph type="ctrTitle" idx="4294967295"/>
          </p:nvPr>
        </p:nvSpPr>
        <p:spPr>
          <a:xfrm>
            <a:off x="1143000" y="142875"/>
            <a:ext cx="7421563" cy="681038"/>
          </a:xfrm>
        </p:spPr>
        <p:txBody>
          <a:bodyPr/>
          <a:lstStyle/>
          <a:p>
            <a:pPr algn="ctr" eaLnBrk="1" hangingPunct="1"/>
            <a:r>
              <a:rPr lang="el-GR" sz="1500" u="sng" dirty="0" smtClean="0">
                <a:latin typeface="Microsoft Sans Serif" panose="020B0604020202020204" pitchFamily="34" charset="0"/>
                <a:cs typeface="Microsoft Sans Serif" panose="020B0604020202020204" pitchFamily="34" charset="0"/>
              </a:rPr>
              <a:t>ΑΠΟΤΙΜΗΣΗ ΤΕΛΕΥΤΑΙΟΥ ΕΞΑΜΗΝΟΥ</a:t>
            </a:r>
            <a:br>
              <a:rPr lang="el-GR" sz="1500" u="sng" dirty="0" smtClean="0">
                <a:latin typeface="Microsoft Sans Serif" panose="020B0604020202020204" pitchFamily="34" charset="0"/>
                <a:cs typeface="Microsoft Sans Serif" panose="020B0604020202020204" pitchFamily="34" charset="0"/>
              </a:rPr>
            </a:br>
            <a:r>
              <a:rPr lang="el-GR" sz="1200" u="sng" dirty="0" smtClean="0">
                <a:latin typeface="Microsoft Sans Serif" panose="020B0604020202020204" pitchFamily="34" charset="0"/>
                <a:cs typeface="Microsoft Sans Serif" panose="020B0604020202020204" pitchFamily="34" charset="0"/>
              </a:rPr>
              <a:t>ΣΥΓΚΡΙΣΗ ΜΕ ΠΡΟΗΓΟΥΜΕΝΕΣ ΕΡΕΥΝΕΣ</a:t>
            </a:r>
          </a:p>
        </p:txBody>
      </p:sp>
      <p:graphicFrame>
        <p:nvGraphicFramePr>
          <p:cNvPr id="2" name="Γράφημα 1"/>
          <p:cNvGraphicFramePr/>
          <p:nvPr>
            <p:extLst>
              <p:ext uri="{D42A27DB-BD31-4B8C-83A1-F6EECF244321}">
                <p14:modId xmlns:p14="http://schemas.microsoft.com/office/powerpoint/2010/main" val="4004523608"/>
              </p:ext>
            </p:extLst>
          </p:nvPr>
        </p:nvGraphicFramePr>
        <p:xfrm>
          <a:off x="642910" y="1142984"/>
          <a:ext cx="7929618" cy="475081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8"/>
          <p:cNvSpPr>
            <a:spLocks noGrp="1" noChangeArrowheads="1"/>
          </p:cNvSpPr>
          <p:nvPr>
            <p:ph type="ctrTitle" idx="4294967295"/>
          </p:nvPr>
        </p:nvSpPr>
        <p:spPr>
          <a:xfrm>
            <a:off x="1143000" y="404664"/>
            <a:ext cx="7421563" cy="562124"/>
          </a:xfrm>
        </p:spPr>
        <p:txBody>
          <a:bodyPr/>
          <a:lstStyle/>
          <a:p>
            <a:pPr algn="ctr" eaLnBrk="1" hangingPunct="1"/>
            <a:r>
              <a:rPr lang="el-GR" sz="1400" u="sng" dirty="0" smtClean="0">
                <a:latin typeface="Microsoft Sans Serif" panose="020B0604020202020204" pitchFamily="34" charset="0"/>
                <a:cs typeface="Microsoft Sans Serif" panose="020B0604020202020204" pitchFamily="34" charset="0"/>
              </a:rPr>
              <a:t>Προβλέπετε ότι η κατάσταση της επιχείρησής σας το επόμενο εξάμηνο:</a:t>
            </a:r>
          </a:p>
        </p:txBody>
      </p:sp>
      <p:graphicFrame>
        <p:nvGraphicFramePr>
          <p:cNvPr id="4" name="Γράφημα 3"/>
          <p:cNvGraphicFramePr/>
          <p:nvPr>
            <p:extLst>
              <p:ext uri="{D42A27DB-BD31-4B8C-83A1-F6EECF244321}">
                <p14:modId xmlns:p14="http://schemas.microsoft.com/office/powerpoint/2010/main" val="584421142"/>
              </p:ext>
            </p:extLst>
          </p:nvPr>
        </p:nvGraphicFramePr>
        <p:xfrm>
          <a:off x="1524000" y="1085573"/>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2" name="Ορθογώνιο 1"/>
          <p:cNvSpPr/>
          <p:nvPr/>
        </p:nvSpPr>
        <p:spPr>
          <a:xfrm>
            <a:off x="899592" y="5103674"/>
            <a:ext cx="7344816" cy="1200329"/>
          </a:xfrm>
          <a:prstGeom prst="rect">
            <a:avLst/>
          </a:prstGeom>
        </p:spPr>
        <p:txBody>
          <a:bodyPr wrap="square">
            <a:spAutoFit/>
          </a:bodyPr>
          <a:lstStyle/>
          <a:p>
            <a:pPr algn="just"/>
            <a:r>
              <a:rPr lang="el-GR" dirty="0" smtClean="0"/>
              <a:t>Οι </a:t>
            </a:r>
            <a:r>
              <a:rPr lang="el-GR" dirty="0"/>
              <a:t>προσδοκίες σχετικά με την πορεία των επιχειρήσεων για το </a:t>
            </a:r>
            <a:r>
              <a:rPr lang="el-GR" dirty="0" err="1"/>
              <a:t>α</a:t>
            </a:r>
            <a:r>
              <a:rPr lang="el-GR" dirty="0" err="1" smtClean="0"/>
              <a:t>΄</a:t>
            </a:r>
            <a:r>
              <a:rPr lang="en-US" dirty="0" smtClean="0"/>
              <a:t> </a:t>
            </a:r>
            <a:r>
              <a:rPr lang="el-GR" dirty="0" smtClean="0"/>
              <a:t>εξάμηνο </a:t>
            </a:r>
            <a:r>
              <a:rPr lang="el-GR" dirty="0"/>
              <a:t>του 2017 παραμένουν αρνητικές, αφού το 58,8% των επιχειρήσεων αναμένει </a:t>
            </a:r>
            <a:r>
              <a:rPr lang="el-GR" dirty="0" smtClean="0"/>
              <a:t>επιδείνωση, </a:t>
            </a:r>
            <a:r>
              <a:rPr lang="el-GR" dirty="0"/>
              <a:t>ενώ μόλις το 11% των επιχειρήσεων αναμένει βελτίωση. </a:t>
            </a:r>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Ρίγες">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Ρίγες">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Ρίγες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Ρίγες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Ρίγες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Ρίγες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Ρίγες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Ρίγες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Ρίγες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Άποψη">
  <a:themeElements>
    <a:clrScheme name="Άποψη">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Άποψη">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Άποψη">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Edge</Template>
  <TotalTime>40878</TotalTime>
  <Words>3069</Words>
  <Application>Microsoft Office PowerPoint</Application>
  <PresentationFormat>Προβολή στην οθόνη (4:3)</PresentationFormat>
  <Paragraphs>1131</Paragraphs>
  <Slides>73</Slides>
  <Notes>73</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2</vt:i4>
      </vt:variant>
      <vt:variant>
        <vt:lpstr>Τίτλοι διαφανειών</vt:lpstr>
      </vt:variant>
      <vt:variant>
        <vt:i4>73</vt:i4>
      </vt:variant>
    </vt:vector>
  </HeadingPairs>
  <TitlesOfParts>
    <vt:vector size="78" baseType="lpstr">
      <vt:lpstr>Ρίγες</vt:lpstr>
      <vt:lpstr>Άποψη</vt:lpstr>
      <vt:lpstr>Office Theme</vt:lpstr>
      <vt:lpstr>Worksheet</vt:lpstr>
      <vt:lpstr>Έγγραφο</vt:lpstr>
      <vt:lpstr>Παρουσίαση του PowerPoint</vt:lpstr>
      <vt:lpstr>ΤΑΥΤΟΤΗΤΑ ΤΗΣ ΕΡΕΥΝΑΣ</vt:lpstr>
      <vt:lpstr>ΣΥΝΘΕΣΗ ΔΕΙΓΜΑΤΟΣ</vt:lpstr>
      <vt:lpstr>Παρουσίαση του PowerPoint</vt:lpstr>
      <vt:lpstr>Παρουσίαση του PowerPoint</vt:lpstr>
      <vt:lpstr>Θεωρείτε ότι η κατάσταση της επιχείρησής σας κατά το τελευταίο εξάμηνο:</vt:lpstr>
      <vt:lpstr>ΑΠΟΤΙΜΗΣΗ ΤΕΛΕΥΤΑΙΟΥ ΕΞΑΜΗΝΟΥ  -Ανά κατηγορία -</vt:lpstr>
      <vt:lpstr>ΑΠΟΤΙΜΗΣΗ ΤΕΛΕΥΤΑΙΟΥ ΕΞΑΜΗΝΟΥ ΣΥΓΚΡΙΣΗ ΜΕ ΠΡΟΗΓΟΥΜΕΝΕΣ ΕΡΕΥΝΕΣ</vt:lpstr>
      <vt:lpstr>Προβλέπετε ότι η κατάσταση της επιχείρησής σας το επόμενο εξάμηνο:</vt:lpstr>
      <vt:lpstr>ΠΡΟΒΛΕΨΗ ΕΠΟΜΕΝΟΥ ΕΞΑΜΗΝΟΥ  -Ανά κατηγορία -</vt:lpstr>
      <vt:lpstr>ΠΡΟΒΛΕΨΗ ΕΠΟΜΕΝΟΥ ΕΞΑΜΗΝΟΥ  ΣΥΓΚΡΙΣΗ ΜΕ ΠΡΟΗΓΟΥΜΕΝΕΣ ΕΡΕΥΝΕΣ</vt:lpstr>
      <vt:lpstr>ΣΥΓΚΡΙΣΗ ΔΕΙΚΤΗ ΕΕ- UEAPME</vt:lpstr>
      <vt:lpstr>Παρουσίαση του PowerPoint</vt:lpstr>
      <vt:lpstr>ΚΥΚΛΟΣ ΕΡΓΑΣΙΩΝ   Θα ήθελα να μου πείτε εάν το δεύτερο εξάμηνο του 2016,  αυξήθηκε, μειώθηκε ή παρέμεινε αμετάβλητος: </vt:lpstr>
      <vt:lpstr>ΚΥΚΛΟΣ ΕΡΓΑΣΙΩΝ  -Ανά κατηγορία -</vt:lpstr>
      <vt:lpstr>ΚΥΚΛΟΣ ΕΡΓΑΣΙΩΝ  ΑΠΟΤΙΜΗΣΗ ΤΕΛΕΥΤΑΙΟΥ ΕΞΑΜΗΝΟΥ ΣΥΓΚΡΙΣΗ ΜΕ ΠΡΟΗΓΟΥΜΕΝΕΣ ΕΡΕΥΝΕΣ</vt:lpstr>
      <vt:lpstr>  O ετήσιος τζίρος της επιχείρησής σας το 2016 ήταν συνολικά:  </vt:lpstr>
      <vt:lpstr>Συνολικά, πόσο τοις εκατό διαφορά περίπου παρατηρείτε στον τζίρο που κάνατε το  δεύτερο εξάμηνο του 2016 σε σχέση με το δεύτερο εξάμηνο του 2015;</vt:lpstr>
      <vt:lpstr>ΣΥΝΟΛΙΚΗ ΕΠΙΠΤΩΣΗ ΣΤΟΝ ΚΥΚΛΟ ΕΡΓΑΣΙΩΝ ΜΙΚΡΕΣ ΕΠΙΧΕΙΡΗΣΕΙΣ</vt:lpstr>
      <vt:lpstr>Πόσο είναι περίπου το ποσόν που θα φορολογηθείτε , δηλαδή τα κέρδη της επιχείρησής σας για το 2016;</vt:lpstr>
      <vt:lpstr>ΖΗΤΗΣΗ   Η ζήτηση για τα προϊόντα ή τις υπηρεσίες που προσφέρει η επιχείρησή σας  κατά το 2Ο εξάμηνο του 2016:</vt:lpstr>
      <vt:lpstr>ΡΕΥΣΤΟΤΗΤΑ   Η ρευστότητα της επιχείρησής σας κατά το 2Ο εξάμηνο του 2016:  </vt:lpstr>
      <vt:lpstr>ΡΕΥΣΤΟΤΗΤΑ  ΑΠΟΤΙΜΗΣΗ ΤΕΛΕΥΤΑΙΟΥ ΕΞΑΜΗΝΟΥ ΣΥΓΚΡΙΣΗ ΜΕ ΠΡΟΗΓΟΥΜΕΝΕΣ ΕΡΕΥΝΕΣ</vt:lpstr>
      <vt:lpstr>ΕΠΕΝΔΥΤΙΚΗ ΔΡΑΣΤΗΡΙΟΤΗΤΑ  Η επενδυτική δραστηριότητα της επιχείρησής σας κατά το 2Ο εξάμηνο του 2016:</vt:lpstr>
      <vt:lpstr>ΕΠΕΝΔΥΤΙΚΗ ΔΡΑΣΤΗΡΙΟΤΗΤΑ ΑΠΟΤΙΜΗΣΗ ΤΕΛΕΥΤΑΙΟΥ ΕΞΑΜΗΝΟΥ ΣΥΓΚΡΙΣΗ ΜΕ ΠΡΟΗΓΟΥΜΕΝΕΣ ΕΡΕΥΝΕΣ</vt:lpstr>
      <vt:lpstr>ΟΙ ΤΙΜΕΣ ΤΩΝ ΑΓΑΘΩΝ/ΥΠΗΡΕΣΙΩΝ Οι τιμές των αγαθών/υπηρεσιών που προσφέρετε προς τον τελικό καταναλωτή  κατά το 2Ο εξάμηνο του 2016 :</vt:lpstr>
      <vt:lpstr>ΑΠΟΤΙΜΗΣΗ ΤΕΛΕΥΤΑΙΟΥ ΕΞΑΜΗΝΟΥ ΣΥΓΚΕΝΤΡΩΤΙΚΟ ΓΡΑΦΗΜΑ</vt:lpstr>
      <vt:lpstr>Παρουσίαση του PowerPoint</vt:lpstr>
      <vt:lpstr>ΚΥΚΛΟΣ ΕΡΓΑΣΙΩΝ Το επόμενο εξάμηνο (δηλαδή το 1ο εξάμηνο του 2017) προβλέπετε ότι θα αυξηθεί θα μειωθεί ή θα παραμείνει σταθερός ο κύκλος εργασιών (τζίρος) της επιχείρησής σας;</vt:lpstr>
      <vt:lpstr>ΡΕΥΣΤΟΤΗΤΑ   Προβλέπετε ότι η ρευστότητα της επιχείρησής σας το επόμενο εξάμηνο: </vt:lpstr>
      <vt:lpstr>ΕΠΕΝΔΥΤΙΚΗ ΔΡΑΣΤΗΡΙΟΤΗΤΑ  Προβλέπετε ότι η επενδυτική δραστηριότητα της επιχείρησής σας το επόμενο εξάμηνο: </vt:lpstr>
      <vt:lpstr>ΕΠΕΝΔΥΤΙΚΗ ΔΡΑΣΤΗΡΙΟΤΗΤΑ   -Ανά κατηγορία -</vt:lpstr>
      <vt:lpstr>ΕΠΕΝΔΥΤΙΚΗ ΔΡΑΣΤΗΡΙΟΤΗΤΑ  ΠΡΟΒΛΕΨΗ ΕΠΟΜΕΝΟΥ ΕΞΑΜΗΝΟΥ  ΣΥΓΚΡΙΣΗ ΜΕ ΠΡΟΗΓΟΥΜΕΝΕΣ ΕΡΕΥΝΕΣ</vt:lpstr>
      <vt:lpstr>Ο ισολογισμός της εταιρίας σας έκλεισε το 2016 με κέρδη ή με ζημιές;</vt:lpstr>
      <vt:lpstr>Η  επιχείρηση έχει υπαχθεί σε κάποιο από τα πρόσφατα προγράμματα ΕΣΠΑ και Αναπτυξιακού, ή χρηματοδοτήσεις του ΕΤΕΑΝ; </vt:lpstr>
      <vt:lpstr>Η επιχείρησή σας σχεδιάζει να κάνει αίτηση για υπαγωγή σε κάποιο πρόγραμμα επενδύσεων (ΕΣΠΑ, Αναπτυξιακός) την επόμενη προγραμματική περίοδο;  -Ανά κατηγορία -</vt:lpstr>
      <vt:lpstr>ΤΙΜΕΣ ΑΓΑΘΩΝ/ ΥΠΗΡΕΣΙΩΝ  Προβλέπετε ότι οι τιμές των αγαθών/ υπηρεσιών που προσφέρει η επιχείρησή σας,  το επόμενο εξάμηνο: </vt:lpstr>
      <vt:lpstr>ΠΡΟΒΛΕΨΗ ΕΠΟΜΕΝΟΥ ΕΞΑΜΗΝΟΥ ΣΥΓΚΕΝΤΡΩΤΙΚΟ ΓΡΑΦΗΜΑ</vt:lpstr>
      <vt:lpstr>ΑΠΑΣΧΟΛΗΣΗ- ΑΓΟΡΑ ΕΡΓΑΣΙΑΣ</vt:lpstr>
      <vt:lpstr>ΑΠΑΣΧΟΛΗΣΗ   Το προσωπικό της επιχείρησής σας τους τελευταίους 6 μήνες αυξήθηκε, μειώθηκε ή παρέμεινε σταθερό; (Αφορά το διάστημα Ιούλιος - Δεκέμβριος 2016)</vt:lpstr>
      <vt:lpstr>ΑΠΑΣΧΟΛΗΣΗ  ΑΠΟΤΙΜΗΣΗ ΤΕΛΕΥΤΑΙΟΥ ΕΞΑΜΗΝΟΥ ΣΥΓΚΡΙΣΗ ΜΕ ΠΡΟΗΓΟΥΜΕΝΕΣ ΕΡΕΥΝΕΣ</vt:lpstr>
      <vt:lpstr>ΑΠΑΣΧΟΛΗΣΗ Τους επόμενους 6 μήνες θεωρείτε πιο πιθανό το προσωπικό της επιχείρησής σας  να αυξηθεί, να μειωθεί ή να παραμείνει το ίδιο; -Βάση: Όσοι απασχολούν αμειβόμενο προσωπικό- </vt:lpstr>
      <vt:lpstr>ΑΠΑΣΧΟΛΗΣΗ  ΠΡΟΒΛΕΨΗ ΕΠΟΜΕΝΟΥ ΕΞΑΜΗΝΟΥ  ΣΥΓΚΡΙΣΗ ΜΕ ΠΡΟΗΓΟΥΜΕΝΕΣ ΕΡΕΥΝΕΣ</vt:lpstr>
      <vt:lpstr> Αν αυξηθεί... ΒΑΣΗ: Όσοι είπαν θα αυξηθεί</vt:lpstr>
      <vt:lpstr>Παρουσίαση του PowerPoint</vt:lpstr>
      <vt:lpstr>Έχετε αναγκαστεί έστω και περιστασιακά να μειώσετε ώρες ή ημέρες εργασίας  σε κάποιους υπαλλήλους; -Βάση: Όσοι απασχολούν αμειβόμενο προσωπικό </vt:lpstr>
      <vt:lpstr>Έχουν αναγκαστεί έστω και περιστασιακά να μειώσουν ώρες ή ημέρες εργασίας -Βάση: Όσοι απασχολούν αμειβόμενο προσωπικό - ΣΥΓΚΡΙΤΙΚΟ ΓΡΑΦΗΜΑ ΙΟΥΛΙΟΣ 2010 – ΦΕΒΡΟΥΑΡΙΟΣ 2017</vt:lpstr>
      <vt:lpstr>Έχετε αναγκαστεί να μειώσετε τις αποδοχές κάποιων υπαλλήλων; -Βάση: Όσοι απασχολούν αμειβόμενο προσωπικό -</vt:lpstr>
      <vt:lpstr>Έχουν αναγκαστεί να μειώσουν τις αποδοχές κάποιων υπαλλήλων  -Βάση: Όσοι απασχολούν αμειβόμενο προσωπικό -  ΣΥΓΚΡΙΤΙΚΟ ΓΡΑΦΗΜΑ ΙΟΥΛΙΟΣ 2010 – ΦΕΒΡΟΥΑΡΙΟΣ 2017</vt:lpstr>
      <vt:lpstr>Αντιμετωπίσατε το τελευταίο 6μηνο δυσκολίες  στην έγκαιρη καταβολή των μισθών των εργαζομένων; -Βάση: Όσοι απασχολούν αμειβόμενο προσωπικό -</vt:lpstr>
      <vt:lpstr>Αντιμετωπίζουν το τελευταίο 6μηνο δυσκολίες στην καταβολή των μισθών  -Βάση: Όσοι απασχολούν αμειβόμενο προσωπικό - ΣΥΓΚΡΙΤΙΚΟ ΓΡΑΦΗΜΑ ΙΑΝΟΥΑΡΙΟΣ 2011 – ΦΕΒΡΟΥΑΡΙΟΣ 2017</vt:lpstr>
      <vt:lpstr>Πόσο πιθανό θεωρείτε να αναγκαστείτε να μειώσετε μισθούς ή ώρες εργασίας  των υπαλλήλων σας μέσα στο επόμενο εξάμηνο; -Βάση: Όσοι απασχολούν αμειβόμενο προσωπικό -</vt:lpstr>
      <vt:lpstr>Θεωρούν σχεδόν βέβαιο να αναγκαστούν να μειώσουν μισθούς ή ώρες εργασίας υπαλλήλων μέσα στο επόμενο εξάμηνο  -Βάση: Όσοι απασχολούν αμειβόμενο προσωπικό -  ΣΥΓΚΡΙΤΙΚΟ ΓΡΑΦΗΜΑ ΙΑΝΟΥΑΡΙΟΣ 2011 – ΦΕΒΡΟΥΑΡΙΟΣ 2017</vt:lpstr>
      <vt:lpstr>Απασχολείτε προσωπικό με μερική απασχόληση;  -Βάση: Όσοι απασχολούν αμειβόμενο προσωπικό - </vt:lpstr>
      <vt:lpstr>Έχετε συμβοηθούντα μέλη (της οικογένειας) στην επιχείρηση;</vt:lpstr>
      <vt:lpstr>Παρουσίαση του PowerPoint</vt:lpstr>
      <vt:lpstr>Έχουν καθυστερημένες οφειλές σε προμηθευτές το τελευταίο εξάμηνο ΣΥΓΚΡΙΤΙΚΟ ΓΡΑΦΗΜΑ ΙΑΝΟΥΑΡΙΟΣ 2011 – ΦΕΒΡΟΥΑΡΙΟΣ 2017 </vt:lpstr>
      <vt:lpstr>Έχουν καθυστερημένες οφειλές στον ΟΑΕΕ (στο ασφαλιστικό τους ταμείο) το τελευταίο εξάμηνο ΣΥΓΚΡΙΤΙΚΟ ΓΡΑΦΗΜΑ ΙΑΝΟΥΑΡΙΟΣ 2011 – ΦΕΒΡΟΥΑΡΙΟΣ 2017 </vt:lpstr>
      <vt:lpstr>Έχουν καθυστερημένες οφειλές στην εφορία (ΦΠΑ, ΦΜΥ, κλπ) το τελευταίο εξάμηνο ΣΥΓΚΡΙΤΙΚΟ ΓΡΑΦΗΜΑ ΙΑΝΟΥΑΡΙΟΣ 2011 - ΦΕΒΡΟΥΑΡΙΟΣ 2017  </vt:lpstr>
      <vt:lpstr>Η επιχείρησή σας έχει κάποιο δάνειο σε τράπεζα;</vt:lpstr>
      <vt:lpstr>Πολλές από τις επιχειρήσεις μας ανέφεραν ότι δυσκολεύονται πλέον να ανταποκριθούν στην κάλυψη βασικών υποχρεώσεων.  Εσείς, κατά το τελευταίο εξάμηνο έχετε καθυστερημένες οφειλές…  ΣΥΓΚΡΙΣΗ ΣΤΟΙΧΕΙΩΝ ΙΟΥΛΙΟΥ 2016 - ΦΕΒΡΟΥΑΡΙΟΣ 2017</vt:lpstr>
      <vt:lpstr>Εκτιμάτε ότι το 2017 θα μπορέσετε να ανταποκριθείτε: στις φορολογικές σας υποχρεώσεις; (ΦΠΑ, ΦΜΥ κλπ)</vt:lpstr>
      <vt:lpstr>Μήπως αντιμετωπίσατε κατάσχεση καταθέσεων ή δέσμευση λογαριασμών λόγω οφειλών το προηγούμενο εξάμηνο;</vt:lpstr>
      <vt:lpstr> Γνωρίζετε αν με το νέο σύστημα των ασφαλιστικών εισφορών, θα πληρώνετε περισσότερα ή λιγότερα;</vt:lpstr>
      <vt:lpstr>Παρουσίαση του PowerPoint</vt:lpstr>
      <vt:lpstr>Με τις υπάρχουσες σήμερα συνθήκες  και με τις προοπτικές της κρίσης όπως διαμορφώνονται, θεωρείτε πιθανό ή όχι το ενδεχόμενο η επιχείρησή σας να έχει σοβαρό πρόβλημα λειτουργίας το επόμενο διάστημα σε βαθμό που θα κινδυνεύει να κλείσει;</vt:lpstr>
      <vt:lpstr>Θεωρούν πιθανό το ενδεχόμενο η επιχείρησή τους να έχει σοβαρό πρόβλημα λειτουργίας το επόμενο διάστημα σε βαθμό που θα κινδυνεύει να κλείσει   -Ανά κατηγορία -</vt:lpstr>
      <vt:lpstr>ΦΟΒΟΣ ΓΙΑ ΕΝΔΕΧΟΜΕΝΟ ΚΛΕΙΣΙΜΟ ΤΗΣ ΕΠΙΧΕΙΡΗΣΗΣ ΣΥΓΚΡΙΤΙΚΟ ΓΡΑΦΗΜΑ   ΙΟΥΛΙΟΣ 2010 – ΦΕΒΡΟΥΑΡΙΟΣ 2017</vt:lpstr>
      <vt:lpstr> Χρονικά πού τοποθετείτε αυτό το ενδεχόμενο; -Βάση: Όσοι θεωρούν πιθανό το ενδεχόμενο η επιχείρησή τους να έχει σοβαρό πρόβλημα λειτουργίας το επόμενο διάστημα σε βαθμό που θα κινδυνεύει να κλείσει -</vt:lpstr>
      <vt:lpstr>Παρουσίαση του PowerPoint</vt:lpstr>
      <vt:lpstr> Για τις συναλλαγές σας με πελάτες και προμηθευτές , η επιχείρησή σας διαθέτει  e-banking;</vt:lpstr>
      <vt:lpstr>  Τι ποσοστό του τζίρου σας κάνετε με ηλεκτρονικές/ τραπεζικές συναλλαγές; ΒΑΣΗ: Όσοι έχουν μηχάνημα για συναλλαγές με κάρτα</vt:lpstr>
      <vt:lpstr> Γνωρίζετε ποιο είναι το ποσοστό χρέωσης ανά συναλλαγή επί του τζίρου που επιβάλλει η τράπεζα; ΒΑΣΗ: Όσοι έχουν μηχάνημα για συναλλαγές με κάρτα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gerakis</dc:creator>
  <cp:lastModifiedBy>Δημήτρης Μπίμπας</cp:lastModifiedBy>
  <cp:revision>3765</cp:revision>
  <cp:lastPrinted>2017-03-22T11:39:21Z</cp:lastPrinted>
  <dcterms:created xsi:type="dcterms:W3CDTF">2006-01-18T13:59:06Z</dcterms:created>
  <dcterms:modified xsi:type="dcterms:W3CDTF">2017-03-22T11:45:03Z</dcterms:modified>
</cp:coreProperties>
</file>